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61" r:id="rId6"/>
    <p:sldId id="272" r:id="rId7"/>
    <p:sldId id="273" r:id="rId8"/>
  </p:sldIdLst>
  <p:sldSz cx="18288000" cy="10287000"/>
  <p:notesSz cx="6858000" cy="9144000"/>
  <p:embeddedFontLst>
    <p:embeddedFont>
      <p:font typeface="Arial Rounded MT Bold" panose="020F0704030504030204" pitchFamily="34" charset="0"/>
      <p:regular r:id="rId9"/>
    </p:embeddedFont>
    <p:embeddedFont>
      <p:font typeface="Asap" panose="020B0600070205080204" charset="0"/>
      <p:regular r:id="rId10"/>
    </p:embeddedFont>
    <p:embeddedFont>
      <p:font typeface="Asap Bold" panose="020B0600070205080204" charset="0"/>
      <p:regular r:id="rId11"/>
    </p:embeddedFont>
    <p:embeddedFont>
      <p:font typeface="Faustina" panose="020B060007020508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M NGUYEN NHAT DUY" initials="DL" lastIdx="1" clrIdx="0">
    <p:extLst>
      <p:ext uri="{19B8F6BF-5375-455C-9EA6-DF929625EA0E}">
        <p15:presenceInfo xmlns:p15="http://schemas.microsoft.com/office/powerpoint/2012/main" userId="S::110124047@st.tvu.edu.vn::c461b0b2-b256-4ca9-a702-c5bbf88f9c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72387" y="1028700"/>
            <a:ext cx="4243489" cy="454914"/>
            <a:chOff x="0" y="0"/>
            <a:chExt cx="5657985" cy="606551"/>
          </a:xfrm>
        </p:grpSpPr>
        <p:sp>
          <p:nvSpPr>
            <p:cNvPr id="3" name="TextBox 3"/>
            <p:cNvSpPr txBox="1"/>
            <p:nvPr/>
          </p:nvSpPr>
          <p:spPr>
            <a:xfrm>
              <a:off x="1331589" y="67076"/>
              <a:ext cx="4326396" cy="4152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521"/>
                </a:lnSpc>
                <a:spcBef>
                  <a:spcPct val="0"/>
                </a:spcBef>
              </a:pPr>
              <a:r>
                <a:rPr lang="en-US" sz="1801" b="1">
                  <a:solidFill>
                    <a:srgbClr val="1E3256"/>
                  </a:solidFill>
                  <a:latin typeface="Asap Bold"/>
                  <a:ea typeface="Asap Bold"/>
                  <a:cs typeface="Asap Bold"/>
                  <a:sym typeface="Asap Bold"/>
                </a:rPr>
                <a:t>TVU123123123</a:t>
              </a:r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896783" cy="606551"/>
            </a:xfrm>
            <a:custGeom>
              <a:avLst/>
              <a:gdLst/>
              <a:ahLst/>
              <a:cxnLst/>
              <a:rect l="l" t="t" r="r" b="b"/>
              <a:pathLst>
                <a:path w="896783" h="606551">
                  <a:moveTo>
                    <a:pt x="0" y="0"/>
                  </a:moveTo>
                  <a:lnTo>
                    <a:pt x="896783" y="0"/>
                  </a:lnTo>
                  <a:lnTo>
                    <a:pt x="896783" y="606551"/>
                  </a:lnTo>
                  <a:lnTo>
                    <a:pt x="0" y="6065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1030193" y="0"/>
            <a:ext cx="7315200" cy="10287000"/>
            <a:chOff x="0" y="0"/>
            <a:chExt cx="9753600" cy="13716000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/>
            <a:srcRect l="14444" r="14444"/>
            <a:stretch>
              <a:fillRect/>
            </a:stretch>
          </p:blipFill>
          <p:spPr>
            <a:xfrm>
              <a:off x="0" y="0"/>
              <a:ext cx="9753600" cy="13716000"/>
            </a:xfrm>
            <a:prstGeom prst="rect">
              <a:avLst/>
            </a:prstGeom>
          </p:spPr>
        </p:pic>
      </p:grpSp>
      <p:grpSp>
        <p:nvGrpSpPr>
          <p:cNvPr id="7" name="Group 7"/>
          <p:cNvGrpSpPr/>
          <p:nvPr/>
        </p:nvGrpSpPr>
        <p:grpSpPr>
          <a:xfrm>
            <a:off x="57393" y="6173411"/>
            <a:ext cx="10972800" cy="4113589"/>
            <a:chOff x="0" y="0"/>
            <a:chExt cx="5584829" cy="209369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584829" cy="2093694"/>
            </a:xfrm>
            <a:custGeom>
              <a:avLst/>
              <a:gdLst/>
              <a:ahLst/>
              <a:cxnLst/>
              <a:rect l="l" t="t" r="r" b="b"/>
              <a:pathLst>
                <a:path w="5584829" h="2093694">
                  <a:moveTo>
                    <a:pt x="0" y="0"/>
                  </a:moveTo>
                  <a:lnTo>
                    <a:pt x="5584829" y="0"/>
                  </a:lnTo>
                  <a:lnTo>
                    <a:pt x="5584829" y="2093694"/>
                  </a:lnTo>
                  <a:lnTo>
                    <a:pt x="0" y="2093694"/>
                  </a:lnTo>
                  <a:close/>
                </a:path>
              </a:pathLst>
            </a:custGeom>
            <a:solidFill>
              <a:srgbClr val="1E3256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028700" y="9078753"/>
            <a:ext cx="8174353" cy="348605"/>
            <a:chOff x="0" y="-13984"/>
            <a:chExt cx="10899137" cy="46480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50823" cy="450823"/>
            </a:xfrm>
            <a:custGeom>
              <a:avLst/>
              <a:gdLst/>
              <a:ahLst/>
              <a:cxnLst/>
              <a:rect l="l" t="t" r="r" b="b"/>
              <a:pathLst>
                <a:path w="450823" h="450823">
                  <a:moveTo>
                    <a:pt x="0" y="0"/>
                  </a:moveTo>
                  <a:lnTo>
                    <a:pt x="450823" y="0"/>
                  </a:lnTo>
                  <a:lnTo>
                    <a:pt x="450823" y="450823"/>
                  </a:lnTo>
                  <a:lnTo>
                    <a:pt x="0" y="4508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TextBox 11"/>
            <p:cNvSpPr txBox="1"/>
            <p:nvPr/>
          </p:nvSpPr>
          <p:spPr>
            <a:xfrm>
              <a:off x="772263" y="-13984"/>
              <a:ext cx="10126874" cy="4259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729"/>
                </a:lnSpc>
                <a:spcBef>
                  <a:spcPct val="0"/>
                </a:spcBef>
              </a:pPr>
              <a:r>
                <a:rPr lang="en-US" sz="2099" dirty="0">
                  <a:solidFill>
                    <a:srgbClr val="EDECED"/>
                  </a:solidFill>
                  <a:latin typeface="Asap"/>
                  <a:ea typeface="Asap"/>
                  <a:cs typeface="Asap"/>
                  <a:sym typeface="Asap"/>
                </a:rPr>
                <a:t>Ezgame.gg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872387" y="4908550"/>
            <a:ext cx="912198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404040"/>
                </a:solidFill>
                <a:latin typeface="Asap"/>
                <a:ea typeface="Asap"/>
                <a:cs typeface="Asap"/>
                <a:sym typeface="Asap"/>
              </a:rPr>
              <a:t> Ngày 15/4//2025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53993" y="1748225"/>
            <a:ext cx="6296917" cy="339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82"/>
              </a:lnSpc>
            </a:pPr>
            <a:r>
              <a:rPr lang="en-US" sz="5522" dirty="0">
                <a:solidFill>
                  <a:srgbClr val="1E3256"/>
                </a:solidFill>
                <a:latin typeface="Faustina"/>
                <a:ea typeface="Faustina"/>
                <a:cs typeface="Faustina"/>
                <a:sym typeface="Faustina"/>
              </a:rPr>
              <a:t>BÁO CÁO TIẾN ĐỘ DỰ ÁN ỨNG DỤNG TUẦN 3</a:t>
            </a:r>
          </a:p>
          <a:p>
            <a:pPr algn="l">
              <a:lnSpc>
                <a:spcPts val="6682"/>
              </a:lnSpc>
            </a:pPr>
            <a:endParaRPr lang="en-US" sz="5522" dirty="0">
              <a:solidFill>
                <a:srgbClr val="1E3256"/>
              </a:solidFill>
              <a:latin typeface="Faustina"/>
              <a:ea typeface="Faustina"/>
              <a:cs typeface="Faustina"/>
              <a:sym typeface="Faustina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1028700" y="7295946"/>
            <a:ext cx="4000741" cy="779882"/>
            <a:chOff x="0" y="0"/>
            <a:chExt cx="5334321" cy="1039843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28575"/>
              <a:ext cx="5334321" cy="5086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19"/>
                </a:lnSpc>
                <a:spcBef>
                  <a:spcPct val="0"/>
                </a:spcBef>
              </a:pPr>
              <a:r>
                <a:rPr lang="en-US" sz="2399" b="1">
                  <a:solidFill>
                    <a:srgbClr val="EDECED"/>
                  </a:solidFill>
                  <a:latin typeface="Asap Bold"/>
                  <a:ea typeface="Asap Bold"/>
                  <a:cs typeface="Asap Bold"/>
                  <a:sym typeface="Asap Bold"/>
                </a:rPr>
                <a:t>Được trình bày cho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589628"/>
              <a:ext cx="5334321" cy="4502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729"/>
                </a:lnSpc>
                <a:spcBef>
                  <a:spcPct val="0"/>
                </a:spcBef>
              </a:pPr>
              <a:r>
                <a:rPr lang="en-US" sz="2099">
                  <a:solidFill>
                    <a:srgbClr val="EDECED"/>
                  </a:solidFill>
                  <a:latin typeface="Asap"/>
                  <a:ea typeface="Asap"/>
                  <a:cs typeface="Asap"/>
                  <a:sym typeface="Asap"/>
                </a:rPr>
                <a:t>Nguyễn Ngọc Sơn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5752922" y="7295946"/>
            <a:ext cx="3450131" cy="779882"/>
            <a:chOff x="0" y="0"/>
            <a:chExt cx="4600175" cy="1039843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28575"/>
              <a:ext cx="4600175" cy="5086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19"/>
                </a:lnSpc>
                <a:spcBef>
                  <a:spcPct val="0"/>
                </a:spcBef>
              </a:pPr>
              <a:r>
                <a:rPr lang="en-US" sz="2399" b="1">
                  <a:solidFill>
                    <a:srgbClr val="EDECED"/>
                  </a:solidFill>
                  <a:latin typeface="Asap Bold"/>
                  <a:ea typeface="Asap Bold"/>
                  <a:cs typeface="Asap Bold"/>
                  <a:sym typeface="Asap Bold"/>
                </a:rPr>
                <a:t>Được trình bày bởi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589628"/>
              <a:ext cx="4600175" cy="4502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729"/>
                </a:lnSpc>
                <a:spcBef>
                  <a:spcPct val="0"/>
                </a:spcBef>
              </a:pPr>
              <a:r>
                <a:rPr lang="en-US" sz="2099">
                  <a:solidFill>
                    <a:srgbClr val="EDECED"/>
                  </a:solidFill>
                  <a:latin typeface="Asap"/>
                  <a:ea typeface="Asap"/>
                  <a:cs typeface="Asap"/>
                  <a:sym typeface="Asap"/>
                </a:rPr>
                <a:t>Duy Lâm và 3 bạn khác.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-758538" y="5411411"/>
            <a:ext cx="9121980" cy="388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1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Ứng dụng theo dõi cân nặng và dinh dưỡng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3964007"/>
            <a:chOff x="0" y="0"/>
            <a:chExt cx="8829757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829756" cy="1913890"/>
            </a:xfrm>
            <a:custGeom>
              <a:avLst/>
              <a:gdLst/>
              <a:ahLst/>
              <a:cxnLst/>
              <a:rect l="l" t="t" r="r" b="b"/>
              <a:pathLst>
                <a:path w="8829756" h="1913890">
                  <a:moveTo>
                    <a:pt x="0" y="0"/>
                  </a:moveTo>
                  <a:lnTo>
                    <a:pt x="8829756" y="0"/>
                  </a:lnTo>
                  <a:lnTo>
                    <a:pt x="8829756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1E3256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290066" y="1569686"/>
            <a:ext cx="7027574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80"/>
              </a:lnSpc>
            </a:pPr>
            <a:r>
              <a:rPr lang="en-US" sz="5150" dirty="0" err="1">
                <a:solidFill>
                  <a:srgbClr val="FFFFFF"/>
                </a:solidFill>
                <a:latin typeface="Faustina"/>
                <a:ea typeface="Faustina"/>
                <a:cs typeface="Faustina"/>
                <a:sym typeface="Faustina"/>
              </a:rPr>
              <a:t>Tổng</a:t>
            </a:r>
            <a:r>
              <a:rPr lang="en-US" sz="5150" dirty="0">
                <a:solidFill>
                  <a:srgbClr val="FFFFFF"/>
                </a:solidFill>
                <a:latin typeface="Faustina"/>
                <a:ea typeface="Faustina"/>
                <a:cs typeface="Faustina"/>
                <a:sym typeface="Faustina"/>
              </a:rPr>
              <a:t> </a:t>
            </a:r>
            <a:r>
              <a:rPr lang="en-US" sz="5150" dirty="0" err="1">
                <a:solidFill>
                  <a:srgbClr val="FFFFFF"/>
                </a:solidFill>
                <a:latin typeface="Faustina"/>
                <a:ea typeface="Faustina"/>
                <a:cs typeface="Faustina"/>
                <a:sym typeface="Faustina"/>
              </a:rPr>
              <a:t>quan</a:t>
            </a:r>
            <a:r>
              <a:rPr lang="en-US" sz="5150" dirty="0">
                <a:solidFill>
                  <a:srgbClr val="FFFFFF"/>
                </a:solidFill>
                <a:latin typeface="Faustina"/>
                <a:ea typeface="Faustina"/>
                <a:cs typeface="Faustina"/>
                <a:sym typeface="Faustina"/>
              </a:rPr>
              <a:t> </a:t>
            </a:r>
            <a:r>
              <a:rPr lang="en-US" sz="5150" dirty="0" err="1">
                <a:solidFill>
                  <a:srgbClr val="FFFFFF"/>
                </a:solidFill>
                <a:latin typeface="Faustina"/>
                <a:ea typeface="Faustina"/>
                <a:cs typeface="Faustina"/>
                <a:sym typeface="Faustina"/>
              </a:rPr>
              <a:t>về</a:t>
            </a:r>
            <a:r>
              <a:rPr lang="en-US" sz="5150" dirty="0">
                <a:solidFill>
                  <a:srgbClr val="FFFFFF"/>
                </a:solidFill>
                <a:latin typeface="Faustina"/>
                <a:ea typeface="Faustina"/>
                <a:cs typeface="Faustina"/>
                <a:sym typeface="Faustina"/>
              </a:rPr>
              <a:t> Healthy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290066" y="5246317"/>
            <a:ext cx="4219325" cy="3929435"/>
            <a:chOff x="0" y="0"/>
            <a:chExt cx="5625766" cy="5239246"/>
          </a:xfrm>
        </p:grpSpPr>
        <p:sp>
          <p:nvSpPr>
            <p:cNvPr id="8" name="TextBox 8"/>
            <p:cNvSpPr txBox="1"/>
            <p:nvPr/>
          </p:nvSpPr>
          <p:spPr>
            <a:xfrm>
              <a:off x="0" y="-66675"/>
              <a:ext cx="680473" cy="6322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19"/>
                </a:lnSpc>
              </a:pPr>
              <a:r>
                <a:rPr lang="en-US" sz="2799" b="1">
                  <a:solidFill>
                    <a:srgbClr val="1E3256"/>
                  </a:solidFill>
                  <a:latin typeface="Asap Bold"/>
                  <a:ea typeface="Asap Bold"/>
                  <a:cs typeface="Asap Bold"/>
                  <a:sym typeface="Asap Bold"/>
                </a:rPr>
                <a:t>1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061694" y="14182"/>
              <a:ext cx="4564072" cy="5086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19"/>
                </a:lnSpc>
                <a:spcBef>
                  <a:spcPct val="0"/>
                </a:spcBef>
              </a:pPr>
              <a:r>
                <a:rPr lang="en-US" sz="2399" u="sng">
                  <a:solidFill>
                    <a:srgbClr val="1E3256"/>
                  </a:solidFill>
                  <a:latin typeface="Asap"/>
                  <a:ea typeface="Asap"/>
                  <a:cs typeface="Asap"/>
                  <a:sym typeface="Asap"/>
                  <a:hlinkClick r:id="rId2" action="ppaction://hlinksldjump"/>
                </a:rPr>
                <a:t>Tổng quan về giao diện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420319"/>
              <a:ext cx="680473" cy="6322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19"/>
                </a:lnSpc>
              </a:pPr>
              <a:r>
                <a:rPr lang="en-US" sz="2799" b="1">
                  <a:solidFill>
                    <a:srgbClr val="1E3256"/>
                  </a:solidFill>
                  <a:latin typeface="Asap Bold"/>
                  <a:ea typeface="Asap Bold"/>
                  <a:cs typeface="Asap Bold"/>
                  <a:sym typeface="Asap Bold"/>
                </a:rPr>
                <a:t>2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061694" y="1240826"/>
              <a:ext cx="4564072" cy="1029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19"/>
                </a:lnSpc>
                <a:spcBef>
                  <a:spcPct val="0"/>
                </a:spcBef>
              </a:pPr>
              <a:r>
                <a:rPr lang="en-US" sz="2399" u="sng" dirty="0">
                  <a:solidFill>
                    <a:srgbClr val="1E3256"/>
                  </a:solidFill>
                  <a:latin typeface="Asap"/>
                  <a:ea typeface="Asap"/>
                  <a:cs typeface="Asap"/>
                  <a:sym typeface="Asap"/>
                  <a:hlinkClick r:id="rId3" action="ppaction://hlinksldjump"/>
                </a:rPr>
                <a:t>Thanh </a:t>
              </a:r>
              <a:r>
                <a:rPr lang="en-US" sz="2399" u="sng" dirty="0" err="1">
                  <a:solidFill>
                    <a:srgbClr val="1E3256"/>
                  </a:solidFill>
                  <a:latin typeface="Asap"/>
                  <a:ea typeface="Asap"/>
                  <a:cs typeface="Asap"/>
                  <a:sym typeface="Asap"/>
                  <a:hlinkClick r:id="rId3" action="ppaction://hlinksldjump"/>
                </a:rPr>
                <a:t>tiêu</a:t>
              </a:r>
              <a:r>
                <a:rPr lang="en-US" sz="2399" u="sng" dirty="0">
                  <a:solidFill>
                    <a:srgbClr val="1E3256"/>
                  </a:solidFill>
                  <a:latin typeface="Asap"/>
                  <a:ea typeface="Asap"/>
                  <a:cs typeface="Asap"/>
                  <a:sym typeface="Asap"/>
                  <a:hlinkClick r:id="rId3" action="ppaction://hlinksldjump"/>
                </a:rPr>
                <a:t> </a:t>
              </a:r>
              <a:r>
                <a:rPr lang="en-US" sz="2399" u="sng" dirty="0" err="1">
                  <a:solidFill>
                    <a:srgbClr val="1E3256"/>
                  </a:solidFill>
                  <a:latin typeface="Asap"/>
                  <a:ea typeface="Asap"/>
                  <a:cs typeface="Asap"/>
                  <a:sym typeface="Asap"/>
                  <a:hlinkClick r:id="rId3" action="ppaction://hlinksldjump"/>
                </a:rPr>
                <a:t>đề</a:t>
              </a:r>
              <a:r>
                <a:rPr lang="en-US" sz="2399" u="sng" dirty="0">
                  <a:solidFill>
                    <a:srgbClr val="1E3256"/>
                  </a:solidFill>
                  <a:latin typeface="Asap"/>
                  <a:ea typeface="Asap"/>
                  <a:cs typeface="Asap"/>
                  <a:sym typeface="Asap"/>
                  <a:hlinkClick r:id="rId3" action="ppaction://hlinksldjump"/>
                </a:rPr>
                <a:t> </a:t>
              </a:r>
            </a:p>
            <a:p>
              <a:pPr marL="0" lvl="0" indent="0" algn="l">
                <a:lnSpc>
                  <a:spcPts val="3119"/>
                </a:lnSpc>
                <a:spcBef>
                  <a:spcPct val="0"/>
                </a:spcBef>
              </a:pPr>
              <a:endParaRPr lang="en-US" sz="2399" u="sng" dirty="0">
                <a:solidFill>
                  <a:srgbClr val="1E3256"/>
                </a:solidFill>
                <a:latin typeface="Asap"/>
                <a:ea typeface="Asap"/>
                <a:cs typeface="Asap"/>
                <a:sym typeface="Asap"/>
                <a:hlinkClick r:id="rId3" action="ppaction://hlinksldjump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907313"/>
              <a:ext cx="680473" cy="6322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19"/>
                </a:lnSpc>
              </a:pPr>
              <a:r>
                <a:rPr lang="en-US" sz="2799" b="1">
                  <a:solidFill>
                    <a:srgbClr val="1E3256"/>
                  </a:solidFill>
                  <a:latin typeface="Asap Bold"/>
                  <a:ea typeface="Asap Bold"/>
                  <a:cs typeface="Asap Bold"/>
                  <a:sym typeface="Asap Bold"/>
                </a:rPr>
                <a:t>3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061694" y="2727820"/>
              <a:ext cx="4564072" cy="1029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19"/>
                </a:lnSpc>
                <a:spcBef>
                  <a:spcPct val="0"/>
                </a:spcBef>
              </a:pPr>
              <a:r>
                <a:rPr lang="en-US" sz="2399" u="sng">
                  <a:solidFill>
                    <a:srgbClr val="1E3256"/>
                  </a:solidFill>
                  <a:latin typeface="Asap"/>
                  <a:ea typeface="Asap"/>
                  <a:cs typeface="Asap"/>
                  <a:sym typeface="Asap"/>
                  <a:hlinkClick r:id="rId4" action="ppaction://hlinksldjump"/>
                </a:rPr>
                <a:t>Chỉ số khối cơ thể (BMI):</a:t>
              </a:r>
            </a:p>
            <a:p>
              <a:pPr marL="0" lvl="0" indent="0" algn="l">
                <a:lnSpc>
                  <a:spcPts val="3119"/>
                </a:lnSpc>
                <a:spcBef>
                  <a:spcPct val="0"/>
                </a:spcBef>
              </a:pPr>
              <a:endParaRPr lang="en-US" sz="2399" u="sng">
                <a:solidFill>
                  <a:srgbClr val="1E3256"/>
                </a:solidFill>
                <a:latin typeface="Asap"/>
                <a:ea typeface="Asap"/>
                <a:cs typeface="Asap"/>
                <a:sym typeface="Asap"/>
                <a:hlinkClick r:id="rId4" action="ppaction://hlinksldjump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4394308"/>
              <a:ext cx="680473" cy="6322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19"/>
                </a:lnSpc>
              </a:pPr>
              <a:r>
                <a:rPr lang="en-US" sz="2799" b="1">
                  <a:solidFill>
                    <a:srgbClr val="1E3256"/>
                  </a:solidFill>
                  <a:latin typeface="Asap Bold"/>
                  <a:ea typeface="Asap Bold"/>
                  <a:cs typeface="Asap Bold"/>
                  <a:sym typeface="Asap Bold"/>
                </a:rPr>
                <a:t>4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061694" y="4209911"/>
              <a:ext cx="4564072" cy="1029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19"/>
                </a:lnSpc>
                <a:spcBef>
                  <a:spcPct val="0"/>
                </a:spcBef>
              </a:pPr>
              <a:r>
                <a:rPr lang="en-US" sz="2399" u="sng">
                  <a:solidFill>
                    <a:srgbClr val="1E3256"/>
                  </a:solidFill>
                  <a:latin typeface="Asap"/>
                  <a:ea typeface="Asap"/>
                  <a:cs typeface="Asap"/>
                  <a:sym typeface="Asap"/>
                  <a:hlinkClick r:id="rId5" action="ppaction://hlinksldjump"/>
                </a:rPr>
                <a:t>Lượng nước cần uống:</a:t>
              </a:r>
            </a:p>
            <a:p>
              <a:pPr marL="0" lvl="0" indent="0" algn="l">
                <a:lnSpc>
                  <a:spcPts val="3119"/>
                </a:lnSpc>
                <a:spcBef>
                  <a:spcPct val="0"/>
                </a:spcBef>
              </a:pPr>
              <a:endParaRPr lang="en-US" sz="2399" u="sng">
                <a:solidFill>
                  <a:srgbClr val="1E3256"/>
                </a:solidFill>
                <a:latin typeface="Asap"/>
                <a:ea typeface="Asap"/>
                <a:cs typeface="Asap"/>
                <a:sym typeface="Asap"/>
                <a:hlinkClick r:id="rId5" action="ppaction://hlinksldjump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F98CC2EE-E9D6-D4EE-9D1E-4EE3E4A44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91975" y="3964007"/>
            <a:ext cx="6296025" cy="63181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2194002" y="685978"/>
            <a:ext cx="5301621" cy="1293813"/>
            <a:chOff x="0" y="0"/>
            <a:chExt cx="7859342" cy="191800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859343" cy="1918001"/>
            </a:xfrm>
            <a:custGeom>
              <a:avLst/>
              <a:gdLst/>
              <a:ahLst/>
              <a:cxnLst/>
              <a:rect l="l" t="t" r="r" b="b"/>
              <a:pathLst>
                <a:path w="7859343" h="1918001">
                  <a:moveTo>
                    <a:pt x="43809" y="0"/>
                  </a:moveTo>
                  <a:lnTo>
                    <a:pt x="7815534" y="0"/>
                  </a:lnTo>
                  <a:cubicBezTo>
                    <a:pt x="7839729" y="0"/>
                    <a:pt x="7859343" y="19614"/>
                    <a:pt x="7859343" y="43809"/>
                  </a:cubicBezTo>
                  <a:lnTo>
                    <a:pt x="7859343" y="1874193"/>
                  </a:lnTo>
                  <a:cubicBezTo>
                    <a:pt x="7859343" y="1898387"/>
                    <a:pt x="7839729" y="1918001"/>
                    <a:pt x="7815534" y="1918001"/>
                  </a:cubicBezTo>
                  <a:lnTo>
                    <a:pt x="43809" y="1918001"/>
                  </a:lnTo>
                  <a:cubicBezTo>
                    <a:pt x="19614" y="1918001"/>
                    <a:pt x="0" y="1898387"/>
                    <a:pt x="0" y="1874193"/>
                  </a:cubicBezTo>
                  <a:lnTo>
                    <a:pt x="0" y="43809"/>
                  </a:lnTo>
                  <a:cubicBezTo>
                    <a:pt x="0" y="19614"/>
                    <a:pt x="19614" y="0"/>
                    <a:pt x="43809" y="0"/>
                  </a:cubicBezTo>
                  <a:close/>
                </a:path>
              </a:pathLst>
            </a:custGeom>
            <a:solidFill>
              <a:srgbClr val="EDECED"/>
            </a:solidFill>
            <a:ln cap="rnd">
              <a:noFill/>
              <a:prstDash val="sysDot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7859342" cy="196562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238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0" y="7087364"/>
            <a:ext cx="1497365" cy="3199636"/>
            <a:chOff x="0" y="0"/>
            <a:chExt cx="722953" cy="154483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22953" cy="1544838"/>
            </a:xfrm>
            <a:custGeom>
              <a:avLst/>
              <a:gdLst/>
              <a:ahLst/>
              <a:cxnLst/>
              <a:rect l="l" t="t" r="r" b="b"/>
              <a:pathLst>
                <a:path w="722953" h="1544838">
                  <a:moveTo>
                    <a:pt x="0" y="0"/>
                  </a:moveTo>
                  <a:lnTo>
                    <a:pt x="722953" y="0"/>
                  </a:lnTo>
                  <a:lnTo>
                    <a:pt x="722953" y="1544838"/>
                  </a:lnTo>
                  <a:lnTo>
                    <a:pt x="0" y="1544838"/>
                  </a:lnTo>
                  <a:close/>
                </a:path>
              </a:pathLst>
            </a:custGeom>
            <a:solidFill>
              <a:srgbClr val="EDECED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610245" y="1104900"/>
            <a:ext cx="9134731" cy="3636833"/>
            <a:chOff x="0" y="594496"/>
            <a:chExt cx="12179641" cy="4849109"/>
          </a:xfrm>
        </p:grpSpPr>
        <p:sp>
          <p:nvSpPr>
            <p:cNvPr id="11" name="TextBox 11"/>
            <p:cNvSpPr txBox="1"/>
            <p:nvPr/>
          </p:nvSpPr>
          <p:spPr>
            <a:xfrm>
              <a:off x="0" y="594496"/>
              <a:ext cx="11978808" cy="10679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720"/>
                </a:lnSpc>
              </a:pPr>
              <a:r>
                <a:rPr lang="en-US" sz="4800" b="1" dirty="0">
                  <a:latin typeface="Arial Rounded MT Bold" panose="020F0704030504030204" pitchFamily="34" charset="0"/>
                </a:rPr>
                <a:t>1.TỔNG QUAN VỀ GIAO DIỆN</a:t>
              </a:r>
              <a:endParaRPr sz="4800" b="1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00833" y="5028961"/>
              <a:ext cx="11978808" cy="4146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639"/>
                </a:lnSpc>
              </a:pPr>
              <a:endParaRPr dirty="0"/>
            </a:p>
          </p:txBody>
        </p:sp>
      </p:grpSp>
      <p:sp>
        <p:nvSpPr>
          <p:cNvPr id="13" name="Freeform 13"/>
          <p:cNvSpPr/>
          <p:nvPr/>
        </p:nvSpPr>
        <p:spPr>
          <a:xfrm>
            <a:off x="1028700" y="9461248"/>
            <a:ext cx="317826" cy="197052"/>
          </a:xfrm>
          <a:custGeom>
            <a:avLst/>
            <a:gdLst/>
            <a:ahLst/>
            <a:cxnLst/>
            <a:rect l="l" t="t" r="r" b="b"/>
            <a:pathLst>
              <a:path w="317826" h="197052">
                <a:moveTo>
                  <a:pt x="0" y="0"/>
                </a:moveTo>
                <a:lnTo>
                  <a:pt x="317826" y="0"/>
                </a:lnTo>
                <a:lnTo>
                  <a:pt x="317826" y="197052"/>
                </a:lnTo>
                <a:lnTo>
                  <a:pt x="0" y="197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4517503" y="9428980"/>
            <a:ext cx="3063819" cy="265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079"/>
              </a:lnSpc>
              <a:spcBef>
                <a:spcPct val="0"/>
              </a:spcBef>
            </a:pPr>
            <a:r>
              <a:rPr lang="en-US" sz="1599" b="1" u="sng">
                <a:solidFill>
                  <a:srgbClr val="1E3256"/>
                </a:solidFill>
                <a:latin typeface="Asap Bold"/>
                <a:ea typeface="Asap Bold"/>
                <a:cs typeface="Asap Bold"/>
                <a:sym typeface="Asap Bold"/>
                <a:hlinkClick r:id="rId4" action="ppaction://hlinksldjump"/>
              </a:rPr>
              <a:t>Quay lại chương trình làm việc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EDE73F2-F023-004E-207C-B04DB4CE49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1868" y="0"/>
            <a:ext cx="5665887" cy="10287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282C7F2-7588-9563-98C9-507DD0AC86AF}"/>
              </a:ext>
            </a:extLst>
          </p:cNvPr>
          <p:cNvSpPr txBox="1"/>
          <p:nvPr/>
        </p:nvSpPr>
        <p:spPr>
          <a:xfrm>
            <a:off x="152400" y="2247900"/>
            <a:ext cx="10896600" cy="2765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2400" dirty="0">
              <a:effectLst/>
            </a:endParaRPr>
          </a:p>
          <a:p>
            <a:pPr marL="742950" lvl="1" indent="-285750" algn="just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Giao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diện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sử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dụng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tông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màu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xanh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lá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cây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trắng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chủ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đạo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,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tạo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cảm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giác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tươi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mát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liên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quan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đến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sức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khỏe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Bố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cục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rõ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ràng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, chia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thành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khu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vực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chức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năng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riêng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biệt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Các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biểu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tượng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(icons)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được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sử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dụng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nhất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quán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,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giúp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người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dùng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dễ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dàng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nhận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diện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thao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tác</a:t>
            </a:r>
            <a:r>
              <a:rPr lang="en-US" sz="24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0A3DC7-AA1B-488B-6555-C22273BC5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4001" y="190500"/>
            <a:ext cx="5483754" cy="8859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6B929-A8B5-8E96-E1E9-1EA619C4F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439620CE-3DC7-B0D6-346C-19F7988C9EAB}"/>
              </a:ext>
            </a:extLst>
          </p:cNvPr>
          <p:cNvGrpSpPr/>
          <p:nvPr/>
        </p:nvGrpSpPr>
        <p:grpSpPr>
          <a:xfrm>
            <a:off x="12194002" y="685978"/>
            <a:ext cx="5301621" cy="1293813"/>
            <a:chOff x="0" y="0"/>
            <a:chExt cx="7859342" cy="1918001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017870D-E492-2377-C097-003B9FBA7038}"/>
                </a:ext>
              </a:extLst>
            </p:cNvPr>
            <p:cNvSpPr/>
            <p:nvPr/>
          </p:nvSpPr>
          <p:spPr>
            <a:xfrm>
              <a:off x="0" y="0"/>
              <a:ext cx="7859343" cy="1918001"/>
            </a:xfrm>
            <a:custGeom>
              <a:avLst/>
              <a:gdLst/>
              <a:ahLst/>
              <a:cxnLst/>
              <a:rect l="l" t="t" r="r" b="b"/>
              <a:pathLst>
                <a:path w="7859343" h="1918001">
                  <a:moveTo>
                    <a:pt x="43809" y="0"/>
                  </a:moveTo>
                  <a:lnTo>
                    <a:pt x="7815534" y="0"/>
                  </a:lnTo>
                  <a:cubicBezTo>
                    <a:pt x="7839729" y="0"/>
                    <a:pt x="7859343" y="19614"/>
                    <a:pt x="7859343" y="43809"/>
                  </a:cubicBezTo>
                  <a:lnTo>
                    <a:pt x="7859343" y="1874193"/>
                  </a:lnTo>
                  <a:cubicBezTo>
                    <a:pt x="7859343" y="1898387"/>
                    <a:pt x="7839729" y="1918001"/>
                    <a:pt x="7815534" y="1918001"/>
                  </a:cubicBezTo>
                  <a:lnTo>
                    <a:pt x="43809" y="1918001"/>
                  </a:lnTo>
                  <a:cubicBezTo>
                    <a:pt x="19614" y="1918001"/>
                    <a:pt x="0" y="1898387"/>
                    <a:pt x="0" y="1874193"/>
                  </a:cubicBezTo>
                  <a:lnTo>
                    <a:pt x="0" y="43809"/>
                  </a:lnTo>
                  <a:cubicBezTo>
                    <a:pt x="0" y="19614"/>
                    <a:pt x="19614" y="0"/>
                    <a:pt x="43809" y="0"/>
                  </a:cubicBezTo>
                  <a:close/>
                </a:path>
              </a:pathLst>
            </a:custGeom>
            <a:solidFill>
              <a:srgbClr val="EDECED"/>
            </a:solidFill>
            <a:ln cap="rnd">
              <a:noFill/>
              <a:prstDash val="sysDot"/>
              <a:round/>
            </a:ln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5CB6661E-8DE9-E811-3F88-92465BF3B033}"/>
                </a:ext>
              </a:extLst>
            </p:cNvPr>
            <p:cNvSpPr txBox="1"/>
            <p:nvPr/>
          </p:nvSpPr>
          <p:spPr>
            <a:xfrm>
              <a:off x="0" y="-47625"/>
              <a:ext cx="7859342" cy="196562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2380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6EAA7ED1-60AF-F236-7EEC-5CBC0DE4C53E}"/>
              </a:ext>
            </a:extLst>
          </p:cNvPr>
          <p:cNvGrpSpPr/>
          <p:nvPr/>
        </p:nvGrpSpPr>
        <p:grpSpPr>
          <a:xfrm>
            <a:off x="0" y="7087364"/>
            <a:ext cx="1497365" cy="3199636"/>
            <a:chOff x="0" y="0"/>
            <a:chExt cx="722953" cy="1544838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E13BB405-DC3D-1673-E9AB-049ED04BC4E1}"/>
                </a:ext>
              </a:extLst>
            </p:cNvPr>
            <p:cNvSpPr/>
            <p:nvPr/>
          </p:nvSpPr>
          <p:spPr>
            <a:xfrm>
              <a:off x="0" y="0"/>
              <a:ext cx="722953" cy="1544838"/>
            </a:xfrm>
            <a:custGeom>
              <a:avLst/>
              <a:gdLst/>
              <a:ahLst/>
              <a:cxnLst/>
              <a:rect l="l" t="t" r="r" b="b"/>
              <a:pathLst>
                <a:path w="722953" h="1544838">
                  <a:moveTo>
                    <a:pt x="0" y="0"/>
                  </a:moveTo>
                  <a:lnTo>
                    <a:pt x="722953" y="0"/>
                  </a:lnTo>
                  <a:lnTo>
                    <a:pt x="722953" y="1544838"/>
                  </a:lnTo>
                  <a:lnTo>
                    <a:pt x="0" y="1544838"/>
                  </a:lnTo>
                  <a:close/>
                </a:path>
              </a:pathLst>
            </a:custGeom>
            <a:solidFill>
              <a:srgbClr val="EDECED"/>
            </a:solidFill>
          </p:spPr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9469A7D5-11FF-984B-137F-11171FDAB9B5}"/>
              </a:ext>
            </a:extLst>
          </p:cNvPr>
          <p:cNvGrpSpPr/>
          <p:nvPr/>
        </p:nvGrpSpPr>
        <p:grpSpPr>
          <a:xfrm>
            <a:off x="610245" y="1104900"/>
            <a:ext cx="9134731" cy="3636833"/>
            <a:chOff x="0" y="594496"/>
            <a:chExt cx="12179641" cy="4849109"/>
          </a:xfrm>
        </p:grpSpPr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D6BD2DF3-9D4D-60B6-DE98-67DF8E45FEAE}"/>
                </a:ext>
              </a:extLst>
            </p:cNvPr>
            <p:cNvSpPr txBox="1"/>
            <p:nvPr/>
          </p:nvSpPr>
          <p:spPr>
            <a:xfrm>
              <a:off x="0" y="594496"/>
              <a:ext cx="11978808" cy="10661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720"/>
                </a:lnSpc>
              </a:pPr>
              <a:r>
                <a:rPr lang="en-US" sz="4800" b="1" dirty="0">
                  <a:latin typeface="Arial Rounded MT Bold" panose="020F0704030504030204" pitchFamily="34" charset="0"/>
                </a:rPr>
                <a:t>2.Thanh </a:t>
              </a:r>
              <a:r>
                <a:rPr lang="en-US" sz="4800" b="1" dirty="0" err="1">
                  <a:latin typeface="Arial Rounded MT Bold" panose="020F0704030504030204" pitchFamily="34" charset="0"/>
                </a:rPr>
                <a:t>tiêu</a:t>
              </a:r>
              <a:r>
                <a:rPr lang="en-US" sz="4800" b="1" dirty="0">
                  <a:latin typeface="Arial Rounded MT Bold" panose="020F0704030504030204" pitchFamily="34" charset="0"/>
                </a:rPr>
                <a:t> </a:t>
              </a:r>
              <a:r>
                <a:rPr lang="en-US" sz="4800" b="1" dirty="0" err="1">
                  <a:latin typeface="Arial Rounded MT Bold" panose="020F0704030504030204" pitchFamily="34" charset="0"/>
                </a:rPr>
                <a:t>đề</a:t>
              </a:r>
              <a:endParaRPr lang="en-US" sz="4800" b="1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C271441C-A29F-BB0A-9450-92428EC05577}"/>
                </a:ext>
              </a:extLst>
            </p:cNvPr>
            <p:cNvSpPr txBox="1"/>
            <p:nvPr/>
          </p:nvSpPr>
          <p:spPr>
            <a:xfrm>
              <a:off x="200833" y="5028961"/>
              <a:ext cx="11978808" cy="4146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639"/>
                </a:lnSpc>
              </a:pPr>
              <a:endParaRPr dirty="0"/>
            </a:p>
          </p:txBody>
        </p:sp>
      </p:grpSp>
      <p:sp>
        <p:nvSpPr>
          <p:cNvPr id="13" name="Freeform 13">
            <a:extLst>
              <a:ext uri="{FF2B5EF4-FFF2-40B4-BE49-F238E27FC236}">
                <a16:creationId xmlns:a16="http://schemas.microsoft.com/office/drawing/2014/main" id="{44E3F951-240C-7EB9-90D3-4E7A4ADAD3B5}"/>
              </a:ext>
            </a:extLst>
          </p:cNvPr>
          <p:cNvSpPr/>
          <p:nvPr/>
        </p:nvSpPr>
        <p:spPr>
          <a:xfrm>
            <a:off x="1028700" y="9461248"/>
            <a:ext cx="317826" cy="197052"/>
          </a:xfrm>
          <a:custGeom>
            <a:avLst/>
            <a:gdLst/>
            <a:ahLst/>
            <a:cxnLst/>
            <a:rect l="l" t="t" r="r" b="b"/>
            <a:pathLst>
              <a:path w="317826" h="197052">
                <a:moveTo>
                  <a:pt x="0" y="0"/>
                </a:moveTo>
                <a:lnTo>
                  <a:pt x="317826" y="0"/>
                </a:lnTo>
                <a:lnTo>
                  <a:pt x="317826" y="197052"/>
                </a:lnTo>
                <a:lnTo>
                  <a:pt x="0" y="197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5DCCDF5-4BB6-F923-1F2B-3D5B967591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8132" y="474661"/>
            <a:ext cx="5099915" cy="971567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0AA1E38-6957-90A4-A0C3-02B609AA8C4B}"/>
              </a:ext>
            </a:extLst>
          </p:cNvPr>
          <p:cNvSpPr txBox="1"/>
          <p:nvPr/>
        </p:nvSpPr>
        <p:spPr>
          <a:xfrm>
            <a:off x="152400" y="2247900"/>
            <a:ext cx="10896600" cy="3021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3200" dirty="0">
              <a:effectLst/>
            </a:endParaRPr>
          </a:p>
          <a:p>
            <a:pPr marL="742950" lvl="1" indent="-285750" algn="just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32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Hiển 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thị</a:t>
            </a:r>
            <a:r>
              <a:rPr lang="en-US" sz="32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tên</a:t>
            </a:r>
            <a:r>
              <a:rPr lang="en-US" sz="32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ứng</a:t>
            </a:r>
            <a:r>
              <a:rPr lang="en-US" sz="32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dụng</a:t>
            </a:r>
            <a:r>
              <a:rPr lang="en-US" sz="32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"Healthy".</a:t>
            </a:r>
          </a:p>
          <a:p>
            <a:pPr marL="742950" lvl="1" indent="-285750" algn="just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32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Biểu</a:t>
            </a:r>
            <a:r>
              <a:rPr lang="en-US" sz="32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tượng</a:t>
            </a:r>
            <a:r>
              <a:rPr lang="en-US" sz="32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hình</a:t>
            </a:r>
            <a:r>
              <a:rPr lang="en-US" sz="32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người</a:t>
            </a:r>
            <a:r>
              <a:rPr lang="en-US" sz="32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ở 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góc</a:t>
            </a:r>
            <a:r>
              <a:rPr lang="en-US" sz="32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phải</a:t>
            </a:r>
            <a:r>
              <a:rPr lang="en-US" sz="32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dưới</a:t>
            </a:r>
            <a:r>
              <a:rPr lang="en-US" sz="32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có</a:t>
            </a:r>
            <a:r>
              <a:rPr lang="en-US" sz="32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thể</a:t>
            </a:r>
            <a:r>
              <a:rPr lang="en-US" sz="32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là</a:t>
            </a:r>
            <a:r>
              <a:rPr lang="en-US" sz="32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thông</a:t>
            </a:r>
            <a:r>
              <a:rPr lang="en-US" sz="32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tin 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tài</a:t>
            </a:r>
            <a:r>
              <a:rPr lang="en-US" sz="32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khoản</a:t>
            </a:r>
            <a:r>
              <a:rPr lang="en-US" sz="32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hoặc</a:t>
            </a:r>
            <a:r>
              <a:rPr lang="en-US" sz="32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trang</a:t>
            </a:r>
            <a:r>
              <a:rPr lang="en-US" sz="32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cá</a:t>
            </a:r>
            <a:r>
              <a:rPr lang="en-US" sz="32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nhân</a:t>
            </a:r>
            <a:r>
              <a:rPr lang="en-US" sz="32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32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Nhập</a:t>
            </a:r>
            <a:r>
              <a:rPr lang="en-US" sz="32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thông</a:t>
            </a:r>
            <a:r>
              <a:rPr lang="en-US" sz="32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tin 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người</a:t>
            </a:r>
            <a:r>
              <a:rPr lang="en-US" sz="32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dùng</a:t>
            </a:r>
            <a:r>
              <a:rPr lang="en-US" sz="32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3EFA69F-C7D6-749C-71B3-F2AE589D43A1}"/>
              </a:ext>
            </a:extLst>
          </p:cNvPr>
          <p:cNvCxnSpPr>
            <a:cxnSpLocks/>
          </p:cNvCxnSpPr>
          <p:nvPr/>
        </p:nvCxnSpPr>
        <p:spPr>
          <a:xfrm>
            <a:off x="6934200" y="4382297"/>
            <a:ext cx="9220200" cy="50789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73D21EC-999A-97BF-229F-827F463ED025}"/>
              </a:ext>
            </a:extLst>
          </p:cNvPr>
          <p:cNvCxnSpPr>
            <a:cxnSpLocks/>
          </p:cNvCxnSpPr>
          <p:nvPr/>
        </p:nvCxnSpPr>
        <p:spPr>
          <a:xfrm flipV="1">
            <a:off x="6039680" y="3572640"/>
            <a:ext cx="6065269" cy="1494660"/>
          </a:xfrm>
          <a:prstGeom prst="bentConnector3">
            <a:avLst>
              <a:gd name="adj1" fmla="val 860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7998CAF-7787-AF95-EC74-55BB234D4B5B}"/>
              </a:ext>
            </a:extLst>
          </p:cNvPr>
          <p:cNvCxnSpPr>
            <a:cxnSpLocks/>
          </p:cNvCxnSpPr>
          <p:nvPr/>
        </p:nvCxnSpPr>
        <p:spPr>
          <a:xfrm flipV="1">
            <a:off x="6629400" y="1042443"/>
            <a:ext cx="5564601" cy="2134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6849CAC-D314-4082-8C98-32B48E8A0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8321" y="1325919"/>
            <a:ext cx="5099915" cy="760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69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1028700" y="898363"/>
            <a:ext cx="11043418" cy="2004645"/>
            <a:chOff x="0" y="-9525"/>
            <a:chExt cx="14724558" cy="2672860"/>
          </a:xfrm>
        </p:grpSpPr>
        <p:sp>
          <p:nvSpPr>
            <p:cNvPr id="7" name="TextBox 7"/>
            <p:cNvSpPr txBox="1"/>
            <p:nvPr/>
          </p:nvSpPr>
          <p:spPr>
            <a:xfrm>
              <a:off x="0" y="863600"/>
              <a:ext cx="14724558" cy="11456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720"/>
                </a:lnSpc>
              </a:pPr>
              <a:r>
                <a:rPr lang="en-US" sz="5600" dirty="0" err="1">
                  <a:solidFill>
                    <a:srgbClr val="1E3256"/>
                  </a:solidFill>
                  <a:latin typeface="Faustina"/>
                  <a:ea typeface="Faustina"/>
                  <a:cs typeface="Faustina"/>
                  <a:sym typeface="Faustina"/>
                </a:rPr>
                <a:t>Mục</a:t>
              </a:r>
              <a:r>
                <a:rPr lang="en-US" sz="5600" dirty="0">
                  <a:solidFill>
                    <a:srgbClr val="1E3256"/>
                  </a:solidFill>
                  <a:latin typeface="Faustina"/>
                  <a:ea typeface="Faustina"/>
                  <a:cs typeface="Faustina"/>
                  <a:sym typeface="Faustina"/>
                </a:rPr>
                <a:t> </a:t>
              </a:r>
              <a:r>
                <a:rPr lang="en-US" sz="5600" dirty="0" err="1">
                  <a:solidFill>
                    <a:srgbClr val="1E3256"/>
                  </a:solidFill>
                  <a:latin typeface="Faustina"/>
                  <a:ea typeface="Faustina"/>
                  <a:cs typeface="Faustina"/>
                  <a:sym typeface="Faustina"/>
                </a:rPr>
                <a:t>tiêu</a:t>
              </a:r>
              <a:r>
                <a:rPr lang="en-US" sz="5600" dirty="0">
                  <a:solidFill>
                    <a:srgbClr val="1E3256"/>
                  </a:solidFill>
                  <a:latin typeface="Faustina"/>
                  <a:ea typeface="Faustina"/>
                  <a:cs typeface="Faustina"/>
                  <a:sym typeface="Faustina"/>
                </a:rPr>
                <a:t> </a:t>
              </a:r>
              <a:r>
                <a:rPr lang="en-US" sz="5600" dirty="0" err="1">
                  <a:solidFill>
                    <a:srgbClr val="1E3256"/>
                  </a:solidFill>
                  <a:latin typeface="Faustina"/>
                  <a:ea typeface="Faustina"/>
                  <a:cs typeface="Faustina"/>
                  <a:sym typeface="Faustina"/>
                </a:rPr>
                <a:t>tuần</a:t>
              </a:r>
              <a:r>
                <a:rPr lang="en-US" sz="5600" dirty="0">
                  <a:solidFill>
                    <a:srgbClr val="1E3256"/>
                  </a:solidFill>
                  <a:latin typeface="Faustina"/>
                  <a:ea typeface="Faustina"/>
                  <a:cs typeface="Faustina"/>
                  <a:sym typeface="Faustina"/>
                </a:rPr>
                <a:t> 4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9525"/>
              <a:ext cx="7245016" cy="454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639"/>
                </a:lnSpc>
              </a:pPr>
              <a:r>
                <a:rPr lang="en-US" sz="2199" spc="164" dirty="0" err="1">
                  <a:solidFill>
                    <a:srgbClr val="1E3256"/>
                  </a:solidFill>
                  <a:latin typeface="Asap"/>
                  <a:ea typeface="Asap"/>
                  <a:cs typeface="Asap"/>
                  <a:sym typeface="Asap"/>
                </a:rPr>
                <a:t>Đề</a:t>
              </a:r>
              <a:r>
                <a:rPr lang="en-US" sz="2199" spc="164" dirty="0">
                  <a:solidFill>
                    <a:srgbClr val="1E3256"/>
                  </a:solidFill>
                  <a:latin typeface="Asap"/>
                  <a:ea typeface="Asap"/>
                  <a:cs typeface="Asap"/>
                  <a:sym typeface="Asap"/>
                </a:rPr>
                <a:t> </a:t>
              </a:r>
              <a:r>
                <a:rPr lang="en-US" sz="2199" spc="164" dirty="0" err="1">
                  <a:solidFill>
                    <a:srgbClr val="1E3256"/>
                  </a:solidFill>
                  <a:latin typeface="Asap"/>
                  <a:ea typeface="Asap"/>
                  <a:cs typeface="Asap"/>
                  <a:sym typeface="Asap"/>
                </a:rPr>
                <a:t>xuất</a:t>
              </a:r>
              <a:endParaRPr lang="en-US" sz="2199" spc="164" dirty="0">
                <a:solidFill>
                  <a:srgbClr val="1E3256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174739"/>
              <a:ext cx="14724558" cy="4885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19"/>
                </a:lnSpc>
              </a:pPr>
              <a:r>
                <a:rPr lang="en-US" sz="2399" dirty="0" err="1">
                  <a:solidFill>
                    <a:srgbClr val="1E3256"/>
                  </a:solidFill>
                  <a:latin typeface="Asap"/>
                  <a:ea typeface="Asap"/>
                  <a:cs typeface="Asap"/>
                  <a:sym typeface="Asap"/>
                </a:rPr>
                <a:t>Xây</a:t>
              </a:r>
              <a:r>
                <a:rPr lang="en-US" sz="2399" dirty="0">
                  <a:solidFill>
                    <a:srgbClr val="1E3256"/>
                  </a:solidFill>
                  <a:latin typeface="Asap"/>
                  <a:ea typeface="Asap"/>
                  <a:cs typeface="Asap"/>
                  <a:sym typeface="Asap"/>
                </a:rPr>
                <a:t> </a:t>
              </a:r>
              <a:r>
                <a:rPr lang="en-US" sz="2399" dirty="0" err="1">
                  <a:solidFill>
                    <a:srgbClr val="1E3256"/>
                  </a:solidFill>
                  <a:latin typeface="Asap"/>
                  <a:ea typeface="Asap"/>
                  <a:cs typeface="Asap"/>
                  <a:sym typeface="Asap"/>
                </a:rPr>
                <a:t>dựng</a:t>
              </a:r>
              <a:r>
                <a:rPr lang="en-US" sz="2399" dirty="0">
                  <a:solidFill>
                    <a:srgbClr val="1E3256"/>
                  </a:solidFill>
                  <a:latin typeface="Asap"/>
                  <a:ea typeface="Asap"/>
                  <a:cs typeface="Asap"/>
                  <a:sym typeface="Asap"/>
                </a:rPr>
                <a:t> </a:t>
              </a:r>
              <a:r>
                <a:rPr lang="en-US" sz="2399" dirty="0" err="1">
                  <a:solidFill>
                    <a:srgbClr val="1E3256"/>
                  </a:solidFill>
                  <a:latin typeface="Asap"/>
                  <a:ea typeface="Asap"/>
                  <a:cs typeface="Asap"/>
                  <a:sym typeface="Asap"/>
                </a:rPr>
                <a:t>ứng</a:t>
              </a:r>
              <a:r>
                <a:rPr lang="en-US" sz="2399" dirty="0">
                  <a:solidFill>
                    <a:srgbClr val="1E3256"/>
                  </a:solidFill>
                  <a:latin typeface="Asap"/>
                  <a:ea typeface="Asap"/>
                  <a:cs typeface="Asap"/>
                  <a:sym typeface="Asap"/>
                </a:rPr>
                <a:t> </a:t>
              </a:r>
              <a:r>
                <a:rPr lang="en-US" sz="2399" dirty="0" err="1">
                  <a:solidFill>
                    <a:srgbClr val="1E3256"/>
                  </a:solidFill>
                  <a:latin typeface="Asap"/>
                  <a:ea typeface="Asap"/>
                  <a:cs typeface="Asap"/>
                  <a:sym typeface="Asap"/>
                </a:rPr>
                <a:t>dụng</a:t>
              </a:r>
              <a:r>
                <a:rPr lang="en-US" sz="2399" dirty="0">
                  <a:solidFill>
                    <a:srgbClr val="1E3256"/>
                  </a:solidFill>
                  <a:latin typeface="Asap"/>
                  <a:ea typeface="Asap"/>
                  <a:cs typeface="Asap"/>
                  <a:sym typeface="Asap"/>
                </a:rPr>
                <a:t> </a:t>
              </a:r>
              <a:r>
                <a:rPr lang="en-US" sz="2399" dirty="0" err="1">
                  <a:solidFill>
                    <a:srgbClr val="1E3256"/>
                  </a:solidFill>
                  <a:latin typeface="Asap"/>
                  <a:ea typeface="Asap"/>
                  <a:cs typeface="Asap"/>
                  <a:sym typeface="Asap"/>
                </a:rPr>
                <a:t>hoàn</a:t>
              </a:r>
              <a:r>
                <a:rPr lang="en-US" sz="2399" dirty="0">
                  <a:solidFill>
                    <a:srgbClr val="1E3256"/>
                  </a:solidFill>
                  <a:latin typeface="Asap"/>
                  <a:ea typeface="Asap"/>
                  <a:cs typeface="Asap"/>
                  <a:sym typeface="Asap"/>
                </a:rPr>
                <a:t> </a:t>
              </a:r>
              <a:r>
                <a:rPr lang="en-US" sz="2399" dirty="0" err="1">
                  <a:solidFill>
                    <a:srgbClr val="1E3256"/>
                  </a:solidFill>
                  <a:latin typeface="Asap"/>
                  <a:ea typeface="Asap"/>
                  <a:cs typeface="Asap"/>
                  <a:sym typeface="Asap"/>
                </a:rPr>
                <a:t>thiện</a:t>
              </a:r>
              <a:r>
                <a:rPr lang="en-US" sz="2399" dirty="0">
                  <a:solidFill>
                    <a:srgbClr val="1E3256"/>
                  </a:solidFill>
                  <a:latin typeface="Asap"/>
                  <a:ea typeface="Asap"/>
                  <a:cs typeface="Asap"/>
                  <a:sym typeface="Asap"/>
                </a:rPr>
                <a:t> </a:t>
              </a:r>
              <a:r>
                <a:rPr lang="en-US" sz="2399" dirty="0" err="1">
                  <a:solidFill>
                    <a:srgbClr val="1E3256"/>
                  </a:solidFill>
                  <a:latin typeface="Asap"/>
                  <a:ea typeface="Asap"/>
                  <a:cs typeface="Asap"/>
                  <a:sym typeface="Asap"/>
                </a:rPr>
                <a:t>hơn</a:t>
              </a:r>
              <a:r>
                <a:rPr lang="en-US" sz="2399" dirty="0">
                  <a:solidFill>
                    <a:srgbClr val="1E3256"/>
                  </a:solidFill>
                  <a:latin typeface="Asap"/>
                  <a:ea typeface="Asap"/>
                  <a:cs typeface="Asap"/>
                  <a:sym typeface="Asap"/>
                </a:rPr>
                <a:t> </a:t>
              </a:r>
              <a:r>
                <a:rPr lang="en-US" sz="2399" dirty="0" err="1">
                  <a:solidFill>
                    <a:srgbClr val="1E3256"/>
                  </a:solidFill>
                  <a:latin typeface="Asap"/>
                  <a:ea typeface="Asap"/>
                  <a:cs typeface="Asap"/>
                  <a:sym typeface="Asap"/>
                </a:rPr>
                <a:t>bằng</a:t>
              </a:r>
              <a:r>
                <a:rPr lang="en-US" sz="2399" dirty="0">
                  <a:solidFill>
                    <a:srgbClr val="1E3256"/>
                  </a:solidFill>
                  <a:latin typeface="Asap"/>
                  <a:ea typeface="Asap"/>
                  <a:cs typeface="Asap"/>
                  <a:sym typeface="Asap"/>
                </a:rPr>
                <a:t> Android SDK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54876" y="5834308"/>
            <a:ext cx="6034248" cy="1977409"/>
            <a:chOff x="0" y="0"/>
            <a:chExt cx="8045664" cy="2636545"/>
          </a:xfrm>
        </p:grpSpPr>
        <p:sp>
          <p:nvSpPr>
            <p:cNvPr id="11" name="TextBox 11"/>
            <p:cNvSpPr txBox="1"/>
            <p:nvPr/>
          </p:nvSpPr>
          <p:spPr>
            <a:xfrm>
              <a:off x="0" y="1418055"/>
              <a:ext cx="8045664" cy="6002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799" b="1" dirty="0" err="1">
                  <a:solidFill>
                    <a:srgbClr val="EDECED"/>
                  </a:solidFill>
                  <a:latin typeface="Asap Bold"/>
                  <a:ea typeface="Asap Bold"/>
                  <a:cs typeface="Asap Bold"/>
                  <a:sym typeface="Asap Bold"/>
                </a:rPr>
                <a:t>Mục</a:t>
              </a:r>
              <a:r>
                <a:rPr lang="en-US" sz="2799" b="1" dirty="0">
                  <a:solidFill>
                    <a:srgbClr val="EDECED"/>
                  </a:solidFill>
                  <a:latin typeface="Asap Bold"/>
                  <a:ea typeface="Asap Bold"/>
                  <a:cs typeface="Asap Bold"/>
                  <a:sym typeface="Asap Bold"/>
                </a:rPr>
                <a:t> </a:t>
              </a:r>
              <a:r>
                <a:rPr lang="en-US" sz="2799" b="1" dirty="0" err="1">
                  <a:solidFill>
                    <a:srgbClr val="EDECED"/>
                  </a:solidFill>
                  <a:latin typeface="Asap Bold"/>
                  <a:ea typeface="Asap Bold"/>
                  <a:cs typeface="Asap Bold"/>
                  <a:sym typeface="Asap Bold"/>
                </a:rPr>
                <a:t>tiêu</a:t>
              </a:r>
              <a:r>
                <a:rPr lang="en-US" sz="2799" b="1" dirty="0">
                  <a:solidFill>
                    <a:srgbClr val="EDECED"/>
                  </a:solidFill>
                  <a:latin typeface="Asap Bold"/>
                  <a:ea typeface="Asap Bold"/>
                  <a:cs typeface="Asap Bold"/>
                  <a:sym typeface="Asap Bold"/>
                </a:rPr>
                <a:t> # 1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127910"/>
              <a:ext cx="8045664" cy="5086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19"/>
                </a:lnSpc>
                <a:spcBef>
                  <a:spcPct val="0"/>
                </a:spcBef>
              </a:pPr>
              <a:r>
                <a:rPr lang="en-US" sz="2399" dirty="0" err="1">
                  <a:solidFill>
                    <a:srgbClr val="EDECED"/>
                  </a:solidFill>
                  <a:latin typeface="Asap"/>
                  <a:ea typeface="Asap"/>
                  <a:cs typeface="Asap"/>
                  <a:sym typeface="Asap"/>
                </a:rPr>
                <a:t>Giải</a:t>
              </a:r>
              <a:r>
                <a:rPr lang="en-US" sz="2399" dirty="0">
                  <a:solidFill>
                    <a:srgbClr val="EDECED"/>
                  </a:solidFill>
                  <a:latin typeface="Asap"/>
                  <a:ea typeface="Asap"/>
                  <a:cs typeface="Asap"/>
                  <a:sym typeface="Asap"/>
                </a:rPr>
                <a:t> </a:t>
              </a:r>
              <a:r>
                <a:rPr lang="en-US" sz="2399" dirty="0" err="1">
                  <a:solidFill>
                    <a:srgbClr val="EDECED"/>
                  </a:solidFill>
                  <a:latin typeface="Asap"/>
                  <a:ea typeface="Asap"/>
                  <a:cs typeface="Asap"/>
                  <a:sym typeface="Asap"/>
                </a:rPr>
                <a:t>thích</a:t>
              </a:r>
              <a:r>
                <a:rPr lang="en-US" sz="2399" dirty="0">
                  <a:solidFill>
                    <a:srgbClr val="EDECED"/>
                  </a:solidFill>
                  <a:latin typeface="Asap"/>
                  <a:ea typeface="Asap"/>
                  <a:cs typeface="Asap"/>
                  <a:sym typeface="Asap"/>
                </a:rPr>
                <a:t> </a:t>
              </a:r>
              <a:r>
                <a:rPr lang="en-US" sz="2399" dirty="0" err="1">
                  <a:solidFill>
                    <a:srgbClr val="EDECED"/>
                  </a:solidFill>
                  <a:latin typeface="Asap"/>
                  <a:ea typeface="Asap"/>
                  <a:cs typeface="Asap"/>
                  <a:sym typeface="Asap"/>
                </a:rPr>
                <a:t>ngắn</a:t>
              </a:r>
              <a:r>
                <a:rPr lang="en-US" sz="2399" dirty="0">
                  <a:solidFill>
                    <a:srgbClr val="EDECED"/>
                  </a:solidFill>
                  <a:latin typeface="Asap"/>
                  <a:ea typeface="Asap"/>
                  <a:cs typeface="Asap"/>
                  <a:sym typeface="Asap"/>
                </a:rPr>
                <a:t> </a:t>
              </a:r>
              <a:r>
                <a:rPr lang="en-US" sz="2399" dirty="0" err="1">
                  <a:solidFill>
                    <a:srgbClr val="EDECED"/>
                  </a:solidFill>
                  <a:latin typeface="Asap"/>
                  <a:ea typeface="Asap"/>
                  <a:cs typeface="Asap"/>
                  <a:sym typeface="Asap"/>
                </a:rPr>
                <a:t>gọn</a:t>
              </a:r>
              <a:r>
                <a:rPr lang="en-US" sz="2399" dirty="0">
                  <a:solidFill>
                    <a:srgbClr val="EDECED"/>
                  </a:solidFill>
                  <a:latin typeface="Asap"/>
                  <a:ea typeface="Asap"/>
                  <a:cs typeface="Asap"/>
                  <a:sym typeface="Asap"/>
                </a:rPr>
                <a:t> </a:t>
              </a:r>
              <a:r>
                <a:rPr lang="en-US" sz="2399" dirty="0" err="1">
                  <a:solidFill>
                    <a:srgbClr val="EDECED"/>
                  </a:solidFill>
                  <a:latin typeface="Asap"/>
                  <a:ea typeface="Asap"/>
                  <a:cs typeface="Asap"/>
                  <a:sym typeface="Asap"/>
                </a:rPr>
                <a:t>về</a:t>
              </a:r>
              <a:r>
                <a:rPr lang="en-US" sz="2399" dirty="0">
                  <a:solidFill>
                    <a:srgbClr val="EDECED"/>
                  </a:solidFill>
                  <a:latin typeface="Asap"/>
                  <a:ea typeface="Asap"/>
                  <a:cs typeface="Asap"/>
                  <a:sym typeface="Asap"/>
                </a:rPr>
                <a:t> </a:t>
              </a:r>
              <a:r>
                <a:rPr lang="en-US" sz="2399" dirty="0" err="1">
                  <a:solidFill>
                    <a:srgbClr val="EDECED"/>
                  </a:solidFill>
                  <a:latin typeface="Asap"/>
                  <a:ea typeface="Asap"/>
                  <a:cs typeface="Asap"/>
                  <a:sym typeface="Asap"/>
                </a:rPr>
                <a:t>số</a:t>
              </a:r>
              <a:r>
                <a:rPr lang="en-US" sz="2399" dirty="0">
                  <a:solidFill>
                    <a:srgbClr val="EDECED"/>
                  </a:solidFill>
                  <a:latin typeface="Asap"/>
                  <a:ea typeface="Asap"/>
                  <a:cs typeface="Asap"/>
                  <a:sym typeface="Asap"/>
                </a:rPr>
                <a:t> </a:t>
              </a:r>
              <a:r>
                <a:rPr lang="en-US" sz="2399" dirty="0" err="1">
                  <a:solidFill>
                    <a:srgbClr val="EDECED"/>
                  </a:solidFill>
                  <a:latin typeface="Asap"/>
                  <a:ea typeface="Asap"/>
                  <a:cs typeface="Asap"/>
                  <a:sym typeface="Asap"/>
                </a:rPr>
                <a:t>liệu</a:t>
              </a:r>
              <a:r>
                <a:rPr lang="en-US" sz="2399" dirty="0">
                  <a:solidFill>
                    <a:srgbClr val="EDECED"/>
                  </a:solidFill>
                  <a:latin typeface="Asap"/>
                  <a:ea typeface="Asap"/>
                  <a:cs typeface="Asap"/>
                  <a:sym typeface="Asap"/>
                </a:rPr>
                <a:t> </a:t>
              </a:r>
              <a:r>
                <a:rPr lang="en-US" sz="2399" dirty="0" err="1">
                  <a:solidFill>
                    <a:srgbClr val="EDECED"/>
                  </a:solidFill>
                  <a:latin typeface="Asap"/>
                  <a:ea typeface="Asap"/>
                  <a:cs typeface="Asap"/>
                  <a:sym typeface="Asap"/>
                </a:rPr>
                <a:t>thống</a:t>
              </a:r>
              <a:r>
                <a:rPr lang="en-US" sz="2399" dirty="0">
                  <a:solidFill>
                    <a:srgbClr val="EDECED"/>
                  </a:solidFill>
                  <a:latin typeface="Asap"/>
                  <a:ea typeface="Asap"/>
                  <a:cs typeface="Asap"/>
                  <a:sym typeface="Asap"/>
                </a:rPr>
                <a:t> </a:t>
              </a:r>
              <a:r>
                <a:rPr lang="en-US" sz="2399" dirty="0" err="1">
                  <a:solidFill>
                    <a:srgbClr val="EDECED"/>
                  </a:solidFill>
                  <a:latin typeface="Asap"/>
                  <a:ea typeface="Asap"/>
                  <a:cs typeface="Asap"/>
                  <a:sym typeface="Asap"/>
                </a:rPr>
                <a:t>kê</a:t>
              </a:r>
              <a:r>
                <a:rPr lang="en-US" sz="2399" dirty="0">
                  <a:solidFill>
                    <a:srgbClr val="EDECED"/>
                  </a:solidFill>
                  <a:latin typeface="Asap"/>
                  <a:ea typeface="Asap"/>
                  <a:cs typeface="Asap"/>
                  <a:sym typeface="Asap"/>
                </a:rPr>
                <a:t>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0"/>
              <a:ext cx="8045664" cy="1130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20"/>
                </a:lnSpc>
              </a:pPr>
              <a:r>
                <a:rPr lang="en-US" sz="5600" dirty="0">
                  <a:solidFill>
                    <a:srgbClr val="FFFFFF"/>
                  </a:solidFill>
                  <a:latin typeface="Faustina"/>
                  <a:ea typeface="Faustina"/>
                  <a:cs typeface="Faustina"/>
                  <a:sym typeface="Faustina"/>
                </a:rPr>
                <a:t>500.000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698876" y="5834308"/>
            <a:ext cx="6034248" cy="1977409"/>
            <a:chOff x="0" y="0"/>
            <a:chExt cx="8045664" cy="2636545"/>
          </a:xfrm>
        </p:grpSpPr>
        <p:sp>
          <p:nvSpPr>
            <p:cNvPr id="15" name="TextBox 15"/>
            <p:cNvSpPr txBox="1"/>
            <p:nvPr/>
          </p:nvSpPr>
          <p:spPr>
            <a:xfrm>
              <a:off x="0" y="1418055"/>
              <a:ext cx="8045664" cy="6002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799" b="1" dirty="0" err="1">
                  <a:solidFill>
                    <a:srgbClr val="1E3256"/>
                  </a:solidFill>
                  <a:latin typeface="Asap Bold"/>
                  <a:ea typeface="Asap Bold"/>
                  <a:cs typeface="Asap Bold"/>
                  <a:sym typeface="Asap Bold"/>
                </a:rPr>
                <a:t>Mục</a:t>
              </a:r>
              <a:r>
                <a:rPr lang="en-US" sz="2799" b="1" dirty="0">
                  <a:solidFill>
                    <a:srgbClr val="1E3256"/>
                  </a:solidFill>
                  <a:latin typeface="Asap Bold"/>
                  <a:ea typeface="Asap Bold"/>
                  <a:cs typeface="Asap Bold"/>
                  <a:sym typeface="Asap Bold"/>
                </a:rPr>
                <a:t> </a:t>
              </a:r>
              <a:r>
                <a:rPr lang="en-US" sz="2799" b="1" dirty="0" err="1">
                  <a:solidFill>
                    <a:srgbClr val="1E3256"/>
                  </a:solidFill>
                  <a:latin typeface="Asap Bold"/>
                  <a:ea typeface="Asap Bold"/>
                  <a:cs typeface="Asap Bold"/>
                  <a:sym typeface="Asap Bold"/>
                </a:rPr>
                <a:t>tiêu</a:t>
              </a:r>
              <a:r>
                <a:rPr lang="en-US" sz="2799" b="1" dirty="0">
                  <a:solidFill>
                    <a:srgbClr val="1E3256"/>
                  </a:solidFill>
                  <a:latin typeface="Asap Bold"/>
                  <a:ea typeface="Asap Bold"/>
                  <a:cs typeface="Asap Bold"/>
                  <a:sym typeface="Asap Bold"/>
                </a:rPr>
                <a:t> # 2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2127910"/>
              <a:ext cx="8045664" cy="5086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19"/>
                </a:lnSpc>
                <a:spcBef>
                  <a:spcPct val="0"/>
                </a:spcBef>
              </a:pPr>
              <a:r>
                <a:rPr lang="en-US" sz="2399">
                  <a:solidFill>
                    <a:srgbClr val="1E3256"/>
                  </a:solidFill>
                  <a:latin typeface="Asap"/>
                  <a:ea typeface="Asap"/>
                  <a:cs typeface="Asap"/>
                  <a:sym typeface="Asap"/>
                </a:rPr>
                <a:t>Giải thích ngắn gọn về số liệu thống kê.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0"/>
              <a:ext cx="8045664" cy="1130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20"/>
                </a:lnSpc>
              </a:pPr>
              <a:r>
                <a:rPr lang="en-US" sz="5600">
                  <a:solidFill>
                    <a:srgbClr val="1E3256"/>
                  </a:solidFill>
                  <a:latin typeface="Faustina"/>
                  <a:ea typeface="Faustina"/>
                  <a:cs typeface="Faustina"/>
                  <a:sym typeface="Faustina"/>
                </a:rPr>
                <a:t>95%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3805997" y="1667231"/>
            <a:ext cx="3453303" cy="265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079"/>
              </a:lnSpc>
              <a:spcBef>
                <a:spcPct val="0"/>
              </a:spcBef>
            </a:pPr>
            <a:r>
              <a:rPr lang="en-US" sz="1599" b="1" u="sng">
                <a:solidFill>
                  <a:srgbClr val="1E3256"/>
                </a:solidFill>
                <a:latin typeface="Asap Bold"/>
                <a:ea typeface="Asap Bold"/>
                <a:cs typeface="Asap Bold"/>
                <a:sym typeface="Asap Bold"/>
                <a:hlinkClick r:id="rId2" action="ppaction://hlinksldjump"/>
              </a:rPr>
              <a:t>Quay lại chương trình làm việc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16D75E1-4C91-9EE1-8E56-70C743BD1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33697"/>
            <a:ext cx="9144000" cy="692797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95A887E-2341-466C-4955-65AC0B4758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"/>
          <a:stretch/>
        </p:blipFill>
        <p:spPr>
          <a:xfrm>
            <a:off x="10972800" y="3306777"/>
            <a:ext cx="6570370" cy="90098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A8032AE-5E06-2910-02C9-C88827D5C33A}"/>
              </a:ext>
            </a:extLst>
          </p:cNvPr>
          <p:cNvSpPr txBox="1"/>
          <p:nvPr/>
        </p:nvSpPr>
        <p:spPr>
          <a:xfrm>
            <a:off x="3745580" y="2972032"/>
            <a:ext cx="1740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Trước</a:t>
            </a:r>
            <a:endParaRPr 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0B3053-197B-C875-9574-2CAD8AC95559}"/>
              </a:ext>
            </a:extLst>
          </p:cNvPr>
          <p:cNvSpPr txBox="1"/>
          <p:nvPr/>
        </p:nvSpPr>
        <p:spPr>
          <a:xfrm>
            <a:off x="13826779" y="307594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Sau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9CEE63B-3F42-A142-3803-BAD350DF5321}"/>
              </a:ext>
            </a:extLst>
          </p:cNvPr>
          <p:cNvSpPr/>
          <p:nvPr/>
        </p:nvSpPr>
        <p:spPr>
          <a:xfrm>
            <a:off x="9182100" y="5943096"/>
            <a:ext cx="1478676" cy="12209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737534-3BD6-825E-B04F-580341269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3433697"/>
            <a:ext cx="9144000" cy="69279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1BFFBA-9CE2-4C10-D0DD-9264C7E9C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4987" y="3457942"/>
            <a:ext cx="3529013" cy="63181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677D5-7E65-9932-8AB0-F90BC8BF2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CD5FB4BB-6ACB-7913-1368-3F3E26EB31EC}"/>
              </a:ext>
            </a:extLst>
          </p:cNvPr>
          <p:cNvGrpSpPr/>
          <p:nvPr/>
        </p:nvGrpSpPr>
        <p:grpSpPr>
          <a:xfrm>
            <a:off x="12194002" y="685978"/>
            <a:ext cx="5301621" cy="1293813"/>
            <a:chOff x="0" y="0"/>
            <a:chExt cx="7859342" cy="1918001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F8E72B2-58E7-CE25-C1EA-B1F32C5EE7F7}"/>
                </a:ext>
              </a:extLst>
            </p:cNvPr>
            <p:cNvSpPr/>
            <p:nvPr/>
          </p:nvSpPr>
          <p:spPr>
            <a:xfrm>
              <a:off x="0" y="0"/>
              <a:ext cx="7859343" cy="1918001"/>
            </a:xfrm>
            <a:custGeom>
              <a:avLst/>
              <a:gdLst/>
              <a:ahLst/>
              <a:cxnLst/>
              <a:rect l="l" t="t" r="r" b="b"/>
              <a:pathLst>
                <a:path w="7859343" h="1918001">
                  <a:moveTo>
                    <a:pt x="43809" y="0"/>
                  </a:moveTo>
                  <a:lnTo>
                    <a:pt x="7815534" y="0"/>
                  </a:lnTo>
                  <a:cubicBezTo>
                    <a:pt x="7839729" y="0"/>
                    <a:pt x="7859343" y="19614"/>
                    <a:pt x="7859343" y="43809"/>
                  </a:cubicBezTo>
                  <a:lnTo>
                    <a:pt x="7859343" y="1874193"/>
                  </a:lnTo>
                  <a:cubicBezTo>
                    <a:pt x="7859343" y="1898387"/>
                    <a:pt x="7839729" y="1918001"/>
                    <a:pt x="7815534" y="1918001"/>
                  </a:cubicBezTo>
                  <a:lnTo>
                    <a:pt x="43809" y="1918001"/>
                  </a:lnTo>
                  <a:cubicBezTo>
                    <a:pt x="19614" y="1918001"/>
                    <a:pt x="0" y="1898387"/>
                    <a:pt x="0" y="1874193"/>
                  </a:cubicBezTo>
                  <a:lnTo>
                    <a:pt x="0" y="43809"/>
                  </a:lnTo>
                  <a:cubicBezTo>
                    <a:pt x="0" y="19614"/>
                    <a:pt x="19614" y="0"/>
                    <a:pt x="43809" y="0"/>
                  </a:cubicBezTo>
                  <a:close/>
                </a:path>
              </a:pathLst>
            </a:custGeom>
            <a:solidFill>
              <a:srgbClr val="EDECED"/>
            </a:solidFill>
            <a:ln cap="rnd">
              <a:noFill/>
              <a:prstDash val="sysDot"/>
              <a:round/>
            </a:ln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76210A1A-2F34-E66D-5DF5-1F3CD990EC0E}"/>
                </a:ext>
              </a:extLst>
            </p:cNvPr>
            <p:cNvSpPr txBox="1"/>
            <p:nvPr/>
          </p:nvSpPr>
          <p:spPr>
            <a:xfrm>
              <a:off x="0" y="-47625"/>
              <a:ext cx="7859342" cy="196562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2380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4FE180F1-FC81-2A49-61D8-05E6B78B5C35}"/>
              </a:ext>
            </a:extLst>
          </p:cNvPr>
          <p:cNvGrpSpPr/>
          <p:nvPr/>
        </p:nvGrpSpPr>
        <p:grpSpPr>
          <a:xfrm>
            <a:off x="0" y="7087364"/>
            <a:ext cx="1497365" cy="3199636"/>
            <a:chOff x="0" y="0"/>
            <a:chExt cx="722953" cy="1544838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84EF433-E861-6C10-7315-4A37CCF7BB86}"/>
                </a:ext>
              </a:extLst>
            </p:cNvPr>
            <p:cNvSpPr/>
            <p:nvPr/>
          </p:nvSpPr>
          <p:spPr>
            <a:xfrm>
              <a:off x="0" y="0"/>
              <a:ext cx="722953" cy="1544838"/>
            </a:xfrm>
            <a:custGeom>
              <a:avLst/>
              <a:gdLst/>
              <a:ahLst/>
              <a:cxnLst/>
              <a:rect l="l" t="t" r="r" b="b"/>
              <a:pathLst>
                <a:path w="722953" h="1544838">
                  <a:moveTo>
                    <a:pt x="0" y="0"/>
                  </a:moveTo>
                  <a:lnTo>
                    <a:pt x="722953" y="0"/>
                  </a:lnTo>
                  <a:lnTo>
                    <a:pt x="722953" y="1544838"/>
                  </a:lnTo>
                  <a:lnTo>
                    <a:pt x="0" y="1544838"/>
                  </a:lnTo>
                  <a:close/>
                </a:path>
              </a:pathLst>
            </a:custGeom>
            <a:solidFill>
              <a:srgbClr val="EDECED"/>
            </a:solidFill>
          </p:spPr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6CB07E6D-047E-2488-52AB-C0344A39F971}"/>
              </a:ext>
            </a:extLst>
          </p:cNvPr>
          <p:cNvGrpSpPr/>
          <p:nvPr/>
        </p:nvGrpSpPr>
        <p:grpSpPr>
          <a:xfrm>
            <a:off x="752022" y="685978"/>
            <a:ext cx="9134731" cy="3636833"/>
            <a:chOff x="0" y="594496"/>
            <a:chExt cx="12179641" cy="4849109"/>
          </a:xfrm>
        </p:grpSpPr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52EDC18B-03A9-452E-2D71-566EDF84A480}"/>
                </a:ext>
              </a:extLst>
            </p:cNvPr>
            <p:cNvSpPr txBox="1"/>
            <p:nvPr/>
          </p:nvSpPr>
          <p:spPr>
            <a:xfrm>
              <a:off x="0" y="594496"/>
              <a:ext cx="11978808" cy="22135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720"/>
                </a:lnSpc>
              </a:pPr>
              <a:r>
                <a:rPr lang="en-US" sz="4800" b="1" dirty="0">
                  <a:latin typeface="Arial Rounded MT Bold" panose="020F0704030504030204" pitchFamily="34" charset="0"/>
                </a:rPr>
                <a:t>1.Gói </a:t>
              </a:r>
              <a:r>
                <a:rPr lang="en-US" sz="4800" b="1" dirty="0" err="1">
                  <a:latin typeface="Arial Rounded MT Bold" panose="020F0704030504030204" pitchFamily="34" charset="0"/>
                </a:rPr>
                <a:t>Premeum</a:t>
              </a:r>
              <a:r>
                <a:rPr lang="en-US" sz="4800" b="1" dirty="0">
                  <a:latin typeface="Arial Rounded MT Bold" panose="020F0704030504030204" pitchFamily="34" charset="0"/>
                </a:rPr>
                <a:t>(</a:t>
              </a:r>
              <a:r>
                <a:rPr lang="en-US" sz="4800" b="1" dirty="0" err="1">
                  <a:latin typeface="Arial Rounded MT Bold" panose="020F0704030504030204" pitchFamily="34" charset="0"/>
                </a:rPr>
                <a:t>Chức</a:t>
              </a:r>
              <a:r>
                <a:rPr lang="en-US" sz="4800" b="1" dirty="0">
                  <a:latin typeface="Arial Rounded MT Bold" panose="020F0704030504030204" pitchFamily="34" charset="0"/>
                </a:rPr>
                <a:t> </a:t>
              </a:r>
              <a:r>
                <a:rPr lang="en-US" sz="4800" b="1" dirty="0" err="1">
                  <a:latin typeface="Arial Rounded MT Bold" panose="020F0704030504030204" pitchFamily="34" charset="0"/>
                </a:rPr>
                <a:t>năng</a:t>
              </a:r>
              <a:r>
                <a:rPr lang="en-US" sz="4800" b="1" dirty="0">
                  <a:latin typeface="Arial Rounded MT Bold" panose="020F0704030504030204" pitchFamily="34" charset="0"/>
                </a:rPr>
                <a:t> </a:t>
              </a:r>
              <a:r>
                <a:rPr lang="en-US" sz="4800" b="1" dirty="0" err="1">
                  <a:latin typeface="Arial Rounded MT Bold" panose="020F0704030504030204" pitchFamily="34" charset="0"/>
                </a:rPr>
                <a:t>sắp</a:t>
              </a:r>
              <a:r>
                <a:rPr lang="en-US" sz="4800" b="1" dirty="0">
                  <a:latin typeface="Arial Rounded MT Bold" panose="020F0704030504030204" pitchFamily="34" charset="0"/>
                </a:rPr>
                <a:t> </a:t>
              </a:r>
              <a:r>
                <a:rPr lang="en-US" sz="4800" b="1" dirty="0" err="1">
                  <a:latin typeface="Arial Rounded MT Bold" panose="020F0704030504030204" pitchFamily="34" charset="0"/>
                </a:rPr>
                <a:t>ra</a:t>
              </a:r>
              <a:r>
                <a:rPr lang="en-US" sz="4800" b="1" dirty="0">
                  <a:latin typeface="Arial Rounded MT Bold" panose="020F0704030504030204" pitchFamily="34" charset="0"/>
                </a:rPr>
                <a:t> </a:t>
              </a:r>
              <a:r>
                <a:rPr lang="en-US" sz="4800" b="1" dirty="0" err="1">
                  <a:latin typeface="Arial Rounded MT Bold" panose="020F0704030504030204" pitchFamily="34" charset="0"/>
                </a:rPr>
                <a:t>mắt</a:t>
              </a:r>
              <a:r>
                <a:rPr lang="en-US" sz="4800" b="1" dirty="0">
                  <a:latin typeface="Arial Rounded MT Bold" panose="020F0704030504030204" pitchFamily="34" charset="0"/>
                </a:rPr>
                <a:t>)</a:t>
              </a:r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6BA568A1-EE5D-A0DB-A3CB-EE7C32363594}"/>
                </a:ext>
              </a:extLst>
            </p:cNvPr>
            <p:cNvSpPr txBox="1"/>
            <p:nvPr/>
          </p:nvSpPr>
          <p:spPr>
            <a:xfrm>
              <a:off x="200833" y="5028961"/>
              <a:ext cx="11978808" cy="4146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639"/>
                </a:lnSpc>
              </a:pPr>
              <a:endParaRPr dirty="0"/>
            </a:p>
          </p:txBody>
        </p:sp>
      </p:grpSp>
      <p:sp>
        <p:nvSpPr>
          <p:cNvPr id="13" name="Freeform 13">
            <a:extLst>
              <a:ext uri="{FF2B5EF4-FFF2-40B4-BE49-F238E27FC236}">
                <a16:creationId xmlns:a16="http://schemas.microsoft.com/office/drawing/2014/main" id="{F626CD98-5FBA-F9E2-4B99-2CEB9B4265D0}"/>
              </a:ext>
            </a:extLst>
          </p:cNvPr>
          <p:cNvSpPr/>
          <p:nvPr/>
        </p:nvSpPr>
        <p:spPr>
          <a:xfrm>
            <a:off x="1028700" y="9461248"/>
            <a:ext cx="317826" cy="197052"/>
          </a:xfrm>
          <a:custGeom>
            <a:avLst/>
            <a:gdLst/>
            <a:ahLst/>
            <a:cxnLst/>
            <a:rect l="l" t="t" r="r" b="b"/>
            <a:pathLst>
              <a:path w="317826" h="197052">
                <a:moveTo>
                  <a:pt x="0" y="0"/>
                </a:moveTo>
                <a:lnTo>
                  <a:pt x="317826" y="0"/>
                </a:lnTo>
                <a:lnTo>
                  <a:pt x="317826" y="197052"/>
                </a:lnTo>
                <a:lnTo>
                  <a:pt x="0" y="197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CB23699A-FCD6-1A45-A7AB-EAC230D1A8B9}"/>
              </a:ext>
            </a:extLst>
          </p:cNvPr>
          <p:cNvSpPr txBox="1"/>
          <p:nvPr/>
        </p:nvSpPr>
        <p:spPr>
          <a:xfrm>
            <a:off x="14517503" y="9428980"/>
            <a:ext cx="3063819" cy="265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079"/>
              </a:lnSpc>
              <a:spcBef>
                <a:spcPct val="0"/>
              </a:spcBef>
            </a:pPr>
            <a:r>
              <a:rPr lang="en-US" sz="1599" b="1" u="sng">
                <a:solidFill>
                  <a:srgbClr val="1E3256"/>
                </a:solidFill>
                <a:latin typeface="Asap Bold"/>
                <a:ea typeface="Asap Bold"/>
                <a:cs typeface="Asap Bold"/>
                <a:sym typeface="Asap Bold"/>
                <a:hlinkClick r:id="rId4" action="ppaction://hlinksldjump"/>
              </a:rPr>
              <a:t>Quay lại chương trình làm việc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1E9621D-978D-FD22-ABF0-029A8A1343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1868" y="0"/>
            <a:ext cx="5665887" cy="10287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E3AA7BC-60ED-9A0A-193E-8422A150BCB2}"/>
              </a:ext>
            </a:extLst>
          </p:cNvPr>
          <p:cNvSpPr txBox="1"/>
          <p:nvPr/>
        </p:nvSpPr>
        <p:spPr>
          <a:xfrm>
            <a:off x="152400" y="2247900"/>
            <a:ext cx="10896600" cy="146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dirty="0">
              <a:effectLst/>
            </a:endParaRPr>
          </a:p>
          <a:p>
            <a:pPr marL="742950" lvl="1" indent="-285750" algn="just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32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Một</a:t>
            </a:r>
            <a:r>
              <a:rPr lang="en-US" sz="32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khu</a:t>
            </a:r>
            <a:r>
              <a:rPr lang="en-US" sz="32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vực</a:t>
            </a:r>
            <a:r>
              <a:rPr lang="en-US" sz="32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quảng</a:t>
            </a:r>
            <a:r>
              <a:rPr lang="en-US" sz="32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cáo</a:t>
            </a:r>
            <a:r>
              <a:rPr lang="en-US" sz="32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hoặc</a:t>
            </a:r>
            <a:r>
              <a:rPr lang="en-US" sz="32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thông</a:t>
            </a:r>
            <a:r>
              <a:rPr lang="en-US" sz="32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báo</a:t>
            </a:r>
            <a:r>
              <a:rPr lang="en-US" sz="32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về</a:t>
            </a:r>
            <a:r>
              <a:rPr lang="en-US" sz="32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gói</a:t>
            </a:r>
            <a:r>
              <a:rPr lang="en-US" sz="32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dịch</a:t>
            </a:r>
            <a:r>
              <a:rPr lang="en-US" sz="32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vụ</a:t>
            </a:r>
            <a:r>
              <a:rPr lang="en-US" sz="32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trả</a:t>
            </a:r>
            <a:r>
              <a:rPr lang="en-US" sz="32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phí</a:t>
            </a:r>
            <a:r>
              <a:rPr lang="en-US" sz="32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"Premium", 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hứa</a:t>
            </a:r>
            <a:r>
              <a:rPr lang="en-US" sz="32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hẹn</a:t>
            </a:r>
            <a:r>
              <a:rPr lang="en-US" sz="32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mang</a:t>
            </a:r>
            <a:r>
              <a:rPr lang="en-US" sz="32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lại</a:t>
            </a:r>
            <a:r>
              <a:rPr lang="en-US" sz="32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"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trải</a:t>
            </a:r>
            <a:r>
              <a:rPr lang="en-US" sz="32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nghiệm</a:t>
            </a:r>
            <a:r>
              <a:rPr lang="en-US" sz="32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tốt</a:t>
            </a:r>
            <a:r>
              <a:rPr lang="en-US" sz="32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nhất</a:t>
            </a:r>
            <a:r>
              <a:rPr lang="en-US" sz="32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".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1D3B367-5156-9CF8-36AB-D6FA51AC7D85}"/>
              </a:ext>
            </a:extLst>
          </p:cNvPr>
          <p:cNvCxnSpPr/>
          <p:nvPr/>
        </p:nvCxnSpPr>
        <p:spPr>
          <a:xfrm flipV="1">
            <a:off x="10820400" y="2171700"/>
            <a:ext cx="1752600" cy="1371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8959814-0713-D2ED-F171-C32BAA546C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2647" y="0"/>
            <a:ext cx="5665887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3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E06B4-883C-C7C1-8EA3-90A8B4A4D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3F3B27A3-4728-8AE4-AA9E-8CA4A498E0AF}"/>
              </a:ext>
            </a:extLst>
          </p:cNvPr>
          <p:cNvGrpSpPr/>
          <p:nvPr/>
        </p:nvGrpSpPr>
        <p:grpSpPr>
          <a:xfrm>
            <a:off x="12194002" y="685978"/>
            <a:ext cx="5301621" cy="1293813"/>
            <a:chOff x="0" y="0"/>
            <a:chExt cx="7859342" cy="1918001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6C537B8-7447-D670-357B-B5C02860EC80}"/>
                </a:ext>
              </a:extLst>
            </p:cNvPr>
            <p:cNvSpPr/>
            <p:nvPr/>
          </p:nvSpPr>
          <p:spPr>
            <a:xfrm>
              <a:off x="0" y="0"/>
              <a:ext cx="7859343" cy="1918001"/>
            </a:xfrm>
            <a:custGeom>
              <a:avLst/>
              <a:gdLst/>
              <a:ahLst/>
              <a:cxnLst/>
              <a:rect l="l" t="t" r="r" b="b"/>
              <a:pathLst>
                <a:path w="7859343" h="1918001">
                  <a:moveTo>
                    <a:pt x="43809" y="0"/>
                  </a:moveTo>
                  <a:lnTo>
                    <a:pt x="7815534" y="0"/>
                  </a:lnTo>
                  <a:cubicBezTo>
                    <a:pt x="7839729" y="0"/>
                    <a:pt x="7859343" y="19614"/>
                    <a:pt x="7859343" y="43809"/>
                  </a:cubicBezTo>
                  <a:lnTo>
                    <a:pt x="7859343" y="1874193"/>
                  </a:lnTo>
                  <a:cubicBezTo>
                    <a:pt x="7859343" y="1898387"/>
                    <a:pt x="7839729" y="1918001"/>
                    <a:pt x="7815534" y="1918001"/>
                  </a:cubicBezTo>
                  <a:lnTo>
                    <a:pt x="43809" y="1918001"/>
                  </a:lnTo>
                  <a:cubicBezTo>
                    <a:pt x="19614" y="1918001"/>
                    <a:pt x="0" y="1898387"/>
                    <a:pt x="0" y="1874193"/>
                  </a:cubicBezTo>
                  <a:lnTo>
                    <a:pt x="0" y="43809"/>
                  </a:lnTo>
                  <a:cubicBezTo>
                    <a:pt x="0" y="19614"/>
                    <a:pt x="19614" y="0"/>
                    <a:pt x="43809" y="0"/>
                  </a:cubicBezTo>
                  <a:close/>
                </a:path>
              </a:pathLst>
            </a:custGeom>
            <a:solidFill>
              <a:srgbClr val="EDECED"/>
            </a:solidFill>
            <a:ln cap="rnd">
              <a:noFill/>
              <a:prstDash val="sysDot"/>
              <a:round/>
            </a:ln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7F675A29-A6B6-27D2-6A78-0E6151E68048}"/>
                </a:ext>
              </a:extLst>
            </p:cNvPr>
            <p:cNvSpPr txBox="1"/>
            <p:nvPr/>
          </p:nvSpPr>
          <p:spPr>
            <a:xfrm>
              <a:off x="0" y="-47625"/>
              <a:ext cx="7859342" cy="196562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2380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99AD6B51-C71D-4930-ED0A-D4AB3C54EE57}"/>
              </a:ext>
            </a:extLst>
          </p:cNvPr>
          <p:cNvGrpSpPr/>
          <p:nvPr/>
        </p:nvGrpSpPr>
        <p:grpSpPr>
          <a:xfrm>
            <a:off x="0" y="7087364"/>
            <a:ext cx="1497365" cy="3199636"/>
            <a:chOff x="0" y="0"/>
            <a:chExt cx="722953" cy="1544838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D1B10C6-145D-4410-B0B2-5A040BAE5A16}"/>
                </a:ext>
              </a:extLst>
            </p:cNvPr>
            <p:cNvSpPr/>
            <p:nvPr/>
          </p:nvSpPr>
          <p:spPr>
            <a:xfrm>
              <a:off x="0" y="0"/>
              <a:ext cx="722953" cy="1544838"/>
            </a:xfrm>
            <a:custGeom>
              <a:avLst/>
              <a:gdLst/>
              <a:ahLst/>
              <a:cxnLst/>
              <a:rect l="l" t="t" r="r" b="b"/>
              <a:pathLst>
                <a:path w="722953" h="1544838">
                  <a:moveTo>
                    <a:pt x="0" y="0"/>
                  </a:moveTo>
                  <a:lnTo>
                    <a:pt x="722953" y="0"/>
                  </a:lnTo>
                  <a:lnTo>
                    <a:pt x="722953" y="1544838"/>
                  </a:lnTo>
                  <a:lnTo>
                    <a:pt x="0" y="1544838"/>
                  </a:lnTo>
                  <a:close/>
                </a:path>
              </a:pathLst>
            </a:custGeom>
            <a:solidFill>
              <a:srgbClr val="EDECED"/>
            </a:solidFill>
          </p:spPr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0E0FBE67-0C10-B2EC-E51E-C65796DAEAB9}"/>
              </a:ext>
            </a:extLst>
          </p:cNvPr>
          <p:cNvGrpSpPr/>
          <p:nvPr/>
        </p:nvGrpSpPr>
        <p:grpSpPr>
          <a:xfrm>
            <a:off x="610245" y="1104900"/>
            <a:ext cx="9134731" cy="3636833"/>
            <a:chOff x="0" y="594496"/>
            <a:chExt cx="12179641" cy="4849109"/>
          </a:xfrm>
        </p:grpSpPr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4221F5D4-0C7E-EF51-9E43-5103E4FEAD9A}"/>
                </a:ext>
              </a:extLst>
            </p:cNvPr>
            <p:cNvSpPr txBox="1"/>
            <p:nvPr/>
          </p:nvSpPr>
          <p:spPr>
            <a:xfrm>
              <a:off x="0" y="594496"/>
              <a:ext cx="11978808" cy="10679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720"/>
                </a:lnSpc>
              </a:pPr>
              <a:r>
                <a:rPr lang="en-US" sz="4800" b="1" dirty="0">
                  <a:latin typeface="Arial Rounded MT Bold" panose="020F0704030504030204" pitchFamily="34" charset="0"/>
                </a:rPr>
                <a:t>2.Chỉ </a:t>
              </a:r>
              <a:r>
                <a:rPr lang="en-US" sz="4800" b="1" dirty="0" err="1">
                  <a:latin typeface="Arial Rounded MT Bold" panose="020F0704030504030204" pitchFamily="34" charset="0"/>
                </a:rPr>
                <a:t>số</a:t>
              </a:r>
              <a:r>
                <a:rPr lang="en-US" sz="4800" b="1" dirty="0">
                  <a:latin typeface="Arial Rounded MT Bold" panose="020F0704030504030204" pitchFamily="34" charset="0"/>
                </a:rPr>
                <a:t> </a:t>
              </a:r>
              <a:r>
                <a:rPr lang="en-US" sz="4800" b="1" dirty="0" err="1">
                  <a:latin typeface="Arial Rounded MT Bold" panose="020F0704030504030204" pitchFamily="34" charset="0"/>
                </a:rPr>
                <a:t>cơ</a:t>
              </a:r>
              <a:r>
                <a:rPr lang="en-US" sz="4800" b="1" dirty="0">
                  <a:latin typeface="Arial Rounded MT Bold" panose="020F0704030504030204" pitchFamily="34" charset="0"/>
                </a:rPr>
                <a:t> </a:t>
              </a:r>
              <a:r>
                <a:rPr lang="en-US" sz="4800" b="1" dirty="0" err="1">
                  <a:latin typeface="Arial Rounded MT Bold" panose="020F0704030504030204" pitchFamily="34" charset="0"/>
                </a:rPr>
                <a:t>thể</a:t>
              </a:r>
              <a:r>
                <a:rPr lang="en-US" sz="4800" b="1" dirty="0">
                  <a:latin typeface="Arial Rounded MT Bold" panose="020F0704030504030204" pitchFamily="34" charset="0"/>
                </a:rPr>
                <a:t> BMI </a:t>
              </a:r>
              <a:r>
                <a:rPr lang="en-US" sz="4800" b="1" dirty="0" err="1">
                  <a:latin typeface="Arial Rounded MT Bold" panose="020F0704030504030204" pitchFamily="34" charset="0"/>
                </a:rPr>
                <a:t>và</a:t>
              </a:r>
              <a:r>
                <a:rPr lang="en-US" sz="4800" b="1" dirty="0">
                  <a:latin typeface="Arial Rounded MT Bold" panose="020F0704030504030204" pitchFamily="34" charset="0"/>
                </a:rPr>
                <a:t> </a:t>
              </a:r>
              <a:r>
                <a:rPr lang="en-US" sz="4800" b="1" dirty="0" err="1">
                  <a:latin typeface="Arial Rounded MT Bold" panose="020F0704030504030204" pitchFamily="34" charset="0"/>
                </a:rPr>
                <a:t>nước</a:t>
              </a:r>
              <a:endParaRPr sz="4800" b="1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93C7E0BB-25FF-08BB-1C68-2BEB7A7DBCFF}"/>
                </a:ext>
              </a:extLst>
            </p:cNvPr>
            <p:cNvSpPr txBox="1"/>
            <p:nvPr/>
          </p:nvSpPr>
          <p:spPr>
            <a:xfrm>
              <a:off x="200833" y="5028961"/>
              <a:ext cx="11978808" cy="4146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639"/>
                </a:lnSpc>
              </a:pPr>
              <a:endParaRPr dirty="0"/>
            </a:p>
          </p:txBody>
        </p:sp>
      </p:grpSp>
      <p:sp>
        <p:nvSpPr>
          <p:cNvPr id="13" name="Freeform 13">
            <a:extLst>
              <a:ext uri="{FF2B5EF4-FFF2-40B4-BE49-F238E27FC236}">
                <a16:creationId xmlns:a16="http://schemas.microsoft.com/office/drawing/2014/main" id="{B812890F-9A8E-41A9-0391-CFCE31A20543}"/>
              </a:ext>
            </a:extLst>
          </p:cNvPr>
          <p:cNvSpPr/>
          <p:nvPr/>
        </p:nvSpPr>
        <p:spPr>
          <a:xfrm>
            <a:off x="1028700" y="9461248"/>
            <a:ext cx="317826" cy="197052"/>
          </a:xfrm>
          <a:custGeom>
            <a:avLst/>
            <a:gdLst/>
            <a:ahLst/>
            <a:cxnLst/>
            <a:rect l="l" t="t" r="r" b="b"/>
            <a:pathLst>
              <a:path w="317826" h="197052">
                <a:moveTo>
                  <a:pt x="0" y="0"/>
                </a:moveTo>
                <a:lnTo>
                  <a:pt x="317826" y="0"/>
                </a:lnTo>
                <a:lnTo>
                  <a:pt x="317826" y="197052"/>
                </a:lnTo>
                <a:lnTo>
                  <a:pt x="0" y="197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A167A74B-7EC3-2981-5B0A-CC9479A69EA1}"/>
              </a:ext>
            </a:extLst>
          </p:cNvPr>
          <p:cNvSpPr txBox="1"/>
          <p:nvPr/>
        </p:nvSpPr>
        <p:spPr>
          <a:xfrm>
            <a:off x="14517503" y="9428980"/>
            <a:ext cx="3063819" cy="265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079"/>
              </a:lnSpc>
              <a:spcBef>
                <a:spcPct val="0"/>
              </a:spcBef>
            </a:pPr>
            <a:r>
              <a:rPr lang="en-US" sz="1599" b="1" u="sng">
                <a:solidFill>
                  <a:srgbClr val="1E3256"/>
                </a:solidFill>
                <a:latin typeface="Asap Bold"/>
                <a:ea typeface="Asap Bold"/>
                <a:cs typeface="Asap Bold"/>
                <a:sym typeface="Asap Bold"/>
                <a:hlinkClick r:id="rId4" action="ppaction://hlinksldjump"/>
              </a:rPr>
              <a:t>Quay lại chương trình làm việc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9B19C8-A8CA-82DB-76D2-AFBAD5F702B2}"/>
              </a:ext>
            </a:extLst>
          </p:cNvPr>
          <p:cNvSpPr txBox="1"/>
          <p:nvPr/>
        </p:nvSpPr>
        <p:spPr>
          <a:xfrm>
            <a:off x="-228600" y="1979791"/>
            <a:ext cx="10896600" cy="4547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2800" dirty="0">
              <a:effectLst/>
            </a:endParaRPr>
          </a:p>
          <a:p>
            <a:pPr marL="742950" lvl="1" indent="-285750" algn="just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Hiển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thị</a:t>
            </a: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nhãn</a:t>
            </a: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"BMI"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và</a:t>
            </a: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giá</a:t>
            </a: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trị</a:t>
            </a: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hiện</a:t>
            </a: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tại</a:t>
            </a: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là</a:t>
            </a: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"0".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Điều</a:t>
            </a: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này</a:t>
            </a: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cho</a:t>
            </a: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thấy</a:t>
            </a: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người</a:t>
            </a: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dùng</a:t>
            </a: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chưa</a:t>
            </a: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nhập</a:t>
            </a: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thông</a:t>
            </a: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tin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hoặc</a:t>
            </a: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chưa</a:t>
            </a: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tính</a:t>
            </a: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toán</a:t>
            </a: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BMI.</a:t>
            </a:r>
          </a:p>
          <a:p>
            <a:pPr>
              <a:buNone/>
            </a:pPr>
            <a:endParaRPr lang="en-US" dirty="0">
              <a:effectLst/>
            </a:endParaRPr>
          </a:p>
          <a:p>
            <a:pPr marL="742950" lvl="1" indent="-285750" algn="just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Hiển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thị</a:t>
            </a: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lượng</a:t>
            </a: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nước</a:t>
            </a: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đã</a:t>
            </a: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uống</a:t>
            </a: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hiện</a:t>
            </a: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tại</a:t>
            </a: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là</a:t>
            </a: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"0 ml"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với</a:t>
            </a: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nhãn</a:t>
            </a: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"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Lượng</a:t>
            </a: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nước</a:t>
            </a: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cần</a:t>
            </a: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uống</a:t>
            </a: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".</a:t>
            </a:r>
          </a:p>
          <a:p>
            <a:pPr marL="742950" lvl="1" indent="-285750" algn="just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Các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nút</a:t>
            </a: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"+"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và</a:t>
            </a: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"-"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cho</a:t>
            </a: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phép</a:t>
            </a: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người</a:t>
            </a: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dùng</a:t>
            </a: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dễ</a:t>
            </a: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dàng</a:t>
            </a: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thêm</a:t>
            </a: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hoặc</a:t>
            </a: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bớt</a:t>
            </a: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lượng</a:t>
            </a: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nước</a:t>
            </a: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đã</a:t>
            </a: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uống</a:t>
            </a:r>
            <a:r>
              <a:rPr lang="en-US" sz="2800" kern="100" dirty="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2800" kern="100" dirty="0">
              <a:effectLst/>
              <a:latin typeface="Calibri" panose="020F0502020204030204" pitchFamily="34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2BF742-04BE-DA64-8586-58F58F530B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630" y="419100"/>
            <a:ext cx="6570370" cy="9009880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07397F2-F006-6875-184E-DF3F1C8DBBC5}"/>
              </a:ext>
            </a:extLst>
          </p:cNvPr>
          <p:cNvCxnSpPr/>
          <p:nvPr/>
        </p:nvCxnSpPr>
        <p:spPr>
          <a:xfrm flipV="1">
            <a:off x="10972800" y="2095500"/>
            <a:ext cx="3352800" cy="609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3F72D98-7DA1-9D86-9993-9D814101BF40}"/>
              </a:ext>
            </a:extLst>
          </p:cNvPr>
          <p:cNvCxnSpPr/>
          <p:nvPr/>
        </p:nvCxnSpPr>
        <p:spPr>
          <a:xfrm>
            <a:off x="11201400" y="4152900"/>
            <a:ext cx="762000" cy="457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BF534FA-EB7C-AF65-6ADF-16A070D574E2}"/>
              </a:ext>
            </a:extLst>
          </p:cNvPr>
          <p:cNvCxnSpPr/>
          <p:nvPr/>
        </p:nvCxnSpPr>
        <p:spPr>
          <a:xfrm flipV="1">
            <a:off x="3810000" y="5524500"/>
            <a:ext cx="8839200" cy="304800"/>
          </a:xfrm>
          <a:prstGeom prst="bentConnector3">
            <a:avLst>
              <a:gd name="adj1" fmla="val 575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7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377</Words>
  <Application>Microsoft Office PowerPoint</Application>
  <PresentationFormat>Custom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Asap Bold</vt:lpstr>
      <vt:lpstr>Courier New</vt:lpstr>
      <vt:lpstr>Faustina</vt:lpstr>
      <vt:lpstr>Arial</vt:lpstr>
      <vt:lpstr>Arial Rounded MT Bold</vt:lpstr>
      <vt:lpstr>Calibri</vt:lpstr>
      <vt:lpstr>Asap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MẪU BÁO CÁO TIẾN ĐỘ DỰ ÁN ỨNG DỤNG TUẦN 4 Tên dự án: Ứng dụng theo dõi cân nặng và dinh dưỡng Thời gian thực hiện: xx/3/2025- Kết thúc môn Ngày báo cáo: 15/4/2025 Giai đoạn hiện tại: Đang phát triển ứng dụng Mục tiêu dự án: Liệt kê các chỉ số cụ thể có</dc:title>
  <cp:lastModifiedBy>LAM NGUYEN NHAT DUY</cp:lastModifiedBy>
  <cp:revision>5</cp:revision>
  <dcterms:created xsi:type="dcterms:W3CDTF">2006-08-16T00:00:00Z</dcterms:created>
  <dcterms:modified xsi:type="dcterms:W3CDTF">2025-04-14T16:54:32Z</dcterms:modified>
  <dc:identifier>DAGkn95JcCk</dc:identifier>
</cp:coreProperties>
</file>