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24152"/>
          <c:y val="0.0857889"/>
          <c:w val="0.825526"/>
          <c:h val="0.76737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区域 1</c:v>
                </c:pt>
              </c:strCache>
            </c:strRef>
          </c:tx>
          <c:spPr>
            <a:solidFill>
              <a:srgbClr val="FFFFFF"/>
            </a:solidFill>
            <a:ln w="76200" cap="flat">
              <a:solidFill>
                <a:schemeClr val="accent1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1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4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四月</c:v>
                </c:pt>
                <c:pt idx="1">
                  <c:v>五月</c:v>
                </c:pt>
                <c:pt idx="2">
                  <c:v>六月</c:v>
                </c:pt>
                <c:pt idx="3">
                  <c:v>七月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17.000000</c:v>
                </c:pt>
                <c:pt idx="1">
                  <c:v>26.000000</c:v>
                </c:pt>
                <c:pt idx="2">
                  <c:v>53.000000</c:v>
                </c:pt>
                <c:pt idx="3">
                  <c:v>96.000000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区域 2</c:v>
                </c:pt>
              </c:strCache>
            </c:strRef>
          </c:tx>
          <c:spPr>
            <a:solidFill>
              <a:srgbClr val="FFFFFF"/>
            </a:solidFill>
            <a:ln w="76200" cap="flat">
              <a:solidFill>
                <a:schemeClr val="accent3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3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4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四月</c:v>
                </c:pt>
                <c:pt idx="1">
                  <c:v>五月</c:v>
                </c:pt>
                <c:pt idx="2">
                  <c:v>六月</c:v>
                </c:pt>
                <c:pt idx="3">
                  <c:v>七月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70.000000</c:v>
                </c:pt>
                <c:pt idx="3">
                  <c:v>58.000000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midCat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如何提高icenter使用率？"/>
          <p:cNvSpPr txBox="1"/>
          <p:nvPr>
            <p:ph type="ctrTitle"/>
          </p:nvPr>
        </p:nvSpPr>
        <p:spPr>
          <a:xfrm>
            <a:off x="1270000" y="1638300"/>
            <a:ext cx="11509101" cy="3302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如何提高icenter使用率？</a:t>
            </a:r>
          </a:p>
        </p:txBody>
      </p:sp>
      <p:sp>
        <p:nvSpPr>
          <p:cNvPr id="120" name="出品人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出品人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设计目标"/>
          <p:cNvSpPr txBox="1"/>
          <p:nvPr/>
        </p:nvSpPr>
        <p:spPr>
          <a:xfrm>
            <a:off x="20566" y="-4503"/>
            <a:ext cx="265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设计目标</a:t>
            </a:r>
          </a:p>
        </p:txBody>
      </p:sp>
      <p:sp>
        <p:nvSpPr>
          <p:cNvPr id="206" name="提高icenter的使用率"/>
          <p:cNvSpPr txBox="1"/>
          <p:nvPr/>
        </p:nvSpPr>
        <p:spPr>
          <a:xfrm>
            <a:off x="4306497" y="3307911"/>
            <a:ext cx="439180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提高icenter的使用率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平台介绍"/>
          <p:cNvSpPr txBox="1"/>
          <p:nvPr/>
        </p:nvSpPr>
        <p:spPr>
          <a:xfrm>
            <a:off x="20566" y="-4503"/>
            <a:ext cx="265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平台介绍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平台内容"/>
          <p:cNvSpPr txBox="1"/>
          <p:nvPr/>
        </p:nvSpPr>
        <p:spPr>
          <a:xfrm>
            <a:off x="20566" y="-4503"/>
            <a:ext cx="265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平台内容</a:t>
            </a:r>
          </a:p>
        </p:txBody>
      </p:sp>
      <p:sp>
        <p:nvSpPr>
          <p:cNvPr id="211" name="Icenter 重定位"/>
          <p:cNvSpPr txBox="1"/>
          <p:nvPr/>
        </p:nvSpPr>
        <p:spPr>
          <a:xfrm>
            <a:off x="297299" y="2509086"/>
            <a:ext cx="439180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Icenter 重定位</a:t>
            </a:r>
          </a:p>
        </p:txBody>
      </p:sp>
      <p:sp>
        <p:nvSpPr>
          <p:cNvPr id="212" name="Icenter 现有资源"/>
          <p:cNvSpPr txBox="1"/>
          <p:nvPr/>
        </p:nvSpPr>
        <p:spPr>
          <a:xfrm>
            <a:off x="-373796" y="3516947"/>
            <a:ext cx="615601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Icenter 现有资源</a:t>
            </a:r>
          </a:p>
        </p:txBody>
      </p:sp>
      <p:sp>
        <p:nvSpPr>
          <p:cNvPr id="213" name="Icenter 学科对接"/>
          <p:cNvSpPr txBox="1"/>
          <p:nvPr/>
        </p:nvSpPr>
        <p:spPr>
          <a:xfrm>
            <a:off x="508309" y="4517916"/>
            <a:ext cx="439180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Icenter 学科对接</a:t>
            </a:r>
          </a:p>
        </p:txBody>
      </p:sp>
      <p:sp>
        <p:nvSpPr>
          <p:cNvPr id="214" name="Icenter 社区"/>
          <p:cNvSpPr txBox="1"/>
          <p:nvPr/>
        </p:nvSpPr>
        <p:spPr>
          <a:xfrm>
            <a:off x="131505" y="5497607"/>
            <a:ext cx="439180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Icenter 社区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平台内容"/>
          <p:cNvSpPr txBox="1"/>
          <p:nvPr/>
        </p:nvSpPr>
        <p:spPr>
          <a:xfrm>
            <a:off x="20566" y="-4503"/>
            <a:ext cx="265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平台内容</a:t>
            </a:r>
          </a:p>
        </p:txBody>
      </p:sp>
      <p:sp>
        <p:nvSpPr>
          <p:cNvPr id="217" name="Icenter 学科对接"/>
          <p:cNvSpPr txBox="1"/>
          <p:nvPr/>
        </p:nvSpPr>
        <p:spPr>
          <a:xfrm>
            <a:off x="508309" y="1819997"/>
            <a:ext cx="439180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Icenter 学科对接</a:t>
            </a:r>
          </a:p>
        </p:txBody>
      </p:sp>
      <p:sp>
        <p:nvSpPr>
          <p:cNvPr id="218" name="学科类型1"/>
          <p:cNvSpPr txBox="1"/>
          <p:nvPr/>
        </p:nvSpPr>
        <p:spPr>
          <a:xfrm>
            <a:off x="4669876" y="4919784"/>
            <a:ext cx="129022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学科类型1</a:t>
            </a:r>
          </a:p>
        </p:txBody>
      </p:sp>
      <p:sp>
        <p:nvSpPr>
          <p:cNvPr id="219" name="学科类型2"/>
          <p:cNvSpPr txBox="1"/>
          <p:nvPr/>
        </p:nvSpPr>
        <p:spPr>
          <a:xfrm>
            <a:off x="4669876" y="5795228"/>
            <a:ext cx="129022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学科类型2</a:t>
            </a:r>
          </a:p>
        </p:txBody>
      </p:sp>
      <p:sp>
        <p:nvSpPr>
          <p:cNvPr id="220" name="学科类型3"/>
          <p:cNvSpPr txBox="1"/>
          <p:nvPr/>
        </p:nvSpPr>
        <p:spPr>
          <a:xfrm>
            <a:off x="4669876" y="6683228"/>
            <a:ext cx="129022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学科类型3</a:t>
            </a:r>
          </a:p>
        </p:txBody>
      </p:sp>
      <p:sp>
        <p:nvSpPr>
          <p:cNvPr id="221" name="学科类型4"/>
          <p:cNvSpPr txBox="1"/>
          <p:nvPr/>
        </p:nvSpPr>
        <p:spPr>
          <a:xfrm>
            <a:off x="4669876" y="7603050"/>
            <a:ext cx="129022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学科类型4</a:t>
            </a:r>
          </a:p>
        </p:txBody>
      </p:sp>
      <p:sp>
        <p:nvSpPr>
          <p:cNvPr id="222" name="····"/>
          <p:cNvSpPr txBox="1"/>
          <p:nvPr/>
        </p:nvSpPr>
        <p:spPr>
          <a:xfrm>
            <a:off x="4669876" y="8446672"/>
            <a:ext cx="129022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····</a:t>
            </a:r>
          </a:p>
        </p:txBody>
      </p:sp>
      <p:sp>
        <p:nvSpPr>
          <p:cNvPr id="223" name="对接理念"/>
          <p:cNvSpPr txBox="1"/>
          <p:nvPr/>
        </p:nvSpPr>
        <p:spPr>
          <a:xfrm>
            <a:off x="2589916" y="2804247"/>
            <a:ext cx="129022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对接理念</a:t>
            </a:r>
          </a:p>
        </p:txBody>
      </p:sp>
      <p:sp>
        <p:nvSpPr>
          <p:cNvPr id="224" name="学科资源类型"/>
          <p:cNvSpPr txBox="1"/>
          <p:nvPr/>
        </p:nvSpPr>
        <p:spPr>
          <a:xfrm>
            <a:off x="2556710" y="6261207"/>
            <a:ext cx="165502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学科资源类型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平台内容"/>
          <p:cNvSpPr txBox="1"/>
          <p:nvPr/>
        </p:nvSpPr>
        <p:spPr>
          <a:xfrm>
            <a:off x="20566" y="-4503"/>
            <a:ext cx="265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平台内容</a:t>
            </a:r>
          </a:p>
        </p:txBody>
      </p:sp>
      <p:sp>
        <p:nvSpPr>
          <p:cNvPr id="227" name="Icenter 社区"/>
          <p:cNvSpPr txBox="1"/>
          <p:nvPr/>
        </p:nvSpPr>
        <p:spPr>
          <a:xfrm>
            <a:off x="131505" y="3643730"/>
            <a:ext cx="439180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Icenter 社区</a:t>
            </a:r>
          </a:p>
        </p:txBody>
      </p:sp>
      <p:sp>
        <p:nvSpPr>
          <p:cNvPr id="228" name="公告栏"/>
          <p:cNvSpPr txBox="1"/>
          <p:nvPr/>
        </p:nvSpPr>
        <p:spPr>
          <a:xfrm>
            <a:off x="4470177" y="2565286"/>
            <a:ext cx="165502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公告栏</a:t>
            </a:r>
          </a:p>
        </p:txBody>
      </p:sp>
      <p:sp>
        <p:nvSpPr>
          <p:cNvPr id="229" name="话题讨论"/>
          <p:cNvSpPr txBox="1"/>
          <p:nvPr/>
        </p:nvSpPr>
        <p:spPr>
          <a:xfrm>
            <a:off x="4470177" y="4117720"/>
            <a:ext cx="165502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话题讨论</a:t>
            </a:r>
          </a:p>
        </p:txBody>
      </p:sp>
      <p:sp>
        <p:nvSpPr>
          <p:cNvPr id="230" name="意见反馈"/>
          <p:cNvSpPr txBox="1"/>
          <p:nvPr/>
        </p:nvSpPr>
        <p:spPr>
          <a:xfrm>
            <a:off x="4470177" y="5822038"/>
            <a:ext cx="165502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意见反馈</a:t>
            </a:r>
          </a:p>
        </p:txBody>
      </p:sp>
      <p:sp>
        <p:nvSpPr>
          <p:cNvPr id="231" name="矩形"/>
          <p:cNvSpPr/>
          <p:nvPr/>
        </p:nvSpPr>
        <p:spPr>
          <a:xfrm>
            <a:off x="6875503" y="1872145"/>
            <a:ext cx="1894151" cy="14730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矩形"/>
          <p:cNvSpPr/>
          <p:nvPr/>
        </p:nvSpPr>
        <p:spPr>
          <a:xfrm>
            <a:off x="6875503" y="3700945"/>
            <a:ext cx="1894152" cy="14730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矩形"/>
          <p:cNvSpPr/>
          <p:nvPr/>
        </p:nvSpPr>
        <p:spPr>
          <a:xfrm>
            <a:off x="6875503" y="5529745"/>
            <a:ext cx="1894151" cy="14730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" name="功能"/>
          <p:cNvSpPr txBox="1"/>
          <p:nvPr/>
        </p:nvSpPr>
        <p:spPr>
          <a:xfrm>
            <a:off x="9685644" y="2565286"/>
            <a:ext cx="165502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功能</a:t>
            </a:r>
          </a:p>
        </p:txBody>
      </p:sp>
      <p:sp>
        <p:nvSpPr>
          <p:cNvPr id="235" name="功能"/>
          <p:cNvSpPr txBox="1"/>
          <p:nvPr/>
        </p:nvSpPr>
        <p:spPr>
          <a:xfrm>
            <a:off x="9685644" y="4193662"/>
            <a:ext cx="165502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功能</a:t>
            </a:r>
          </a:p>
        </p:txBody>
      </p:sp>
      <p:sp>
        <p:nvSpPr>
          <p:cNvPr id="236" name="功能"/>
          <p:cNvSpPr txBox="1"/>
          <p:nvPr/>
        </p:nvSpPr>
        <p:spPr>
          <a:xfrm>
            <a:off x="9685644" y="5897980"/>
            <a:ext cx="165502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功能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平台DEMO"/>
          <p:cNvSpPr txBox="1"/>
          <p:nvPr/>
        </p:nvSpPr>
        <p:spPr>
          <a:xfrm>
            <a:off x="56376" y="40714"/>
            <a:ext cx="333629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平台DEMO</a:t>
            </a:r>
          </a:p>
        </p:txBody>
      </p:sp>
      <p:sp>
        <p:nvSpPr>
          <p:cNvPr id="239" name="矩形"/>
          <p:cNvSpPr/>
          <p:nvPr/>
        </p:nvSpPr>
        <p:spPr>
          <a:xfrm>
            <a:off x="1406036" y="1920685"/>
            <a:ext cx="3831034" cy="564093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40" name="ttpodicon.png" descr="ttpod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8332" y="4106150"/>
            <a:ext cx="1270001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介绍"/>
          <p:cNvSpPr txBox="1"/>
          <p:nvPr/>
        </p:nvSpPr>
        <p:spPr>
          <a:xfrm>
            <a:off x="6336534" y="2354857"/>
            <a:ext cx="165502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介绍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方案优势"/>
          <p:cNvSpPr txBox="1"/>
          <p:nvPr/>
        </p:nvSpPr>
        <p:spPr>
          <a:xfrm>
            <a:off x="397371" y="40714"/>
            <a:ext cx="265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方案优势</a:t>
            </a:r>
          </a:p>
        </p:txBody>
      </p:sp>
      <p:sp>
        <p:nvSpPr>
          <p:cNvPr id="244" name="覆盖规模"/>
          <p:cNvSpPr txBox="1"/>
          <p:nvPr/>
        </p:nvSpPr>
        <p:spPr>
          <a:xfrm>
            <a:off x="1769666" y="2168335"/>
            <a:ext cx="165502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覆盖规模</a:t>
            </a:r>
          </a:p>
        </p:txBody>
      </p:sp>
      <p:sp>
        <p:nvSpPr>
          <p:cNvPr id="245" name="可观测"/>
          <p:cNvSpPr txBox="1"/>
          <p:nvPr/>
        </p:nvSpPr>
        <p:spPr>
          <a:xfrm>
            <a:off x="1664160" y="3509758"/>
            <a:ext cx="165502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可观测</a:t>
            </a:r>
          </a:p>
        </p:txBody>
      </p:sp>
      <p:sp>
        <p:nvSpPr>
          <p:cNvPr id="246" name="模块化、包容性"/>
          <p:cNvSpPr txBox="1"/>
          <p:nvPr/>
        </p:nvSpPr>
        <p:spPr>
          <a:xfrm>
            <a:off x="1829954" y="4851182"/>
            <a:ext cx="284557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模块化、包容性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谢谢大家…"/>
          <p:cNvSpPr txBox="1"/>
          <p:nvPr/>
        </p:nvSpPr>
        <p:spPr>
          <a:xfrm>
            <a:off x="5477420" y="4134067"/>
            <a:ext cx="165502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pPr>
            <a:r>
              <a:t>谢谢大家</a:t>
            </a:r>
          </a:p>
          <a:p>
            <a: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pPr>
            <a:r>
              <a:t>展示完毕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致谢"/>
          <p:cNvSpPr txBox="1"/>
          <p:nvPr/>
        </p:nvSpPr>
        <p:spPr>
          <a:xfrm>
            <a:off x="52916" y="-11129"/>
            <a:ext cx="138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致谢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关于团队"/>
          <p:cNvSpPr txBox="1"/>
          <p:nvPr/>
        </p:nvSpPr>
        <p:spPr>
          <a:xfrm>
            <a:off x="75508" y="-12830"/>
            <a:ext cx="265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关于团队</a:t>
            </a:r>
          </a:p>
        </p:txBody>
      </p:sp>
      <p:sp>
        <p:nvSpPr>
          <p:cNvPr id="125" name="名称"/>
          <p:cNvSpPr txBox="1"/>
          <p:nvPr/>
        </p:nvSpPr>
        <p:spPr>
          <a:xfrm>
            <a:off x="4102829" y="2422762"/>
            <a:ext cx="43918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名称</a:t>
            </a:r>
          </a:p>
        </p:txBody>
      </p:sp>
      <p:sp>
        <p:nvSpPr>
          <p:cNvPr id="126" name="圆形"/>
          <p:cNvSpPr/>
          <p:nvPr/>
        </p:nvSpPr>
        <p:spPr>
          <a:xfrm>
            <a:off x="5663732" y="3744418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LOGO"/>
          <p:cNvSpPr txBox="1"/>
          <p:nvPr/>
        </p:nvSpPr>
        <p:spPr>
          <a:xfrm>
            <a:off x="4102829" y="4186206"/>
            <a:ext cx="43918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LOGO</a:t>
            </a:r>
          </a:p>
        </p:txBody>
      </p:sp>
      <p:sp>
        <p:nvSpPr>
          <p:cNvPr id="128" name="理念"/>
          <p:cNvSpPr txBox="1"/>
          <p:nvPr/>
        </p:nvSpPr>
        <p:spPr>
          <a:xfrm>
            <a:off x="4102829" y="5829073"/>
            <a:ext cx="43918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理念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关于团队"/>
          <p:cNvSpPr txBox="1"/>
          <p:nvPr/>
        </p:nvSpPr>
        <p:spPr>
          <a:xfrm>
            <a:off x="-57150" y="-159829"/>
            <a:ext cx="265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关于团队</a:t>
            </a:r>
          </a:p>
        </p:txBody>
      </p:sp>
      <p:sp>
        <p:nvSpPr>
          <p:cNvPr id="131" name="邱艺芸…"/>
          <p:cNvSpPr txBox="1"/>
          <p:nvPr/>
        </p:nvSpPr>
        <p:spPr>
          <a:xfrm>
            <a:off x="9780905" y="8031002"/>
            <a:ext cx="113030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0" sz="20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邱艺芸   </a:t>
            </a:r>
          </a:p>
          <a:p>
            <a:pPr defTabSz="457200">
              <a:defRPr b="0" sz="20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美710</a:t>
            </a:r>
          </a:p>
          <a:p>
            <a:pPr defTabSz="457200">
              <a:defRPr b="0" sz="20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设计组</a:t>
            </a:r>
          </a:p>
        </p:txBody>
      </p:sp>
      <p:sp>
        <p:nvSpPr>
          <p:cNvPr id="132" name="零散组"/>
          <p:cNvSpPr txBox="1"/>
          <p:nvPr/>
        </p:nvSpPr>
        <p:spPr>
          <a:xfrm>
            <a:off x="6178550" y="811721"/>
            <a:ext cx="1638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零散组</a:t>
            </a:r>
          </a:p>
        </p:txBody>
      </p:sp>
      <p:pic>
        <p:nvPicPr>
          <p:cNvPr id="13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69755" y="5612320"/>
            <a:ext cx="1603088" cy="2137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60132" y="5733012"/>
            <a:ext cx="1432356" cy="1896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9763" y="5733012"/>
            <a:ext cx="1422051" cy="1896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35847" y="3478094"/>
            <a:ext cx="9090549" cy="2052346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徐楼喆…"/>
          <p:cNvSpPr txBox="1"/>
          <p:nvPr/>
        </p:nvSpPr>
        <p:spPr>
          <a:xfrm>
            <a:off x="6868371" y="8031002"/>
            <a:ext cx="113030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0" sz="20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徐楼喆   </a:t>
            </a:r>
          </a:p>
          <a:p>
            <a:pPr defTabSz="457200">
              <a:defRPr b="0" sz="20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无81</a:t>
            </a:r>
          </a:p>
          <a:p>
            <a:pPr defTabSz="457200">
              <a:defRPr b="0" sz="20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设计组</a:t>
            </a:r>
          </a:p>
        </p:txBody>
      </p:sp>
      <p:sp>
        <p:nvSpPr>
          <p:cNvPr id="138" name="宋佳威…"/>
          <p:cNvSpPr txBox="1"/>
          <p:nvPr/>
        </p:nvSpPr>
        <p:spPr>
          <a:xfrm>
            <a:off x="3955838" y="8031002"/>
            <a:ext cx="113030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0" sz="20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宋佳威   </a:t>
            </a:r>
          </a:p>
          <a:p>
            <a:pPr defTabSz="457200">
              <a:defRPr b="0" sz="20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经86</a:t>
            </a:r>
          </a:p>
          <a:p>
            <a:pPr defTabSz="457200">
              <a:defRPr b="0" sz="20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文案组</a:t>
            </a:r>
          </a:p>
        </p:txBody>
      </p:sp>
      <p:sp>
        <p:nvSpPr>
          <p:cNvPr id="139" name="王松源…"/>
          <p:cNvSpPr txBox="1"/>
          <p:nvPr/>
        </p:nvSpPr>
        <p:spPr>
          <a:xfrm>
            <a:off x="1234016" y="8031002"/>
            <a:ext cx="113030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0" sz="20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王松源   </a:t>
            </a:r>
          </a:p>
          <a:p>
            <a:pPr defTabSz="457200">
              <a:defRPr b="0" sz="20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经86</a:t>
            </a:r>
          </a:p>
          <a:p>
            <a:pPr defTabSz="457200">
              <a:defRPr b="0" sz="20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文案组</a:t>
            </a:r>
          </a:p>
        </p:txBody>
      </p:sp>
      <p:sp>
        <p:nvSpPr>
          <p:cNvPr id="140" name="郭仲康…"/>
          <p:cNvSpPr txBox="1"/>
          <p:nvPr/>
        </p:nvSpPr>
        <p:spPr>
          <a:xfrm>
            <a:off x="3109383" y="2049991"/>
            <a:ext cx="100330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0" sz="20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郭仲康 </a:t>
            </a:r>
          </a:p>
          <a:p>
            <a:pPr defTabSz="457200">
              <a:defRPr b="0" sz="20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自73 </a:t>
            </a:r>
          </a:p>
          <a:p>
            <a:pPr defTabSz="457200">
              <a:defRPr b="0" sz="20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文案组</a:t>
            </a:r>
          </a:p>
        </p:txBody>
      </p:sp>
      <p:sp>
        <p:nvSpPr>
          <p:cNvPr id="141" name="陈铭…"/>
          <p:cNvSpPr txBox="1"/>
          <p:nvPr/>
        </p:nvSpPr>
        <p:spPr>
          <a:xfrm>
            <a:off x="5613400" y="2049991"/>
            <a:ext cx="93980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0" sz="20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陈铭 </a:t>
            </a:r>
          </a:p>
          <a:p>
            <a:pPr defTabSz="457200">
              <a:defRPr b="0" sz="20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建管7 </a:t>
            </a:r>
          </a:p>
          <a:p>
            <a:pPr defTabSz="457200">
              <a:defRPr b="0" sz="20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调研组</a:t>
            </a:r>
          </a:p>
        </p:txBody>
      </p:sp>
      <p:sp>
        <p:nvSpPr>
          <p:cNvPr id="142" name="徐闯…"/>
          <p:cNvSpPr txBox="1"/>
          <p:nvPr/>
        </p:nvSpPr>
        <p:spPr>
          <a:xfrm>
            <a:off x="8040200" y="2049991"/>
            <a:ext cx="1030733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0" sz="20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徐闯 </a:t>
            </a:r>
          </a:p>
          <a:p>
            <a:pPr defTabSz="457200">
              <a:defRPr b="0" sz="20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工物82 </a:t>
            </a:r>
          </a:p>
          <a:p>
            <a:pPr defTabSz="457200">
              <a:defRPr b="0" sz="20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调研组</a:t>
            </a:r>
          </a:p>
        </p:txBody>
      </p:sp>
      <p:sp>
        <p:nvSpPr>
          <p:cNvPr id="143" name="张晨慧…"/>
          <p:cNvSpPr txBox="1"/>
          <p:nvPr/>
        </p:nvSpPr>
        <p:spPr>
          <a:xfrm>
            <a:off x="10462683" y="2049991"/>
            <a:ext cx="113030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0" sz="20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张晨慧   </a:t>
            </a:r>
          </a:p>
          <a:p>
            <a:pPr defTabSz="457200">
              <a:defRPr b="0" sz="20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PPE7</a:t>
            </a:r>
          </a:p>
          <a:p>
            <a:pPr defTabSz="457200">
              <a:defRPr b="0" sz="2000">
                <a:latin typeface="Heiti TC Medium"/>
                <a:ea typeface="Heiti TC Medium"/>
                <a:cs typeface="Heiti TC Medium"/>
                <a:sym typeface="Heiti TC Medium"/>
              </a:defRPr>
            </a:pPr>
            <a:r>
              <a:t>文案组</a:t>
            </a:r>
          </a:p>
        </p:txBody>
      </p:sp>
      <p:sp>
        <p:nvSpPr>
          <p:cNvPr id="144" name="矩形"/>
          <p:cNvSpPr/>
          <p:nvPr/>
        </p:nvSpPr>
        <p:spPr>
          <a:xfrm>
            <a:off x="6646121" y="5866860"/>
            <a:ext cx="1270001" cy="1827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导言"/>
          <p:cNvSpPr txBox="1"/>
          <p:nvPr/>
        </p:nvSpPr>
        <p:spPr>
          <a:xfrm>
            <a:off x="35983" y="-105834"/>
            <a:ext cx="138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导言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目录"/>
          <p:cNvSpPr txBox="1"/>
          <p:nvPr/>
        </p:nvSpPr>
        <p:spPr>
          <a:xfrm>
            <a:off x="35983" y="-122767"/>
            <a:ext cx="138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目录</a:t>
            </a:r>
          </a:p>
        </p:txBody>
      </p:sp>
      <p:sp>
        <p:nvSpPr>
          <p:cNvPr id="149" name="1，背景"/>
          <p:cNvSpPr txBox="1"/>
          <p:nvPr/>
        </p:nvSpPr>
        <p:spPr>
          <a:xfrm>
            <a:off x="1786346" y="1131691"/>
            <a:ext cx="439180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1，背景</a:t>
            </a:r>
          </a:p>
        </p:txBody>
      </p:sp>
      <p:sp>
        <p:nvSpPr>
          <p:cNvPr id="150" name="2，设计目标"/>
          <p:cNvSpPr txBox="1"/>
          <p:nvPr/>
        </p:nvSpPr>
        <p:spPr>
          <a:xfrm>
            <a:off x="2167346" y="3715971"/>
            <a:ext cx="439180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2，设计目标</a:t>
            </a:r>
          </a:p>
        </p:txBody>
      </p:sp>
      <p:sp>
        <p:nvSpPr>
          <p:cNvPr id="151" name="3，平台方案"/>
          <p:cNvSpPr txBox="1"/>
          <p:nvPr/>
        </p:nvSpPr>
        <p:spPr>
          <a:xfrm>
            <a:off x="2167346" y="4786422"/>
            <a:ext cx="439180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3，平台方案</a:t>
            </a:r>
          </a:p>
        </p:txBody>
      </p:sp>
      <p:sp>
        <p:nvSpPr>
          <p:cNvPr id="152" name="4，平台优势"/>
          <p:cNvSpPr txBox="1"/>
          <p:nvPr/>
        </p:nvSpPr>
        <p:spPr>
          <a:xfrm>
            <a:off x="2167346" y="6743690"/>
            <a:ext cx="439180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4，平台优势</a:t>
            </a:r>
          </a:p>
        </p:txBody>
      </p:sp>
      <p:sp>
        <p:nvSpPr>
          <p:cNvPr id="153" name="定位"/>
          <p:cNvSpPr txBox="1"/>
          <p:nvPr/>
        </p:nvSpPr>
        <p:spPr>
          <a:xfrm>
            <a:off x="3417099" y="1928800"/>
            <a:ext cx="6223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定位</a:t>
            </a:r>
          </a:p>
        </p:txBody>
      </p:sp>
      <p:sp>
        <p:nvSpPr>
          <p:cNvPr id="154" name="资源"/>
          <p:cNvSpPr txBox="1"/>
          <p:nvPr/>
        </p:nvSpPr>
        <p:spPr>
          <a:xfrm>
            <a:off x="3417099" y="2408225"/>
            <a:ext cx="6223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资源</a:t>
            </a:r>
          </a:p>
        </p:txBody>
      </p:sp>
      <p:sp>
        <p:nvSpPr>
          <p:cNvPr id="155" name="现状"/>
          <p:cNvSpPr txBox="1"/>
          <p:nvPr/>
        </p:nvSpPr>
        <p:spPr>
          <a:xfrm>
            <a:off x="3417099" y="2887650"/>
            <a:ext cx="6223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现状</a:t>
            </a:r>
          </a:p>
        </p:txBody>
      </p:sp>
      <p:sp>
        <p:nvSpPr>
          <p:cNvPr id="156" name="平台介绍"/>
          <p:cNvSpPr txBox="1"/>
          <p:nvPr/>
        </p:nvSpPr>
        <p:spPr>
          <a:xfrm>
            <a:off x="3417099" y="5467972"/>
            <a:ext cx="11303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平台介绍</a:t>
            </a:r>
          </a:p>
        </p:txBody>
      </p:sp>
      <p:sp>
        <p:nvSpPr>
          <p:cNvPr id="157" name="DEMO"/>
          <p:cNvSpPr txBox="1"/>
          <p:nvPr/>
        </p:nvSpPr>
        <p:spPr>
          <a:xfrm>
            <a:off x="3417099" y="6040428"/>
            <a:ext cx="937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158" name="覆盖规模"/>
          <p:cNvSpPr txBox="1"/>
          <p:nvPr/>
        </p:nvSpPr>
        <p:spPr>
          <a:xfrm>
            <a:off x="3417099" y="7532934"/>
            <a:ext cx="11303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覆盖规模</a:t>
            </a:r>
          </a:p>
        </p:txBody>
      </p:sp>
      <p:sp>
        <p:nvSpPr>
          <p:cNvPr id="159" name="模块化、规模化"/>
          <p:cNvSpPr txBox="1"/>
          <p:nvPr/>
        </p:nvSpPr>
        <p:spPr>
          <a:xfrm>
            <a:off x="3417099" y="8201528"/>
            <a:ext cx="18923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模块化、规模化</a:t>
            </a:r>
          </a:p>
        </p:txBody>
      </p:sp>
      <p:sp>
        <p:nvSpPr>
          <p:cNvPr id="160" name="可观测"/>
          <p:cNvSpPr txBox="1"/>
          <p:nvPr/>
        </p:nvSpPr>
        <p:spPr>
          <a:xfrm>
            <a:off x="3417099" y="8762512"/>
            <a:ext cx="8763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可观测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背景"/>
          <p:cNvSpPr txBox="1"/>
          <p:nvPr/>
        </p:nvSpPr>
        <p:spPr>
          <a:xfrm>
            <a:off x="-13993" y="-58587"/>
            <a:ext cx="138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背景</a:t>
            </a:r>
          </a:p>
        </p:txBody>
      </p:sp>
      <p:sp>
        <p:nvSpPr>
          <p:cNvPr id="163" name="定位"/>
          <p:cNvSpPr txBox="1"/>
          <p:nvPr/>
        </p:nvSpPr>
        <p:spPr>
          <a:xfrm>
            <a:off x="-49361" y="1708582"/>
            <a:ext cx="4391806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4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定位</a:t>
            </a:r>
          </a:p>
        </p:txBody>
      </p:sp>
      <p:sp>
        <p:nvSpPr>
          <p:cNvPr id="164" name="宏观产业定位+icenter定位"/>
          <p:cNvSpPr txBox="1"/>
          <p:nvPr/>
        </p:nvSpPr>
        <p:spPr>
          <a:xfrm>
            <a:off x="1461703" y="3077344"/>
            <a:ext cx="496469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宏观产业定位+icenter定位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背景"/>
          <p:cNvSpPr txBox="1"/>
          <p:nvPr/>
        </p:nvSpPr>
        <p:spPr>
          <a:xfrm>
            <a:off x="-13993" y="-58586"/>
            <a:ext cx="138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背景</a:t>
            </a:r>
          </a:p>
        </p:txBody>
      </p:sp>
      <p:sp>
        <p:nvSpPr>
          <p:cNvPr id="167" name="资源"/>
          <p:cNvSpPr txBox="1"/>
          <p:nvPr/>
        </p:nvSpPr>
        <p:spPr>
          <a:xfrm>
            <a:off x="4306497" y="578169"/>
            <a:ext cx="4391806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4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资源</a:t>
            </a:r>
          </a:p>
        </p:txBody>
      </p:sp>
      <p:sp>
        <p:nvSpPr>
          <p:cNvPr id="168" name="硬件"/>
          <p:cNvSpPr txBox="1"/>
          <p:nvPr/>
        </p:nvSpPr>
        <p:spPr>
          <a:xfrm>
            <a:off x="527010" y="2811816"/>
            <a:ext cx="129022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硬件</a:t>
            </a:r>
          </a:p>
        </p:txBody>
      </p:sp>
      <p:sp>
        <p:nvSpPr>
          <p:cNvPr id="169" name="软件"/>
          <p:cNvSpPr txBox="1"/>
          <p:nvPr/>
        </p:nvSpPr>
        <p:spPr>
          <a:xfrm>
            <a:off x="2193288" y="2811816"/>
            <a:ext cx="129022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软件</a:t>
            </a:r>
          </a:p>
        </p:txBody>
      </p:sp>
      <p:sp>
        <p:nvSpPr>
          <p:cNvPr id="170" name="教师"/>
          <p:cNvSpPr txBox="1"/>
          <p:nvPr/>
        </p:nvSpPr>
        <p:spPr>
          <a:xfrm>
            <a:off x="3858164" y="2811816"/>
            <a:ext cx="129022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教师</a:t>
            </a:r>
          </a:p>
        </p:txBody>
      </p:sp>
      <p:sp>
        <p:nvSpPr>
          <p:cNvPr id="171" name="空间"/>
          <p:cNvSpPr txBox="1"/>
          <p:nvPr/>
        </p:nvSpPr>
        <p:spPr>
          <a:xfrm>
            <a:off x="5247471" y="2811816"/>
            <a:ext cx="129022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空间</a:t>
            </a:r>
          </a:p>
        </p:txBody>
      </p:sp>
      <p:sp>
        <p:nvSpPr>
          <p:cNvPr id="172" name="课程、项目"/>
          <p:cNvSpPr txBox="1"/>
          <p:nvPr/>
        </p:nvSpPr>
        <p:spPr>
          <a:xfrm>
            <a:off x="6988155" y="2811816"/>
            <a:ext cx="201480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课程、项目</a:t>
            </a:r>
          </a:p>
        </p:txBody>
      </p:sp>
      <p:sp>
        <p:nvSpPr>
          <p:cNvPr id="173" name="使用率"/>
          <p:cNvSpPr txBox="1"/>
          <p:nvPr/>
        </p:nvSpPr>
        <p:spPr>
          <a:xfrm>
            <a:off x="8949806" y="2811816"/>
            <a:ext cx="201480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使用率</a:t>
            </a:r>
          </a:p>
        </p:txBody>
      </p:sp>
      <p:sp>
        <p:nvSpPr>
          <p:cNvPr id="174" name="宣传"/>
          <p:cNvSpPr txBox="1"/>
          <p:nvPr/>
        </p:nvSpPr>
        <p:spPr>
          <a:xfrm>
            <a:off x="10767784" y="2811816"/>
            <a:ext cx="201480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宣传</a:t>
            </a:r>
          </a:p>
        </p:txBody>
      </p:sp>
      <p:sp>
        <p:nvSpPr>
          <p:cNvPr id="175" name="正方形"/>
          <p:cNvSpPr/>
          <p:nvPr/>
        </p:nvSpPr>
        <p:spPr>
          <a:xfrm>
            <a:off x="232323" y="3992377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正方形"/>
          <p:cNvSpPr/>
          <p:nvPr/>
        </p:nvSpPr>
        <p:spPr>
          <a:xfrm>
            <a:off x="2050300" y="3992378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正方形"/>
          <p:cNvSpPr/>
          <p:nvPr/>
        </p:nvSpPr>
        <p:spPr>
          <a:xfrm>
            <a:off x="3868278" y="3992378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正方形"/>
          <p:cNvSpPr/>
          <p:nvPr/>
        </p:nvSpPr>
        <p:spPr>
          <a:xfrm>
            <a:off x="5686255" y="3992377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正方形"/>
          <p:cNvSpPr/>
          <p:nvPr/>
        </p:nvSpPr>
        <p:spPr>
          <a:xfrm>
            <a:off x="7504232" y="3992378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正方形"/>
          <p:cNvSpPr/>
          <p:nvPr/>
        </p:nvSpPr>
        <p:spPr>
          <a:xfrm>
            <a:off x="9322209" y="3992377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正方形"/>
          <p:cNvSpPr/>
          <p:nvPr/>
        </p:nvSpPr>
        <p:spPr>
          <a:xfrm>
            <a:off x="11140186" y="3992377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数据"/>
          <p:cNvSpPr txBox="1"/>
          <p:nvPr/>
        </p:nvSpPr>
        <p:spPr>
          <a:xfrm>
            <a:off x="222210" y="5771119"/>
            <a:ext cx="129022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数据</a:t>
            </a:r>
          </a:p>
        </p:txBody>
      </p:sp>
      <p:sp>
        <p:nvSpPr>
          <p:cNvPr id="183" name="数据"/>
          <p:cNvSpPr txBox="1"/>
          <p:nvPr/>
        </p:nvSpPr>
        <p:spPr>
          <a:xfrm>
            <a:off x="2040187" y="5771119"/>
            <a:ext cx="129022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数据</a:t>
            </a:r>
          </a:p>
        </p:txBody>
      </p:sp>
      <p:sp>
        <p:nvSpPr>
          <p:cNvPr id="184" name="数据"/>
          <p:cNvSpPr txBox="1"/>
          <p:nvPr/>
        </p:nvSpPr>
        <p:spPr>
          <a:xfrm>
            <a:off x="3858164" y="5771119"/>
            <a:ext cx="129022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数据</a:t>
            </a:r>
          </a:p>
        </p:txBody>
      </p:sp>
      <p:sp>
        <p:nvSpPr>
          <p:cNvPr id="185" name="数据"/>
          <p:cNvSpPr txBox="1"/>
          <p:nvPr/>
        </p:nvSpPr>
        <p:spPr>
          <a:xfrm>
            <a:off x="5676141" y="5771119"/>
            <a:ext cx="129022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数据</a:t>
            </a:r>
          </a:p>
        </p:txBody>
      </p:sp>
      <p:sp>
        <p:nvSpPr>
          <p:cNvPr id="186" name="数据"/>
          <p:cNvSpPr txBox="1"/>
          <p:nvPr/>
        </p:nvSpPr>
        <p:spPr>
          <a:xfrm>
            <a:off x="7494118" y="5771119"/>
            <a:ext cx="129022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数据</a:t>
            </a:r>
          </a:p>
        </p:txBody>
      </p:sp>
      <p:sp>
        <p:nvSpPr>
          <p:cNvPr id="187" name="数据"/>
          <p:cNvSpPr txBox="1"/>
          <p:nvPr/>
        </p:nvSpPr>
        <p:spPr>
          <a:xfrm>
            <a:off x="9312096" y="5771119"/>
            <a:ext cx="129022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数据</a:t>
            </a:r>
          </a:p>
        </p:txBody>
      </p:sp>
      <p:sp>
        <p:nvSpPr>
          <p:cNvPr id="188" name="数据"/>
          <p:cNvSpPr txBox="1"/>
          <p:nvPr/>
        </p:nvSpPr>
        <p:spPr>
          <a:xfrm>
            <a:off x="11130073" y="5771119"/>
            <a:ext cx="129022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数据</a:t>
            </a:r>
          </a:p>
        </p:txBody>
      </p:sp>
      <p:sp>
        <p:nvSpPr>
          <p:cNvPr id="189" name="线条"/>
          <p:cNvSpPr/>
          <p:nvPr/>
        </p:nvSpPr>
        <p:spPr>
          <a:xfrm flipH="1">
            <a:off x="1287647" y="1507281"/>
            <a:ext cx="4994808" cy="13426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线条"/>
          <p:cNvSpPr/>
          <p:nvPr/>
        </p:nvSpPr>
        <p:spPr>
          <a:xfrm flipH="1">
            <a:off x="3051091" y="1522529"/>
            <a:ext cx="3320351" cy="13273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线条"/>
          <p:cNvSpPr/>
          <p:nvPr/>
        </p:nvSpPr>
        <p:spPr>
          <a:xfrm flipH="1">
            <a:off x="4869173" y="1532536"/>
            <a:ext cx="1604947" cy="13173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线条"/>
          <p:cNvSpPr/>
          <p:nvPr/>
        </p:nvSpPr>
        <p:spPr>
          <a:xfrm flipH="1">
            <a:off x="6473982" y="1491407"/>
            <a:ext cx="30896" cy="13585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线条"/>
          <p:cNvSpPr/>
          <p:nvPr/>
        </p:nvSpPr>
        <p:spPr>
          <a:xfrm>
            <a:off x="6592360" y="1489773"/>
            <a:ext cx="4994809" cy="134263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线条"/>
          <p:cNvSpPr/>
          <p:nvPr/>
        </p:nvSpPr>
        <p:spPr>
          <a:xfrm>
            <a:off x="6593778" y="1520657"/>
            <a:ext cx="3320351" cy="13273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线条"/>
          <p:cNvSpPr/>
          <p:nvPr/>
        </p:nvSpPr>
        <p:spPr>
          <a:xfrm>
            <a:off x="6648443" y="1505017"/>
            <a:ext cx="586917" cy="13632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背景"/>
          <p:cNvSpPr txBox="1"/>
          <p:nvPr/>
        </p:nvSpPr>
        <p:spPr>
          <a:xfrm>
            <a:off x="-13993" y="-58586"/>
            <a:ext cx="138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背景</a:t>
            </a:r>
          </a:p>
        </p:txBody>
      </p:sp>
      <p:sp>
        <p:nvSpPr>
          <p:cNvPr id="198" name="现状问题"/>
          <p:cNvSpPr txBox="1"/>
          <p:nvPr/>
        </p:nvSpPr>
        <p:spPr>
          <a:xfrm>
            <a:off x="3900097" y="1662817"/>
            <a:ext cx="4391806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4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现状问题</a:t>
            </a:r>
          </a:p>
        </p:txBody>
      </p:sp>
      <p:sp>
        <p:nvSpPr>
          <p:cNvPr id="199" name="使用率低"/>
          <p:cNvSpPr txBox="1"/>
          <p:nvPr/>
        </p:nvSpPr>
        <p:spPr>
          <a:xfrm>
            <a:off x="3154977" y="4057463"/>
            <a:ext cx="129022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使用率低</a:t>
            </a:r>
          </a:p>
        </p:txBody>
      </p:sp>
      <p:sp>
        <p:nvSpPr>
          <p:cNvPr id="200" name="原因"/>
          <p:cNvSpPr txBox="1"/>
          <p:nvPr/>
        </p:nvSpPr>
        <p:spPr>
          <a:xfrm>
            <a:off x="8916164" y="4057463"/>
            <a:ext cx="129022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b="0" sz="2000">
                <a:latin typeface="STZhongsong"/>
                <a:ea typeface="STZhongsong"/>
                <a:cs typeface="STZhongsong"/>
                <a:sym typeface="STZhongsong"/>
              </a:defRPr>
            </a:lvl1pPr>
          </a:lstStyle>
          <a:p>
            <a:pPr/>
            <a:r>
              <a:t>原因</a:t>
            </a:r>
          </a:p>
        </p:txBody>
      </p:sp>
      <p:sp>
        <p:nvSpPr>
          <p:cNvPr id="201" name="线条"/>
          <p:cNvSpPr/>
          <p:nvPr/>
        </p:nvSpPr>
        <p:spPr>
          <a:xfrm flipH="1">
            <a:off x="3870107" y="2621300"/>
            <a:ext cx="1604946" cy="13173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线条"/>
          <p:cNvSpPr/>
          <p:nvPr/>
        </p:nvSpPr>
        <p:spPr>
          <a:xfrm>
            <a:off x="6851643" y="2595973"/>
            <a:ext cx="2249758" cy="13690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03" name="二维折线图"/>
          <p:cNvGraphicFramePr/>
          <p:nvPr/>
        </p:nvGraphicFramePr>
        <p:xfrm>
          <a:off x="952499" y="4577772"/>
          <a:ext cx="5678423" cy="390582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