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5" r:id="rId3"/>
    <p:sldId id="296" r:id="rId4"/>
    <p:sldId id="267" r:id="rId5"/>
    <p:sldId id="284" r:id="rId6"/>
    <p:sldId id="259" r:id="rId7"/>
    <p:sldId id="285" r:id="rId8"/>
    <p:sldId id="274" r:id="rId9"/>
    <p:sldId id="286" r:id="rId10"/>
    <p:sldId id="261" r:id="rId11"/>
    <p:sldId id="287" r:id="rId12"/>
    <p:sldId id="288" r:id="rId13"/>
    <p:sldId id="293" r:id="rId14"/>
    <p:sldId id="290" r:id="rId15"/>
    <p:sldId id="2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0" autoAdjust="0"/>
    <p:restoredTop sz="94674"/>
  </p:normalViewPr>
  <p:slideViewPr>
    <p:cSldViewPr snapToGrid="0">
      <p:cViewPr>
        <p:scale>
          <a:sx n="117" d="100"/>
          <a:sy n="117" d="100"/>
        </p:scale>
        <p:origin x="-168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8979-781C-4F77-B885-F0890489200E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F5AD4-CE0A-4466-BEB3-CD2BFE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3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F5AD4-CE0A-4466-BEB3-CD2BFE9BC2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F5AD4-CE0A-4466-BEB3-CD2BFE9BC2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1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4" y="857916"/>
            <a:ext cx="4057614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0" y="4034318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4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7" y="4575168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89" y="3514989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23685" y="3565705"/>
            <a:ext cx="3128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未来发展建议书</a:t>
            </a:r>
            <a:endParaRPr lang="zh-CN" altLang="en-US" sz="32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82350" y="2594341"/>
            <a:ext cx="2869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iCenter</a:t>
            </a:r>
            <a:endParaRPr lang="en-US" altLang="zh-CN" sz="4800" dirty="0" smtClean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0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7484210" y="4963113"/>
            <a:ext cx="6393549" cy="184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零散组：</a:t>
            </a:r>
            <a:endParaRPr lang="en-US" altLang="zh-CN" sz="2000" dirty="0" smtClean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陈铭 郭仲康 邱艺芸 宋佳威</a:t>
            </a:r>
            <a:endParaRPr lang="en-US" altLang="zh-CN" sz="2000" dirty="0" smtClean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王松源 徐闯 徐楼喆 张晨慧</a:t>
            </a:r>
            <a:endParaRPr lang="en-US" altLang="zh-CN" sz="2000" dirty="0" smtClean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875951" y="1713201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Callout 55"/>
          <p:cNvSpPr/>
          <p:nvPr/>
        </p:nvSpPr>
        <p:spPr>
          <a:xfrm>
            <a:off x="7517926" y="1713200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0" y="587118"/>
            <a:ext cx="2316560" cy="520091"/>
            <a:chOff x="-12700" y="587118"/>
            <a:chExt cx="2316560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1483122" y="600941"/>
              <a:ext cx="820738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过程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116"/>
          <p:cNvSpPr>
            <a:spLocks noEditPoints="1"/>
          </p:cNvSpPr>
          <p:nvPr/>
        </p:nvSpPr>
        <p:spPr bwMode="auto">
          <a:xfrm>
            <a:off x="8458745" y="2138651"/>
            <a:ext cx="436826" cy="35227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5"/>
          <p:cNvSpPr>
            <a:spLocks noEditPoints="1"/>
          </p:cNvSpPr>
          <p:nvPr/>
        </p:nvSpPr>
        <p:spPr bwMode="auto">
          <a:xfrm>
            <a:off x="2818542" y="2119601"/>
            <a:ext cx="433281" cy="42700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0602" y="2685491"/>
            <a:ext cx="207311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98625" y="2741713"/>
            <a:ext cx="207311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12427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18"/>
            <a:ext cx="2316560" cy="520091"/>
            <a:chOff x="-12700" y="587118"/>
            <a:chExt cx="2316560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1483122" y="600941"/>
              <a:ext cx="820738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结果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55289" y="4662970"/>
            <a:ext cx="319127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iretate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960366" y="3771704"/>
            <a:ext cx="2133600" cy="428625"/>
          </a:xfrm>
          <a:prstGeom prst="homePlate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39021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55764" y="4662970"/>
            <a:ext cx="319127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五边形 46"/>
          <p:cNvSpPr/>
          <p:nvPr/>
        </p:nvSpPr>
        <p:spPr>
          <a:xfrm>
            <a:off x="4722741" y="3771704"/>
            <a:ext cx="2133600" cy="428625"/>
          </a:xfrm>
          <a:prstGeom prst="homePlat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001396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435578" y="4662970"/>
            <a:ext cx="319127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五边形 51"/>
          <p:cNvSpPr/>
          <p:nvPr/>
        </p:nvSpPr>
        <p:spPr>
          <a:xfrm>
            <a:off x="8502555" y="3771704"/>
            <a:ext cx="2133600" cy="428625"/>
          </a:xfrm>
          <a:prstGeom prst="homePlate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781210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9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40" grpId="0"/>
      <p:bldP spid="45" grpId="0"/>
      <p:bldP spid="47" grpId="0" animBg="1"/>
      <p:bldP spid="48" grpId="0"/>
      <p:bldP spid="50" grpId="0"/>
      <p:bldP spid="52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587118"/>
            <a:ext cx="2316561" cy="520091"/>
            <a:chOff x="-12700" y="587118"/>
            <a:chExt cx="2316561" cy="520091"/>
          </a:xfrm>
        </p:grpSpPr>
        <p:sp>
          <p:nvSpPr>
            <p:cNvPr id="27" name="文本框 26"/>
            <p:cNvSpPr txBox="1"/>
            <p:nvPr/>
          </p:nvSpPr>
          <p:spPr>
            <a:xfrm>
              <a:off x="1483123" y="600941"/>
              <a:ext cx="820738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评估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ounded Rectangle 31"/>
          <p:cNvSpPr/>
          <p:nvPr/>
        </p:nvSpPr>
        <p:spPr>
          <a:xfrm flipH="1">
            <a:off x="1591516" y="2997139"/>
            <a:ext cx="2153273" cy="469399"/>
          </a:xfrm>
          <a:prstGeom prst="roundRect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906192" y="3031783"/>
            <a:ext cx="149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37668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4" y="857916"/>
            <a:ext cx="4057614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0" y="4034318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4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7" y="4575168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89" y="3514989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8278" y="2812972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谢谢！</a:t>
            </a:r>
            <a:endParaRPr lang="en-US" altLang="zh-CN" sz="5400" dirty="0" smtClean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0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2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0966" y="770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背景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0965" y="3224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目标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80132" y="525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检验标准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0057" y="458544"/>
            <a:ext cx="9262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</a:rPr>
              <a:t>1.</a:t>
            </a:r>
            <a:r>
              <a:rPr lang="zh-CN" altLang="en-US" spc="300" dirty="0">
                <a:solidFill>
                  <a:schemeClr val="bg1"/>
                </a:solidFill>
              </a:rPr>
              <a:t>校内许多同学对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的印象停留在上课教室、金工实习地点，对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的定位、功能、所能提供的资源不了解，并且部分同学认为其只对工科专业学生开放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2.iCenter</a:t>
            </a:r>
            <a:r>
              <a:rPr lang="zh-CN" altLang="en-US" spc="300" dirty="0">
                <a:solidFill>
                  <a:schemeClr val="bg1"/>
                </a:solidFill>
              </a:rPr>
              <a:t>资源利用率低，计算资源、硬件资源等闲置较多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3.iCenter</a:t>
            </a:r>
            <a:r>
              <a:rPr lang="zh-CN" altLang="en-US" spc="300" dirty="0">
                <a:solidFill>
                  <a:schemeClr val="bg1"/>
                </a:solidFill>
              </a:rPr>
              <a:t>资源零散，没有一个统一便捷的利用渠道，十分不便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4.iCenter</a:t>
            </a:r>
            <a:r>
              <a:rPr lang="zh-CN" altLang="en-US" spc="300" dirty="0">
                <a:solidFill>
                  <a:schemeClr val="bg1"/>
                </a:solidFill>
              </a:rPr>
              <a:t>与校内其他院系、部门尚未形成紧密合作的关系</a:t>
            </a:r>
          </a:p>
          <a:p>
            <a:endParaRPr kumimoji="1" lang="zh-CN" altLang="en-US" spc="3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18962" y="2630627"/>
            <a:ext cx="9262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</a:rPr>
              <a:t>1.</a:t>
            </a:r>
            <a:r>
              <a:rPr lang="zh-CN" altLang="en-US" spc="300" dirty="0">
                <a:solidFill>
                  <a:schemeClr val="bg1"/>
                </a:solidFill>
              </a:rPr>
              <a:t>通过对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的宣传、重定位，改变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的传统形象，让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深入人心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2.</a:t>
            </a:r>
            <a:r>
              <a:rPr lang="zh-CN" altLang="en-US" spc="300" dirty="0">
                <a:solidFill>
                  <a:schemeClr val="bg1"/>
                </a:solidFill>
              </a:rPr>
              <a:t>帮助学生了解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具备的丰富资源，让学生充分利用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3.</a:t>
            </a:r>
            <a:r>
              <a:rPr lang="zh-CN" altLang="en-US" spc="300" dirty="0">
                <a:solidFill>
                  <a:schemeClr val="bg1"/>
                </a:solidFill>
              </a:rPr>
              <a:t>为学生整合资源，提供一个统一、便捷的资源利用平台，让学生能高效率、低成本使用。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4.</a:t>
            </a:r>
            <a:r>
              <a:rPr lang="zh-CN" altLang="en-US" spc="300" dirty="0">
                <a:solidFill>
                  <a:schemeClr val="bg1"/>
                </a:solidFill>
              </a:rPr>
              <a:t>增强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与其他院系的合作，充分发挥跨学科合作的优势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518962" y="4605320"/>
            <a:ext cx="9262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</a:rPr>
              <a:t>1.100%</a:t>
            </a:r>
            <a:r>
              <a:rPr lang="zh-CN" altLang="en-US" spc="300" dirty="0">
                <a:solidFill>
                  <a:schemeClr val="bg1"/>
                </a:solidFill>
              </a:rPr>
              <a:t>的在校学生知道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的存在与含义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2.80%</a:t>
            </a:r>
            <a:r>
              <a:rPr lang="zh-CN" altLang="en-US" spc="300" dirty="0">
                <a:solidFill>
                  <a:schemeClr val="bg1"/>
                </a:solidFill>
              </a:rPr>
              <a:t>以上的在校学生对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的定位与功能有初步了解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3.50%</a:t>
            </a:r>
            <a:r>
              <a:rPr lang="zh-CN" altLang="en-US" spc="300" dirty="0">
                <a:solidFill>
                  <a:schemeClr val="bg1"/>
                </a:solidFill>
              </a:rPr>
              <a:t>以上的在校学生对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有较为全面的了解，并能利用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进行交流与创作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4.iCenter70%</a:t>
            </a:r>
            <a:r>
              <a:rPr lang="zh-CN" altLang="en-US" spc="300" dirty="0">
                <a:solidFill>
                  <a:schemeClr val="bg1"/>
                </a:solidFill>
              </a:rPr>
              <a:t>以上的相关资源的使用率达到</a:t>
            </a:r>
            <a:r>
              <a:rPr lang="en-US" altLang="zh-CN" spc="300" dirty="0">
                <a:solidFill>
                  <a:schemeClr val="bg1"/>
                </a:solidFill>
              </a:rPr>
              <a:t>0.5</a:t>
            </a:r>
            <a:r>
              <a:rPr lang="zh-CN" altLang="en-US" spc="300" dirty="0">
                <a:solidFill>
                  <a:schemeClr val="bg1"/>
                </a:solidFill>
              </a:rPr>
              <a:t>次</a:t>
            </a:r>
            <a:r>
              <a:rPr lang="en-US" altLang="zh-CN" spc="300" dirty="0">
                <a:solidFill>
                  <a:schemeClr val="bg1"/>
                </a:solidFill>
              </a:rPr>
              <a:t>/</a:t>
            </a:r>
            <a:r>
              <a:rPr lang="zh-CN" altLang="en-US" spc="300" dirty="0">
                <a:solidFill>
                  <a:schemeClr val="bg1"/>
                </a:solidFill>
              </a:rPr>
              <a:t>天以上频率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5.</a:t>
            </a:r>
            <a:r>
              <a:rPr lang="zh-CN" altLang="en-US" spc="300" dirty="0">
                <a:solidFill>
                  <a:schemeClr val="bg1"/>
                </a:solidFill>
              </a:rPr>
              <a:t>资源整合平台能清楚展现出相关资源的可利用或预约状态，有良好的人机交互界面设计并能有较高的运作效率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0" y="2414875"/>
            <a:ext cx="12655335" cy="70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0" y="4475367"/>
            <a:ext cx="12655335" cy="70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8962" y="585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输出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83657" y="585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过程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924835" y="585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输入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966" y="4503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外部因素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017" y="1192853"/>
            <a:ext cx="408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</a:rPr>
              <a:t>1.iCenter</a:t>
            </a:r>
            <a:r>
              <a:rPr lang="zh-CN" altLang="en-US" spc="300" dirty="0">
                <a:solidFill>
                  <a:schemeClr val="bg1"/>
                </a:solidFill>
              </a:rPr>
              <a:t>改进、设计、宣传方案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2.iCenter</a:t>
            </a:r>
            <a:r>
              <a:rPr lang="zh-CN" altLang="en-US" spc="300" dirty="0">
                <a:solidFill>
                  <a:schemeClr val="bg1"/>
                </a:solidFill>
              </a:rPr>
              <a:t>整合后的资源使用平台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78430" y="1192853"/>
            <a:ext cx="4391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</a:rPr>
              <a:t>1.</a:t>
            </a:r>
            <a:r>
              <a:rPr lang="zh-CN" altLang="en-US" spc="300" dirty="0">
                <a:solidFill>
                  <a:schemeClr val="bg1"/>
                </a:solidFill>
              </a:rPr>
              <a:t>对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的未来定位、宣传方案提出构想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2.</a:t>
            </a:r>
            <a:r>
              <a:rPr lang="zh-CN" altLang="en-US" spc="300" dirty="0">
                <a:solidFill>
                  <a:schemeClr val="bg1"/>
                </a:solidFill>
              </a:rPr>
              <a:t>针对定位与宣传构想提出详细的改进、宣传方案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3.</a:t>
            </a:r>
            <a:r>
              <a:rPr lang="zh-CN" altLang="en-US" spc="300" dirty="0">
                <a:solidFill>
                  <a:schemeClr val="bg1"/>
                </a:solidFill>
              </a:rPr>
              <a:t>对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具备的资源进行调查、记录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4.</a:t>
            </a:r>
            <a:r>
              <a:rPr lang="zh-CN" altLang="en-US" spc="300" dirty="0">
                <a:solidFill>
                  <a:schemeClr val="bg1"/>
                </a:solidFill>
              </a:rPr>
              <a:t>搭建平台，将资源进行部署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5.</a:t>
            </a:r>
            <a:r>
              <a:rPr lang="zh-CN" altLang="en-US" spc="300" dirty="0">
                <a:solidFill>
                  <a:schemeClr val="bg1"/>
                </a:solidFill>
              </a:rPr>
              <a:t>测试优化，提升平台使用效率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6.</a:t>
            </a:r>
            <a:r>
              <a:rPr lang="zh-CN" altLang="en-US" spc="300" dirty="0">
                <a:solidFill>
                  <a:schemeClr val="bg1"/>
                </a:solidFill>
              </a:rPr>
              <a:t>调整现有课程结构，推进与其他院系、科研团队合办的方式，并相应提高学科水平要求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69807" y="1139894"/>
            <a:ext cx="3691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</a:rPr>
              <a:t>1.</a:t>
            </a:r>
            <a:r>
              <a:rPr lang="zh-CN" altLang="en-US" spc="300" dirty="0">
                <a:solidFill>
                  <a:schemeClr val="bg1"/>
                </a:solidFill>
              </a:rPr>
              <a:t>人：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教师团队、学生团队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2.iCenter</a:t>
            </a:r>
            <a:r>
              <a:rPr lang="zh-CN" altLang="en-US" spc="300" dirty="0">
                <a:solidFill>
                  <a:schemeClr val="bg1"/>
                </a:solidFill>
              </a:rPr>
              <a:t>的硬件、软件、空间资源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3.</a:t>
            </a:r>
            <a:r>
              <a:rPr lang="zh-CN" altLang="en-US" spc="300" dirty="0">
                <a:solidFill>
                  <a:schemeClr val="bg1"/>
                </a:solidFill>
              </a:rPr>
              <a:t>各类开源项目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4.</a:t>
            </a:r>
            <a:r>
              <a:rPr lang="zh-CN" altLang="en-US" spc="300" dirty="0">
                <a:solidFill>
                  <a:schemeClr val="bg1"/>
                </a:solidFill>
              </a:rPr>
              <a:t>开设的课程，组织的创新赛事等活动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966" y="4874963"/>
            <a:ext cx="7312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</a:rPr>
              <a:t>1.</a:t>
            </a:r>
            <a:r>
              <a:rPr lang="zh-CN" altLang="en-US" spc="300" dirty="0">
                <a:solidFill>
                  <a:schemeClr val="bg1"/>
                </a:solidFill>
              </a:rPr>
              <a:t>服务器遇到的不可逆损坏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2.</a:t>
            </a:r>
            <a:r>
              <a:rPr lang="zh-CN" altLang="en-US" spc="300" dirty="0">
                <a:solidFill>
                  <a:schemeClr val="bg1"/>
                </a:solidFill>
              </a:rPr>
              <a:t>资源变更与平台对接的时间差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3.</a:t>
            </a:r>
            <a:r>
              <a:rPr lang="zh-CN" altLang="en-US" spc="300" dirty="0">
                <a:solidFill>
                  <a:schemeClr val="bg1"/>
                </a:solidFill>
              </a:rPr>
              <a:t>未经安全培训的学员受到部分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仪器设备的使用限制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4.</a:t>
            </a:r>
            <a:r>
              <a:rPr lang="zh-CN" altLang="en-US" spc="300" dirty="0">
                <a:solidFill>
                  <a:schemeClr val="bg1"/>
                </a:solidFill>
              </a:rPr>
              <a:t>非法利用</a:t>
            </a:r>
            <a:r>
              <a:rPr lang="en-US" altLang="zh-CN" spc="300" dirty="0" err="1">
                <a:solidFill>
                  <a:schemeClr val="bg1"/>
                </a:solidFill>
              </a:rPr>
              <a:t>iCenter</a:t>
            </a:r>
            <a:r>
              <a:rPr lang="zh-CN" altLang="en-US" spc="300" dirty="0">
                <a:solidFill>
                  <a:schemeClr val="bg1"/>
                </a:solidFill>
              </a:rPr>
              <a:t>资源的不正当行为受到禁止</a:t>
            </a:r>
          </a:p>
          <a:p>
            <a:r>
              <a:rPr lang="en-US" altLang="zh-CN" spc="300" dirty="0">
                <a:solidFill>
                  <a:schemeClr val="bg1"/>
                </a:solidFill>
              </a:rPr>
              <a:t>5.</a:t>
            </a:r>
            <a:r>
              <a:rPr lang="zh-CN" altLang="en-US" spc="300" dirty="0">
                <a:solidFill>
                  <a:schemeClr val="bg1"/>
                </a:solidFill>
              </a:rPr>
              <a:t>仪器与设备维护期内限制开放</a:t>
            </a:r>
          </a:p>
          <a:p>
            <a:endParaRPr kumimoji="1" lang="zh-CN" altLang="en-US" spc="3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0" y="4382524"/>
            <a:ext cx="12655335" cy="70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066999" y="0"/>
            <a:ext cx="0" cy="438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8479971" y="0"/>
            <a:ext cx="32685" cy="44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2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199" y="1572808"/>
            <a:ext cx="2484781" cy="830997"/>
            <a:chOff x="2015383" y="1928500"/>
            <a:chExt cx="2484781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754053"/>
              <a:chOff x="2948385" y="1921931"/>
              <a:chExt cx="1780379" cy="75405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0" y="2417687"/>
            <a:ext cx="2549821" cy="830997"/>
            <a:chOff x="3609974" y="2795249"/>
            <a:chExt cx="2549821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1780379" cy="754053"/>
              <a:chOff x="2948385" y="1921931"/>
              <a:chExt cx="1780379" cy="75405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5" y="3262566"/>
            <a:ext cx="2549821" cy="830997"/>
            <a:chOff x="5197219" y="3606824"/>
            <a:chExt cx="2549821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19" y="3606824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1780379" cy="754053"/>
              <a:chOff x="2948385" y="1921931"/>
              <a:chExt cx="1780379" cy="75405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6" y="4107445"/>
            <a:ext cx="2549821" cy="830997"/>
            <a:chOff x="6781706" y="4603606"/>
            <a:chExt cx="2549821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6" y="4603606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1780379" cy="754053"/>
              <a:chOff x="2948385" y="1921931"/>
              <a:chExt cx="1780379" cy="75405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59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1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747902" y="4793816"/>
            <a:ext cx="2484781" cy="830997"/>
            <a:chOff x="2015383" y="1928500"/>
            <a:chExt cx="2484781" cy="830997"/>
          </a:xfrm>
        </p:grpSpPr>
        <p:sp>
          <p:nvSpPr>
            <p:cNvPr id="32" name="Text Placeholder 3"/>
            <p:cNvSpPr txBox="1">
              <a:spLocks/>
            </p:cNvSpPr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719785" y="1947922"/>
              <a:ext cx="1780379" cy="754053"/>
              <a:chOff x="2948385" y="1921931"/>
              <a:chExt cx="1780379" cy="754053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评估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989396" y="1921931"/>
                <a:ext cx="137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Five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1" name="Straight Connector 13"/>
          <p:cNvCxnSpPr/>
          <p:nvPr/>
        </p:nvCxnSpPr>
        <p:spPr>
          <a:xfrm>
            <a:off x="8097023" y="5614040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2700" y="587118"/>
            <a:ext cx="2316561" cy="520091"/>
            <a:chOff x="-12700" y="587118"/>
            <a:chExt cx="2316561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1483123" y="600941"/>
              <a:ext cx="820738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背景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98518" y="3233210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45981" y="408886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50816" y="3233210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44558" y="408886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15518" y="2723665"/>
            <a:ext cx="1196276" cy="1196274"/>
            <a:chOff x="4315518" y="2723665"/>
            <a:chExt cx="1196276" cy="1196274"/>
          </a:xfrm>
        </p:grpSpPr>
        <p:sp>
          <p:nvSpPr>
            <p:cNvPr id="17" name="Teardrop 40"/>
            <p:cNvSpPr/>
            <p:nvPr/>
          </p:nvSpPr>
          <p:spPr>
            <a:xfrm>
              <a:off x="4315518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8D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oup 80"/>
            <p:cNvGrpSpPr>
              <a:grpSpLocks noChangeAspect="1"/>
            </p:cNvGrpSpPr>
            <p:nvPr/>
          </p:nvGrpSpPr>
          <p:grpSpPr bwMode="auto">
            <a:xfrm>
              <a:off x="4674224" y="2892590"/>
              <a:ext cx="610129" cy="647440"/>
              <a:chOff x="4738" y="3130"/>
              <a:chExt cx="551" cy="590"/>
            </a:xfrm>
            <a:solidFill>
              <a:schemeClr val="bg1"/>
            </a:solidFill>
          </p:grpSpPr>
          <p:sp>
            <p:nvSpPr>
              <p:cNvPr id="41" name="Freeform 81"/>
              <p:cNvSpPr>
                <a:spLocks/>
              </p:cNvSpPr>
              <p:nvPr/>
            </p:nvSpPr>
            <p:spPr bwMode="auto">
              <a:xfrm>
                <a:off x="4738" y="3376"/>
                <a:ext cx="307" cy="344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82"/>
              <p:cNvSpPr>
                <a:spLocks/>
              </p:cNvSpPr>
              <p:nvPr/>
            </p:nvSpPr>
            <p:spPr bwMode="auto">
              <a:xfrm>
                <a:off x="4940" y="3216"/>
                <a:ext cx="313" cy="504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3"/>
              <p:cNvSpPr>
                <a:spLocks/>
              </p:cNvSpPr>
              <p:nvPr/>
            </p:nvSpPr>
            <p:spPr bwMode="auto">
              <a:xfrm>
                <a:off x="5081" y="3412"/>
                <a:ext cx="208" cy="298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4"/>
              <p:cNvSpPr>
                <a:spLocks/>
              </p:cNvSpPr>
              <p:nvPr/>
            </p:nvSpPr>
            <p:spPr bwMode="auto">
              <a:xfrm>
                <a:off x="5129" y="3130"/>
                <a:ext cx="102" cy="102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133505" y="1868011"/>
            <a:ext cx="1196276" cy="1196274"/>
            <a:chOff x="2133505" y="1868011"/>
            <a:chExt cx="1196276" cy="1196274"/>
          </a:xfrm>
        </p:grpSpPr>
        <p:sp>
          <p:nvSpPr>
            <p:cNvPr id="14" name="Teardrop 40"/>
            <p:cNvSpPr/>
            <p:nvPr/>
          </p:nvSpPr>
          <p:spPr>
            <a:xfrm>
              <a:off x="2133505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47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594169" y="2091252"/>
              <a:ext cx="489278" cy="684119"/>
              <a:chOff x="9451975" y="2613025"/>
              <a:chExt cx="538163" cy="752475"/>
            </a:xfrm>
            <a:solidFill>
              <a:schemeClr val="bg1"/>
            </a:solidFill>
          </p:grpSpPr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9526588" y="2651125"/>
                <a:ext cx="142875" cy="153987"/>
              </a:xfrm>
              <a:custGeom>
                <a:avLst/>
                <a:gdLst>
                  <a:gd name="T0" fmla="*/ 4 w 38"/>
                  <a:gd name="T1" fmla="*/ 26 h 41"/>
                  <a:gd name="T2" fmla="*/ 19 w 38"/>
                  <a:gd name="T3" fmla="*/ 41 h 41"/>
                  <a:gd name="T4" fmla="*/ 34 w 38"/>
                  <a:gd name="T5" fmla="*/ 26 h 41"/>
                  <a:gd name="T6" fmla="*/ 37 w 38"/>
                  <a:gd name="T7" fmla="*/ 20 h 41"/>
                  <a:gd name="T8" fmla="*/ 35 w 38"/>
                  <a:gd name="T9" fmla="*/ 17 h 41"/>
                  <a:gd name="T10" fmla="*/ 19 w 38"/>
                  <a:gd name="T11" fmla="*/ 0 h 41"/>
                  <a:gd name="T12" fmla="*/ 3 w 38"/>
                  <a:gd name="T13" fmla="*/ 17 h 41"/>
                  <a:gd name="T14" fmla="*/ 0 w 38"/>
                  <a:gd name="T15" fmla="*/ 20 h 41"/>
                  <a:gd name="T16" fmla="*/ 4 w 38"/>
                  <a:gd name="T17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1">
                    <a:moveTo>
                      <a:pt x="4" y="26"/>
                    </a:moveTo>
                    <a:cubicBezTo>
                      <a:pt x="6" y="34"/>
                      <a:pt x="11" y="41"/>
                      <a:pt x="19" y="41"/>
                    </a:cubicBezTo>
                    <a:cubicBezTo>
                      <a:pt x="27" y="41"/>
                      <a:pt x="32" y="34"/>
                      <a:pt x="34" y="26"/>
                    </a:cubicBezTo>
                    <a:cubicBezTo>
                      <a:pt x="36" y="25"/>
                      <a:pt x="38" y="22"/>
                      <a:pt x="37" y="20"/>
                    </a:cubicBezTo>
                    <a:cubicBezTo>
                      <a:pt x="37" y="18"/>
                      <a:pt x="36" y="17"/>
                      <a:pt x="35" y="17"/>
                    </a:cubicBezTo>
                    <a:cubicBezTo>
                      <a:pt x="35" y="7"/>
                      <a:pt x="28" y="0"/>
                      <a:pt x="19" y="0"/>
                    </a:cubicBezTo>
                    <a:cubicBezTo>
                      <a:pt x="10" y="0"/>
                      <a:pt x="3" y="7"/>
                      <a:pt x="3" y="17"/>
                    </a:cubicBezTo>
                    <a:cubicBezTo>
                      <a:pt x="1" y="17"/>
                      <a:pt x="0" y="18"/>
                      <a:pt x="0" y="20"/>
                    </a:cubicBezTo>
                    <a:cubicBezTo>
                      <a:pt x="0" y="22"/>
                      <a:pt x="1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9451975" y="2813050"/>
                <a:ext cx="398463" cy="552450"/>
              </a:xfrm>
              <a:custGeom>
                <a:avLst/>
                <a:gdLst>
                  <a:gd name="T0" fmla="*/ 97 w 106"/>
                  <a:gd name="T1" fmla="*/ 36 h 147"/>
                  <a:gd name="T2" fmla="*/ 82 w 106"/>
                  <a:gd name="T3" fmla="*/ 38 h 147"/>
                  <a:gd name="T4" fmla="*/ 79 w 106"/>
                  <a:gd name="T5" fmla="*/ 37 h 147"/>
                  <a:gd name="T6" fmla="*/ 67 w 106"/>
                  <a:gd name="T7" fmla="*/ 11 h 147"/>
                  <a:gd name="T8" fmla="*/ 66 w 106"/>
                  <a:gd name="T9" fmla="*/ 8 h 147"/>
                  <a:gd name="T10" fmla="*/ 54 w 106"/>
                  <a:gd name="T11" fmla="*/ 2 h 147"/>
                  <a:gd name="T12" fmla="*/ 49 w 106"/>
                  <a:gd name="T13" fmla="*/ 0 h 147"/>
                  <a:gd name="T14" fmla="*/ 43 w 106"/>
                  <a:gd name="T15" fmla="*/ 22 h 147"/>
                  <a:gd name="T16" fmla="*/ 43 w 106"/>
                  <a:gd name="T17" fmla="*/ 5 h 147"/>
                  <a:gd name="T18" fmla="*/ 38 w 106"/>
                  <a:gd name="T19" fmla="*/ 2 h 147"/>
                  <a:gd name="T20" fmla="*/ 37 w 106"/>
                  <a:gd name="T21" fmla="*/ 9 h 147"/>
                  <a:gd name="T22" fmla="*/ 28 w 106"/>
                  <a:gd name="T23" fmla="*/ 0 h 147"/>
                  <a:gd name="T24" fmla="*/ 28 w 106"/>
                  <a:gd name="T25" fmla="*/ 0 h 147"/>
                  <a:gd name="T26" fmla="*/ 10 w 106"/>
                  <a:gd name="T27" fmla="*/ 7 h 147"/>
                  <a:gd name="T28" fmla="*/ 1 w 106"/>
                  <a:gd name="T29" fmla="*/ 69 h 147"/>
                  <a:gd name="T30" fmla="*/ 14 w 106"/>
                  <a:gd name="T31" fmla="*/ 70 h 147"/>
                  <a:gd name="T32" fmla="*/ 18 w 106"/>
                  <a:gd name="T33" fmla="*/ 23 h 147"/>
                  <a:gd name="T34" fmla="*/ 18 w 106"/>
                  <a:gd name="T35" fmla="*/ 65 h 147"/>
                  <a:gd name="T36" fmla="*/ 18 w 106"/>
                  <a:gd name="T37" fmla="*/ 138 h 147"/>
                  <a:gd name="T38" fmla="*/ 27 w 106"/>
                  <a:gd name="T39" fmla="*/ 147 h 147"/>
                  <a:gd name="T40" fmla="*/ 36 w 106"/>
                  <a:gd name="T41" fmla="*/ 138 h 147"/>
                  <a:gd name="T42" fmla="*/ 41 w 106"/>
                  <a:gd name="T43" fmla="*/ 77 h 147"/>
                  <a:gd name="T44" fmla="*/ 50 w 106"/>
                  <a:gd name="T45" fmla="*/ 147 h 147"/>
                  <a:gd name="T46" fmla="*/ 50 w 106"/>
                  <a:gd name="T47" fmla="*/ 147 h 147"/>
                  <a:gd name="T48" fmla="*/ 59 w 106"/>
                  <a:gd name="T49" fmla="*/ 70 h 147"/>
                  <a:gd name="T50" fmla="*/ 60 w 106"/>
                  <a:gd name="T51" fmla="*/ 29 h 147"/>
                  <a:gd name="T52" fmla="*/ 67 w 106"/>
                  <a:gd name="T53" fmla="*/ 43 h 147"/>
                  <a:gd name="T54" fmla="*/ 71 w 106"/>
                  <a:gd name="T55" fmla="*/ 50 h 147"/>
                  <a:gd name="T56" fmla="*/ 75 w 106"/>
                  <a:gd name="T57" fmla="*/ 52 h 147"/>
                  <a:gd name="T58" fmla="*/ 77 w 106"/>
                  <a:gd name="T59" fmla="*/ 52 h 147"/>
                  <a:gd name="T60" fmla="*/ 81 w 106"/>
                  <a:gd name="T61" fmla="*/ 52 h 147"/>
                  <a:gd name="T62" fmla="*/ 100 w 106"/>
                  <a:gd name="T63" fmla="*/ 49 h 147"/>
                  <a:gd name="T64" fmla="*/ 97 w 106"/>
                  <a:gd name="T65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147">
                    <a:moveTo>
                      <a:pt x="97" y="36"/>
                    </a:moveTo>
                    <a:cubicBezTo>
                      <a:pt x="97" y="36"/>
                      <a:pt x="97" y="36"/>
                      <a:pt x="97" y="36"/>
                    </a:cubicBezTo>
                    <a:cubicBezTo>
                      <a:pt x="95" y="36"/>
                      <a:pt x="91" y="37"/>
                      <a:pt x="87" y="37"/>
                    </a:cubicBezTo>
                    <a:cubicBezTo>
                      <a:pt x="85" y="38"/>
                      <a:pt x="83" y="38"/>
                      <a:pt x="82" y="38"/>
                    </a:cubicBezTo>
                    <a:cubicBezTo>
                      <a:pt x="81" y="38"/>
                      <a:pt x="81" y="38"/>
                      <a:pt x="80" y="38"/>
                    </a:cubicBezTo>
                    <a:cubicBezTo>
                      <a:pt x="80" y="38"/>
                      <a:pt x="80" y="37"/>
                      <a:pt x="79" y="37"/>
                    </a:cubicBezTo>
                    <a:cubicBezTo>
                      <a:pt x="77" y="32"/>
                      <a:pt x="73" y="25"/>
                      <a:pt x="71" y="19"/>
                    </a:cubicBezTo>
                    <a:cubicBezTo>
                      <a:pt x="69" y="16"/>
                      <a:pt x="68" y="13"/>
                      <a:pt x="67" y="11"/>
                    </a:cubicBezTo>
                    <a:cubicBezTo>
                      <a:pt x="67" y="10"/>
                      <a:pt x="66" y="10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5" y="7"/>
                      <a:pt x="65" y="6"/>
                      <a:pt x="64" y="6"/>
                    </a:cubicBezTo>
                    <a:cubicBezTo>
                      <a:pt x="63" y="5"/>
                      <a:pt x="61" y="3"/>
                      <a:pt x="54" y="2"/>
                    </a:cubicBezTo>
                    <a:cubicBezTo>
                      <a:pt x="52" y="1"/>
                      <a:pt x="51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8" y="12"/>
                      <a:pt x="43" y="22"/>
                    </a:cubicBezTo>
                    <a:cubicBezTo>
                      <a:pt x="42" y="15"/>
                      <a:pt x="41" y="9"/>
                      <a:pt x="41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5" y="15"/>
                      <a:pt x="35" y="22"/>
                    </a:cubicBezTo>
                    <a:cubicBezTo>
                      <a:pt x="30" y="12"/>
                      <a:pt x="28" y="4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5" y="1"/>
                      <a:pt x="24" y="2"/>
                    </a:cubicBezTo>
                    <a:cubicBezTo>
                      <a:pt x="20" y="3"/>
                      <a:pt x="14" y="5"/>
                      <a:pt x="10" y="7"/>
                    </a:cubicBezTo>
                    <a:cubicBezTo>
                      <a:pt x="8" y="9"/>
                      <a:pt x="2" y="17"/>
                      <a:pt x="0" y="44"/>
                    </a:cubicBezTo>
                    <a:cubicBezTo>
                      <a:pt x="0" y="53"/>
                      <a:pt x="1" y="69"/>
                      <a:pt x="1" y="69"/>
                    </a:cubicBezTo>
                    <a:cubicBezTo>
                      <a:pt x="2" y="73"/>
                      <a:pt x="3" y="77"/>
                      <a:pt x="7" y="77"/>
                    </a:cubicBezTo>
                    <a:cubicBezTo>
                      <a:pt x="12" y="77"/>
                      <a:pt x="14" y="74"/>
                      <a:pt x="14" y="70"/>
                    </a:cubicBezTo>
                    <a:cubicBezTo>
                      <a:pt x="14" y="70"/>
                      <a:pt x="13" y="56"/>
                      <a:pt x="14" y="45"/>
                    </a:cubicBezTo>
                    <a:cubicBezTo>
                      <a:pt x="14" y="36"/>
                      <a:pt x="16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8" y="67"/>
                      <a:pt x="18" y="69"/>
                      <a:pt x="18" y="70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43"/>
                      <a:pt x="22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32" y="147"/>
                      <a:pt x="36" y="143"/>
                      <a:pt x="36" y="138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41" y="143"/>
                      <a:pt x="45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5" y="147"/>
                      <a:pt x="59" y="143"/>
                      <a:pt x="59" y="138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69"/>
                      <a:pt x="60" y="67"/>
                      <a:pt x="60" y="6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30"/>
                      <a:pt x="61" y="31"/>
                    </a:cubicBezTo>
                    <a:cubicBezTo>
                      <a:pt x="63" y="35"/>
                      <a:pt x="65" y="40"/>
                      <a:pt x="67" y="43"/>
                    </a:cubicBezTo>
                    <a:cubicBezTo>
                      <a:pt x="68" y="45"/>
                      <a:pt x="69" y="46"/>
                      <a:pt x="70" y="48"/>
                    </a:cubicBezTo>
                    <a:cubicBezTo>
                      <a:pt x="70" y="48"/>
                      <a:pt x="71" y="49"/>
                      <a:pt x="71" y="50"/>
                    </a:cubicBezTo>
                    <a:cubicBezTo>
                      <a:pt x="71" y="50"/>
                      <a:pt x="72" y="50"/>
                      <a:pt x="72" y="51"/>
                    </a:cubicBezTo>
                    <a:cubicBezTo>
                      <a:pt x="73" y="51"/>
                      <a:pt x="74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3"/>
                      <a:pt x="78" y="53"/>
                      <a:pt x="78" y="53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85" y="52"/>
                      <a:pt x="89" y="51"/>
                      <a:pt x="93" y="51"/>
                    </a:cubicBezTo>
                    <a:cubicBezTo>
                      <a:pt x="97" y="50"/>
                      <a:pt x="100" y="49"/>
                      <a:pt x="100" y="49"/>
                    </a:cubicBezTo>
                    <a:cubicBezTo>
                      <a:pt x="104" y="48"/>
                      <a:pt x="106" y="45"/>
                      <a:pt x="106" y="41"/>
                    </a:cubicBezTo>
                    <a:cubicBezTo>
                      <a:pt x="105" y="37"/>
                      <a:pt x="101" y="35"/>
                      <a:pt x="9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9771063" y="2613025"/>
                <a:ext cx="219075" cy="339725"/>
              </a:xfrm>
              <a:custGeom>
                <a:avLst/>
                <a:gdLst>
                  <a:gd name="T0" fmla="*/ 33 w 58"/>
                  <a:gd name="T1" fmla="*/ 41 h 90"/>
                  <a:gd name="T2" fmla="*/ 32 w 58"/>
                  <a:gd name="T3" fmla="*/ 40 h 90"/>
                  <a:gd name="T4" fmla="*/ 24 w 58"/>
                  <a:gd name="T5" fmla="*/ 37 h 90"/>
                  <a:gd name="T6" fmla="*/ 23 w 58"/>
                  <a:gd name="T7" fmla="*/ 36 h 90"/>
                  <a:gd name="T8" fmla="*/ 17 w 58"/>
                  <a:gd name="T9" fmla="*/ 32 h 90"/>
                  <a:gd name="T10" fmla="*/ 18 w 58"/>
                  <a:gd name="T11" fmla="*/ 24 h 90"/>
                  <a:gd name="T12" fmla="*/ 28 w 58"/>
                  <a:gd name="T13" fmla="*/ 20 h 90"/>
                  <a:gd name="T14" fmla="*/ 48 w 58"/>
                  <a:gd name="T15" fmla="*/ 27 h 90"/>
                  <a:gd name="T16" fmla="*/ 56 w 58"/>
                  <a:gd name="T17" fmla="*/ 24 h 90"/>
                  <a:gd name="T18" fmla="*/ 56 w 58"/>
                  <a:gd name="T19" fmla="*/ 18 h 90"/>
                  <a:gd name="T20" fmla="*/ 38 w 58"/>
                  <a:gd name="T21" fmla="*/ 10 h 90"/>
                  <a:gd name="T22" fmla="*/ 33 w 58"/>
                  <a:gd name="T23" fmla="*/ 9 h 90"/>
                  <a:gd name="T24" fmla="*/ 33 w 58"/>
                  <a:gd name="T25" fmla="*/ 2 h 90"/>
                  <a:gd name="T26" fmla="*/ 31 w 58"/>
                  <a:gd name="T27" fmla="*/ 0 h 90"/>
                  <a:gd name="T28" fmla="*/ 25 w 58"/>
                  <a:gd name="T29" fmla="*/ 0 h 90"/>
                  <a:gd name="T30" fmla="*/ 23 w 58"/>
                  <a:gd name="T31" fmla="*/ 2 h 90"/>
                  <a:gd name="T32" fmla="*/ 23 w 58"/>
                  <a:gd name="T33" fmla="*/ 9 h 90"/>
                  <a:gd name="T34" fmla="*/ 8 w 58"/>
                  <a:gd name="T35" fmla="*/ 15 h 90"/>
                  <a:gd name="T36" fmla="*/ 4 w 58"/>
                  <a:gd name="T37" fmla="*/ 37 h 90"/>
                  <a:gd name="T38" fmla="*/ 11 w 58"/>
                  <a:gd name="T39" fmla="*/ 45 h 90"/>
                  <a:gd name="T40" fmla="*/ 32 w 58"/>
                  <a:gd name="T41" fmla="*/ 54 h 90"/>
                  <a:gd name="T42" fmla="*/ 35 w 58"/>
                  <a:gd name="T43" fmla="*/ 56 h 90"/>
                  <a:gd name="T44" fmla="*/ 40 w 58"/>
                  <a:gd name="T45" fmla="*/ 60 h 90"/>
                  <a:gd name="T46" fmla="*/ 39 w 58"/>
                  <a:gd name="T47" fmla="*/ 68 h 90"/>
                  <a:gd name="T48" fmla="*/ 30 w 58"/>
                  <a:gd name="T49" fmla="*/ 71 h 90"/>
                  <a:gd name="T50" fmla="*/ 20 w 58"/>
                  <a:gd name="T51" fmla="*/ 69 h 90"/>
                  <a:gd name="T52" fmla="*/ 14 w 58"/>
                  <a:gd name="T53" fmla="*/ 65 h 90"/>
                  <a:gd name="T54" fmla="*/ 13 w 58"/>
                  <a:gd name="T55" fmla="*/ 64 h 90"/>
                  <a:gd name="T56" fmla="*/ 13 w 58"/>
                  <a:gd name="T57" fmla="*/ 64 h 90"/>
                  <a:gd name="T58" fmla="*/ 13 w 58"/>
                  <a:gd name="T59" fmla="*/ 64 h 90"/>
                  <a:gd name="T60" fmla="*/ 13 w 58"/>
                  <a:gd name="T61" fmla="*/ 64 h 90"/>
                  <a:gd name="T62" fmla="*/ 9 w 58"/>
                  <a:gd name="T63" fmla="*/ 62 h 90"/>
                  <a:gd name="T64" fmla="*/ 2 w 58"/>
                  <a:gd name="T65" fmla="*/ 66 h 90"/>
                  <a:gd name="T66" fmla="*/ 2 w 58"/>
                  <a:gd name="T67" fmla="*/ 71 h 90"/>
                  <a:gd name="T68" fmla="*/ 23 w 58"/>
                  <a:gd name="T69" fmla="*/ 82 h 90"/>
                  <a:gd name="T70" fmla="*/ 23 w 58"/>
                  <a:gd name="T71" fmla="*/ 89 h 90"/>
                  <a:gd name="T72" fmla="*/ 25 w 58"/>
                  <a:gd name="T73" fmla="*/ 90 h 90"/>
                  <a:gd name="T74" fmla="*/ 31 w 58"/>
                  <a:gd name="T75" fmla="*/ 90 h 90"/>
                  <a:gd name="T76" fmla="*/ 33 w 58"/>
                  <a:gd name="T77" fmla="*/ 89 h 90"/>
                  <a:gd name="T78" fmla="*/ 33 w 58"/>
                  <a:gd name="T79" fmla="*/ 82 h 90"/>
                  <a:gd name="T80" fmla="*/ 49 w 58"/>
                  <a:gd name="T81" fmla="*/ 77 h 90"/>
                  <a:gd name="T82" fmla="*/ 55 w 58"/>
                  <a:gd name="T83" fmla="*/ 56 h 90"/>
                  <a:gd name="T84" fmla="*/ 33 w 58"/>
                  <a:gd name="T85" fmla="*/ 4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" h="90">
                    <a:moveTo>
                      <a:pt x="33" y="41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3" y="36"/>
                      <a:pt x="23" y="36"/>
                    </a:cubicBezTo>
                    <a:cubicBezTo>
                      <a:pt x="20" y="35"/>
                      <a:pt x="19" y="34"/>
                      <a:pt x="17" y="32"/>
                    </a:cubicBezTo>
                    <a:cubicBezTo>
                      <a:pt x="15" y="29"/>
                      <a:pt x="16" y="26"/>
                      <a:pt x="18" y="24"/>
                    </a:cubicBezTo>
                    <a:cubicBezTo>
                      <a:pt x="21" y="21"/>
                      <a:pt x="25" y="20"/>
                      <a:pt x="28" y="20"/>
                    </a:cubicBezTo>
                    <a:cubicBezTo>
                      <a:pt x="30" y="20"/>
                      <a:pt x="38" y="19"/>
                      <a:pt x="48" y="27"/>
                    </a:cubicBezTo>
                    <a:cubicBezTo>
                      <a:pt x="50" y="29"/>
                      <a:pt x="54" y="26"/>
                      <a:pt x="56" y="24"/>
                    </a:cubicBezTo>
                    <a:cubicBezTo>
                      <a:pt x="57" y="22"/>
                      <a:pt x="57" y="20"/>
                      <a:pt x="56" y="18"/>
                    </a:cubicBezTo>
                    <a:cubicBezTo>
                      <a:pt x="53" y="14"/>
                      <a:pt x="43" y="11"/>
                      <a:pt x="38" y="10"/>
                    </a:cubicBezTo>
                    <a:cubicBezTo>
                      <a:pt x="37" y="9"/>
                      <a:pt x="35" y="9"/>
                      <a:pt x="33" y="9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17" y="10"/>
                      <a:pt x="12" y="12"/>
                      <a:pt x="8" y="15"/>
                    </a:cubicBezTo>
                    <a:cubicBezTo>
                      <a:pt x="2" y="21"/>
                      <a:pt x="0" y="30"/>
                      <a:pt x="4" y="37"/>
                    </a:cubicBezTo>
                    <a:cubicBezTo>
                      <a:pt x="5" y="40"/>
                      <a:pt x="8" y="43"/>
                      <a:pt x="11" y="45"/>
                    </a:cubicBezTo>
                    <a:cubicBezTo>
                      <a:pt x="14" y="46"/>
                      <a:pt x="26" y="52"/>
                      <a:pt x="32" y="54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7" y="57"/>
                      <a:pt x="39" y="58"/>
                      <a:pt x="40" y="60"/>
                    </a:cubicBezTo>
                    <a:cubicBezTo>
                      <a:pt x="42" y="63"/>
                      <a:pt x="41" y="66"/>
                      <a:pt x="39" y="68"/>
                    </a:cubicBezTo>
                    <a:cubicBezTo>
                      <a:pt x="37" y="70"/>
                      <a:pt x="34" y="71"/>
                      <a:pt x="30" y="71"/>
                    </a:cubicBezTo>
                    <a:cubicBezTo>
                      <a:pt x="27" y="71"/>
                      <a:pt x="24" y="70"/>
                      <a:pt x="20" y="69"/>
                    </a:cubicBezTo>
                    <a:cubicBezTo>
                      <a:pt x="18" y="68"/>
                      <a:pt x="16" y="67"/>
                      <a:pt x="14" y="65"/>
                    </a:cubicBezTo>
                    <a:cubicBezTo>
                      <a:pt x="14" y="65"/>
                      <a:pt x="13" y="65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2" y="62"/>
                      <a:pt x="10" y="62"/>
                      <a:pt x="9" y="62"/>
                    </a:cubicBezTo>
                    <a:cubicBezTo>
                      <a:pt x="6" y="62"/>
                      <a:pt x="3" y="64"/>
                      <a:pt x="2" y="66"/>
                    </a:cubicBezTo>
                    <a:cubicBezTo>
                      <a:pt x="1" y="68"/>
                      <a:pt x="1" y="70"/>
                      <a:pt x="2" y="71"/>
                    </a:cubicBezTo>
                    <a:cubicBezTo>
                      <a:pt x="6" y="77"/>
                      <a:pt x="14" y="81"/>
                      <a:pt x="23" y="82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90"/>
                      <a:pt x="24" y="90"/>
                      <a:pt x="25" y="90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2" y="90"/>
                      <a:pt x="33" y="90"/>
                      <a:pt x="33" y="8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0" y="82"/>
                      <a:pt x="46" y="80"/>
                      <a:pt x="49" y="77"/>
                    </a:cubicBezTo>
                    <a:cubicBezTo>
                      <a:pt x="55" y="72"/>
                      <a:pt x="58" y="63"/>
                      <a:pt x="55" y="56"/>
                    </a:cubicBezTo>
                    <a:cubicBezTo>
                      <a:pt x="52" y="48"/>
                      <a:pt x="41" y="44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97531" y="1868011"/>
            <a:ext cx="1196276" cy="1196274"/>
            <a:chOff x="6497531" y="1868011"/>
            <a:chExt cx="1196276" cy="1196274"/>
          </a:xfrm>
        </p:grpSpPr>
        <p:sp>
          <p:nvSpPr>
            <p:cNvPr id="18" name="Teardrop 40"/>
            <p:cNvSpPr/>
            <p:nvPr/>
          </p:nvSpPr>
          <p:spPr>
            <a:xfrm>
              <a:off x="6497531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29B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30"/>
            <p:cNvGrpSpPr>
              <a:grpSpLocks noChangeAspect="1"/>
            </p:cNvGrpSpPr>
            <p:nvPr/>
          </p:nvGrpSpPr>
          <p:grpSpPr bwMode="auto">
            <a:xfrm>
              <a:off x="6803608" y="2159197"/>
              <a:ext cx="671337" cy="481838"/>
              <a:chOff x="3670" y="2036"/>
              <a:chExt cx="581" cy="417"/>
            </a:xfrm>
          </p:grpSpPr>
          <p:sp>
            <p:nvSpPr>
              <p:cNvPr id="50" name="Oval 31"/>
              <p:cNvSpPr>
                <a:spLocks noChangeArrowheads="1"/>
              </p:cNvSpPr>
              <p:nvPr/>
            </p:nvSpPr>
            <p:spPr bwMode="auto">
              <a:xfrm>
                <a:off x="3919" y="2251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3887" y="2337"/>
                <a:ext cx="147" cy="116"/>
              </a:xfrm>
              <a:custGeom>
                <a:avLst/>
                <a:gdLst>
                  <a:gd name="T0" fmla="*/ 27 w 36"/>
                  <a:gd name="T1" fmla="*/ 0 h 28"/>
                  <a:gd name="T2" fmla="*/ 18 w 36"/>
                  <a:gd name="T3" fmla="*/ 11 h 28"/>
                  <a:gd name="T4" fmla="*/ 9 w 36"/>
                  <a:gd name="T5" fmla="*/ 0 h 28"/>
                  <a:gd name="T6" fmla="*/ 0 w 36"/>
                  <a:gd name="T7" fmla="*/ 18 h 28"/>
                  <a:gd name="T8" fmla="*/ 1 w 36"/>
                  <a:gd name="T9" fmla="*/ 26 h 28"/>
                  <a:gd name="T10" fmla="*/ 18 w 36"/>
                  <a:gd name="T11" fmla="*/ 28 h 28"/>
                  <a:gd name="T12" fmla="*/ 35 w 36"/>
                  <a:gd name="T13" fmla="*/ 26 h 28"/>
                  <a:gd name="T14" fmla="*/ 36 w 36"/>
                  <a:gd name="T15" fmla="*/ 18 h 28"/>
                  <a:gd name="T16" fmla="*/ 27 w 3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8">
                    <a:moveTo>
                      <a:pt x="27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6" y="21"/>
                      <a:pt x="36" y="18"/>
                    </a:cubicBezTo>
                    <a:cubicBezTo>
                      <a:pt x="36" y="11"/>
                      <a:pt x="33" y="4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33"/>
              <p:cNvSpPr>
                <a:spLocks noChangeArrowheads="1"/>
              </p:cNvSpPr>
              <p:nvPr/>
            </p:nvSpPr>
            <p:spPr bwMode="auto">
              <a:xfrm>
                <a:off x="3707" y="2251"/>
                <a:ext cx="77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3670" y="2337"/>
                <a:ext cx="151" cy="116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35"/>
              <p:cNvSpPr>
                <a:spLocks noChangeArrowheads="1"/>
              </p:cNvSpPr>
              <p:nvPr/>
            </p:nvSpPr>
            <p:spPr bwMode="auto">
              <a:xfrm>
                <a:off x="4136" y="2251"/>
                <a:ext cx="78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6"/>
              <p:cNvSpPr>
                <a:spLocks/>
              </p:cNvSpPr>
              <p:nvPr/>
            </p:nvSpPr>
            <p:spPr bwMode="auto">
              <a:xfrm>
                <a:off x="4099" y="2337"/>
                <a:ext cx="152" cy="116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5" y="28"/>
                      <a:pt x="30" y="27"/>
                      <a:pt x="36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Oval 37"/>
              <p:cNvSpPr>
                <a:spLocks noChangeArrowheads="1"/>
              </p:cNvSpPr>
              <p:nvPr/>
            </p:nvSpPr>
            <p:spPr bwMode="auto">
              <a:xfrm>
                <a:off x="3813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3776" y="2123"/>
                <a:ext cx="152" cy="115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2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2" y="26"/>
                    </a:cubicBezTo>
                    <a:cubicBezTo>
                      <a:pt x="7" y="27"/>
                      <a:pt x="13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4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4026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40"/>
              <p:cNvSpPr>
                <a:spLocks/>
              </p:cNvSpPr>
              <p:nvPr/>
            </p:nvSpPr>
            <p:spPr bwMode="auto">
              <a:xfrm>
                <a:off x="3993" y="2123"/>
                <a:ext cx="151" cy="115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5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679545" y="2723665"/>
            <a:ext cx="1196276" cy="1196274"/>
            <a:chOff x="8679545" y="2723665"/>
            <a:chExt cx="1196276" cy="1196274"/>
          </a:xfrm>
        </p:grpSpPr>
        <p:sp>
          <p:nvSpPr>
            <p:cNvPr id="19" name="Teardrop 40"/>
            <p:cNvSpPr/>
            <p:nvPr/>
          </p:nvSpPr>
          <p:spPr>
            <a:xfrm>
              <a:off x="8679545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84C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098807" y="3037776"/>
              <a:ext cx="433949" cy="491850"/>
              <a:chOff x="2471074" y="6170447"/>
              <a:chExt cx="1106488" cy="1254125"/>
            </a:xfrm>
            <a:solidFill>
              <a:schemeClr val="bg1"/>
            </a:solidFill>
          </p:grpSpPr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2471074" y="6843547"/>
                <a:ext cx="1106488" cy="581025"/>
              </a:xfrm>
              <a:custGeom>
                <a:avLst/>
                <a:gdLst>
                  <a:gd name="T0" fmla="*/ 0 w 38"/>
                  <a:gd name="T1" fmla="*/ 9 h 19"/>
                  <a:gd name="T2" fmla="*/ 4 w 38"/>
                  <a:gd name="T3" fmla="*/ 2 h 19"/>
                  <a:gd name="T4" fmla="*/ 12 w 38"/>
                  <a:gd name="T5" fmla="*/ 0 h 19"/>
                  <a:gd name="T6" fmla="*/ 19 w 38"/>
                  <a:gd name="T7" fmla="*/ 17 h 19"/>
                  <a:gd name="T8" fmla="*/ 26 w 38"/>
                  <a:gd name="T9" fmla="*/ 0 h 19"/>
                  <a:gd name="T10" fmla="*/ 34 w 38"/>
                  <a:gd name="T11" fmla="*/ 2 h 19"/>
                  <a:gd name="T12" fmla="*/ 38 w 38"/>
                  <a:gd name="T13" fmla="*/ 9 h 19"/>
                  <a:gd name="T14" fmla="*/ 38 w 38"/>
                  <a:gd name="T15" fmla="*/ 19 h 19"/>
                  <a:gd name="T16" fmla="*/ 19 w 38"/>
                  <a:gd name="T17" fmla="*/ 19 h 19"/>
                  <a:gd name="T18" fmla="*/ 0 w 38"/>
                  <a:gd name="T19" fmla="*/ 19 h 19"/>
                  <a:gd name="T20" fmla="*/ 0 w 38"/>
                  <a:gd name="T2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0" y="6"/>
                      <a:pt x="1" y="3"/>
                      <a:pt x="4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3"/>
                      <a:pt x="38" y="6"/>
                      <a:pt x="38" y="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2761587" y="6170447"/>
                <a:ext cx="495300" cy="611188"/>
              </a:xfrm>
              <a:custGeom>
                <a:avLst/>
                <a:gdLst>
                  <a:gd name="T0" fmla="*/ 9 w 17"/>
                  <a:gd name="T1" fmla="*/ 20 h 20"/>
                  <a:gd name="T2" fmla="*/ 3 w 17"/>
                  <a:gd name="T3" fmla="*/ 16 h 20"/>
                  <a:gd name="T4" fmla="*/ 1 w 17"/>
                  <a:gd name="T5" fmla="*/ 6 h 20"/>
                  <a:gd name="T6" fmla="*/ 9 w 17"/>
                  <a:gd name="T7" fmla="*/ 0 h 20"/>
                  <a:gd name="T8" fmla="*/ 16 w 17"/>
                  <a:gd name="T9" fmla="*/ 6 h 20"/>
                  <a:gd name="T10" fmla="*/ 15 w 17"/>
                  <a:gd name="T11" fmla="*/ 16 h 20"/>
                  <a:gd name="T12" fmla="*/ 9 w 1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0">
                    <a:moveTo>
                      <a:pt x="9" y="20"/>
                    </a:moveTo>
                    <a:cubicBezTo>
                      <a:pt x="6" y="20"/>
                      <a:pt x="4" y="18"/>
                      <a:pt x="3" y="16"/>
                    </a:cubicBezTo>
                    <a:cubicBezTo>
                      <a:pt x="1" y="13"/>
                      <a:pt x="0" y="9"/>
                      <a:pt x="1" y="6"/>
                    </a:cubicBezTo>
                    <a:cubicBezTo>
                      <a:pt x="2" y="3"/>
                      <a:pt x="4" y="0"/>
                      <a:pt x="9" y="0"/>
                    </a:cubicBezTo>
                    <a:cubicBezTo>
                      <a:pt x="13" y="0"/>
                      <a:pt x="16" y="3"/>
                      <a:pt x="16" y="6"/>
                    </a:cubicBezTo>
                    <a:cubicBezTo>
                      <a:pt x="17" y="9"/>
                      <a:pt x="16" y="13"/>
                      <a:pt x="15" y="16"/>
                    </a:cubicBezTo>
                    <a:cubicBezTo>
                      <a:pt x="13" y="18"/>
                      <a:pt x="11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3"/>
              <p:cNvSpPr>
                <a:spLocks/>
              </p:cNvSpPr>
              <p:nvPr/>
            </p:nvSpPr>
            <p:spPr bwMode="auto">
              <a:xfrm>
                <a:off x="2936212" y="6965785"/>
                <a:ext cx="174625" cy="396875"/>
              </a:xfrm>
              <a:custGeom>
                <a:avLst/>
                <a:gdLst>
                  <a:gd name="T0" fmla="*/ 37 w 110"/>
                  <a:gd name="T1" fmla="*/ 0 h 250"/>
                  <a:gd name="T2" fmla="*/ 74 w 110"/>
                  <a:gd name="T3" fmla="*/ 0 h 250"/>
                  <a:gd name="T4" fmla="*/ 110 w 110"/>
                  <a:gd name="T5" fmla="*/ 250 h 250"/>
                  <a:gd name="T6" fmla="*/ 0 w 110"/>
                  <a:gd name="T7" fmla="*/ 250 h 250"/>
                  <a:gd name="T8" fmla="*/ 37 w 110"/>
                  <a:gd name="T9" fmla="*/ 0 h 250"/>
                  <a:gd name="T10" fmla="*/ 37 w 110"/>
                  <a:gd name="T11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50">
                    <a:moveTo>
                      <a:pt x="37" y="0"/>
                    </a:moveTo>
                    <a:lnTo>
                      <a:pt x="74" y="0"/>
                    </a:lnTo>
                    <a:lnTo>
                      <a:pt x="110" y="250"/>
                    </a:lnTo>
                    <a:lnTo>
                      <a:pt x="0" y="25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14"/>
              <p:cNvSpPr>
                <a:spLocks noChangeArrowheads="1"/>
              </p:cNvSpPr>
              <p:nvPr/>
            </p:nvSpPr>
            <p:spPr bwMode="auto">
              <a:xfrm>
                <a:off x="2936212" y="6843547"/>
                <a:ext cx="14605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1809499" y="3633320"/>
            <a:ext cx="170497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 enter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271620" y="3633320"/>
            <a:ext cx="1704975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在学生群体的使用率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47887" y="4488974"/>
            <a:ext cx="170497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资源丰富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402933" y="4488974"/>
            <a:ext cx="170497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使用率较低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65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2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6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1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783625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8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2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6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910855" y="2877441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2" y="3726769"/>
            <a:ext cx="1936377" cy="41492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160577" y="3726769"/>
            <a:ext cx="1936377" cy="41492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913302" y="3726769"/>
            <a:ext cx="1936377" cy="414925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626666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7939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资源整合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16148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对接效率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569247" y="1996086"/>
            <a:ext cx="624494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4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4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9438747" y="3785491"/>
            <a:ext cx="148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提高使用率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-895631" y="587118"/>
            <a:ext cx="8679255" cy="520091"/>
            <a:chOff x="-895631" y="587118"/>
            <a:chExt cx="8679255" cy="520091"/>
          </a:xfrm>
        </p:grpSpPr>
        <p:sp>
          <p:nvSpPr>
            <p:cNvPr id="72" name="文本框 71"/>
            <p:cNvSpPr txBox="1"/>
            <p:nvPr/>
          </p:nvSpPr>
          <p:spPr>
            <a:xfrm>
              <a:off x="-895631" y="600941"/>
              <a:ext cx="8679255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目标</a:t>
              </a:r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提高</a:t>
              </a:r>
              <a:r>
                <a:rPr lang="en-US" altLang="zh-CN" sz="3200" b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iCenter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的使用率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3" grpId="0"/>
      <p:bldP spid="55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577</Words>
  <Application>Microsoft Macintosh PowerPoint</Application>
  <PresentationFormat>宽屏</PresentationFormat>
  <Paragraphs>111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Calibri</vt:lpstr>
      <vt:lpstr>Calibri Light</vt:lpstr>
      <vt:lpstr>FontAwesome</vt:lpstr>
      <vt:lpstr>Meiryo UI</vt:lpstr>
      <vt:lpstr>等线</vt:lpstr>
      <vt:lpstr>迷你简汉真广标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bilin</dc:creator>
  <cp:lastModifiedBy>Microsoft Office 用户</cp:lastModifiedBy>
  <cp:revision>430</cp:revision>
  <dcterms:created xsi:type="dcterms:W3CDTF">2015-03-19T06:14:36Z</dcterms:created>
  <dcterms:modified xsi:type="dcterms:W3CDTF">2019-10-13T01:24:22Z</dcterms:modified>
</cp:coreProperties>
</file>