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6" r:id="rId3"/>
    <p:sldId id="379" r:id="rId5"/>
    <p:sldId id="318" r:id="rId6"/>
    <p:sldId id="293" r:id="rId7"/>
    <p:sldId id="321" r:id="rId8"/>
    <p:sldId id="349" r:id="rId9"/>
    <p:sldId id="322" r:id="rId10"/>
    <p:sldId id="398" r:id="rId11"/>
    <p:sldId id="308" r:id="rId12"/>
    <p:sldId id="397" r:id="rId13"/>
    <p:sldId id="423" r:id="rId14"/>
    <p:sldId id="424" r:id="rId15"/>
    <p:sldId id="381" r:id="rId16"/>
    <p:sldId id="400" r:id="rId17"/>
    <p:sldId id="401" r:id="rId18"/>
    <p:sldId id="402" r:id="rId19"/>
    <p:sldId id="403" r:id="rId20"/>
    <p:sldId id="404" r:id="rId21"/>
    <p:sldId id="405" r:id="rId22"/>
    <p:sldId id="406" r:id="rId23"/>
    <p:sldId id="407" r:id="rId24"/>
    <p:sldId id="408" r:id="rId25"/>
    <p:sldId id="394" r:id="rId26"/>
    <p:sldId id="395" r:id="rId27"/>
    <p:sldId id="396" r:id="rId28"/>
    <p:sldId id="388" r:id="rId29"/>
    <p:sldId id="387" r:id="rId30"/>
    <p:sldId id="389" r:id="rId31"/>
    <p:sldId id="390" r:id="rId32"/>
    <p:sldId id="391" r:id="rId33"/>
    <p:sldId id="393" r:id="rId34"/>
    <p:sldId id="382" r:id="rId35"/>
    <p:sldId id="410" r:id="rId36"/>
    <p:sldId id="320"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8D9A"/>
    <a:srgbClr val="7CAFDE"/>
    <a:srgbClr val="3ABFC4"/>
    <a:srgbClr val="3F4F5E"/>
    <a:srgbClr val="425269"/>
    <a:srgbClr val="B6C6B6"/>
    <a:srgbClr val="D3995F"/>
    <a:srgbClr val="BD804A"/>
    <a:srgbClr val="7B91A1"/>
    <a:srgbClr val="8AAC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varScale="1">
        <p:scale>
          <a:sx n="57" d="100"/>
          <a:sy n="57" d="100"/>
        </p:scale>
        <p:origin x="-90" y="-1554"/>
      </p:cViewPr>
      <p:guideLst>
        <p:guide orient="horz" pos="2092"/>
        <p:guide pos="725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25BB2-08EC-4F81-AE47-4D9F7C91345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154411-6D0A-49A7-81D8-9A845F50F6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52CA35-3062-407C-A83C-49F792045B1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154411-6D0A-49A7-81D8-9A845F50F6F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C68A64-069C-4FC3-A227-B9F541D15B3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等线" panose="02010600030101010101" charset="-122"/>
                <a:ea typeface="+mn-ea"/>
                <a:cs typeface="+mn-cs"/>
              </a:rPr>
            </a:fld>
            <a:endParaRPr kumimoji="0" lang="en-US" sz="1200" b="0" i="0" u="none" strike="noStrike" kern="1200" cap="none" spc="0" normalizeH="0" baseline="0" noProof="0" dirty="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等线" panose="02010600030101010101" charset="-122"/>
                <a:ea typeface="+mn-ea"/>
                <a:cs typeface="+mn-cs"/>
              </a:rPr>
            </a:fld>
            <a:endParaRPr kumimoji="0" lang="en-US" sz="1200" b="0" i="0" u="none" strike="noStrike" kern="1200" cap="none" spc="0" normalizeH="0" baseline="0" noProof="0" dirty="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等线" panose="02010600030101010101" charset="-122"/>
                <a:ea typeface="+mn-ea"/>
                <a:cs typeface="+mn-cs"/>
              </a:rPr>
            </a:fld>
            <a:endParaRPr kumimoji="0" lang="en-US" sz="1200" b="0" i="0" u="none" strike="noStrike" kern="1200" cap="none" spc="0" normalizeH="0" baseline="0" noProof="0" dirty="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
        <p:nvSpPr>
          <p:cNvPr id="11" name="矩形 10"/>
          <p:cNvSpPr/>
          <p:nvPr userDrawn="1"/>
        </p:nvSpPr>
        <p:spPr>
          <a:xfrm>
            <a:off x="8757478" y="6412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23C4F-A2F8-4751-B828-D79BBA9D5D97}"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3DCD-4C79-4B52-A674-233DC12F4145}"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microsoft.com/office/2007/relationships/hdphoto" Target="../media/image10.wdp"/><Relationship Id="rId2" Type="http://schemas.openxmlformats.org/officeDocument/2006/relationships/image" Target="../media/image9.pn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rot="5400000" flipV="1">
            <a:off x="-1318234" y="-2279600"/>
            <a:ext cx="3083743" cy="7036509"/>
          </a:xfrm>
          <a:prstGeom prst="rect">
            <a:avLst/>
          </a:prstGeom>
        </p:spPr>
      </p:pic>
      <p:cxnSp>
        <p:nvCxnSpPr>
          <p:cNvPr id="5" name="直接连接符 4"/>
          <p:cNvCxnSpPr/>
          <p:nvPr/>
        </p:nvCxnSpPr>
        <p:spPr>
          <a:xfrm rot="11174285" flipH="1">
            <a:off x="4550364" y="1789455"/>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531115" y="2022979"/>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4700621" y="1750227"/>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11174285">
            <a:off x="4668647" y="1742425"/>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9" name="直接连接符 8"/>
          <p:cNvCxnSpPr/>
          <p:nvPr/>
        </p:nvCxnSpPr>
        <p:spPr>
          <a:xfrm rot="7715704" flipH="1">
            <a:off x="4970171" y="1290764"/>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040104" y="1238656"/>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935490" y="1238655"/>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rot="7715704">
            <a:off x="4929353" y="1278184"/>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文本框 17"/>
          <p:cNvSpPr txBox="1"/>
          <p:nvPr/>
        </p:nvSpPr>
        <p:spPr>
          <a:xfrm>
            <a:off x="1780675" y="2315400"/>
            <a:ext cx="9105114" cy="1198880"/>
          </a:xfrm>
          <a:prstGeom prst="rect">
            <a:avLst/>
          </a:prstGeom>
          <a:noFill/>
        </p:spPr>
        <p:txBody>
          <a:bodyPr wrap="square" rtlCol="0">
            <a:spAutoFit/>
          </a:bodyPr>
          <a:lstStyle/>
          <a:p>
            <a:pPr algn="ctr"/>
            <a:r>
              <a:rPr lang="en-US" altLang="zh-CN"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icenter</a:t>
            </a:r>
            <a:r>
              <a:rPr lang="zh-CN" altLang="en-US"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rPr>
              <a:t>建议书故事板</a:t>
            </a:r>
            <a:endParaRPr lang="zh-CN" altLang="en-US" sz="7200" dirty="0" smtClean="0">
              <a:solidFill>
                <a:srgbClr val="3ABFC4"/>
              </a:solidFill>
              <a:latin typeface="方正姚体" panose="02010601030101010101" pitchFamily="2" charset="-122"/>
              <a:ea typeface="方正姚体" panose="02010601030101010101" pitchFamily="2" charset="-122"/>
              <a:cs typeface="Gen Jyuu Gothic Monospace Regul" panose="020B0309020203020207" pitchFamily="49" charset="-128"/>
              <a:sym typeface="Gen Jyuu Gothic Monospace Regul" panose="020B0309020203020207" pitchFamily="49" charset="-128"/>
            </a:endParaRPr>
          </a:p>
        </p:txBody>
      </p:sp>
      <p:pic>
        <p:nvPicPr>
          <p:cNvPr id="25" name="图片 24"/>
          <p:cNvPicPr>
            <a:picLocks noChangeAspect="1"/>
          </p:cNvPicPr>
          <p:nvPr/>
        </p:nvPicPr>
        <p:blipFill rotWithShape="1">
          <a:blip r:embed="rId2" cstate="screen"/>
          <a:srcRect/>
          <a:stretch>
            <a:fillRect/>
          </a:stretch>
        </p:blipFill>
        <p:spPr>
          <a:xfrm rot="5400000" flipV="1">
            <a:off x="10448291" y="2108895"/>
            <a:ext cx="3077858" cy="7036509"/>
          </a:xfrm>
          <a:prstGeom prst="rect">
            <a:avLst/>
          </a:prstGeom>
        </p:spPr>
      </p:pic>
      <p:sp>
        <p:nvSpPr>
          <p:cNvPr id="26" name="文本框 25"/>
          <p:cNvSpPr txBox="1"/>
          <p:nvPr/>
        </p:nvSpPr>
        <p:spPr>
          <a:xfrm>
            <a:off x="3978275" y="3634740"/>
            <a:ext cx="7634605" cy="1076325"/>
          </a:xfrm>
          <a:prstGeom prst="rect">
            <a:avLst/>
          </a:prstGeom>
          <a:noFill/>
        </p:spPr>
        <p:txBody>
          <a:bodyPr wrap="square" rtlCol="0">
            <a:spAutoFit/>
          </a:bodyPr>
          <a:lstStyle/>
          <a:p>
            <a:pPr algn="r"/>
            <a:r>
              <a:rPr lang="en-US" altLang="zh-CN"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——刘松铭  </a:t>
            </a:r>
            <a:r>
              <a:rPr lang="zh-CN" altLang="en-US"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陈一硕 </a:t>
            </a:r>
            <a:r>
              <a:rPr lang="en-US" altLang="zh-CN"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孙雪琳 刘雨欣 冯思特 </a:t>
            </a:r>
            <a:endParaRPr lang="en-US" altLang="zh-CN"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endParaRPr>
          </a:p>
          <a:p>
            <a:pPr algn="r"/>
            <a:r>
              <a:rPr lang="en-US" altLang="zh-CN" sz="28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李家鑫 彭昕玥 叶鲁斌 门恺文</a:t>
            </a:r>
            <a:r>
              <a:rPr lang="en-US" altLang="zh-CN" sz="36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rPr>
              <a:t>  </a:t>
            </a:r>
            <a:endParaRPr lang="en-US" altLang="zh-CN" sz="3600" dirty="0">
              <a:solidFill>
                <a:srgbClr val="778D9A"/>
              </a:solidFill>
              <a:latin typeface="Dotum" panose="020B0600000101010101" pitchFamily="34" charset="-127"/>
              <a:ea typeface="Dotum" panose="020B0600000101010101" pitchFamily="34" charset="-127"/>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4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40000">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14:bounceEnd="40000">
                                          <p:cBhvr additive="base">
                                            <p:cTn id="11" dur="10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31" presetClass="entr" presetSubtype="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31"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nodeType="withEffect">
                                      <p:stCondLst>
                                        <p:cond delay="25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childTnLst>
                                    </p:cTn>
                                  </p:par>
                                  <p:par>
                                    <p:cTn id="39" presetID="31" presetClass="entr" presetSubtype="0" fill="hold" grpId="0" nodeType="withEffect">
                                      <p:stCondLst>
                                        <p:cond delay="250"/>
                                      </p:stCondLst>
                                      <p:childTnLst>
                                        <p:set>
                                          <p:cBhvr>
                                            <p:cTn id="40" dur="1" fill="hold">
                                              <p:stCondLst>
                                                <p:cond delay="0"/>
                                              </p:stCondLst>
                                            </p:cTn>
                                            <p:tgtEl>
                                              <p:spTgt spid="8"/>
                                            </p:tgtEl>
                                            <p:attrNameLst>
                                              <p:attrName>style.visibility</p:attrName>
                                            </p:attrNameLst>
                                          </p:cBhvr>
                                          <p:to>
                                            <p:strVal val="visible"/>
                                          </p:to>
                                        </p:set>
                                        <p:anim calcmode="lin" valueType="num">
                                          <p:cBhvr>
                                            <p:cTn id="41" dur="1000" fill="hold"/>
                                            <p:tgtEl>
                                              <p:spTgt spid="8"/>
                                            </p:tgtEl>
                                            <p:attrNameLst>
                                              <p:attrName>ppt_w</p:attrName>
                                            </p:attrNameLst>
                                          </p:cBhvr>
                                          <p:tavLst>
                                            <p:tav tm="0">
                                              <p:val>
                                                <p:fltVal val="0"/>
                                              </p:val>
                                            </p:tav>
                                            <p:tav tm="100000">
                                              <p:val>
                                                <p:strVal val="#ppt_w"/>
                                              </p:val>
                                            </p:tav>
                                          </p:tavLst>
                                        </p:anim>
                                        <p:anim calcmode="lin" valueType="num">
                                          <p:cBhvr>
                                            <p:cTn id="42" dur="1000" fill="hold"/>
                                            <p:tgtEl>
                                              <p:spTgt spid="8"/>
                                            </p:tgtEl>
                                            <p:attrNameLst>
                                              <p:attrName>ppt_h</p:attrName>
                                            </p:attrNameLst>
                                          </p:cBhvr>
                                          <p:tavLst>
                                            <p:tav tm="0">
                                              <p:val>
                                                <p:fltVal val="0"/>
                                              </p:val>
                                            </p:tav>
                                            <p:tav tm="100000">
                                              <p:val>
                                                <p:strVal val="#ppt_h"/>
                                              </p:val>
                                            </p:tav>
                                          </p:tavLst>
                                        </p:anim>
                                        <p:anim calcmode="lin" valueType="num">
                                          <p:cBhvr>
                                            <p:cTn id="43" dur="1000" fill="hold"/>
                                            <p:tgtEl>
                                              <p:spTgt spid="8"/>
                                            </p:tgtEl>
                                            <p:attrNameLst>
                                              <p:attrName>style.rotation</p:attrName>
                                            </p:attrNameLst>
                                          </p:cBhvr>
                                          <p:tavLst>
                                            <p:tav tm="0">
                                              <p:val>
                                                <p:fltVal val="90"/>
                                              </p:val>
                                            </p:tav>
                                            <p:tav tm="100000">
                                              <p:val>
                                                <p:fltVal val="0"/>
                                              </p:val>
                                            </p:tav>
                                          </p:tavLst>
                                        </p:anim>
                                        <p:animEffect transition="in" filter="fade">
                                          <p:cBhvr>
                                            <p:cTn id="44" dur="1000"/>
                                            <p:tgtEl>
                                              <p:spTgt spid="8"/>
                                            </p:tgtEl>
                                          </p:cBhvr>
                                        </p:animEffect>
                                      </p:childTnLst>
                                    </p:cTn>
                                  </p:par>
                                  <p:par>
                                    <p:cTn id="45" presetID="31" presetClass="entr" presetSubtype="0"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par>
                                    <p:cTn id="51" presetID="31" presetClass="entr" presetSubtype="0" fill="hold" nodeType="withEffect">
                                      <p:stCondLst>
                                        <p:cond delay="25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par>
                                    <p:cTn id="57" presetID="31" presetClass="entr" presetSubtype="0" fill="hold" nodeType="withEffect">
                                      <p:stCondLst>
                                        <p:cond delay="250"/>
                                      </p:stCondLst>
                                      <p:childTnLst>
                                        <p:set>
                                          <p:cBhvr>
                                            <p:cTn id="58" dur="1" fill="hold">
                                              <p:stCondLst>
                                                <p:cond delay="0"/>
                                              </p:stCondLst>
                                            </p:cTn>
                                            <p:tgtEl>
                                              <p:spTgt spid="11"/>
                                            </p:tgtEl>
                                            <p:attrNameLst>
                                              <p:attrName>style.visibility</p:attrName>
                                            </p:attrNameLst>
                                          </p:cBhvr>
                                          <p:to>
                                            <p:strVal val="visible"/>
                                          </p:to>
                                        </p:set>
                                        <p:anim calcmode="lin" valueType="num">
                                          <p:cBhvr>
                                            <p:cTn id="59" dur="1000" fill="hold"/>
                                            <p:tgtEl>
                                              <p:spTgt spid="11"/>
                                            </p:tgtEl>
                                            <p:attrNameLst>
                                              <p:attrName>ppt_w</p:attrName>
                                            </p:attrNameLst>
                                          </p:cBhvr>
                                          <p:tavLst>
                                            <p:tav tm="0">
                                              <p:val>
                                                <p:fltVal val="0"/>
                                              </p:val>
                                            </p:tav>
                                            <p:tav tm="100000">
                                              <p:val>
                                                <p:strVal val="#ppt_w"/>
                                              </p:val>
                                            </p:tav>
                                          </p:tavLst>
                                        </p:anim>
                                        <p:anim calcmode="lin" valueType="num">
                                          <p:cBhvr>
                                            <p:cTn id="60" dur="1000" fill="hold"/>
                                            <p:tgtEl>
                                              <p:spTgt spid="11"/>
                                            </p:tgtEl>
                                            <p:attrNameLst>
                                              <p:attrName>ppt_h</p:attrName>
                                            </p:attrNameLst>
                                          </p:cBhvr>
                                          <p:tavLst>
                                            <p:tav tm="0">
                                              <p:val>
                                                <p:fltVal val="0"/>
                                              </p:val>
                                            </p:tav>
                                            <p:tav tm="100000">
                                              <p:val>
                                                <p:strVal val="#ppt_h"/>
                                              </p:val>
                                            </p:tav>
                                          </p:tavLst>
                                        </p:anim>
                                        <p:anim calcmode="lin" valueType="num">
                                          <p:cBhvr>
                                            <p:cTn id="61" dur="1000" fill="hold"/>
                                            <p:tgtEl>
                                              <p:spTgt spid="11"/>
                                            </p:tgtEl>
                                            <p:attrNameLst>
                                              <p:attrName>style.rotation</p:attrName>
                                            </p:attrNameLst>
                                          </p:cBhvr>
                                          <p:tavLst>
                                            <p:tav tm="0">
                                              <p:val>
                                                <p:fltVal val="90"/>
                                              </p:val>
                                            </p:tav>
                                            <p:tav tm="100000">
                                              <p:val>
                                                <p:fltVal val="0"/>
                                              </p:val>
                                            </p:tav>
                                          </p:tavLst>
                                        </p:anim>
                                        <p:animEffect transition="in" filter="fade">
                                          <p:cBhvr>
                                            <p:cTn id="62" dur="1000"/>
                                            <p:tgtEl>
                                              <p:spTgt spid="11"/>
                                            </p:tgtEl>
                                          </p:cBhvr>
                                        </p:animEffect>
                                      </p:childTnLst>
                                    </p:cTn>
                                  </p:par>
                                  <p:par>
                                    <p:cTn id="63" presetID="31" presetClass="entr" presetSubtype="0" fill="hold" grpId="0" nodeType="withEffect">
                                      <p:stCondLst>
                                        <p:cond delay="250"/>
                                      </p:stCondLst>
                                      <p:childTnLst>
                                        <p:set>
                                          <p:cBhvr>
                                            <p:cTn id="64" dur="1" fill="hold">
                                              <p:stCondLst>
                                                <p:cond delay="0"/>
                                              </p:stCondLst>
                                            </p:cTn>
                                            <p:tgtEl>
                                              <p:spTgt spid="12"/>
                                            </p:tgtEl>
                                            <p:attrNameLst>
                                              <p:attrName>style.visibility</p:attrName>
                                            </p:attrNameLst>
                                          </p:cBhvr>
                                          <p:to>
                                            <p:strVal val="visible"/>
                                          </p:to>
                                        </p:set>
                                        <p:anim calcmode="lin" valueType="num">
                                          <p:cBhvr>
                                            <p:cTn id="65" dur="1000" fill="hold"/>
                                            <p:tgtEl>
                                              <p:spTgt spid="12"/>
                                            </p:tgtEl>
                                            <p:attrNameLst>
                                              <p:attrName>ppt_w</p:attrName>
                                            </p:attrNameLst>
                                          </p:cBhvr>
                                          <p:tavLst>
                                            <p:tav tm="0">
                                              <p:val>
                                                <p:fltVal val="0"/>
                                              </p:val>
                                            </p:tav>
                                            <p:tav tm="100000">
                                              <p:val>
                                                <p:strVal val="#ppt_w"/>
                                              </p:val>
                                            </p:tav>
                                          </p:tavLst>
                                        </p:anim>
                                        <p:anim calcmode="lin" valueType="num">
                                          <p:cBhvr>
                                            <p:cTn id="66" dur="1000" fill="hold"/>
                                            <p:tgtEl>
                                              <p:spTgt spid="12"/>
                                            </p:tgtEl>
                                            <p:attrNameLst>
                                              <p:attrName>ppt_h</p:attrName>
                                            </p:attrNameLst>
                                          </p:cBhvr>
                                          <p:tavLst>
                                            <p:tav tm="0">
                                              <p:val>
                                                <p:fltVal val="0"/>
                                              </p:val>
                                            </p:tav>
                                            <p:tav tm="100000">
                                              <p:val>
                                                <p:strVal val="#ppt_h"/>
                                              </p:val>
                                            </p:tav>
                                          </p:tavLst>
                                        </p:anim>
                                        <p:anim calcmode="lin" valueType="num">
                                          <p:cBhvr>
                                            <p:cTn id="67" dur="1000" fill="hold"/>
                                            <p:tgtEl>
                                              <p:spTgt spid="12"/>
                                            </p:tgtEl>
                                            <p:attrNameLst>
                                              <p:attrName>style.rotation</p:attrName>
                                            </p:attrNameLst>
                                          </p:cBhvr>
                                          <p:tavLst>
                                            <p:tav tm="0">
                                              <p:val>
                                                <p:fltVal val="90"/>
                                              </p:val>
                                            </p:tav>
                                            <p:tav tm="100000">
                                              <p:val>
                                                <p:fltVal val="0"/>
                                              </p:val>
                                            </p:tav>
                                          </p:tavLst>
                                        </p:anim>
                                        <p:animEffect transition="in" filter="fade">
                                          <p:cBhvr>
                                            <p:cTn id="68" dur="1000"/>
                                            <p:tgtEl>
                                              <p:spTgt spid="12"/>
                                            </p:tgtEl>
                                          </p:cBhvr>
                                        </p:animEffect>
                                      </p:childTnLst>
                                    </p:cTn>
                                  </p:par>
                                </p:childTnLst>
                              </p:cTn>
                            </p:par>
                            <p:par>
                              <p:cTn id="69" fill="hold">
                                <p:stCondLst>
                                  <p:cond delay="125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26">
                                                <p:txEl>
                                                  <p:pRg st="0" end="0"/>
                                                </p:txEl>
                                              </p:spTgt>
                                            </p:tgtEl>
                                            <p:attrNameLst>
                                              <p:attrName>style.visibility</p:attrName>
                                            </p:attrNameLst>
                                          </p:cBhvr>
                                          <p:to>
                                            <p:strVal val="visible"/>
                                          </p:to>
                                        </p:set>
                                        <p:anim calcmode="lin" valueType="num">
                                          <p:cBhvr>
                                            <p:cTn id="72" dur="500" fill="hold"/>
                                            <p:tgtEl>
                                              <p:spTgt spid="2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26">
                                                <p:txEl>
                                                  <p:pRg st="0" end="0"/>
                                                </p:txEl>
                                              </p:spTgt>
                                            </p:tgtEl>
                                            <p:attrNameLst>
                                              <p:attrName>ppt_y</p:attrName>
                                            </p:attrNameLst>
                                          </p:cBhvr>
                                          <p:tavLst>
                                            <p:tav tm="0">
                                              <p:val>
                                                <p:strVal val="#ppt_y"/>
                                              </p:val>
                                            </p:tav>
                                            <p:tav tm="100000">
                                              <p:val>
                                                <p:strVal val="#ppt_y"/>
                                              </p:val>
                                            </p:tav>
                                          </p:tavLst>
                                        </p:anim>
                                        <p:anim calcmode="lin" valueType="num">
                                          <p:cBhvr>
                                            <p:cTn id="74" dur="500" fill="hold"/>
                                            <p:tgtEl>
                                              <p:spTgt spid="2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2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26">
                                                <p:txEl>
                                                  <p:pRg st="0" end="0"/>
                                                </p:txEl>
                                              </p:spTgt>
                                            </p:tgtEl>
                                          </p:cBhvr>
                                        </p:animEffect>
                                      </p:childTnLst>
                                    </p:cTn>
                                  </p:par>
                                  <p:par>
                                    <p:cTn id="77" presetID="41" presetClass="entr" presetSubtype="0" fill="hold" grpId="0" nodeType="withEffect">
                                      <p:stCondLst>
                                        <p:cond delay="0"/>
                                      </p:stCondLst>
                                      <p:iterate type="lt">
                                        <p:tmPct val="10000"/>
                                      </p:iterate>
                                      <p:childTnLst>
                                        <p:set>
                                          <p:cBhvr>
                                            <p:cTn id="78" dur="1" fill="hold">
                                              <p:stCondLst>
                                                <p:cond delay="0"/>
                                              </p:stCondLst>
                                            </p:cTn>
                                            <p:tgtEl>
                                              <p:spTgt spid="26">
                                                <p:txEl>
                                                  <p:pRg st="1" end="1"/>
                                                </p:txEl>
                                              </p:spTgt>
                                            </p:tgtEl>
                                            <p:attrNameLst>
                                              <p:attrName>style.visibility</p:attrName>
                                            </p:attrNameLst>
                                          </p:cBhvr>
                                          <p:to>
                                            <p:strVal val="visible"/>
                                          </p:to>
                                        </p:set>
                                        <p:anim calcmode="lin" valueType="num">
                                          <p:cBhvr>
                                            <p:cTn id="79" dur="500" fill="hold"/>
                                            <p:tgtEl>
                                              <p:spTgt spid="2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xEl>
                                                  <p:pRg st="1" end="1"/>
                                                </p:txEl>
                                              </p:spTgt>
                                            </p:tgtEl>
                                            <p:attrNameLst>
                                              <p:attrName>ppt_y</p:attrName>
                                            </p:attrNameLst>
                                          </p:cBhvr>
                                          <p:tavLst>
                                            <p:tav tm="0">
                                              <p:val>
                                                <p:strVal val="#ppt_y"/>
                                              </p:val>
                                            </p:tav>
                                            <p:tav tm="100000">
                                              <p:val>
                                                <p:strVal val="#ppt_y"/>
                                              </p:val>
                                            </p:tav>
                                          </p:tavLst>
                                        </p:anim>
                                        <p:anim calcmode="lin" valueType="num">
                                          <p:cBhvr>
                                            <p:cTn id="81" dur="500" fill="hold"/>
                                            <p:tgtEl>
                                              <p:spTgt spid="2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2"/>
          <p:bldP spid="26" grpId="0" build="allAtOnce"/>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1000" fill="hold"/>
                                            <p:tgtEl>
                                              <p:spTgt spid="25"/>
                                            </p:tgtEl>
                                            <p:attrNameLst>
                                              <p:attrName>ppt_x</p:attrName>
                                            </p:attrNameLst>
                                          </p:cBhvr>
                                          <p:tavLst>
                                            <p:tav tm="0">
                                              <p:val>
                                                <p:strVal val="#ppt_x"/>
                                              </p:val>
                                            </p:tav>
                                            <p:tav tm="100000">
                                              <p:val>
                                                <p:strVal val="#ppt_x"/>
                                              </p:val>
                                            </p:tav>
                                          </p:tavLst>
                                        </p:anim>
                                        <p:anim calcmode="lin" valueType="num">
                                          <p:cBhvr additive="base">
                                            <p:cTn id="12" dur="1000" fill="hold"/>
                                            <p:tgtEl>
                                              <p:spTgt spid="2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1" presetClass="entr" presetSubtype="0" fill="hold" grpId="2" nodeType="after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8"/>
                                            </p:tgtEl>
                                            <p:attrNameLst>
                                              <p:attrName>ppt_y</p:attrName>
                                            </p:attrNameLst>
                                          </p:cBhvr>
                                          <p:tavLst>
                                            <p:tav tm="0">
                                              <p:val>
                                                <p:strVal val="#ppt_y"/>
                                              </p:val>
                                            </p:tav>
                                            <p:tav tm="100000">
                                              <p:val>
                                                <p:strVal val="#ppt_y"/>
                                              </p:val>
                                            </p:tav>
                                          </p:tavLst>
                                        </p:anim>
                                        <p:anim calcmode="lin" valueType="num">
                                          <p:cBhvr>
                                            <p:cTn id="18"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8"/>
                                            </p:tgtEl>
                                          </p:cBhvr>
                                        </p:animEffect>
                                      </p:childTnLst>
                                    </p:cTn>
                                  </p:par>
                                  <p:par>
                                    <p:cTn id="21" presetID="31" presetClass="entr" presetSubtype="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31" presetClass="entr" presetSubtype="0" fill="hold" nodeType="withEffect">
                                      <p:stCondLst>
                                        <p:cond delay="25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nodeType="withEffect">
                                      <p:stCondLst>
                                        <p:cond delay="250"/>
                                      </p:stCondLst>
                                      <p:childTnLst>
                                        <p:set>
                                          <p:cBhvr>
                                            <p:cTn id="34" dur="1" fill="hold">
                                              <p:stCondLst>
                                                <p:cond delay="0"/>
                                              </p:stCondLst>
                                            </p:cTn>
                                            <p:tgtEl>
                                              <p:spTgt spid="7"/>
                                            </p:tgtEl>
                                            <p:attrNameLst>
                                              <p:attrName>style.visibility</p:attrName>
                                            </p:attrNameLst>
                                          </p:cBhvr>
                                          <p:to>
                                            <p:strVal val="visible"/>
                                          </p:to>
                                        </p:se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childTnLst>
                                    </p:cTn>
                                  </p:par>
                                  <p:par>
                                    <p:cTn id="39" presetID="31" presetClass="entr" presetSubtype="0" fill="hold" grpId="0" nodeType="withEffect">
                                      <p:stCondLst>
                                        <p:cond delay="250"/>
                                      </p:stCondLst>
                                      <p:childTnLst>
                                        <p:set>
                                          <p:cBhvr>
                                            <p:cTn id="40" dur="1" fill="hold">
                                              <p:stCondLst>
                                                <p:cond delay="0"/>
                                              </p:stCondLst>
                                            </p:cTn>
                                            <p:tgtEl>
                                              <p:spTgt spid="8"/>
                                            </p:tgtEl>
                                            <p:attrNameLst>
                                              <p:attrName>style.visibility</p:attrName>
                                            </p:attrNameLst>
                                          </p:cBhvr>
                                          <p:to>
                                            <p:strVal val="visible"/>
                                          </p:to>
                                        </p:set>
                                        <p:anim calcmode="lin" valueType="num">
                                          <p:cBhvr>
                                            <p:cTn id="41" dur="1000" fill="hold"/>
                                            <p:tgtEl>
                                              <p:spTgt spid="8"/>
                                            </p:tgtEl>
                                            <p:attrNameLst>
                                              <p:attrName>ppt_w</p:attrName>
                                            </p:attrNameLst>
                                          </p:cBhvr>
                                          <p:tavLst>
                                            <p:tav tm="0">
                                              <p:val>
                                                <p:fltVal val="0"/>
                                              </p:val>
                                            </p:tav>
                                            <p:tav tm="100000">
                                              <p:val>
                                                <p:strVal val="#ppt_w"/>
                                              </p:val>
                                            </p:tav>
                                          </p:tavLst>
                                        </p:anim>
                                        <p:anim calcmode="lin" valueType="num">
                                          <p:cBhvr>
                                            <p:cTn id="42" dur="1000" fill="hold"/>
                                            <p:tgtEl>
                                              <p:spTgt spid="8"/>
                                            </p:tgtEl>
                                            <p:attrNameLst>
                                              <p:attrName>ppt_h</p:attrName>
                                            </p:attrNameLst>
                                          </p:cBhvr>
                                          <p:tavLst>
                                            <p:tav tm="0">
                                              <p:val>
                                                <p:fltVal val="0"/>
                                              </p:val>
                                            </p:tav>
                                            <p:tav tm="100000">
                                              <p:val>
                                                <p:strVal val="#ppt_h"/>
                                              </p:val>
                                            </p:tav>
                                          </p:tavLst>
                                        </p:anim>
                                        <p:anim calcmode="lin" valueType="num">
                                          <p:cBhvr>
                                            <p:cTn id="43" dur="1000" fill="hold"/>
                                            <p:tgtEl>
                                              <p:spTgt spid="8"/>
                                            </p:tgtEl>
                                            <p:attrNameLst>
                                              <p:attrName>style.rotation</p:attrName>
                                            </p:attrNameLst>
                                          </p:cBhvr>
                                          <p:tavLst>
                                            <p:tav tm="0">
                                              <p:val>
                                                <p:fltVal val="90"/>
                                              </p:val>
                                            </p:tav>
                                            <p:tav tm="100000">
                                              <p:val>
                                                <p:fltVal val="0"/>
                                              </p:val>
                                            </p:tav>
                                          </p:tavLst>
                                        </p:anim>
                                        <p:animEffect transition="in" filter="fade">
                                          <p:cBhvr>
                                            <p:cTn id="44" dur="1000"/>
                                            <p:tgtEl>
                                              <p:spTgt spid="8"/>
                                            </p:tgtEl>
                                          </p:cBhvr>
                                        </p:animEffect>
                                      </p:childTnLst>
                                    </p:cTn>
                                  </p:par>
                                  <p:par>
                                    <p:cTn id="45" presetID="31" presetClass="entr" presetSubtype="0"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par>
                                    <p:cTn id="51" presetID="31" presetClass="entr" presetSubtype="0" fill="hold" nodeType="withEffect">
                                      <p:stCondLst>
                                        <p:cond delay="250"/>
                                      </p:stCondLst>
                                      <p:childTnLst>
                                        <p:set>
                                          <p:cBhvr>
                                            <p:cTn id="52" dur="1" fill="hold">
                                              <p:stCondLst>
                                                <p:cond delay="0"/>
                                              </p:stCondLst>
                                            </p:cTn>
                                            <p:tgtEl>
                                              <p:spTgt spid="10"/>
                                            </p:tgtEl>
                                            <p:attrNameLst>
                                              <p:attrName>style.visibility</p:attrName>
                                            </p:attrNameLst>
                                          </p:cBhvr>
                                          <p:to>
                                            <p:strVal val="visible"/>
                                          </p:to>
                                        </p:set>
                                        <p:anim calcmode="lin" valueType="num">
                                          <p:cBhvr>
                                            <p:cTn id="53" dur="1000" fill="hold"/>
                                            <p:tgtEl>
                                              <p:spTgt spid="10"/>
                                            </p:tgtEl>
                                            <p:attrNameLst>
                                              <p:attrName>ppt_w</p:attrName>
                                            </p:attrNameLst>
                                          </p:cBhvr>
                                          <p:tavLst>
                                            <p:tav tm="0">
                                              <p:val>
                                                <p:fltVal val="0"/>
                                              </p:val>
                                            </p:tav>
                                            <p:tav tm="100000">
                                              <p:val>
                                                <p:strVal val="#ppt_w"/>
                                              </p:val>
                                            </p:tav>
                                          </p:tavLst>
                                        </p:anim>
                                        <p:anim calcmode="lin" valueType="num">
                                          <p:cBhvr>
                                            <p:cTn id="54" dur="1000" fill="hold"/>
                                            <p:tgtEl>
                                              <p:spTgt spid="10"/>
                                            </p:tgtEl>
                                            <p:attrNameLst>
                                              <p:attrName>ppt_h</p:attrName>
                                            </p:attrNameLst>
                                          </p:cBhvr>
                                          <p:tavLst>
                                            <p:tav tm="0">
                                              <p:val>
                                                <p:fltVal val="0"/>
                                              </p:val>
                                            </p:tav>
                                            <p:tav tm="100000">
                                              <p:val>
                                                <p:strVal val="#ppt_h"/>
                                              </p:val>
                                            </p:tav>
                                          </p:tavLst>
                                        </p:anim>
                                        <p:anim calcmode="lin" valueType="num">
                                          <p:cBhvr>
                                            <p:cTn id="55" dur="1000" fill="hold"/>
                                            <p:tgtEl>
                                              <p:spTgt spid="10"/>
                                            </p:tgtEl>
                                            <p:attrNameLst>
                                              <p:attrName>style.rotation</p:attrName>
                                            </p:attrNameLst>
                                          </p:cBhvr>
                                          <p:tavLst>
                                            <p:tav tm="0">
                                              <p:val>
                                                <p:fltVal val="90"/>
                                              </p:val>
                                            </p:tav>
                                            <p:tav tm="100000">
                                              <p:val>
                                                <p:fltVal val="0"/>
                                              </p:val>
                                            </p:tav>
                                          </p:tavLst>
                                        </p:anim>
                                        <p:animEffect transition="in" filter="fade">
                                          <p:cBhvr>
                                            <p:cTn id="56" dur="1000"/>
                                            <p:tgtEl>
                                              <p:spTgt spid="10"/>
                                            </p:tgtEl>
                                          </p:cBhvr>
                                        </p:animEffect>
                                      </p:childTnLst>
                                    </p:cTn>
                                  </p:par>
                                  <p:par>
                                    <p:cTn id="57" presetID="31" presetClass="entr" presetSubtype="0" fill="hold" nodeType="withEffect">
                                      <p:stCondLst>
                                        <p:cond delay="250"/>
                                      </p:stCondLst>
                                      <p:childTnLst>
                                        <p:set>
                                          <p:cBhvr>
                                            <p:cTn id="58" dur="1" fill="hold">
                                              <p:stCondLst>
                                                <p:cond delay="0"/>
                                              </p:stCondLst>
                                            </p:cTn>
                                            <p:tgtEl>
                                              <p:spTgt spid="11"/>
                                            </p:tgtEl>
                                            <p:attrNameLst>
                                              <p:attrName>style.visibility</p:attrName>
                                            </p:attrNameLst>
                                          </p:cBhvr>
                                          <p:to>
                                            <p:strVal val="visible"/>
                                          </p:to>
                                        </p:set>
                                        <p:anim calcmode="lin" valueType="num">
                                          <p:cBhvr>
                                            <p:cTn id="59" dur="1000" fill="hold"/>
                                            <p:tgtEl>
                                              <p:spTgt spid="11"/>
                                            </p:tgtEl>
                                            <p:attrNameLst>
                                              <p:attrName>ppt_w</p:attrName>
                                            </p:attrNameLst>
                                          </p:cBhvr>
                                          <p:tavLst>
                                            <p:tav tm="0">
                                              <p:val>
                                                <p:fltVal val="0"/>
                                              </p:val>
                                            </p:tav>
                                            <p:tav tm="100000">
                                              <p:val>
                                                <p:strVal val="#ppt_w"/>
                                              </p:val>
                                            </p:tav>
                                          </p:tavLst>
                                        </p:anim>
                                        <p:anim calcmode="lin" valueType="num">
                                          <p:cBhvr>
                                            <p:cTn id="60" dur="1000" fill="hold"/>
                                            <p:tgtEl>
                                              <p:spTgt spid="11"/>
                                            </p:tgtEl>
                                            <p:attrNameLst>
                                              <p:attrName>ppt_h</p:attrName>
                                            </p:attrNameLst>
                                          </p:cBhvr>
                                          <p:tavLst>
                                            <p:tav tm="0">
                                              <p:val>
                                                <p:fltVal val="0"/>
                                              </p:val>
                                            </p:tav>
                                            <p:tav tm="100000">
                                              <p:val>
                                                <p:strVal val="#ppt_h"/>
                                              </p:val>
                                            </p:tav>
                                          </p:tavLst>
                                        </p:anim>
                                        <p:anim calcmode="lin" valueType="num">
                                          <p:cBhvr>
                                            <p:cTn id="61" dur="1000" fill="hold"/>
                                            <p:tgtEl>
                                              <p:spTgt spid="11"/>
                                            </p:tgtEl>
                                            <p:attrNameLst>
                                              <p:attrName>style.rotation</p:attrName>
                                            </p:attrNameLst>
                                          </p:cBhvr>
                                          <p:tavLst>
                                            <p:tav tm="0">
                                              <p:val>
                                                <p:fltVal val="90"/>
                                              </p:val>
                                            </p:tav>
                                            <p:tav tm="100000">
                                              <p:val>
                                                <p:fltVal val="0"/>
                                              </p:val>
                                            </p:tav>
                                          </p:tavLst>
                                        </p:anim>
                                        <p:animEffect transition="in" filter="fade">
                                          <p:cBhvr>
                                            <p:cTn id="62" dur="1000"/>
                                            <p:tgtEl>
                                              <p:spTgt spid="11"/>
                                            </p:tgtEl>
                                          </p:cBhvr>
                                        </p:animEffect>
                                      </p:childTnLst>
                                    </p:cTn>
                                  </p:par>
                                  <p:par>
                                    <p:cTn id="63" presetID="31" presetClass="entr" presetSubtype="0" fill="hold" grpId="0" nodeType="withEffect">
                                      <p:stCondLst>
                                        <p:cond delay="250"/>
                                      </p:stCondLst>
                                      <p:childTnLst>
                                        <p:set>
                                          <p:cBhvr>
                                            <p:cTn id="64" dur="1" fill="hold">
                                              <p:stCondLst>
                                                <p:cond delay="0"/>
                                              </p:stCondLst>
                                            </p:cTn>
                                            <p:tgtEl>
                                              <p:spTgt spid="12"/>
                                            </p:tgtEl>
                                            <p:attrNameLst>
                                              <p:attrName>style.visibility</p:attrName>
                                            </p:attrNameLst>
                                          </p:cBhvr>
                                          <p:to>
                                            <p:strVal val="visible"/>
                                          </p:to>
                                        </p:set>
                                        <p:anim calcmode="lin" valueType="num">
                                          <p:cBhvr>
                                            <p:cTn id="65" dur="1000" fill="hold"/>
                                            <p:tgtEl>
                                              <p:spTgt spid="12"/>
                                            </p:tgtEl>
                                            <p:attrNameLst>
                                              <p:attrName>ppt_w</p:attrName>
                                            </p:attrNameLst>
                                          </p:cBhvr>
                                          <p:tavLst>
                                            <p:tav tm="0">
                                              <p:val>
                                                <p:fltVal val="0"/>
                                              </p:val>
                                            </p:tav>
                                            <p:tav tm="100000">
                                              <p:val>
                                                <p:strVal val="#ppt_w"/>
                                              </p:val>
                                            </p:tav>
                                          </p:tavLst>
                                        </p:anim>
                                        <p:anim calcmode="lin" valueType="num">
                                          <p:cBhvr>
                                            <p:cTn id="66" dur="1000" fill="hold"/>
                                            <p:tgtEl>
                                              <p:spTgt spid="12"/>
                                            </p:tgtEl>
                                            <p:attrNameLst>
                                              <p:attrName>ppt_h</p:attrName>
                                            </p:attrNameLst>
                                          </p:cBhvr>
                                          <p:tavLst>
                                            <p:tav tm="0">
                                              <p:val>
                                                <p:fltVal val="0"/>
                                              </p:val>
                                            </p:tav>
                                            <p:tav tm="100000">
                                              <p:val>
                                                <p:strVal val="#ppt_h"/>
                                              </p:val>
                                            </p:tav>
                                          </p:tavLst>
                                        </p:anim>
                                        <p:anim calcmode="lin" valueType="num">
                                          <p:cBhvr>
                                            <p:cTn id="67" dur="1000" fill="hold"/>
                                            <p:tgtEl>
                                              <p:spTgt spid="12"/>
                                            </p:tgtEl>
                                            <p:attrNameLst>
                                              <p:attrName>style.rotation</p:attrName>
                                            </p:attrNameLst>
                                          </p:cBhvr>
                                          <p:tavLst>
                                            <p:tav tm="0">
                                              <p:val>
                                                <p:fltVal val="90"/>
                                              </p:val>
                                            </p:tav>
                                            <p:tav tm="100000">
                                              <p:val>
                                                <p:fltVal val="0"/>
                                              </p:val>
                                            </p:tav>
                                          </p:tavLst>
                                        </p:anim>
                                        <p:animEffect transition="in" filter="fade">
                                          <p:cBhvr>
                                            <p:cTn id="68" dur="1000"/>
                                            <p:tgtEl>
                                              <p:spTgt spid="12"/>
                                            </p:tgtEl>
                                          </p:cBhvr>
                                        </p:animEffect>
                                      </p:childTnLst>
                                    </p:cTn>
                                  </p:par>
                                </p:childTnLst>
                              </p:cTn>
                            </p:par>
                            <p:par>
                              <p:cTn id="69" fill="hold">
                                <p:stCondLst>
                                  <p:cond delay="125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26">
                                                <p:txEl>
                                                  <p:pRg st="0" end="0"/>
                                                </p:txEl>
                                              </p:spTgt>
                                            </p:tgtEl>
                                            <p:attrNameLst>
                                              <p:attrName>style.visibility</p:attrName>
                                            </p:attrNameLst>
                                          </p:cBhvr>
                                          <p:to>
                                            <p:strVal val="visible"/>
                                          </p:to>
                                        </p:set>
                                        <p:anim calcmode="lin" valueType="num">
                                          <p:cBhvr>
                                            <p:cTn id="72" dur="500" fill="hold"/>
                                            <p:tgtEl>
                                              <p:spTgt spid="2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26">
                                                <p:txEl>
                                                  <p:pRg st="0" end="0"/>
                                                </p:txEl>
                                              </p:spTgt>
                                            </p:tgtEl>
                                            <p:attrNameLst>
                                              <p:attrName>ppt_y</p:attrName>
                                            </p:attrNameLst>
                                          </p:cBhvr>
                                          <p:tavLst>
                                            <p:tav tm="0">
                                              <p:val>
                                                <p:strVal val="#ppt_y"/>
                                              </p:val>
                                            </p:tav>
                                            <p:tav tm="100000">
                                              <p:val>
                                                <p:strVal val="#ppt_y"/>
                                              </p:val>
                                            </p:tav>
                                          </p:tavLst>
                                        </p:anim>
                                        <p:anim calcmode="lin" valueType="num">
                                          <p:cBhvr>
                                            <p:cTn id="74" dur="500" fill="hold"/>
                                            <p:tgtEl>
                                              <p:spTgt spid="2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2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26">
                                                <p:txEl>
                                                  <p:pRg st="0" end="0"/>
                                                </p:txEl>
                                              </p:spTgt>
                                            </p:tgtEl>
                                          </p:cBhvr>
                                        </p:animEffect>
                                      </p:childTnLst>
                                    </p:cTn>
                                  </p:par>
                                  <p:par>
                                    <p:cTn id="77" presetID="41" presetClass="entr" presetSubtype="0" fill="hold" grpId="0" nodeType="withEffect">
                                      <p:stCondLst>
                                        <p:cond delay="0"/>
                                      </p:stCondLst>
                                      <p:iterate type="lt">
                                        <p:tmPct val="10000"/>
                                      </p:iterate>
                                      <p:childTnLst>
                                        <p:set>
                                          <p:cBhvr>
                                            <p:cTn id="78" dur="1" fill="hold">
                                              <p:stCondLst>
                                                <p:cond delay="0"/>
                                              </p:stCondLst>
                                            </p:cTn>
                                            <p:tgtEl>
                                              <p:spTgt spid="26">
                                                <p:txEl>
                                                  <p:pRg st="1" end="1"/>
                                                </p:txEl>
                                              </p:spTgt>
                                            </p:tgtEl>
                                            <p:attrNameLst>
                                              <p:attrName>style.visibility</p:attrName>
                                            </p:attrNameLst>
                                          </p:cBhvr>
                                          <p:to>
                                            <p:strVal val="visible"/>
                                          </p:to>
                                        </p:set>
                                        <p:anim calcmode="lin" valueType="num">
                                          <p:cBhvr>
                                            <p:cTn id="79" dur="500" fill="hold"/>
                                            <p:tgtEl>
                                              <p:spTgt spid="2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26">
                                                <p:txEl>
                                                  <p:pRg st="1" end="1"/>
                                                </p:txEl>
                                              </p:spTgt>
                                            </p:tgtEl>
                                            <p:attrNameLst>
                                              <p:attrName>ppt_y</p:attrName>
                                            </p:attrNameLst>
                                          </p:cBhvr>
                                          <p:tavLst>
                                            <p:tav tm="0">
                                              <p:val>
                                                <p:strVal val="#ppt_y"/>
                                              </p:val>
                                            </p:tav>
                                            <p:tav tm="100000">
                                              <p:val>
                                                <p:strVal val="#ppt_y"/>
                                              </p:val>
                                            </p:tav>
                                          </p:tavLst>
                                        </p:anim>
                                        <p:anim calcmode="lin" valueType="num">
                                          <p:cBhvr>
                                            <p:cTn id="81" dur="500" fill="hold"/>
                                            <p:tgtEl>
                                              <p:spTgt spid="2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2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8" grpId="2"/>
          <p:bldP spid="26" grpId="0" build="allAtOnce"/>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1199861" y="716170"/>
            <a:ext cx="9702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3" name="直接连接符 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2644775" y="-60325"/>
            <a:ext cx="7406640" cy="13563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stStyle>
          <a:p>
            <a:r>
              <a:rPr lang="en-US" altLang="zh-CN" dirty="0" err="1"/>
              <a:t>ICenter</a:t>
            </a:r>
            <a:r>
              <a:rPr lang="zh-CN" altLang="en-US" dirty="0"/>
              <a:t>技术资源</a:t>
            </a:r>
            <a:endParaRPr lang="zh-CN" altLang="en-US" dirty="0"/>
          </a:p>
        </p:txBody>
      </p:sp>
      <p:sp>
        <p:nvSpPr>
          <p:cNvPr id="4" name="文本框 3"/>
          <p:cNvSpPr txBox="1"/>
          <p:nvPr/>
        </p:nvSpPr>
        <p:spPr>
          <a:xfrm>
            <a:off x="7345680" y="5594985"/>
            <a:ext cx="2835910" cy="275590"/>
          </a:xfrm>
          <a:prstGeom prst="rect">
            <a:avLst/>
          </a:prstGeom>
          <a:noFill/>
        </p:spPr>
        <p:txBody>
          <a:bodyPr wrap="square" rtlCol="0">
            <a:spAutoFit/>
          </a:bodyPr>
          <a:p>
            <a:r>
              <a:rPr lang="zh-CN" altLang="en-US" sz="1200">
                <a:solidFill>
                  <a:schemeClr val="bg1">
                    <a:lumMod val="65000"/>
                  </a:schemeClr>
                </a:solidFill>
              </a:rPr>
              <a:t>内容来源：</a:t>
            </a:r>
            <a:r>
              <a:rPr lang="en-US" altLang="zh-CN" sz="1200">
                <a:solidFill>
                  <a:schemeClr val="bg1">
                    <a:lumMod val="65000"/>
                  </a:schemeClr>
                </a:solidFill>
              </a:rPr>
              <a:t>icenter.tsinghua.edu.cn</a:t>
            </a:r>
            <a:endParaRPr lang="en-US" altLang="zh-CN" sz="1200">
              <a:solidFill>
                <a:schemeClr val="bg1">
                  <a:lumMod val="65000"/>
                </a:schemeClr>
              </a:solidFill>
            </a:endParaRPr>
          </a:p>
        </p:txBody>
      </p:sp>
      <p:pic>
        <p:nvPicPr>
          <p:cNvPr id="5" name="图片 4"/>
          <p:cNvPicPr>
            <a:picLocks noChangeAspect="1"/>
          </p:cNvPicPr>
          <p:nvPr/>
        </p:nvPicPr>
        <p:blipFill>
          <a:blip r:embed="rId1"/>
          <a:srcRect l="17407" t="33472" r="26019" b="13889"/>
          <a:stretch>
            <a:fillRect/>
          </a:stretch>
        </p:blipFill>
        <p:spPr>
          <a:xfrm>
            <a:off x="2170430" y="1238250"/>
            <a:ext cx="7759700" cy="48133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42" presetClass="path" presetSubtype="0" decel="30000" fill="hold" grpId="1" nodeType="withEffect">
                                  <p:stCondLst>
                                    <p:cond delay="0"/>
                                  </p:stCondLst>
                                  <p:childTnLst>
                                    <p:animMotion origin="layout" path="M -2.08333E-6 -4.81481E-6 L 0.03373 0.04399 " pathEditMode="relative" rAng="0" ptsTypes="AA">
                                      <p:cBhvr>
                                        <p:cTn id="20" dur="750" spd="-100000" fill="hold"/>
                                        <p:tgtEl>
                                          <p:spTgt spid="76"/>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6" grpId="0"/>
      <p:bldP spid="7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l="18426" t="23472" r="25741" b="13611"/>
          <a:stretch>
            <a:fillRect/>
          </a:stretch>
        </p:blipFill>
        <p:spPr>
          <a:xfrm>
            <a:off x="2266950" y="552450"/>
            <a:ext cx="7658100" cy="5753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17593" t="22222" r="24259" b="14306"/>
          <a:stretch>
            <a:fillRect/>
          </a:stretch>
        </p:blipFill>
        <p:spPr>
          <a:xfrm>
            <a:off x="2108200" y="527050"/>
            <a:ext cx="7975600" cy="5803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339490"/>
            <a:ext cx="4502332" cy="5862320"/>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4</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9320" y="2909570"/>
            <a:ext cx="2366645" cy="58356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建议</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 name="文本框 1"/>
          <p:cNvSpPr txBox="1"/>
          <p:nvPr/>
        </p:nvSpPr>
        <p:spPr>
          <a:xfrm>
            <a:off x="3556000" y="3302635"/>
            <a:ext cx="5080000" cy="252730"/>
          </a:xfrm>
          <a:prstGeom prst="rect">
            <a:avLst/>
          </a:prstGeom>
          <a:noFill/>
          <a:ln w="9525">
            <a:noFill/>
          </a:ln>
        </p:spPr>
        <p:txBody>
          <a:bodyPr>
            <a:spAutoFit/>
          </a:bodyPr>
          <a:p>
            <a:pPr indent="0"/>
            <a:r>
              <a:rPr lang="zh-CN" altLang="en-US" sz="1050" b="0">
                <a:latin typeface="等线" panose="02010600030101010101" charset="-122"/>
                <a:cs typeface="等线" panose="02010600030101010101" charset="-122"/>
              </a:rPr>
              <a:t>社区建立起来</a:t>
            </a:r>
            <a:r>
              <a:rPr lang="en-US" altLang="zh-CN" sz="1050" b="0">
                <a:latin typeface="等线" panose="02010600030101010101" charset="-122"/>
                <a:cs typeface="等线" panose="02010600030101010101" charset="-122"/>
              </a:rPr>
              <a:t>—</a:t>
            </a:r>
            <a:r>
              <a:rPr lang="zh-CN" altLang="en-US" sz="1050" b="0">
                <a:latin typeface="等线" panose="02010600030101010101" charset="-122"/>
                <a:cs typeface="等线" panose="02010600030101010101" charset="-122"/>
              </a:rPr>
              <a:t>群众基础</a:t>
            </a:r>
            <a:endParaRPr lang="zh-CN" altLang="en-US"/>
          </a:p>
        </p:txBody>
      </p:sp>
      <p:sp>
        <p:nvSpPr>
          <p:cNvPr id="3" name="文本框 2"/>
          <p:cNvSpPr txBox="1"/>
          <p:nvPr/>
        </p:nvSpPr>
        <p:spPr>
          <a:xfrm>
            <a:off x="3556000" y="3302635"/>
            <a:ext cx="5080000" cy="252730"/>
          </a:xfrm>
          <a:prstGeom prst="rect">
            <a:avLst/>
          </a:prstGeom>
          <a:noFill/>
          <a:ln w="9525">
            <a:noFill/>
          </a:ln>
        </p:spPr>
        <p:txBody>
          <a:bodyPr>
            <a:spAutoFit/>
          </a:bodyPr>
          <a:p>
            <a:pPr marL="0" indent="0" algn="l"/>
            <a:r>
              <a:rPr lang="zh-CN" altLang="en-US" sz="1050" b="0">
                <a:latin typeface="等线" panose="02010600030101010101" charset="-122"/>
                <a:cs typeface="等线" panose="02010600030101010101" charset="-122"/>
              </a:rPr>
              <a:t>社区建立起来</a:t>
            </a:r>
            <a:r>
              <a:rPr lang="en-US" altLang="zh-CN" sz="1050" b="0">
                <a:latin typeface="等线" panose="02010600030101010101" charset="-122"/>
                <a:cs typeface="等线" panose="02010600030101010101" charset="-122"/>
              </a:rPr>
              <a:t>—</a:t>
            </a:r>
            <a:r>
              <a:rPr lang="zh-CN" altLang="en-US" sz="1050" b="0">
                <a:latin typeface="等线" panose="02010600030101010101" charset="-122"/>
                <a:cs typeface="等线" panose="02010600030101010101" charset="-122"/>
              </a:rPr>
              <a:t>群众基础</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bldLvl="0" animBg="1"/>
      <p:bldP spid="264" grpId="0" bldLvl="0" animBg="1"/>
      <p:bldP spid="266" grpId="0" bldLvl="0" animBg="1"/>
      <p:bldP spid="267" grpId="0" bldLvl="0" animBg="1"/>
      <p:bldP spid="51" grpId="0"/>
      <p:bldP spid="6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内容占位符 6"/>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6506845" y="2077085"/>
            <a:ext cx="4514850" cy="3848100"/>
          </a:xfrm>
          <a:prstGeom prst="rect">
            <a:avLst/>
          </a:prstGeom>
        </p:spPr>
      </p:pic>
      <p:sp>
        <p:nvSpPr>
          <p:cNvPr id="8" name="文本框 7"/>
          <p:cNvSpPr txBox="1"/>
          <p:nvPr/>
        </p:nvSpPr>
        <p:spPr>
          <a:xfrm>
            <a:off x="2938145" y="1081405"/>
            <a:ext cx="6315710" cy="583565"/>
          </a:xfrm>
          <a:prstGeom prst="rect">
            <a:avLst/>
          </a:prstGeom>
          <a:noFill/>
        </p:spPr>
        <p:txBody>
          <a:bodyPr wrap="square" rtlCol="0">
            <a:spAutoFit/>
          </a:bodyPr>
          <a:lstStyle/>
          <a:p>
            <a:r>
              <a:rPr lang="zh-CN" altLang="en-US" sz="3200" dirty="0"/>
              <a:t>知名度不高</a:t>
            </a:r>
            <a:endParaRPr lang="zh-CN" altLang="en-US" sz="3200" dirty="0"/>
          </a:p>
        </p:txBody>
      </p:sp>
      <p:sp>
        <p:nvSpPr>
          <p:cNvPr id="9" name="文本框 8"/>
          <p:cNvSpPr txBox="1"/>
          <p:nvPr/>
        </p:nvSpPr>
        <p:spPr>
          <a:xfrm>
            <a:off x="7224395" y="1081405"/>
            <a:ext cx="4169410" cy="583565"/>
          </a:xfrm>
          <a:prstGeom prst="rect">
            <a:avLst/>
          </a:prstGeom>
          <a:noFill/>
        </p:spPr>
        <p:txBody>
          <a:bodyPr wrap="square" rtlCol="0">
            <a:spAutoFit/>
          </a:bodyPr>
          <a:lstStyle/>
          <a:p>
            <a:r>
              <a:rPr lang="zh-CN" altLang="en-US" sz="3200" dirty="0"/>
              <a:t>自媒体兴起</a:t>
            </a:r>
            <a:endParaRPr lang="zh-CN" altLang="en-US" sz="3200" dirty="0"/>
          </a:p>
        </p:txBody>
      </p:sp>
      <p:pic>
        <p:nvPicPr>
          <p:cNvPr id="10" name="图片 9"/>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1492250" y="1851660"/>
            <a:ext cx="3981450" cy="418465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内容占位符 6"/>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6506619" y="2077244"/>
            <a:ext cx="4514850" cy="3848100"/>
          </a:xfrm>
          <a:prstGeom prst="rect">
            <a:avLst/>
          </a:prstGeom>
        </p:spPr>
      </p:pic>
      <p:sp>
        <p:nvSpPr>
          <p:cNvPr id="4" name="文本框 3"/>
          <p:cNvSpPr txBox="1"/>
          <p:nvPr/>
        </p:nvSpPr>
        <p:spPr>
          <a:xfrm>
            <a:off x="2706866" y="1082039"/>
            <a:ext cx="6375748" cy="584775"/>
          </a:xfrm>
          <a:prstGeom prst="rect">
            <a:avLst/>
          </a:prstGeom>
          <a:noFill/>
        </p:spPr>
        <p:txBody>
          <a:bodyPr wrap="square" rtlCol="0">
            <a:spAutoFit/>
          </a:bodyPr>
          <a:lstStyle/>
          <a:p>
            <a:r>
              <a:rPr lang="zh-CN" altLang="en-US" sz="3200" dirty="0"/>
              <a:t>知名度不高</a:t>
            </a:r>
            <a:endParaRPr lang="zh-CN" altLang="en-US" sz="3200" dirty="0"/>
          </a:p>
        </p:txBody>
      </p:sp>
      <p:sp>
        <p:nvSpPr>
          <p:cNvPr id="5" name="文本框 4"/>
          <p:cNvSpPr txBox="1"/>
          <p:nvPr/>
        </p:nvSpPr>
        <p:spPr>
          <a:xfrm>
            <a:off x="7145054" y="1081107"/>
            <a:ext cx="4208746" cy="584775"/>
          </a:xfrm>
          <a:prstGeom prst="rect">
            <a:avLst/>
          </a:prstGeom>
          <a:noFill/>
        </p:spPr>
        <p:txBody>
          <a:bodyPr wrap="square" rtlCol="0">
            <a:spAutoFit/>
          </a:bodyPr>
          <a:lstStyle/>
          <a:p>
            <a:r>
              <a:rPr lang="zh-CN" altLang="en-US" sz="3200" dirty="0"/>
              <a:t>自媒体兴起</a:t>
            </a:r>
            <a:endParaRPr lang="zh-CN" altLang="en-US" sz="3200" dirty="0"/>
          </a:p>
        </p:txBody>
      </p:sp>
      <p:sp>
        <p:nvSpPr>
          <p:cNvPr id="3" name="箭头: 右 2"/>
          <p:cNvSpPr/>
          <p:nvPr/>
        </p:nvSpPr>
        <p:spPr>
          <a:xfrm>
            <a:off x="4960307" y="3594970"/>
            <a:ext cx="1402915" cy="688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857" y="1909001"/>
            <a:ext cx="3981450" cy="418458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288665" y="594995"/>
            <a:ext cx="7792085" cy="764540"/>
          </a:xfrm>
          <a:prstGeom prst="rect">
            <a:avLst/>
          </a:prstGeom>
        </p:spPr>
        <p:txBody>
          <a:bodyPr vert="horz" lIns="91440" tIns="45720" rIns="91440" bIns="45720" rtlCol="0" anchor="ctr">
            <a:normAutofit fontScale="80000"/>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校内学生对基础软件</a:t>
            </a:r>
            <a:r>
              <a:rPr lang="en-US" altLang="zh-CN" dirty="0"/>
              <a:t>/</a:t>
            </a:r>
            <a:r>
              <a:rPr lang="zh-CN" altLang="en-US" dirty="0"/>
              <a:t>硬件学习需求</a:t>
            </a:r>
            <a:endParaRPr lang="zh-CN" altLang="en-US" dirty="0"/>
          </a:p>
        </p:txBody>
      </p:sp>
      <p:pic>
        <p:nvPicPr>
          <p:cNvPr id="5" name="内容占位符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532351" y="1842719"/>
            <a:ext cx="6421676" cy="4010161"/>
          </a:xfrm>
          <a:prstGeom prst="rect">
            <a:avLst/>
          </a:prstGeom>
        </p:spPr>
      </p:pic>
      <p:sp>
        <p:nvSpPr>
          <p:cNvPr id="6" name="文本框 5"/>
          <p:cNvSpPr txBox="1"/>
          <p:nvPr/>
        </p:nvSpPr>
        <p:spPr>
          <a:xfrm>
            <a:off x="8630433" y="3263024"/>
            <a:ext cx="2292263" cy="584775"/>
          </a:xfrm>
          <a:prstGeom prst="rect">
            <a:avLst/>
          </a:prstGeom>
          <a:noFill/>
        </p:spPr>
        <p:txBody>
          <a:bodyPr wrap="square" rtlCol="0">
            <a:spAutoFit/>
          </a:bodyPr>
          <a:lstStyle/>
          <a:p>
            <a:r>
              <a:rPr lang="zh-CN" altLang="en-US" sz="3200" dirty="0"/>
              <a:t>具体调研</a:t>
            </a:r>
            <a:endParaRPr lang="zh-CN" altLang="en-US" sz="32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195320" y="2019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目标</a:t>
            </a:r>
            <a:endParaRPr lang="zh-CN" altLang="en-US" dirty="0"/>
          </a:p>
        </p:txBody>
      </p:sp>
      <p:sp>
        <p:nvSpPr>
          <p:cNvPr id="5" name="椭圆 4"/>
          <p:cNvSpPr/>
          <p:nvPr/>
        </p:nvSpPr>
        <p:spPr>
          <a:xfrm>
            <a:off x="5551904" y="792841"/>
            <a:ext cx="5801895" cy="5801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148058" y="2135015"/>
            <a:ext cx="3778813" cy="3778813"/>
          </a:xfrm>
          <a:prstGeom prst="ellipse">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265129" y="1315233"/>
            <a:ext cx="2192055" cy="510392"/>
          </a:xfrm>
          <a:prstGeom prst="rect">
            <a:avLst/>
          </a:prstGeom>
          <a:noFill/>
        </p:spPr>
        <p:txBody>
          <a:bodyPr wrap="square" rtlCol="0">
            <a:spAutoFit/>
          </a:bodyPr>
          <a:lstStyle/>
          <a:p>
            <a:endParaRPr lang="zh-CN" altLang="en-US" dirty="0"/>
          </a:p>
        </p:txBody>
      </p:sp>
      <p:sp>
        <p:nvSpPr>
          <p:cNvPr id="8" name="椭圆 7"/>
          <p:cNvSpPr/>
          <p:nvPr/>
        </p:nvSpPr>
        <p:spPr>
          <a:xfrm>
            <a:off x="1716066" y="2718148"/>
            <a:ext cx="1828800" cy="1828800"/>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p:cNvSpPr/>
          <p:nvPr/>
        </p:nvSpPr>
        <p:spPr>
          <a:xfrm>
            <a:off x="4099529" y="3269681"/>
            <a:ext cx="953809" cy="472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920851" y="3173178"/>
            <a:ext cx="1419229" cy="1200329"/>
          </a:xfrm>
          <a:prstGeom prst="rect">
            <a:avLst/>
          </a:prstGeom>
          <a:noFill/>
        </p:spPr>
        <p:txBody>
          <a:bodyPr wrap="square" rtlCol="0">
            <a:spAutoFit/>
          </a:bodyPr>
          <a:lstStyle/>
          <a:p>
            <a:r>
              <a:rPr lang="zh-CN" altLang="en-US" sz="2400" dirty="0">
                <a:solidFill>
                  <a:schemeClr val="bg1"/>
                </a:solidFill>
              </a:rPr>
              <a:t>原来参与</a:t>
            </a:r>
            <a:r>
              <a:rPr lang="en-US" altLang="zh-CN" sz="2400" dirty="0" err="1">
                <a:solidFill>
                  <a:schemeClr val="bg1"/>
                </a:solidFill>
              </a:rPr>
              <a:t>ICenter</a:t>
            </a:r>
            <a:r>
              <a:rPr lang="zh-CN" altLang="en-US" sz="2400" dirty="0">
                <a:solidFill>
                  <a:schemeClr val="bg1"/>
                </a:solidFill>
              </a:rPr>
              <a:t>的人</a:t>
            </a:r>
            <a:endParaRPr lang="zh-CN" altLang="en-US" sz="2400" dirty="0">
              <a:solidFill>
                <a:schemeClr val="bg1"/>
              </a:solidFill>
            </a:endParaRPr>
          </a:p>
        </p:txBody>
      </p:sp>
      <p:sp>
        <p:nvSpPr>
          <p:cNvPr id="11" name="文本框 10"/>
          <p:cNvSpPr txBox="1"/>
          <p:nvPr/>
        </p:nvSpPr>
        <p:spPr>
          <a:xfrm>
            <a:off x="8161094" y="3479492"/>
            <a:ext cx="2051794" cy="830997"/>
          </a:xfrm>
          <a:prstGeom prst="rect">
            <a:avLst/>
          </a:prstGeom>
          <a:noFill/>
        </p:spPr>
        <p:txBody>
          <a:bodyPr wrap="square" rtlCol="0">
            <a:spAutoFit/>
          </a:bodyPr>
          <a:lstStyle/>
          <a:p>
            <a:r>
              <a:rPr lang="zh-CN" altLang="en-US" sz="2400" dirty="0">
                <a:solidFill>
                  <a:schemeClr val="bg1"/>
                </a:solidFill>
              </a:rPr>
              <a:t>现在参与</a:t>
            </a:r>
            <a:r>
              <a:rPr lang="en-US" altLang="zh-CN" sz="2400" dirty="0">
                <a:solidFill>
                  <a:schemeClr val="bg1"/>
                </a:solidFill>
              </a:rPr>
              <a:t>IC enter</a:t>
            </a:r>
            <a:r>
              <a:rPr lang="zh-CN" altLang="en-US" sz="2400" dirty="0">
                <a:solidFill>
                  <a:schemeClr val="bg1"/>
                </a:solidFill>
              </a:rPr>
              <a:t>的人</a:t>
            </a:r>
            <a:endParaRPr lang="zh-CN" altLang="en-US" sz="2400" dirty="0">
              <a:solidFill>
                <a:schemeClr val="bg1"/>
              </a:solidFill>
            </a:endParaRPr>
          </a:p>
        </p:txBody>
      </p:sp>
      <p:sp>
        <p:nvSpPr>
          <p:cNvPr id="12" name="文本框 11"/>
          <p:cNvSpPr txBox="1"/>
          <p:nvPr/>
        </p:nvSpPr>
        <p:spPr>
          <a:xfrm>
            <a:off x="6944497" y="1228660"/>
            <a:ext cx="2452782" cy="461665"/>
          </a:xfrm>
          <a:prstGeom prst="rect">
            <a:avLst/>
          </a:prstGeom>
          <a:noFill/>
        </p:spPr>
        <p:txBody>
          <a:bodyPr wrap="square" rtlCol="0">
            <a:spAutoFit/>
          </a:bodyPr>
          <a:lstStyle/>
          <a:p>
            <a:r>
              <a:rPr lang="zh-CN" altLang="en-US" sz="2400" dirty="0">
                <a:solidFill>
                  <a:schemeClr val="bg1"/>
                </a:solidFill>
              </a:rPr>
              <a:t>接触</a:t>
            </a:r>
            <a:r>
              <a:rPr lang="en-US" altLang="zh-CN" sz="2400" dirty="0" err="1">
                <a:solidFill>
                  <a:schemeClr val="bg1"/>
                </a:solidFill>
              </a:rPr>
              <a:t>ICenter</a:t>
            </a:r>
            <a:r>
              <a:rPr lang="zh-CN" altLang="en-US" sz="2400" dirty="0">
                <a:solidFill>
                  <a:schemeClr val="bg1"/>
                </a:solidFill>
              </a:rPr>
              <a:t>的人</a:t>
            </a:r>
            <a:endParaRPr lang="zh-CN" altLang="en-US" sz="2400" dirty="0">
              <a:solidFill>
                <a:schemeClr val="bg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971290" y="368300"/>
            <a:ext cx="6539230" cy="869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针对需求的资源配置</a:t>
            </a:r>
            <a:endParaRPr lang="zh-CN" altLang="en-US" dirty="0"/>
          </a:p>
        </p:txBody>
      </p:sp>
      <p:pic>
        <p:nvPicPr>
          <p:cNvPr id="9" name="内容占位符 8"/>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167325" y="1644410"/>
            <a:ext cx="4726424" cy="2428857"/>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2555" y="1644410"/>
            <a:ext cx="4572120" cy="4593552"/>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144" y="4261090"/>
            <a:ext cx="1905000" cy="19050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2023745" y="13093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输出影响</a:t>
            </a:r>
            <a:endParaRPr lang="zh-CN" altLang="en-US" dirty="0"/>
          </a:p>
        </p:txBody>
      </p:sp>
      <p:sp>
        <p:nvSpPr>
          <p:cNvPr id="4" name="内容占位符 3"/>
          <p:cNvSpPr>
            <a:spLocks noGrp="1"/>
          </p:cNvSpPr>
          <p:nvPr/>
        </p:nvSpPr>
        <p:spPr>
          <a:xfrm>
            <a:off x="2023745" y="276987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82E60"/>
                </a:solidFill>
                <a:latin typeface="等线" panose="02010600030101010101" charset="-122"/>
                <a:ea typeface="等线" panose="02010600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82E60"/>
                </a:solidFill>
                <a:latin typeface="等线" panose="02010600030101010101" charset="-122"/>
                <a:ea typeface="等线" panose="02010600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82E60"/>
                </a:solidFill>
                <a:latin typeface="等线" panose="02010600030101010101" charset="-122"/>
                <a:ea typeface="等线" panose="02010600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82E60"/>
                </a:solidFill>
                <a:latin typeface="等线" panose="02010600030101010101" charset="-122"/>
                <a:ea typeface="等线" panose="02010600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82E60"/>
                </a:solidFill>
                <a:latin typeface="等线" panose="02010600030101010101" charset="-122"/>
                <a:ea typeface="等线"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推出宣传文章，视频</a:t>
            </a:r>
            <a:endParaRPr lang="en-US" altLang="zh-CN" dirty="0"/>
          </a:p>
          <a:p>
            <a:r>
              <a:rPr lang="zh-CN" altLang="en-US" dirty="0"/>
              <a:t>举办面向校内学习工作坊</a:t>
            </a:r>
            <a:endParaRPr lang="en-US" altLang="zh-CN" dirty="0"/>
          </a:p>
          <a:p>
            <a:r>
              <a:rPr lang="zh-CN" altLang="en-US" dirty="0"/>
              <a:t>允许学生在</a:t>
            </a:r>
            <a:r>
              <a:rPr lang="en-US" altLang="zh-CN" dirty="0" err="1"/>
              <a:t>icenter</a:t>
            </a:r>
            <a:r>
              <a:rPr lang="en-US" altLang="zh-CN" dirty="0"/>
              <a:t> </a:t>
            </a:r>
            <a:r>
              <a:rPr lang="zh-CN" altLang="en-US" dirty="0"/>
              <a:t>课程中自主立项</a:t>
            </a:r>
            <a:endParaRPr lang="en-US" altLang="zh-CN" dirty="0"/>
          </a:p>
          <a:p>
            <a:r>
              <a:rPr lang="zh-CN" altLang="en-US" dirty="0"/>
              <a:t>学生无意识接触、认识</a:t>
            </a:r>
            <a:r>
              <a:rPr lang="en-US" altLang="zh-CN" dirty="0" err="1"/>
              <a:t>ICenter</a:t>
            </a:r>
            <a:endParaRPr lang="en-US" altLang="zh-CN" dirty="0"/>
          </a:p>
          <a:p>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矩形 30"/>
          <p:cNvSpPr/>
          <p:nvPr/>
        </p:nvSpPr>
        <p:spPr>
          <a:xfrm flipH="1">
            <a:off x="6732270" y="5659120"/>
            <a:ext cx="2246630" cy="865505"/>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1" name="组合 10"/>
          <p:cNvGrpSpPr/>
          <p:nvPr/>
        </p:nvGrpSpPr>
        <p:grpSpPr>
          <a:xfrm>
            <a:off x="3775075" y="1152525"/>
            <a:ext cx="8029575" cy="4037330"/>
            <a:chOff x="7462416" y="3011195"/>
            <a:chExt cx="3812192" cy="688691"/>
          </a:xfrm>
        </p:grpSpPr>
        <p:sp>
          <p:nvSpPr>
            <p:cNvPr id="12" name="矩形 11"/>
            <p:cNvSpPr/>
            <p:nvPr/>
          </p:nvSpPr>
          <p:spPr>
            <a:xfrm>
              <a:off x="7462416" y="3011195"/>
              <a:ext cx="3812109" cy="688691"/>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TextBox 2059"/>
            <p:cNvSpPr txBox="1"/>
            <p:nvPr/>
          </p:nvSpPr>
          <p:spPr>
            <a:xfrm>
              <a:off x="746249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5" name="矩形 4"/>
          <p:cNvSpPr/>
          <p:nvPr/>
        </p:nvSpPr>
        <p:spPr>
          <a:xfrm flipH="1">
            <a:off x="893445" y="2328545"/>
            <a:ext cx="2246630" cy="820420"/>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3" name="组合 12"/>
          <p:cNvGrpSpPr/>
          <p:nvPr/>
        </p:nvGrpSpPr>
        <p:grpSpPr>
          <a:xfrm>
            <a:off x="893445" y="3368675"/>
            <a:ext cx="2246630" cy="754380"/>
            <a:chOff x="7462416" y="3011195"/>
            <a:chExt cx="3812192" cy="688691"/>
          </a:xfrm>
        </p:grpSpPr>
        <p:sp>
          <p:nvSpPr>
            <p:cNvPr id="14" name="矩形 13"/>
            <p:cNvSpPr/>
            <p:nvPr/>
          </p:nvSpPr>
          <p:spPr>
            <a:xfrm>
              <a:off x="7462416" y="3011195"/>
              <a:ext cx="3812109" cy="688691"/>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TextBox 2059"/>
            <p:cNvSpPr txBox="1"/>
            <p:nvPr/>
          </p:nvSpPr>
          <p:spPr>
            <a:xfrm>
              <a:off x="746249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02" name="矩形 101"/>
          <p:cNvSpPr/>
          <p:nvPr/>
        </p:nvSpPr>
        <p:spPr>
          <a:xfrm flipH="1">
            <a:off x="893445" y="4305935"/>
            <a:ext cx="2246630" cy="865505"/>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 name="副标题 2"/>
          <p:cNvSpPr>
            <a:spLocks noGrp="1"/>
          </p:cNvSpPr>
          <p:nvPr>
            <p:ph type="subTitle" idx="1"/>
          </p:nvPr>
        </p:nvSpPr>
        <p:spPr>
          <a:xfrm>
            <a:off x="1058545" y="2687955"/>
            <a:ext cx="2246630" cy="5122545"/>
          </a:xfrm>
        </p:spPr>
        <p:txBody>
          <a:bodyPr>
            <a:normAutofit lnSpcReduction="20000"/>
          </a:bodyPr>
          <a:p>
            <a:pPr algn="l"/>
            <a:r>
              <a:rPr lang="zh-CN" altLang="en-US" sz="3200" b="1"/>
              <a:t>小组成员</a:t>
            </a:r>
            <a:endParaRPr lang="zh-CN" altLang="en-US" sz="3200"/>
          </a:p>
          <a:p>
            <a:pPr algn="l"/>
            <a:endParaRPr lang="zh-CN" altLang="en-US" sz="3200" b="1"/>
          </a:p>
          <a:p>
            <a:pPr algn="l"/>
            <a:r>
              <a:rPr lang="zh-CN" altLang="en-US" sz="3200" b="1"/>
              <a:t>背景</a:t>
            </a:r>
            <a:endParaRPr lang="zh-CN" altLang="en-US" sz="3200"/>
          </a:p>
          <a:p>
            <a:pPr algn="l"/>
            <a:endParaRPr lang="zh-CN" altLang="en-US" sz="3200" b="1"/>
          </a:p>
          <a:p>
            <a:pPr algn="l"/>
            <a:r>
              <a:rPr lang="en-US" altLang="zh-CN" sz="3200"/>
              <a:t>icenter</a:t>
            </a:r>
            <a:r>
              <a:rPr lang="zh-CN" altLang="en-US" sz="3200"/>
              <a:t>现状</a:t>
            </a:r>
            <a:endParaRPr lang="zh-CN" altLang="en-US" sz="3200"/>
          </a:p>
          <a:p>
            <a:pPr algn="l"/>
            <a:endParaRPr lang="zh-CN" altLang="en-US" sz="3200" b="1"/>
          </a:p>
          <a:p>
            <a:endParaRPr lang="zh-CN" altLang="en-US"/>
          </a:p>
        </p:txBody>
      </p:sp>
      <p:sp>
        <p:nvSpPr>
          <p:cNvPr id="4" name="标题 1"/>
          <p:cNvSpPr>
            <a:spLocks noGrp="1"/>
          </p:cNvSpPr>
          <p:nvPr/>
        </p:nvSpPr>
        <p:spPr>
          <a:xfrm>
            <a:off x="728345" y="613410"/>
            <a:ext cx="2576830" cy="1162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b="1"/>
              <a:t>目录</a:t>
            </a:r>
            <a:endParaRPr lang="zh-CN" altLang="en-US" b="1"/>
          </a:p>
        </p:txBody>
      </p:sp>
      <p:sp>
        <p:nvSpPr>
          <p:cNvPr id="9" name="文本框 8"/>
          <p:cNvSpPr txBox="1"/>
          <p:nvPr/>
        </p:nvSpPr>
        <p:spPr>
          <a:xfrm>
            <a:off x="4041775" y="2328545"/>
            <a:ext cx="1935480" cy="2861310"/>
          </a:xfrm>
          <a:prstGeom prst="rect">
            <a:avLst/>
          </a:prstGeom>
          <a:noFill/>
        </p:spPr>
        <p:txBody>
          <a:bodyPr wrap="square" rtlCol="0">
            <a:spAutoFit/>
          </a:bodyPr>
          <a:p>
            <a:pPr algn="l"/>
            <a:r>
              <a:rPr lang="zh-CN" altLang="en-US" sz="3200" b="1">
                <a:sym typeface="+mn-ea"/>
              </a:rPr>
              <a:t>社区建设</a:t>
            </a:r>
            <a:endParaRPr lang="zh-CN" altLang="en-US" sz="3200"/>
          </a:p>
          <a:p>
            <a:pPr algn="l"/>
            <a:endParaRPr lang="zh-CN" altLang="en-US" sz="2800">
              <a:sym typeface="+mn-ea"/>
            </a:endParaRPr>
          </a:p>
          <a:p>
            <a:pPr algn="l"/>
            <a:r>
              <a:rPr lang="zh-CN" altLang="en-US" sz="2800">
                <a:sym typeface="+mn-ea"/>
              </a:rPr>
              <a:t>社区建设</a:t>
            </a:r>
            <a:endParaRPr lang="zh-CN" altLang="en-US" sz="2800"/>
          </a:p>
          <a:p>
            <a:pPr algn="l"/>
            <a:r>
              <a:rPr lang="zh-CN" altLang="en-US" sz="2800">
                <a:sym typeface="+mn-ea"/>
              </a:rPr>
              <a:t>创客培养</a:t>
            </a:r>
            <a:endParaRPr lang="zh-CN" altLang="en-US" sz="2800"/>
          </a:p>
          <a:p>
            <a:pPr algn="l"/>
            <a:r>
              <a:rPr lang="zh-CN" altLang="en-US" sz="2800">
                <a:sym typeface="+mn-ea"/>
              </a:rPr>
              <a:t>产品规划</a:t>
            </a:r>
            <a:endParaRPr lang="zh-CN" altLang="en-US"/>
          </a:p>
          <a:p>
            <a:endParaRPr lang="zh-CN" altLang="en-US"/>
          </a:p>
          <a:p>
            <a:endParaRPr lang="zh-CN" altLang="en-US"/>
          </a:p>
        </p:txBody>
      </p:sp>
      <p:sp>
        <p:nvSpPr>
          <p:cNvPr id="18" name="文本框 17"/>
          <p:cNvSpPr txBox="1"/>
          <p:nvPr/>
        </p:nvSpPr>
        <p:spPr>
          <a:xfrm>
            <a:off x="6878955" y="2310130"/>
            <a:ext cx="2221865" cy="2306955"/>
          </a:xfrm>
          <a:prstGeom prst="rect">
            <a:avLst/>
          </a:prstGeom>
          <a:noFill/>
        </p:spPr>
        <p:txBody>
          <a:bodyPr wrap="square" rtlCol="0">
            <a:spAutoFit/>
          </a:bodyPr>
          <a:p>
            <a:r>
              <a:rPr lang="zh-CN" altLang="en-US" sz="3200" b="1"/>
              <a:t>创客培养</a:t>
            </a:r>
            <a:endParaRPr lang="zh-CN" altLang="en-US" sz="3200"/>
          </a:p>
          <a:p>
            <a:endParaRPr lang="zh-CN" altLang="en-US" sz="2800"/>
          </a:p>
          <a:p>
            <a:r>
              <a:rPr lang="zh-CN" altLang="en-US" sz="2800"/>
              <a:t>软件平台</a:t>
            </a:r>
            <a:endParaRPr lang="zh-CN" altLang="en-US" sz="2800"/>
          </a:p>
          <a:p>
            <a:r>
              <a:rPr lang="zh-CN" altLang="en-US" sz="2800"/>
              <a:t>引入社团</a:t>
            </a:r>
            <a:endParaRPr lang="zh-CN" altLang="en-US" sz="2800"/>
          </a:p>
          <a:p>
            <a:r>
              <a:rPr lang="zh-CN" altLang="en-US" sz="2800"/>
              <a:t>创新挑战</a:t>
            </a:r>
            <a:endParaRPr lang="zh-CN" altLang="en-US" sz="2800"/>
          </a:p>
        </p:txBody>
      </p:sp>
      <p:sp>
        <p:nvSpPr>
          <p:cNvPr id="19" name="文本框 18"/>
          <p:cNvSpPr txBox="1"/>
          <p:nvPr/>
        </p:nvSpPr>
        <p:spPr>
          <a:xfrm>
            <a:off x="9701530" y="2310130"/>
            <a:ext cx="2103120" cy="2368550"/>
          </a:xfrm>
          <a:prstGeom prst="rect">
            <a:avLst/>
          </a:prstGeom>
          <a:noFill/>
        </p:spPr>
        <p:txBody>
          <a:bodyPr wrap="square" rtlCol="0">
            <a:spAutoFit/>
          </a:bodyPr>
          <a:p>
            <a:r>
              <a:rPr lang="zh-CN" altLang="en-US" sz="3200" b="1"/>
              <a:t>产品孵化</a:t>
            </a:r>
            <a:endParaRPr lang="zh-CN" altLang="en-US" sz="3200"/>
          </a:p>
          <a:p>
            <a:endParaRPr lang="zh-CN" altLang="en-US" sz="3200"/>
          </a:p>
          <a:p>
            <a:r>
              <a:rPr lang="zh-CN" altLang="en-US" sz="2800"/>
              <a:t>业内指导</a:t>
            </a:r>
            <a:endParaRPr lang="zh-CN" altLang="en-US" sz="2800"/>
          </a:p>
          <a:p>
            <a:r>
              <a:rPr lang="zh-CN" altLang="en-US" sz="2800"/>
              <a:t>导师指引</a:t>
            </a:r>
            <a:endParaRPr lang="zh-CN" altLang="en-US" sz="2800"/>
          </a:p>
          <a:p>
            <a:r>
              <a:rPr lang="zh-CN" altLang="en-US" sz="2800"/>
              <a:t>商业规划</a:t>
            </a:r>
            <a:endParaRPr lang="zh-CN" altLang="en-US" sz="2800"/>
          </a:p>
        </p:txBody>
      </p:sp>
      <p:pic>
        <p:nvPicPr>
          <p:cNvPr id="25" name="图片 24"/>
          <p:cNvPicPr>
            <a:picLocks noChangeAspect="1"/>
          </p:cNvPicPr>
          <p:nvPr/>
        </p:nvPicPr>
        <p:blipFill rotWithShape="1">
          <a:blip r:embed="rId1" cstate="screen"/>
          <a:srcRect/>
          <a:stretch>
            <a:fillRect/>
          </a:stretch>
        </p:blipFill>
        <p:spPr>
          <a:xfrm rot="5400000" flipV="1">
            <a:off x="10448291" y="2108895"/>
            <a:ext cx="3077858" cy="7036509"/>
          </a:xfrm>
          <a:prstGeom prst="rect">
            <a:avLst/>
          </a:prstGeom>
        </p:spPr>
      </p:pic>
      <p:pic>
        <p:nvPicPr>
          <p:cNvPr id="20" name="图片 19"/>
          <p:cNvPicPr>
            <a:picLocks noChangeAspect="1"/>
          </p:cNvPicPr>
          <p:nvPr/>
        </p:nvPicPr>
        <p:blipFill rotWithShape="1">
          <a:blip r:embed="rId2" cstate="screen"/>
          <a:srcRect/>
          <a:stretch>
            <a:fillRect/>
          </a:stretch>
        </p:blipFill>
        <p:spPr>
          <a:xfrm rot="5400000" flipV="1">
            <a:off x="-1285849" y="-2124660"/>
            <a:ext cx="3083743" cy="7036509"/>
          </a:xfrm>
          <a:prstGeom prst="rect">
            <a:avLst/>
          </a:prstGeom>
        </p:spPr>
      </p:pic>
      <p:sp>
        <p:nvSpPr>
          <p:cNvPr id="24" name="文本框 23"/>
          <p:cNvSpPr txBox="1"/>
          <p:nvPr/>
        </p:nvSpPr>
        <p:spPr>
          <a:xfrm>
            <a:off x="6811010" y="5830570"/>
            <a:ext cx="2089150" cy="521970"/>
          </a:xfrm>
          <a:prstGeom prst="rect">
            <a:avLst/>
          </a:prstGeom>
          <a:noFill/>
        </p:spPr>
        <p:txBody>
          <a:bodyPr wrap="square" rtlCol="0">
            <a:spAutoFit/>
          </a:bodyPr>
          <a:p>
            <a:r>
              <a:rPr lang="zh-CN" altLang="en-US" sz="2800" b="1"/>
              <a:t>总结与展望</a:t>
            </a:r>
            <a:endParaRPr lang="zh-CN" altLang="en-US" sz="2800" b="1"/>
          </a:p>
        </p:txBody>
      </p:sp>
      <p:sp>
        <p:nvSpPr>
          <p:cNvPr id="30" name="文本框 29"/>
          <p:cNvSpPr txBox="1"/>
          <p:nvPr/>
        </p:nvSpPr>
        <p:spPr>
          <a:xfrm>
            <a:off x="4041775" y="1444625"/>
            <a:ext cx="2308225" cy="583565"/>
          </a:xfrm>
          <a:prstGeom prst="rect">
            <a:avLst/>
          </a:prstGeom>
          <a:noFill/>
        </p:spPr>
        <p:txBody>
          <a:bodyPr wrap="square" rtlCol="0">
            <a:spAutoFit/>
          </a:bodyPr>
          <a:p>
            <a:r>
              <a:rPr lang="zh-CN" altLang="en-US" sz="3200" b="1"/>
              <a:t>建议</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126740" y="395605"/>
            <a:ext cx="880935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sz="4000" dirty="0"/>
              <a:t>效果检验：记录参加</a:t>
            </a:r>
            <a:r>
              <a:rPr lang="en-US" altLang="zh-CN" sz="4000" dirty="0"/>
              <a:t>I-center</a:t>
            </a:r>
            <a:r>
              <a:rPr lang="zh-CN" altLang="en-US" sz="4000" dirty="0"/>
              <a:t>内活动的人流量</a:t>
            </a:r>
            <a:endParaRPr lang="zh-CN" altLang="en-US" sz="40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8030" y="1721557"/>
            <a:ext cx="6079299" cy="455947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标题 1"/>
          <p:cNvSpPr>
            <a:spLocks noGrp="1"/>
          </p:cNvSpPr>
          <p:nvPr/>
        </p:nvSpPr>
        <p:spPr>
          <a:xfrm>
            <a:off x="1360170" y="15697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效果检验：文章阅读量</a:t>
            </a:r>
            <a:endParaRPr lang="zh-CN" altLang="en-US" dirty="0"/>
          </a:p>
        </p:txBody>
      </p:sp>
      <p:pic>
        <p:nvPicPr>
          <p:cNvPr id="4" name="内容占位符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2154806" y="3538078"/>
            <a:ext cx="3883367" cy="2514090"/>
          </a:xfrm>
          <a:prstGeom prst="rect">
            <a:avLst/>
          </a:prstGeom>
          <a:ln w="127000">
            <a:solidFill>
              <a:schemeClr val="tx1"/>
            </a:solidFill>
          </a:ln>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2490" r="7307" b="23340"/>
          <a:stretch>
            <a:fillRect/>
          </a:stretch>
        </p:blipFill>
        <p:spPr>
          <a:xfrm>
            <a:off x="7635786" y="3535082"/>
            <a:ext cx="3883367" cy="2514089"/>
          </a:xfrm>
          <a:prstGeom prst="rect">
            <a:avLst/>
          </a:prstGeom>
          <a:ln w="127000">
            <a:solidFill>
              <a:schemeClr val="tx1"/>
            </a:solidFill>
          </a:ln>
        </p:spPr>
      </p:pic>
      <p:sp>
        <p:nvSpPr>
          <p:cNvPr id="7" name="箭头: 右 8"/>
          <p:cNvSpPr/>
          <p:nvPr/>
        </p:nvSpPr>
        <p:spPr>
          <a:xfrm>
            <a:off x="6476190" y="4555307"/>
            <a:ext cx="721579" cy="551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社区建设</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nvSpPr>
        <p:spPr>
          <a:xfrm>
            <a:off x="3032760" y="365125"/>
            <a:ext cx="8321040" cy="1226820"/>
          </a:xfrm>
          <a:prstGeom prst="rect">
            <a:avLst/>
          </a:prstGeom>
        </p:spPr>
        <p:txBody>
          <a:bodyPr vert="horz" lIns="91440" tIns="45720" rIns="91440" bIns="45720" rtlCol="0" anchor="ctr">
            <a:normAutofit lnSpcReduction="20000"/>
          </a:bodyPr>
          <a:lstStyle>
            <a:lvl1pPr algn="l" defTabSz="914400" rtl="0" eaLnBrk="1" latinLnBrk="0" hangingPunct="1">
              <a:lnSpc>
                <a:spcPct val="90000"/>
              </a:lnSpc>
              <a:spcBef>
                <a:spcPct val="0"/>
              </a:spcBef>
              <a:buNone/>
              <a:defRPr sz="4400" kern="1200">
                <a:solidFill>
                  <a:srgbClr val="B6202C"/>
                </a:solidFill>
                <a:latin typeface="黑体" panose="02010609060101010101" pitchFamily="49" charset="-122"/>
                <a:ea typeface="黑体" panose="02010609060101010101" pitchFamily="49" charset="-122"/>
                <a:cs typeface="+mj-cs"/>
              </a:defRPr>
            </a:lvl1pPr>
          </a:lstStyle>
          <a:p>
            <a:r>
              <a:rPr lang="zh-CN" altLang="en-US" dirty="0"/>
              <a:t>效果检验：课堂活跃度</a:t>
            </a:r>
            <a:r>
              <a:rPr lang="en-US" altLang="zh-CN" dirty="0"/>
              <a:t>(</a:t>
            </a:r>
            <a:r>
              <a:rPr lang="zh-CN" altLang="en-US" dirty="0"/>
              <a:t>课堂开题报告）</a:t>
            </a:r>
            <a:endParaRPr lang="zh-CN" altLang="en-US" dirty="0"/>
          </a:p>
        </p:txBody>
      </p:sp>
      <p:pic>
        <p:nvPicPr>
          <p:cNvPr id="5" name="内容占位符 4"/>
          <p:cNvPicPr>
            <a:picLocks noGrp="1" noChangeAspect="1"/>
          </p:cNvPicPr>
          <p:nvPr/>
        </p:nvPicPr>
        <p:blipFill>
          <a:blip r:embed="rId1">
            <a:extLst>
              <a:ext uri="{28A0092B-C50C-407E-A947-70E740481C1C}">
                <a14:useLocalDpi xmlns:a14="http://schemas.microsoft.com/office/drawing/2010/main" val="0"/>
              </a:ext>
            </a:extLst>
          </a:blip>
          <a:stretch>
            <a:fillRect/>
          </a:stretch>
        </p:blipFill>
        <p:spPr>
          <a:xfrm>
            <a:off x="1379220" y="1394460"/>
            <a:ext cx="4716780" cy="4716780"/>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5410" y="1691005"/>
            <a:ext cx="4442460" cy="444246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创客培养</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5172710" y="725170"/>
            <a:ext cx="2077085" cy="897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422900" y="989965"/>
            <a:ext cx="1711960" cy="368300"/>
          </a:xfrm>
          <a:prstGeom prst="rect">
            <a:avLst/>
          </a:prstGeom>
          <a:noFill/>
        </p:spPr>
        <p:txBody>
          <a:bodyPr wrap="square" rtlCol="0">
            <a:spAutoFit/>
          </a:bodyPr>
          <a:p>
            <a:r>
              <a:rPr lang="zh-CN" altLang="en-US"/>
              <a:t>创客软件平台</a:t>
            </a:r>
            <a:endParaRPr lang="zh-CN" altLang="en-US"/>
          </a:p>
        </p:txBody>
      </p:sp>
      <p:sp>
        <p:nvSpPr>
          <p:cNvPr id="8" name="圆角矩形 7"/>
          <p:cNvSpPr/>
          <p:nvPr/>
        </p:nvSpPr>
        <p:spPr>
          <a:xfrm>
            <a:off x="5172710" y="2990850"/>
            <a:ext cx="2077085" cy="897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422900" y="3255645"/>
            <a:ext cx="1711960" cy="368300"/>
          </a:xfrm>
          <a:prstGeom prst="rect">
            <a:avLst/>
          </a:prstGeom>
          <a:noFill/>
        </p:spPr>
        <p:txBody>
          <a:bodyPr wrap="square" rtlCol="0">
            <a:spAutoFit/>
          </a:bodyPr>
          <a:p>
            <a:r>
              <a:rPr lang="zh-CN" altLang="en-US"/>
              <a:t>科创社团入驻</a:t>
            </a:r>
            <a:endParaRPr lang="zh-CN" altLang="en-US"/>
          </a:p>
        </p:txBody>
      </p:sp>
      <p:sp>
        <p:nvSpPr>
          <p:cNvPr id="10" name="圆角矩形 9"/>
          <p:cNvSpPr/>
          <p:nvPr/>
        </p:nvSpPr>
        <p:spPr>
          <a:xfrm>
            <a:off x="5172710" y="5053330"/>
            <a:ext cx="2077085" cy="8972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287645" y="5317490"/>
            <a:ext cx="1962150" cy="368300"/>
          </a:xfrm>
          <a:prstGeom prst="rect">
            <a:avLst/>
          </a:prstGeom>
          <a:noFill/>
        </p:spPr>
        <p:txBody>
          <a:bodyPr wrap="square" rtlCol="0">
            <a:spAutoFit/>
          </a:bodyPr>
          <a:p>
            <a:r>
              <a:rPr lang="zh-CN" altLang="en-US"/>
              <a:t>激励式创新挑战</a:t>
            </a:r>
            <a:endParaRPr lang="zh-CN" altLang="en-US"/>
          </a:p>
        </p:txBody>
      </p:sp>
      <p:grpSp>
        <p:nvGrpSpPr>
          <p:cNvPr id="16" name="组合 15"/>
          <p:cNvGrpSpPr/>
          <p:nvPr/>
        </p:nvGrpSpPr>
        <p:grpSpPr>
          <a:xfrm>
            <a:off x="544195" y="2345690"/>
            <a:ext cx="3069590" cy="1524000"/>
            <a:chOff x="1837" y="6515"/>
            <a:chExt cx="4834" cy="2400"/>
          </a:xfrm>
        </p:grpSpPr>
        <p:pic>
          <p:nvPicPr>
            <p:cNvPr id="13" name="图片 12" descr="人群分组"/>
            <p:cNvPicPr>
              <a:picLocks noChangeAspect="1"/>
            </p:cNvPicPr>
            <p:nvPr/>
          </p:nvPicPr>
          <p:blipFill>
            <a:blip r:embed="rId1"/>
            <a:stretch>
              <a:fillRect/>
            </a:stretch>
          </p:blipFill>
          <p:spPr>
            <a:xfrm>
              <a:off x="2956" y="6515"/>
              <a:ext cx="2400" cy="2400"/>
            </a:xfrm>
            <a:prstGeom prst="rect">
              <a:avLst/>
            </a:prstGeom>
          </p:spPr>
        </p:pic>
        <p:pic>
          <p:nvPicPr>
            <p:cNvPr id="14" name="图片 13" descr="人群分组"/>
            <p:cNvPicPr>
              <a:picLocks noChangeAspect="1"/>
            </p:cNvPicPr>
            <p:nvPr/>
          </p:nvPicPr>
          <p:blipFill>
            <a:blip r:embed="rId1"/>
            <a:stretch>
              <a:fillRect/>
            </a:stretch>
          </p:blipFill>
          <p:spPr>
            <a:xfrm>
              <a:off x="5171" y="7322"/>
              <a:ext cx="1500" cy="1500"/>
            </a:xfrm>
            <a:prstGeom prst="rect">
              <a:avLst/>
            </a:prstGeom>
          </p:spPr>
        </p:pic>
        <p:pic>
          <p:nvPicPr>
            <p:cNvPr id="15" name="图片 14" descr="人群分组"/>
            <p:cNvPicPr>
              <a:picLocks noChangeAspect="1"/>
            </p:cNvPicPr>
            <p:nvPr/>
          </p:nvPicPr>
          <p:blipFill>
            <a:blip r:embed="rId1"/>
            <a:stretch>
              <a:fillRect/>
            </a:stretch>
          </p:blipFill>
          <p:spPr>
            <a:xfrm>
              <a:off x="1837" y="7322"/>
              <a:ext cx="1500" cy="1500"/>
            </a:xfrm>
            <a:prstGeom prst="rect">
              <a:avLst/>
            </a:prstGeom>
          </p:spPr>
        </p:pic>
      </p:grpSp>
      <p:sp>
        <p:nvSpPr>
          <p:cNvPr id="18" name="圆角右箭头 17"/>
          <p:cNvSpPr/>
          <p:nvPr/>
        </p:nvSpPr>
        <p:spPr>
          <a:xfrm>
            <a:off x="3172460" y="725170"/>
            <a:ext cx="1722120" cy="1826260"/>
          </a:xfrm>
          <a:prstGeom prst="bentArrow">
            <a:avLst>
              <a:gd name="adj1" fmla="val 11061"/>
              <a:gd name="adj2" fmla="val 24686"/>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9" name="圆角右箭头 18"/>
          <p:cNvSpPr/>
          <p:nvPr/>
        </p:nvSpPr>
        <p:spPr>
          <a:xfrm flipV="1">
            <a:off x="3102610" y="4124325"/>
            <a:ext cx="1722120" cy="1826260"/>
          </a:xfrm>
          <a:prstGeom prst="bentArrow">
            <a:avLst>
              <a:gd name="adj1" fmla="val 11061"/>
              <a:gd name="adj2" fmla="val 24686"/>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0" name="右箭头 19"/>
          <p:cNvSpPr/>
          <p:nvPr/>
        </p:nvSpPr>
        <p:spPr>
          <a:xfrm>
            <a:off x="3724275" y="3125470"/>
            <a:ext cx="1200150" cy="375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右箭头 22"/>
          <p:cNvSpPr/>
          <p:nvPr/>
        </p:nvSpPr>
        <p:spPr>
          <a:xfrm>
            <a:off x="8015605" y="3125470"/>
            <a:ext cx="1816100" cy="375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8161655" y="2757170"/>
            <a:ext cx="1732915" cy="368300"/>
          </a:xfrm>
          <a:prstGeom prst="rect">
            <a:avLst/>
          </a:prstGeom>
          <a:noFill/>
        </p:spPr>
        <p:txBody>
          <a:bodyPr wrap="square" rtlCol="0">
            <a:spAutoFit/>
          </a:bodyPr>
          <a:p>
            <a:r>
              <a:rPr lang="zh-CN" altLang="en-US"/>
              <a:t>能力培养</a:t>
            </a:r>
            <a:endParaRPr lang="zh-CN" altLang="en-US"/>
          </a:p>
        </p:txBody>
      </p:sp>
      <p:sp>
        <p:nvSpPr>
          <p:cNvPr id="12" name="文本框 11"/>
          <p:cNvSpPr txBox="1"/>
          <p:nvPr/>
        </p:nvSpPr>
        <p:spPr>
          <a:xfrm>
            <a:off x="8161655" y="3501390"/>
            <a:ext cx="1732915" cy="368300"/>
          </a:xfrm>
          <a:prstGeom prst="rect">
            <a:avLst/>
          </a:prstGeom>
          <a:noFill/>
        </p:spPr>
        <p:txBody>
          <a:bodyPr wrap="square" rtlCol="0">
            <a:spAutoFit/>
          </a:bodyPr>
          <a:p>
            <a:r>
              <a:rPr lang="zh-CN" altLang="en-US"/>
              <a:t>初步筛选</a:t>
            </a:r>
            <a:endParaRPr lang="zh-CN" altLang="en-US"/>
          </a:p>
        </p:txBody>
      </p:sp>
      <p:pic>
        <p:nvPicPr>
          <p:cNvPr id="17" name="图片 16" descr="人群分组"/>
          <p:cNvPicPr>
            <a:picLocks noChangeAspect="1"/>
          </p:cNvPicPr>
          <p:nvPr/>
        </p:nvPicPr>
        <p:blipFill>
          <a:blip r:embed="rId1">
            <a:lum contrast="-84000"/>
          </a:blip>
          <a:stretch>
            <a:fillRect/>
          </a:stretch>
        </p:blipFill>
        <p:spPr>
          <a:xfrm>
            <a:off x="9831705" y="2551430"/>
            <a:ext cx="1524000" cy="1524000"/>
          </a:xfrm>
          <a:prstGeom prst="rect">
            <a:avLst/>
          </a:prstGeom>
        </p:spPr>
      </p:pic>
      <p:sp>
        <p:nvSpPr>
          <p:cNvPr id="29" name="文本框 28"/>
          <p:cNvSpPr txBox="1"/>
          <p:nvPr/>
        </p:nvSpPr>
        <p:spPr>
          <a:xfrm>
            <a:off x="1729740" y="6101080"/>
            <a:ext cx="10029190" cy="368300"/>
          </a:xfrm>
          <a:prstGeom prst="rect">
            <a:avLst/>
          </a:prstGeom>
          <a:noFill/>
        </p:spPr>
        <p:txBody>
          <a:bodyPr wrap="square" rtlCol="0">
            <a:spAutoFit/>
          </a:bodyPr>
          <a:p>
            <a:r>
              <a:rPr lang="zh-CN" altLang="en-US"/>
              <a:t>通过创客培养把大规模的兴趣社群通过创客培养转化为规模较小、粘性更高的潜力创客社群</a:t>
            </a:r>
            <a:endParaRPr lang="zh-CN" altLang="en-US"/>
          </a:p>
        </p:txBody>
      </p:sp>
      <p:sp>
        <p:nvSpPr>
          <p:cNvPr id="30" name="文本框 29"/>
          <p:cNvSpPr txBox="1"/>
          <p:nvPr/>
        </p:nvSpPr>
        <p:spPr>
          <a:xfrm>
            <a:off x="1272540" y="3789680"/>
            <a:ext cx="2379980" cy="368300"/>
          </a:xfrm>
          <a:prstGeom prst="rect">
            <a:avLst/>
          </a:prstGeom>
          <a:noFill/>
        </p:spPr>
        <p:txBody>
          <a:bodyPr wrap="square" rtlCol="0">
            <a:spAutoFit/>
          </a:bodyPr>
          <a:p>
            <a:r>
              <a:rPr lang="zh-CN" altLang="en-US"/>
              <a:t>大规模兴趣社群</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25450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创客软件平台</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右大括号 3"/>
          <p:cNvSpPr/>
          <p:nvPr/>
        </p:nvSpPr>
        <p:spPr>
          <a:xfrm>
            <a:off x="3986530" y="1569720"/>
            <a:ext cx="939800" cy="40398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圆角矩形 6"/>
          <p:cNvSpPr/>
          <p:nvPr/>
        </p:nvSpPr>
        <p:spPr>
          <a:xfrm>
            <a:off x="1774190" y="1268095"/>
            <a:ext cx="2035175" cy="62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899285" y="1397000"/>
            <a:ext cx="2014220" cy="368300"/>
          </a:xfrm>
          <a:prstGeom prst="rect">
            <a:avLst/>
          </a:prstGeom>
          <a:noFill/>
        </p:spPr>
        <p:txBody>
          <a:bodyPr wrap="square" rtlCol="0">
            <a:spAutoFit/>
          </a:bodyPr>
          <a:p>
            <a:r>
              <a:rPr lang="en-US" altLang="zh-CN"/>
              <a:t>iCenter</a:t>
            </a:r>
            <a:r>
              <a:rPr lang="zh-CN" altLang="en-US"/>
              <a:t>硬件资源</a:t>
            </a:r>
            <a:endParaRPr lang="zh-CN" altLang="en-US"/>
          </a:p>
        </p:txBody>
      </p:sp>
      <p:sp>
        <p:nvSpPr>
          <p:cNvPr id="9" name="圆角矩形 8"/>
          <p:cNvSpPr/>
          <p:nvPr/>
        </p:nvSpPr>
        <p:spPr>
          <a:xfrm>
            <a:off x="1774190" y="2574290"/>
            <a:ext cx="2035175" cy="62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899285" y="2703195"/>
            <a:ext cx="2014220" cy="368300"/>
          </a:xfrm>
          <a:prstGeom prst="rect">
            <a:avLst/>
          </a:prstGeom>
          <a:noFill/>
        </p:spPr>
        <p:txBody>
          <a:bodyPr wrap="square" rtlCol="0">
            <a:spAutoFit/>
          </a:bodyPr>
          <a:p>
            <a:r>
              <a:rPr lang="en-US" altLang="zh-CN"/>
              <a:t>iCenter</a:t>
            </a:r>
            <a:r>
              <a:rPr lang="zh-CN" altLang="en-US"/>
              <a:t>软件资源</a:t>
            </a:r>
            <a:endParaRPr lang="zh-CN" altLang="en-US"/>
          </a:p>
        </p:txBody>
      </p:sp>
      <p:sp>
        <p:nvSpPr>
          <p:cNvPr id="11" name="圆角矩形 10"/>
          <p:cNvSpPr/>
          <p:nvPr/>
        </p:nvSpPr>
        <p:spPr>
          <a:xfrm>
            <a:off x="1774190" y="3849370"/>
            <a:ext cx="2035175" cy="62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878965" y="3978275"/>
            <a:ext cx="1930400" cy="368300"/>
          </a:xfrm>
          <a:prstGeom prst="rect">
            <a:avLst/>
          </a:prstGeom>
          <a:noFill/>
        </p:spPr>
        <p:txBody>
          <a:bodyPr wrap="square" rtlCol="0">
            <a:spAutoFit/>
          </a:bodyPr>
          <a:p>
            <a:r>
              <a:rPr lang="en-US" altLang="zh-CN"/>
              <a:t>iCenter</a:t>
            </a:r>
            <a:r>
              <a:rPr lang="zh-CN" altLang="en-US"/>
              <a:t>师资力量</a:t>
            </a:r>
            <a:endParaRPr lang="zh-CN" altLang="en-US"/>
          </a:p>
        </p:txBody>
      </p:sp>
      <p:sp>
        <p:nvSpPr>
          <p:cNvPr id="14" name="圆角矩形 13"/>
          <p:cNvSpPr/>
          <p:nvPr/>
        </p:nvSpPr>
        <p:spPr>
          <a:xfrm>
            <a:off x="1774190" y="5197475"/>
            <a:ext cx="2035175" cy="6261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774190" y="5326380"/>
            <a:ext cx="2191385" cy="368300"/>
          </a:xfrm>
          <a:prstGeom prst="rect">
            <a:avLst/>
          </a:prstGeom>
          <a:noFill/>
        </p:spPr>
        <p:txBody>
          <a:bodyPr wrap="square" rtlCol="0">
            <a:spAutoFit/>
          </a:bodyPr>
          <a:p>
            <a:r>
              <a:rPr lang="zh-CN" altLang="en-US"/>
              <a:t>同辈创客人脉资源</a:t>
            </a:r>
            <a:endParaRPr lang="zh-CN" altLang="en-US"/>
          </a:p>
        </p:txBody>
      </p:sp>
      <p:sp>
        <p:nvSpPr>
          <p:cNvPr id="16" name="圆角矩形 15"/>
          <p:cNvSpPr/>
          <p:nvPr/>
        </p:nvSpPr>
        <p:spPr>
          <a:xfrm>
            <a:off x="5186680" y="3200400"/>
            <a:ext cx="2035175" cy="897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672455" y="3465195"/>
            <a:ext cx="1326515" cy="368300"/>
          </a:xfrm>
          <a:prstGeom prst="rect">
            <a:avLst/>
          </a:prstGeom>
          <a:noFill/>
        </p:spPr>
        <p:txBody>
          <a:bodyPr wrap="square" rtlCol="0">
            <a:spAutoFit/>
          </a:bodyPr>
          <a:p>
            <a:r>
              <a:rPr lang="zh-CN" altLang="en-US"/>
              <a:t>软件平台</a:t>
            </a:r>
            <a:endParaRPr lang="zh-CN" altLang="en-US"/>
          </a:p>
        </p:txBody>
      </p:sp>
      <p:sp>
        <p:nvSpPr>
          <p:cNvPr id="19" name="左大括号 18"/>
          <p:cNvSpPr/>
          <p:nvPr/>
        </p:nvSpPr>
        <p:spPr>
          <a:xfrm>
            <a:off x="7535545" y="1465580"/>
            <a:ext cx="918845" cy="42487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圆角矩形 19"/>
          <p:cNvSpPr/>
          <p:nvPr/>
        </p:nvSpPr>
        <p:spPr>
          <a:xfrm>
            <a:off x="8715375" y="1212215"/>
            <a:ext cx="2045970" cy="55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8976360" y="1309370"/>
            <a:ext cx="1910080" cy="368300"/>
          </a:xfrm>
          <a:prstGeom prst="rect">
            <a:avLst/>
          </a:prstGeom>
          <a:noFill/>
        </p:spPr>
        <p:txBody>
          <a:bodyPr wrap="square" rtlCol="0">
            <a:spAutoFit/>
          </a:bodyPr>
          <a:p>
            <a:r>
              <a:rPr lang="zh-CN" altLang="en-US"/>
              <a:t>预约硬件设备</a:t>
            </a:r>
            <a:endParaRPr lang="zh-CN" altLang="en-US"/>
          </a:p>
        </p:txBody>
      </p:sp>
      <p:sp>
        <p:nvSpPr>
          <p:cNvPr id="22" name="圆角矩形 21"/>
          <p:cNvSpPr/>
          <p:nvPr/>
        </p:nvSpPr>
        <p:spPr>
          <a:xfrm>
            <a:off x="8840470" y="3280410"/>
            <a:ext cx="2045970" cy="55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8976360" y="3373120"/>
            <a:ext cx="1910080" cy="368300"/>
          </a:xfrm>
          <a:prstGeom prst="rect">
            <a:avLst/>
          </a:prstGeom>
          <a:noFill/>
        </p:spPr>
        <p:txBody>
          <a:bodyPr wrap="square" rtlCol="0">
            <a:spAutoFit/>
          </a:bodyPr>
          <a:p>
            <a:r>
              <a:rPr lang="zh-CN" altLang="en-US"/>
              <a:t>学习创客知识</a:t>
            </a:r>
            <a:endParaRPr lang="zh-CN" altLang="en-US"/>
          </a:p>
        </p:txBody>
      </p:sp>
      <p:sp>
        <p:nvSpPr>
          <p:cNvPr id="13" name="圆角矩形 12"/>
          <p:cNvSpPr/>
          <p:nvPr/>
        </p:nvSpPr>
        <p:spPr>
          <a:xfrm>
            <a:off x="8840470" y="5270500"/>
            <a:ext cx="2045970" cy="553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8888095" y="5363210"/>
            <a:ext cx="2087245" cy="368300"/>
          </a:xfrm>
          <a:prstGeom prst="rect">
            <a:avLst/>
          </a:prstGeom>
          <a:noFill/>
        </p:spPr>
        <p:txBody>
          <a:bodyPr wrap="square" rtlCol="0">
            <a:spAutoFit/>
          </a:bodyPr>
          <a:p>
            <a:r>
              <a:rPr lang="zh-CN" altLang="en-US"/>
              <a:t>与老师、同学交流</a:t>
            </a:r>
            <a:endParaRPr lang="zh-CN" altLang="en-US"/>
          </a:p>
        </p:txBody>
      </p:sp>
      <p:sp>
        <p:nvSpPr>
          <p:cNvPr id="29" name="文本框 28"/>
          <p:cNvSpPr txBox="1"/>
          <p:nvPr/>
        </p:nvSpPr>
        <p:spPr>
          <a:xfrm>
            <a:off x="3809365" y="6100445"/>
            <a:ext cx="5260975" cy="368300"/>
          </a:xfrm>
          <a:prstGeom prst="rect">
            <a:avLst/>
          </a:prstGeom>
          <a:noFill/>
        </p:spPr>
        <p:txBody>
          <a:bodyPr wrap="square" rtlCol="0">
            <a:spAutoFit/>
          </a:bodyPr>
          <a:p>
            <a:r>
              <a:rPr lang="zh-CN" altLang="en-US"/>
              <a:t>将</a:t>
            </a:r>
            <a:r>
              <a:rPr lang="en-US" altLang="zh-CN"/>
              <a:t>icenter</a:t>
            </a:r>
            <a:r>
              <a:rPr lang="zh-CN" altLang="en-US"/>
              <a:t>的实体与虚拟资源实现信息化整合与重组</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25450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科创社团入住</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4840605" y="2476500"/>
            <a:ext cx="2148840" cy="2273300"/>
            <a:chOff x="2283" y="3139"/>
            <a:chExt cx="3384" cy="3580"/>
          </a:xfrm>
        </p:grpSpPr>
        <p:pic>
          <p:nvPicPr>
            <p:cNvPr id="4" name="图片 3" descr="社团"/>
            <p:cNvPicPr>
              <a:picLocks noChangeAspect="1"/>
            </p:cNvPicPr>
            <p:nvPr/>
          </p:nvPicPr>
          <p:blipFill>
            <a:blip r:embed="rId1"/>
            <a:stretch>
              <a:fillRect/>
            </a:stretch>
          </p:blipFill>
          <p:spPr>
            <a:xfrm>
              <a:off x="2283" y="3139"/>
              <a:ext cx="3000" cy="3000"/>
            </a:xfrm>
            <a:prstGeom prst="rect">
              <a:avLst/>
            </a:prstGeom>
          </p:spPr>
        </p:pic>
        <p:sp>
          <p:nvSpPr>
            <p:cNvPr id="9" name="文本框 8"/>
            <p:cNvSpPr txBox="1"/>
            <p:nvPr/>
          </p:nvSpPr>
          <p:spPr>
            <a:xfrm>
              <a:off x="2283" y="6139"/>
              <a:ext cx="3384" cy="580"/>
            </a:xfrm>
            <a:prstGeom prst="rect">
              <a:avLst/>
            </a:prstGeom>
            <a:noFill/>
          </p:spPr>
          <p:txBody>
            <a:bodyPr wrap="square" rtlCol="0">
              <a:spAutoFit/>
            </a:bodyPr>
            <a:p>
              <a:r>
                <a:rPr lang="zh-CN" altLang="en-US"/>
                <a:t>三十多个科创社团</a:t>
              </a:r>
              <a:endParaRPr lang="zh-CN" altLang="en-US"/>
            </a:p>
          </p:txBody>
        </p:sp>
      </p:grpSp>
      <p:sp>
        <p:nvSpPr>
          <p:cNvPr id="11" name="右大括号 10"/>
          <p:cNvSpPr/>
          <p:nvPr/>
        </p:nvSpPr>
        <p:spPr>
          <a:xfrm>
            <a:off x="3065780" y="1953260"/>
            <a:ext cx="1461770" cy="3183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圆角矩形 11"/>
          <p:cNvSpPr/>
          <p:nvPr/>
        </p:nvSpPr>
        <p:spPr>
          <a:xfrm>
            <a:off x="1136650" y="1706245"/>
            <a:ext cx="1482725" cy="5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1220470" y="1804035"/>
            <a:ext cx="1398905" cy="368300"/>
          </a:xfrm>
          <a:prstGeom prst="rect">
            <a:avLst/>
          </a:prstGeom>
          <a:noFill/>
        </p:spPr>
        <p:txBody>
          <a:bodyPr wrap="square" rtlCol="0">
            <a:spAutoFit/>
          </a:bodyPr>
          <a:p>
            <a:r>
              <a:rPr lang="zh-CN" altLang="en-US"/>
              <a:t>专属场地</a:t>
            </a:r>
            <a:endParaRPr lang="zh-CN" altLang="en-US"/>
          </a:p>
        </p:txBody>
      </p:sp>
      <p:sp>
        <p:nvSpPr>
          <p:cNvPr id="14" name="圆角矩形 13"/>
          <p:cNvSpPr/>
          <p:nvPr/>
        </p:nvSpPr>
        <p:spPr>
          <a:xfrm>
            <a:off x="1136650" y="2700020"/>
            <a:ext cx="1482725" cy="5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261745" y="2797810"/>
            <a:ext cx="1398905" cy="368300"/>
          </a:xfrm>
          <a:prstGeom prst="rect">
            <a:avLst/>
          </a:prstGeom>
          <a:noFill/>
        </p:spPr>
        <p:txBody>
          <a:bodyPr wrap="square" rtlCol="0">
            <a:spAutoFit/>
          </a:bodyPr>
          <a:p>
            <a:r>
              <a:rPr lang="zh-CN" altLang="en-US"/>
              <a:t>设备借用</a:t>
            </a:r>
            <a:endParaRPr lang="zh-CN" altLang="en-US"/>
          </a:p>
        </p:txBody>
      </p:sp>
      <p:sp>
        <p:nvSpPr>
          <p:cNvPr id="16" name="圆角矩形 15"/>
          <p:cNvSpPr/>
          <p:nvPr/>
        </p:nvSpPr>
        <p:spPr>
          <a:xfrm>
            <a:off x="1136650" y="3677285"/>
            <a:ext cx="1482725" cy="5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220470" y="3775075"/>
            <a:ext cx="1398905" cy="368300"/>
          </a:xfrm>
          <a:prstGeom prst="rect">
            <a:avLst/>
          </a:prstGeom>
          <a:noFill/>
        </p:spPr>
        <p:txBody>
          <a:bodyPr wrap="square" rtlCol="0">
            <a:spAutoFit/>
          </a:bodyPr>
          <a:p>
            <a:r>
              <a:rPr lang="zh-CN" altLang="en-US"/>
              <a:t>技能培训</a:t>
            </a:r>
            <a:endParaRPr lang="zh-CN" altLang="en-US"/>
          </a:p>
        </p:txBody>
      </p:sp>
      <p:sp>
        <p:nvSpPr>
          <p:cNvPr id="18" name="圆角矩形 17"/>
          <p:cNvSpPr/>
          <p:nvPr/>
        </p:nvSpPr>
        <p:spPr>
          <a:xfrm>
            <a:off x="1136650" y="4670425"/>
            <a:ext cx="1482725" cy="5638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1220470" y="4768215"/>
            <a:ext cx="1398905" cy="368300"/>
          </a:xfrm>
          <a:prstGeom prst="rect">
            <a:avLst/>
          </a:prstGeom>
          <a:noFill/>
        </p:spPr>
        <p:txBody>
          <a:bodyPr wrap="square" rtlCol="0">
            <a:spAutoFit/>
          </a:bodyPr>
          <a:p>
            <a:r>
              <a:rPr lang="zh-CN" altLang="en-US"/>
              <a:t>方向指导</a:t>
            </a:r>
            <a:endParaRPr lang="zh-CN" altLang="en-US"/>
          </a:p>
        </p:txBody>
      </p:sp>
      <p:sp>
        <p:nvSpPr>
          <p:cNvPr id="20" name="右箭头 19"/>
          <p:cNvSpPr/>
          <p:nvPr/>
        </p:nvSpPr>
        <p:spPr>
          <a:xfrm>
            <a:off x="7662545" y="3399155"/>
            <a:ext cx="970915" cy="292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科技"/>
          <p:cNvPicPr>
            <a:picLocks noChangeAspect="1"/>
          </p:cNvPicPr>
          <p:nvPr/>
        </p:nvPicPr>
        <p:blipFill>
          <a:blip r:embed="rId2"/>
          <a:stretch>
            <a:fillRect/>
          </a:stretch>
        </p:blipFill>
        <p:spPr>
          <a:xfrm>
            <a:off x="9529445" y="1706245"/>
            <a:ext cx="1206500" cy="1206500"/>
          </a:xfrm>
          <a:prstGeom prst="rect">
            <a:avLst/>
          </a:prstGeom>
        </p:spPr>
      </p:pic>
      <p:sp>
        <p:nvSpPr>
          <p:cNvPr id="23" name="文本框 22"/>
          <p:cNvSpPr txBox="1"/>
          <p:nvPr/>
        </p:nvSpPr>
        <p:spPr>
          <a:xfrm>
            <a:off x="9454515" y="2797810"/>
            <a:ext cx="1951990" cy="368300"/>
          </a:xfrm>
          <a:prstGeom prst="rect">
            <a:avLst/>
          </a:prstGeom>
          <a:noFill/>
        </p:spPr>
        <p:txBody>
          <a:bodyPr wrap="square" rtlCol="0">
            <a:spAutoFit/>
          </a:bodyPr>
          <a:p>
            <a:r>
              <a:rPr lang="zh-CN" altLang="en-US"/>
              <a:t>科创成果产出</a:t>
            </a:r>
            <a:endParaRPr lang="zh-CN" altLang="en-US"/>
          </a:p>
        </p:txBody>
      </p:sp>
      <p:pic>
        <p:nvPicPr>
          <p:cNvPr id="24" name="图片 23" descr="团队"/>
          <p:cNvPicPr>
            <a:picLocks noChangeAspect="1"/>
          </p:cNvPicPr>
          <p:nvPr/>
        </p:nvPicPr>
        <p:blipFill>
          <a:blip r:embed="rId3"/>
          <a:stretch>
            <a:fillRect/>
          </a:stretch>
        </p:blipFill>
        <p:spPr>
          <a:xfrm>
            <a:off x="9550400" y="3484880"/>
            <a:ext cx="1185545" cy="1185545"/>
          </a:xfrm>
          <a:prstGeom prst="rect">
            <a:avLst/>
          </a:prstGeom>
        </p:spPr>
      </p:pic>
      <p:sp>
        <p:nvSpPr>
          <p:cNvPr id="7" name="文本框 6"/>
          <p:cNvSpPr txBox="1"/>
          <p:nvPr/>
        </p:nvSpPr>
        <p:spPr>
          <a:xfrm>
            <a:off x="9454515" y="4670425"/>
            <a:ext cx="1720850" cy="368300"/>
          </a:xfrm>
          <a:prstGeom prst="rect">
            <a:avLst/>
          </a:prstGeom>
          <a:noFill/>
        </p:spPr>
        <p:txBody>
          <a:bodyPr wrap="square" rtlCol="0">
            <a:spAutoFit/>
          </a:bodyPr>
          <a:p>
            <a:r>
              <a:rPr lang="zh-CN" altLang="en-US"/>
              <a:t>成熟创客团队</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产业孵化</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43" name="组合 242"/>
          <p:cNvGrpSpPr/>
          <p:nvPr/>
        </p:nvGrpSpPr>
        <p:grpSpPr>
          <a:xfrm>
            <a:off x="1257704" y="2655319"/>
            <a:ext cx="854383" cy="855696"/>
            <a:chOff x="3750714" y="2923481"/>
            <a:chExt cx="854383" cy="855696"/>
          </a:xfrm>
        </p:grpSpPr>
        <p:sp>
          <p:nvSpPr>
            <p:cNvPr id="244" name="MH_Other_4"/>
            <p:cNvSpPr/>
            <p:nvPr>
              <p:custDataLst>
                <p:tags r:id="rId1"/>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33" name="组合 232"/>
          <p:cNvGrpSpPr/>
          <p:nvPr/>
        </p:nvGrpSpPr>
        <p:grpSpPr>
          <a:xfrm>
            <a:off x="1264054" y="3830759"/>
            <a:ext cx="854383" cy="855696"/>
            <a:chOff x="3750714" y="4457696"/>
            <a:chExt cx="854383" cy="855696"/>
          </a:xfrm>
        </p:grpSpPr>
        <p:sp>
          <p:nvSpPr>
            <p:cNvPr id="234" name="MH_Other_5"/>
            <p:cNvSpPr/>
            <p:nvPr>
              <p:custDataLst>
                <p:tags r:id="rId2"/>
              </p:custDataLst>
            </p:nvPr>
          </p:nvSpPr>
          <p:spPr>
            <a:xfrm>
              <a:off x="3750714" y="4457696"/>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5" name="组合 234"/>
            <p:cNvGrpSpPr/>
            <p:nvPr/>
          </p:nvGrpSpPr>
          <p:grpSpPr>
            <a:xfrm>
              <a:off x="4002674" y="4693313"/>
              <a:ext cx="346497" cy="396060"/>
              <a:chOff x="7190711" y="1366461"/>
              <a:chExt cx="564762" cy="645545"/>
            </a:xfrm>
          </p:grpSpPr>
          <p:sp>
            <p:nvSpPr>
              <p:cNvPr id="236" name="Freeform 352"/>
              <p:cNvSpPr>
                <a:spLocks noEditPoints="1"/>
              </p:cNvSpPr>
              <p:nvPr/>
            </p:nvSpPr>
            <p:spPr bwMode="auto">
              <a:xfrm>
                <a:off x="7190711" y="1366461"/>
                <a:ext cx="564762" cy="370017"/>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353"/>
              <p:cNvSpPr/>
              <p:nvPr/>
            </p:nvSpPr>
            <p:spPr bwMode="auto">
              <a:xfrm>
                <a:off x="7589578" y="1485472"/>
                <a:ext cx="85832" cy="131273"/>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354"/>
              <p:cNvSpPr/>
              <p:nvPr/>
            </p:nvSpPr>
            <p:spPr bwMode="auto">
              <a:xfrm>
                <a:off x="7494369" y="1484030"/>
                <a:ext cx="80062" cy="132715"/>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355"/>
              <p:cNvSpPr/>
              <p:nvPr/>
            </p:nvSpPr>
            <p:spPr bwMode="auto">
              <a:xfrm>
                <a:off x="7439552" y="1756673"/>
                <a:ext cx="51211" cy="204843"/>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356"/>
              <p:cNvSpPr/>
              <p:nvPr/>
            </p:nvSpPr>
            <p:spPr bwMode="auto">
              <a:xfrm>
                <a:off x="7368146" y="1918240"/>
                <a:ext cx="196188" cy="93766"/>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357"/>
              <p:cNvSpPr>
                <a:spLocks noEditPoints="1"/>
              </p:cNvSpPr>
              <p:nvPr/>
            </p:nvSpPr>
            <p:spPr bwMode="auto">
              <a:xfrm>
                <a:off x="7376801" y="1484030"/>
                <a:ext cx="102422" cy="134158"/>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358"/>
              <p:cNvSpPr/>
              <p:nvPr/>
            </p:nvSpPr>
            <p:spPr bwMode="auto">
              <a:xfrm>
                <a:off x="7276543" y="1484030"/>
                <a:ext cx="87996" cy="134158"/>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sp>
        <p:nvSpPr>
          <p:cNvPr id="2" name="文本框 1"/>
          <p:cNvSpPr txBox="1"/>
          <p:nvPr/>
        </p:nvSpPr>
        <p:spPr>
          <a:xfrm>
            <a:off x="2287270" y="2813050"/>
            <a:ext cx="4126865" cy="521970"/>
          </a:xfrm>
          <a:prstGeom prst="rect">
            <a:avLst/>
          </a:prstGeom>
          <a:noFill/>
        </p:spPr>
        <p:txBody>
          <a:bodyPr wrap="square" rtlCol="0">
            <a:spAutoFit/>
          </a:bodyPr>
          <a:p>
            <a:r>
              <a:rPr lang="zh-CN" altLang="en-US" sz="2800"/>
              <a:t>社区建立起来—群众基础</a:t>
            </a:r>
            <a:endParaRPr lang="zh-CN" altLang="en-US" sz="2800"/>
          </a:p>
        </p:txBody>
      </p:sp>
      <p:sp>
        <p:nvSpPr>
          <p:cNvPr id="3" name="文本框 2"/>
          <p:cNvSpPr txBox="1"/>
          <p:nvPr/>
        </p:nvSpPr>
        <p:spPr>
          <a:xfrm>
            <a:off x="2287270" y="3951605"/>
            <a:ext cx="5836920" cy="521970"/>
          </a:xfrm>
          <a:prstGeom prst="rect">
            <a:avLst/>
          </a:prstGeom>
          <a:noFill/>
        </p:spPr>
        <p:txBody>
          <a:bodyPr wrap="square" rtlCol="0">
            <a:spAutoFit/>
          </a:bodyPr>
          <a:p>
            <a:r>
              <a:rPr lang="zh-CN" altLang="en-US" sz="2800"/>
              <a:t>创客成长起来—产品涌现</a:t>
            </a:r>
            <a:endParaRPr lang="zh-CN" altLang="en-US" sz="2800"/>
          </a:p>
        </p:txBody>
      </p:sp>
      <p:sp>
        <p:nvSpPr>
          <p:cNvPr id="5" name="文本框 4"/>
          <p:cNvSpPr txBox="1"/>
          <p:nvPr/>
        </p:nvSpPr>
        <p:spPr>
          <a:xfrm>
            <a:off x="7879715" y="3079115"/>
            <a:ext cx="3683000" cy="1383665"/>
          </a:xfrm>
          <a:prstGeom prst="rect">
            <a:avLst/>
          </a:prstGeom>
          <a:noFill/>
        </p:spPr>
        <p:txBody>
          <a:bodyPr wrap="square" rtlCol="0">
            <a:spAutoFit/>
          </a:bodyPr>
          <a:p>
            <a:r>
              <a:rPr lang="zh-CN" altLang="en-US" sz="2800"/>
              <a:t>市场化需求增加（反应物积累，正反应倾向增加）</a:t>
            </a:r>
            <a:endParaRPr lang="zh-CN" altLang="en-US" sz="2800"/>
          </a:p>
        </p:txBody>
      </p:sp>
      <p:sp>
        <p:nvSpPr>
          <p:cNvPr id="6" name="文本框 5"/>
          <p:cNvSpPr txBox="1"/>
          <p:nvPr/>
        </p:nvSpPr>
        <p:spPr>
          <a:xfrm>
            <a:off x="6703060" y="2975610"/>
            <a:ext cx="1618615" cy="1198880"/>
          </a:xfrm>
          <a:prstGeom prst="rect">
            <a:avLst/>
          </a:prstGeom>
          <a:noFill/>
        </p:spPr>
        <p:txBody>
          <a:bodyPr wrap="square" rtlCol="0" anchor="t">
            <a:spAutoFit/>
          </a:bodyPr>
          <a:p>
            <a:r>
              <a:rPr lang="zh-CN" altLang="en-US" sz="7200">
                <a:latin typeface="Arial" panose="020B0604020202020204" pitchFamily="34" charset="0"/>
              </a:rPr>
              <a:t>→</a:t>
            </a:r>
            <a:endParaRPr lang="zh-CN" altLang="en-US" sz="7200">
              <a:latin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243"/>
                                        </p:tgtEl>
                                        <p:attrNameLst>
                                          <p:attrName>style.visibility</p:attrName>
                                        </p:attrNameLst>
                                      </p:cBhvr>
                                      <p:to>
                                        <p:strVal val="visible"/>
                                      </p:to>
                                    </p:set>
                                    <p:anim calcmode="lin" valueType="num">
                                      <p:cBhvr>
                                        <p:cTn id="24" dur="500" fill="hold"/>
                                        <p:tgtEl>
                                          <p:spTgt spid="243"/>
                                        </p:tgtEl>
                                        <p:attrNameLst>
                                          <p:attrName>ppt_w</p:attrName>
                                        </p:attrNameLst>
                                      </p:cBhvr>
                                      <p:tavLst>
                                        <p:tav tm="0">
                                          <p:val>
                                            <p:fltVal val="0"/>
                                          </p:val>
                                        </p:tav>
                                        <p:tav tm="100000">
                                          <p:val>
                                            <p:strVal val="#ppt_w"/>
                                          </p:val>
                                        </p:tav>
                                      </p:tavLst>
                                    </p:anim>
                                    <p:anim calcmode="lin" valueType="num">
                                      <p:cBhvr>
                                        <p:cTn id="25" dur="500" fill="hold"/>
                                        <p:tgtEl>
                                          <p:spTgt spid="243"/>
                                        </p:tgtEl>
                                        <p:attrNameLst>
                                          <p:attrName>ppt_h</p:attrName>
                                        </p:attrNameLst>
                                      </p:cBhvr>
                                      <p:tavLst>
                                        <p:tav tm="0">
                                          <p:val>
                                            <p:fltVal val="0"/>
                                          </p:val>
                                        </p:tav>
                                        <p:tav tm="100000">
                                          <p:val>
                                            <p:strVal val="#ppt_h"/>
                                          </p:val>
                                        </p:tav>
                                      </p:tavLst>
                                    </p:anim>
                                    <p:animEffect transition="in" filter="fade">
                                      <p:cBhvr>
                                        <p:cTn id="26" dur="500"/>
                                        <p:tgtEl>
                                          <p:spTgt spid="243"/>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233"/>
                                        </p:tgtEl>
                                        <p:attrNameLst>
                                          <p:attrName>style.visibility</p:attrName>
                                        </p:attrNameLst>
                                      </p:cBhvr>
                                      <p:to>
                                        <p:strVal val="visible"/>
                                      </p:to>
                                    </p:set>
                                    <p:anim calcmode="lin" valueType="num">
                                      <p:cBhvr>
                                        <p:cTn id="30" dur="500" fill="hold"/>
                                        <p:tgtEl>
                                          <p:spTgt spid="233"/>
                                        </p:tgtEl>
                                        <p:attrNameLst>
                                          <p:attrName>ppt_w</p:attrName>
                                        </p:attrNameLst>
                                      </p:cBhvr>
                                      <p:tavLst>
                                        <p:tav tm="0">
                                          <p:val>
                                            <p:fltVal val="0"/>
                                          </p:val>
                                        </p:tav>
                                        <p:tav tm="100000">
                                          <p:val>
                                            <p:strVal val="#ppt_w"/>
                                          </p:val>
                                        </p:tav>
                                      </p:tavLst>
                                    </p:anim>
                                    <p:anim calcmode="lin" valueType="num">
                                      <p:cBhvr>
                                        <p:cTn id="31" dur="500" fill="hold"/>
                                        <p:tgtEl>
                                          <p:spTgt spid="233"/>
                                        </p:tgtEl>
                                        <p:attrNameLst>
                                          <p:attrName>ppt_h</p:attrName>
                                        </p:attrNameLst>
                                      </p:cBhvr>
                                      <p:tavLst>
                                        <p:tav tm="0">
                                          <p:val>
                                            <p:fltVal val="0"/>
                                          </p:val>
                                        </p:tav>
                                        <p:tav tm="100000">
                                          <p:val>
                                            <p:strVal val="#ppt_h"/>
                                          </p:val>
                                        </p:tav>
                                      </p:tavLst>
                                    </p:anim>
                                    <p:animEffect transition="in" filter="fade">
                                      <p:cBhvr>
                                        <p:cTn id="32"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文本框 24"/>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产业孵化</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文本框 2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7" name="直接连接符 2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nvSpPr>
        <p:spPr>
          <a:xfrm>
            <a:off x="1426189" y="2293272"/>
            <a:ext cx="10515600" cy="500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反应物（创新创业项目）积累，转换需求增加</a:t>
            </a:r>
            <a:endParaRPr lang="zh-CN" altLang="en-US" dirty="0"/>
          </a:p>
        </p:txBody>
      </p:sp>
      <p:cxnSp>
        <p:nvCxnSpPr>
          <p:cNvPr id="6" name="直接箭头连接符 5"/>
          <p:cNvCxnSpPr/>
          <p:nvPr/>
        </p:nvCxnSpPr>
        <p:spPr>
          <a:xfrm>
            <a:off x="4229284" y="3386496"/>
            <a:ext cx="1799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内容占位符 2"/>
          <p:cNvSpPr txBox="1"/>
          <p:nvPr/>
        </p:nvSpPr>
        <p:spPr>
          <a:xfrm>
            <a:off x="1426210" y="3941445"/>
            <a:ext cx="10716895" cy="1026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但是缺乏催化剂（业内指导 导师指导 商业</a:t>
            </a:r>
            <a:r>
              <a:rPr lang="zh-CN" altLang="en-US" dirty="0"/>
              <a:t>规划</a:t>
            </a:r>
            <a:r>
              <a:rPr lang="zh-CN" altLang="en-US" dirty="0"/>
              <a:t>），转换速率慢，难以进行</a:t>
            </a:r>
            <a:endParaRPr lang="zh-CN" altLang="en-US" dirty="0"/>
          </a:p>
        </p:txBody>
      </p:sp>
      <p:cxnSp>
        <p:nvCxnSpPr>
          <p:cNvPr id="9" name="直接箭头连接符 8"/>
          <p:cNvCxnSpPr/>
          <p:nvPr/>
        </p:nvCxnSpPr>
        <p:spPr>
          <a:xfrm>
            <a:off x="4360668" y="5228621"/>
            <a:ext cx="1799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286598" y="3096237"/>
            <a:ext cx="1624782" cy="580373"/>
          </a:xfrm>
          <a:prstGeom prst="line">
            <a:avLst/>
          </a:prstGeom>
          <a:ln w="34925"/>
        </p:spPr>
        <p:style>
          <a:lnRef idx="1">
            <a:schemeClr val="dk1"/>
          </a:lnRef>
          <a:fillRef idx="0">
            <a:schemeClr val="dk1"/>
          </a:fillRef>
          <a:effectRef idx="0">
            <a:schemeClr val="dk1"/>
          </a:effectRef>
          <a:fontRef idx="minor">
            <a:schemeClr val="tx1"/>
          </a:fontRef>
        </p:style>
      </p:cxnSp>
      <p:sp>
        <p:nvSpPr>
          <p:cNvPr id="16" name="内容占位符 2"/>
          <p:cNvSpPr txBox="1"/>
          <p:nvPr/>
        </p:nvSpPr>
        <p:spPr>
          <a:xfrm>
            <a:off x="1426189" y="5722909"/>
            <a:ext cx="10515600" cy="500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市场化资源匹配催化，转化率（孵化成功率）提高，反应得以进行</a:t>
            </a:r>
            <a:endParaRPr lang="zh-CN" altLang="en-US" dirty="0"/>
          </a:p>
        </p:txBody>
      </p:sp>
      <p:sp>
        <p:nvSpPr>
          <p:cNvPr id="5" name="文本框 4"/>
          <p:cNvSpPr txBox="1"/>
          <p:nvPr/>
        </p:nvSpPr>
        <p:spPr>
          <a:xfrm>
            <a:off x="1586865" y="4967605"/>
            <a:ext cx="7406005" cy="521970"/>
          </a:xfrm>
          <a:prstGeom prst="rect">
            <a:avLst/>
          </a:prstGeom>
          <a:noFill/>
        </p:spPr>
        <p:txBody>
          <a:bodyPr wrap="square" rtlCol="0" anchor="t">
            <a:spAutoFit/>
          </a:bodyPr>
          <a:p>
            <a:pPr marL="0" indent="0">
              <a:buFont typeface="Arial" panose="020B0604020202020204" pitchFamily="34" charset="0"/>
              <a:buNone/>
            </a:pPr>
            <a:r>
              <a:rPr lang="zh-CN" altLang="en-US" sz="2800" dirty="0">
                <a:sym typeface="+mn-ea"/>
              </a:rPr>
              <a:t>未孵化项目                      产品</a:t>
            </a:r>
            <a:endParaRPr lang="zh-CN" altLang="en-US" sz="2800"/>
          </a:p>
        </p:txBody>
      </p:sp>
      <p:sp>
        <p:nvSpPr>
          <p:cNvPr id="8" name="文本框 7"/>
          <p:cNvSpPr txBox="1"/>
          <p:nvPr/>
        </p:nvSpPr>
        <p:spPr>
          <a:xfrm>
            <a:off x="1426210" y="3096260"/>
            <a:ext cx="8171815" cy="521970"/>
          </a:xfrm>
          <a:prstGeom prst="rect">
            <a:avLst/>
          </a:prstGeom>
          <a:noFill/>
        </p:spPr>
        <p:txBody>
          <a:bodyPr wrap="square" rtlCol="0" anchor="t">
            <a:spAutoFit/>
          </a:bodyPr>
          <a:p>
            <a:pPr marL="0" indent="0">
              <a:buFont typeface="Arial" panose="020B0604020202020204" pitchFamily="34" charset="0"/>
              <a:buNone/>
            </a:pPr>
            <a:r>
              <a:rPr lang="zh-CN" altLang="en-US" sz="2800" dirty="0">
                <a:sym typeface="+mn-ea"/>
              </a:rPr>
              <a:t>未孵化项目                      产品</a:t>
            </a:r>
            <a:endParaRPr lang="zh-CN" altLang="en-US" sz="2800"/>
          </a:p>
        </p:txBody>
      </p:sp>
      <p:grpSp>
        <p:nvGrpSpPr>
          <p:cNvPr id="243" name="组合 242"/>
          <p:cNvGrpSpPr/>
          <p:nvPr/>
        </p:nvGrpSpPr>
        <p:grpSpPr>
          <a:xfrm>
            <a:off x="417599" y="2176529"/>
            <a:ext cx="854383" cy="855696"/>
            <a:chOff x="3750714" y="2923481"/>
            <a:chExt cx="854383" cy="855696"/>
          </a:xfrm>
        </p:grpSpPr>
        <p:sp>
          <p:nvSpPr>
            <p:cNvPr id="244" name="MH_Other_4"/>
            <p:cNvSpPr/>
            <p:nvPr>
              <p:custDataLst>
                <p:tags r:id="rId1"/>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4" name="组合 13"/>
          <p:cNvGrpSpPr/>
          <p:nvPr/>
        </p:nvGrpSpPr>
        <p:grpSpPr>
          <a:xfrm>
            <a:off x="436649" y="5501389"/>
            <a:ext cx="854383" cy="855696"/>
            <a:chOff x="3750714" y="2923481"/>
            <a:chExt cx="854383" cy="855696"/>
          </a:xfrm>
        </p:grpSpPr>
        <p:sp>
          <p:nvSpPr>
            <p:cNvPr id="15" name="MH_Other_4"/>
            <p:cNvSpPr/>
            <p:nvPr>
              <p:custDataLst>
                <p:tags r:id="rId2"/>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33" name="组合 232"/>
          <p:cNvGrpSpPr/>
          <p:nvPr/>
        </p:nvGrpSpPr>
        <p:grpSpPr>
          <a:xfrm>
            <a:off x="444904" y="3851079"/>
            <a:ext cx="854383" cy="855696"/>
            <a:chOff x="3750714" y="4457696"/>
            <a:chExt cx="854383" cy="855696"/>
          </a:xfrm>
        </p:grpSpPr>
        <p:sp>
          <p:nvSpPr>
            <p:cNvPr id="234" name="MH_Other_5"/>
            <p:cNvSpPr/>
            <p:nvPr>
              <p:custDataLst>
                <p:tags r:id="rId3"/>
              </p:custDataLst>
            </p:nvPr>
          </p:nvSpPr>
          <p:spPr>
            <a:xfrm>
              <a:off x="3750714" y="4457696"/>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5" name="组合 234"/>
            <p:cNvGrpSpPr/>
            <p:nvPr/>
          </p:nvGrpSpPr>
          <p:grpSpPr>
            <a:xfrm>
              <a:off x="4002674" y="4693313"/>
              <a:ext cx="346497" cy="396060"/>
              <a:chOff x="7190711" y="1366461"/>
              <a:chExt cx="564762" cy="645545"/>
            </a:xfrm>
          </p:grpSpPr>
          <p:sp>
            <p:nvSpPr>
              <p:cNvPr id="236" name="Freeform 352"/>
              <p:cNvSpPr>
                <a:spLocks noEditPoints="1"/>
              </p:cNvSpPr>
              <p:nvPr/>
            </p:nvSpPr>
            <p:spPr bwMode="auto">
              <a:xfrm>
                <a:off x="7190711" y="1366461"/>
                <a:ext cx="564762" cy="370017"/>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353"/>
              <p:cNvSpPr/>
              <p:nvPr/>
            </p:nvSpPr>
            <p:spPr bwMode="auto">
              <a:xfrm>
                <a:off x="7589578" y="1485472"/>
                <a:ext cx="85832" cy="131273"/>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354"/>
              <p:cNvSpPr/>
              <p:nvPr/>
            </p:nvSpPr>
            <p:spPr bwMode="auto">
              <a:xfrm>
                <a:off x="7494369" y="1484030"/>
                <a:ext cx="80062" cy="132715"/>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355"/>
              <p:cNvSpPr/>
              <p:nvPr/>
            </p:nvSpPr>
            <p:spPr bwMode="auto">
              <a:xfrm>
                <a:off x="7439552" y="1756673"/>
                <a:ext cx="51211" cy="204843"/>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356"/>
              <p:cNvSpPr/>
              <p:nvPr/>
            </p:nvSpPr>
            <p:spPr bwMode="auto">
              <a:xfrm>
                <a:off x="7368146" y="1918240"/>
                <a:ext cx="196188" cy="93766"/>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357"/>
              <p:cNvSpPr>
                <a:spLocks noEditPoints="1"/>
              </p:cNvSpPr>
              <p:nvPr/>
            </p:nvSpPr>
            <p:spPr bwMode="auto">
              <a:xfrm>
                <a:off x="7376801" y="1484030"/>
                <a:ext cx="102422" cy="134158"/>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358"/>
              <p:cNvSpPr/>
              <p:nvPr/>
            </p:nvSpPr>
            <p:spPr bwMode="auto">
              <a:xfrm>
                <a:off x="7276543" y="1484030"/>
                <a:ext cx="87996" cy="134158"/>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pic>
        <p:nvPicPr>
          <p:cNvPr id="58" name="图片 57"/>
          <p:cNvPicPr>
            <a:picLocks noChangeAspect="1"/>
          </p:cNvPicPr>
          <p:nvPr/>
        </p:nvPicPr>
        <p:blipFill rotWithShape="1">
          <a:blip r:embed="rId4" cstate="screen"/>
          <a:srcRect/>
          <a:stretch>
            <a:fillRect/>
          </a:stretch>
        </p:blipFill>
        <p:spPr>
          <a:xfrm rot="16200000" flipV="1">
            <a:off x="10287636" y="-2157670"/>
            <a:ext cx="3077858" cy="7036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6"/>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anim calcmode="lin" valueType="num">
                                      <p:cBhvr>
                                        <p:cTn id="19" dur="1000" fill="hold"/>
                                        <p:tgtEl>
                                          <p:spTgt spid="25"/>
                                        </p:tgtEl>
                                        <p:attrNameLst>
                                          <p:attrName>ppt_x</p:attrName>
                                        </p:attrNameLst>
                                      </p:cBhvr>
                                      <p:tavLst>
                                        <p:tav tm="0">
                                          <p:val>
                                            <p:strVal val="#ppt_x"/>
                                          </p:val>
                                        </p:tav>
                                        <p:tav tm="100000">
                                          <p:val>
                                            <p:strVal val="#ppt_x"/>
                                          </p:val>
                                        </p:tav>
                                      </p:tavLst>
                                    </p:anim>
                                    <p:anim calcmode="lin" valueType="num">
                                      <p:cBhvr>
                                        <p:cTn id="20" dur="1000" fill="hold"/>
                                        <p:tgtEl>
                                          <p:spTgt spid="2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243"/>
                                        </p:tgtEl>
                                        <p:attrNameLst>
                                          <p:attrName>style.visibility</p:attrName>
                                        </p:attrNameLst>
                                      </p:cBhvr>
                                      <p:to>
                                        <p:strVal val="visible"/>
                                      </p:to>
                                    </p:set>
                                    <p:anim calcmode="lin" valueType="num">
                                      <p:cBhvr>
                                        <p:cTn id="24" dur="500" fill="hold"/>
                                        <p:tgtEl>
                                          <p:spTgt spid="243"/>
                                        </p:tgtEl>
                                        <p:attrNameLst>
                                          <p:attrName>ppt_w</p:attrName>
                                        </p:attrNameLst>
                                      </p:cBhvr>
                                      <p:tavLst>
                                        <p:tav tm="0">
                                          <p:val>
                                            <p:fltVal val="0"/>
                                          </p:val>
                                        </p:tav>
                                        <p:tav tm="100000">
                                          <p:val>
                                            <p:strVal val="#ppt_w"/>
                                          </p:val>
                                        </p:tav>
                                      </p:tavLst>
                                    </p:anim>
                                    <p:anim calcmode="lin" valueType="num">
                                      <p:cBhvr>
                                        <p:cTn id="25" dur="500" fill="hold"/>
                                        <p:tgtEl>
                                          <p:spTgt spid="243"/>
                                        </p:tgtEl>
                                        <p:attrNameLst>
                                          <p:attrName>ppt_h</p:attrName>
                                        </p:attrNameLst>
                                      </p:cBhvr>
                                      <p:tavLst>
                                        <p:tav tm="0">
                                          <p:val>
                                            <p:fltVal val="0"/>
                                          </p:val>
                                        </p:tav>
                                        <p:tav tm="100000">
                                          <p:val>
                                            <p:strVal val="#ppt_h"/>
                                          </p:val>
                                        </p:tav>
                                      </p:tavLst>
                                    </p:anim>
                                    <p:animEffect transition="in" filter="fade">
                                      <p:cBhvr>
                                        <p:cTn id="26" dur="500"/>
                                        <p:tgtEl>
                                          <p:spTgt spid="243"/>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1500"/>
                            </p:stCondLst>
                            <p:childTnLst>
                              <p:par>
                                <p:cTn id="34" presetID="53" presetClass="entr" presetSubtype="16" fill="hold" nodeType="afterEffect">
                                  <p:stCondLst>
                                    <p:cond delay="0"/>
                                  </p:stCondLst>
                                  <p:childTnLst>
                                    <p:set>
                                      <p:cBhvr>
                                        <p:cTn id="35" dur="1" fill="hold">
                                          <p:stCondLst>
                                            <p:cond delay="0"/>
                                          </p:stCondLst>
                                        </p:cTn>
                                        <p:tgtEl>
                                          <p:spTgt spid="233"/>
                                        </p:tgtEl>
                                        <p:attrNameLst>
                                          <p:attrName>style.visibility</p:attrName>
                                        </p:attrNameLst>
                                      </p:cBhvr>
                                      <p:to>
                                        <p:strVal val="visible"/>
                                      </p:to>
                                    </p:set>
                                    <p:anim calcmode="lin" valueType="num">
                                      <p:cBhvr>
                                        <p:cTn id="36" dur="500" fill="hold"/>
                                        <p:tgtEl>
                                          <p:spTgt spid="233"/>
                                        </p:tgtEl>
                                        <p:attrNameLst>
                                          <p:attrName>ppt_w</p:attrName>
                                        </p:attrNameLst>
                                      </p:cBhvr>
                                      <p:tavLst>
                                        <p:tav tm="0">
                                          <p:val>
                                            <p:fltVal val="0"/>
                                          </p:val>
                                        </p:tav>
                                        <p:tav tm="100000">
                                          <p:val>
                                            <p:strVal val="#ppt_w"/>
                                          </p:val>
                                        </p:tav>
                                      </p:tavLst>
                                    </p:anim>
                                    <p:anim calcmode="lin" valueType="num">
                                      <p:cBhvr>
                                        <p:cTn id="37" dur="500" fill="hold"/>
                                        <p:tgtEl>
                                          <p:spTgt spid="233"/>
                                        </p:tgtEl>
                                        <p:attrNameLst>
                                          <p:attrName>ppt_h</p:attrName>
                                        </p:attrNameLst>
                                      </p:cBhvr>
                                      <p:tavLst>
                                        <p:tav tm="0">
                                          <p:val>
                                            <p:fltVal val="0"/>
                                          </p:val>
                                        </p:tav>
                                        <p:tav tm="100000">
                                          <p:val>
                                            <p:strVal val="#ppt_h"/>
                                          </p:val>
                                        </p:tav>
                                      </p:tavLst>
                                    </p:anim>
                                    <p:animEffect transition="in" filter="fade">
                                      <p:cBhvr>
                                        <p:cTn id="38"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909779" y="2473037"/>
            <a:ext cx="752763" cy="752763"/>
          </a:xfrm>
          <a:prstGeom prst="ellipse">
            <a:avLst/>
          </a:prstGeom>
          <a:solidFill>
            <a:schemeClr val="accent6">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TextBox 22"/>
          <p:cNvSpPr txBox="1"/>
          <p:nvPr/>
        </p:nvSpPr>
        <p:spPr>
          <a:xfrm>
            <a:off x="1619047" y="1929715"/>
            <a:ext cx="732893" cy="748988"/>
          </a:xfrm>
          <a:prstGeom prst="rect">
            <a:avLst/>
          </a:prstGeom>
          <a:noFill/>
        </p:spPr>
        <p:txBody>
          <a:bodyPr wrap="none" rtlCol="0">
            <a:spAutoFit/>
          </a:bodyPr>
          <a:lstStyle/>
          <a:p>
            <a:r>
              <a:rPr lang="en-US" sz="4265"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en-US" sz="4265"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Oval 7"/>
          <p:cNvSpPr/>
          <p:nvPr/>
        </p:nvSpPr>
        <p:spPr>
          <a:xfrm>
            <a:off x="3068012" y="3421304"/>
            <a:ext cx="752763" cy="752763"/>
          </a:xfrm>
          <a:prstGeom prst="ellipse">
            <a:avLst/>
          </a:prstGeom>
          <a:solidFill>
            <a:schemeClr val="accent4">
              <a:lumMod val="10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TextBox 12"/>
          <p:cNvSpPr txBox="1"/>
          <p:nvPr/>
        </p:nvSpPr>
        <p:spPr>
          <a:xfrm>
            <a:off x="4627880" y="3032760"/>
            <a:ext cx="3601720" cy="662940"/>
          </a:xfrm>
          <a:prstGeom prst="rect">
            <a:avLst/>
          </a:prstGeom>
          <a:noFill/>
        </p:spPr>
        <p:txBody>
          <a:bodyPr wrap="square" rtlCol="0">
            <a:spAutoFit/>
          </a:bodyPr>
          <a:lstStyle/>
          <a:p>
            <a:pPr>
              <a:lnSpc>
                <a:spcPct val="87000"/>
              </a:lnSpc>
            </a:pPr>
            <a:r>
              <a:rPr lang="zh-CN" altLang="en-US" sz="2135"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投行专家等业内资源和创业成功的校友</a:t>
            </a:r>
            <a:endParaRPr lang="en-US" altLang="zh-CN" sz="1200" dirty="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 name="TextBox 23"/>
          <p:cNvSpPr txBox="1"/>
          <p:nvPr/>
        </p:nvSpPr>
        <p:spPr>
          <a:xfrm>
            <a:off x="3736874" y="2989448"/>
            <a:ext cx="732893" cy="748988"/>
          </a:xfrm>
          <a:prstGeom prst="rect">
            <a:avLst/>
          </a:prstGeom>
          <a:noFill/>
        </p:spPr>
        <p:txBody>
          <a:bodyPr wrap="none" rtlCol="0">
            <a:spAutoFit/>
          </a:bodyPr>
          <a:lstStyle/>
          <a:p>
            <a:r>
              <a:rPr lang="en-US" sz="4265"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sz="4265"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Oval 8"/>
          <p:cNvSpPr/>
          <p:nvPr/>
        </p:nvSpPr>
        <p:spPr>
          <a:xfrm>
            <a:off x="5783497" y="4369571"/>
            <a:ext cx="752763" cy="752763"/>
          </a:xfrm>
          <a:prstGeom prst="ellipse">
            <a:avLst/>
          </a:prstGeom>
          <a:solidFill>
            <a:schemeClr val="accent6">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TextBox 13"/>
          <p:cNvSpPr txBox="1"/>
          <p:nvPr/>
        </p:nvSpPr>
        <p:spPr>
          <a:xfrm>
            <a:off x="7254240" y="4041140"/>
            <a:ext cx="3984625" cy="662940"/>
          </a:xfrm>
          <a:prstGeom prst="rect">
            <a:avLst/>
          </a:prstGeom>
          <a:noFill/>
        </p:spPr>
        <p:txBody>
          <a:bodyPr wrap="square" rtlCol="0">
            <a:spAutoFit/>
          </a:bodyPr>
          <a:lstStyle/>
          <a:p>
            <a:pPr>
              <a:lnSpc>
                <a:spcPct val="87000"/>
              </a:lnSpc>
            </a:pPr>
            <a:r>
              <a:rPr lang="zh-CN" altLang="en-US" sz="2135" dirty="0" smtClean="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其他成功人士等导师资源以及风投相关人员</a:t>
            </a:r>
            <a:endParaRPr lang="zh-CN" altLang="en-US" sz="2135" dirty="0" smtClean="0">
              <a:solidFill>
                <a:srgbClr val="425269"/>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TextBox 24"/>
          <p:cNvSpPr txBox="1"/>
          <p:nvPr/>
        </p:nvSpPr>
        <p:spPr>
          <a:xfrm>
            <a:off x="6521266" y="3935735"/>
            <a:ext cx="732893" cy="748988"/>
          </a:xfrm>
          <a:prstGeom prst="rect">
            <a:avLst/>
          </a:prstGeom>
          <a:noFill/>
        </p:spPr>
        <p:txBody>
          <a:bodyPr wrap="none" rtlCol="0">
            <a:spAutoFit/>
          </a:bodyPr>
          <a:lstStyle/>
          <a:p>
            <a:r>
              <a:rPr lang="en-US" sz="4265"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sz="4265"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Oval 10"/>
          <p:cNvSpPr/>
          <p:nvPr/>
        </p:nvSpPr>
        <p:spPr>
          <a:xfrm>
            <a:off x="8229600" y="5317837"/>
            <a:ext cx="752763" cy="752763"/>
          </a:xfrm>
          <a:prstGeom prst="ellipse">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tx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TextBox 14"/>
          <p:cNvSpPr txBox="1"/>
          <p:nvPr/>
        </p:nvSpPr>
        <p:spPr>
          <a:xfrm>
            <a:off x="9695815" y="4745990"/>
            <a:ext cx="2381885" cy="949325"/>
          </a:xfrm>
          <a:prstGeom prst="rect">
            <a:avLst/>
          </a:prstGeom>
          <a:noFill/>
        </p:spPr>
        <p:txBody>
          <a:bodyPr wrap="square" rtlCol="0">
            <a:spAutoFit/>
          </a:bodyPr>
          <a:lstStyle/>
          <a:p>
            <a:pPr>
              <a:lnSpc>
                <a:spcPct val="87000"/>
              </a:lnSpc>
            </a:pPr>
            <a:r>
              <a:rPr lang="zh-CN" altLang="en-US" sz="2135"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商业规划师等商业资源帮助创新创业产品落地</a:t>
            </a:r>
            <a:endParaRPr lang="zh-CN" altLang="en-US" sz="2135" dirty="0" smtClean="0">
              <a:solidFill>
                <a:srgbClr val="778D9A"/>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 name="TextBox 25"/>
          <p:cNvSpPr txBox="1"/>
          <p:nvPr/>
        </p:nvSpPr>
        <p:spPr>
          <a:xfrm>
            <a:off x="8977150" y="4882019"/>
            <a:ext cx="732893" cy="748988"/>
          </a:xfrm>
          <a:prstGeom prst="rect">
            <a:avLst/>
          </a:prstGeom>
          <a:noFill/>
        </p:spPr>
        <p:txBody>
          <a:bodyPr wrap="none" rtlCol="0">
            <a:spAutoFit/>
          </a:bodyPr>
          <a:lstStyle/>
          <a:p>
            <a:r>
              <a:rPr lang="en-US" sz="4265"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sz="4265" dirty="0">
              <a:solidFill>
                <a:schemeClr val="accent4">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5" name="TextBox 34"/>
          <p:cNvSpPr txBox="1"/>
          <p:nvPr/>
        </p:nvSpPr>
        <p:spPr>
          <a:xfrm>
            <a:off x="798689" y="4778551"/>
            <a:ext cx="4572000" cy="1476375"/>
          </a:xfrm>
          <a:prstGeom prst="rect">
            <a:avLst/>
          </a:prstGeom>
          <a:noFill/>
        </p:spPr>
        <p:txBody>
          <a:bodyPr wrap="square" rtlCol="0">
            <a:spAutoFit/>
          </a:bodyPr>
          <a:lstStyle/>
          <a:p>
            <a:pPr algn="just">
              <a:lnSpc>
                <a:spcPct val="150000"/>
              </a:lnSpc>
            </a:pPr>
            <a:r>
              <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创业创新项目成功孵化的比率有一个显著的提升。</a:t>
            </a:r>
            <a:endPar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50000"/>
              </a:lnSpc>
            </a:pPr>
            <a:r>
              <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可以找一些创业孵化方面的文献</a:t>
            </a:r>
            <a:endParaRPr lang="zh-CN" altLang="en-US" sz="2000" dirty="0">
              <a:solidFill>
                <a:schemeClr val="tx1">
                  <a:lumMod val="65000"/>
                  <a:lumOff val="3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8" name="Straight Connector 47"/>
          <p:cNvCxnSpPr>
            <a:stCxn id="10" idx="6"/>
          </p:cNvCxnSpPr>
          <p:nvPr/>
        </p:nvCxnSpPr>
        <p:spPr>
          <a:xfrm>
            <a:off x="1662541" y="2849419"/>
            <a:ext cx="2807859" cy="0"/>
          </a:xfrm>
          <a:prstGeom prst="line">
            <a:avLst/>
          </a:prstGeom>
          <a:ln w="19050" cmpd="sng">
            <a:solidFill>
              <a:schemeClr val="accent6">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820795" y="3788410"/>
            <a:ext cx="4027170" cy="19685"/>
          </a:xfrm>
          <a:prstGeom prst="line">
            <a:avLst/>
          </a:prstGeom>
          <a:ln w="19050" cmpd="sng">
            <a:solidFill>
              <a:schemeClr val="accent4">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53" name="Freeform 41"/>
          <p:cNvSpPr>
            <a:spLocks noChangeAspect="1" noEditPoints="1"/>
          </p:cNvSpPr>
          <p:nvPr/>
        </p:nvSpPr>
        <p:spPr bwMode="auto">
          <a:xfrm>
            <a:off x="3276704" y="3594480"/>
            <a:ext cx="335379" cy="406411"/>
          </a:xfrm>
          <a:custGeom>
            <a:avLst/>
            <a:gdLst>
              <a:gd name="T0" fmla="*/ 487 w 800"/>
              <a:gd name="T1" fmla="*/ 761 h 969"/>
              <a:gd name="T2" fmla="*/ 487 w 800"/>
              <a:gd name="T3" fmla="*/ 605 h 969"/>
              <a:gd name="T4" fmla="*/ 136 w 800"/>
              <a:gd name="T5" fmla="*/ 254 h 969"/>
              <a:gd name="T6" fmla="*/ 275 w 800"/>
              <a:gd name="T7" fmla="*/ 254 h 969"/>
              <a:gd name="T8" fmla="*/ 275 w 800"/>
              <a:gd name="T9" fmla="*/ 211 h 969"/>
              <a:gd name="T10" fmla="*/ 64 w 800"/>
              <a:gd name="T11" fmla="*/ 211 h 969"/>
              <a:gd name="T12" fmla="*/ 64 w 800"/>
              <a:gd name="T13" fmla="*/ 423 h 969"/>
              <a:gd name="T14" fmla="*/ 106 w 800"/>
              <a:gd name="T15" fmla="*/ 423 h 969"/>
              <a:gd name="T16" fmla="*/ 106 w 800"/>
              <a:gd name="T17" fmla="*/ 283 h 969"/>
              <a:gd name="T18" fmla="*/ 445 w 800"/>
              <a:gd name="T19" fmla="*/ 622 h 969"/>
              <a:gd name="T20" fmla="*/ 445 w 800"/>
              <a:gd name="T21" fmla="*/ 761 h 969"/>
              <a:gd name="T22" fmla="*/ 360 w 800"/>
              <a:gd name="T23" fmla="*/ 863 h 969"/>
              <a:gd name="T24" fmla="*/ 466 w 800"/>
              <a:gd name="T25" fmla="*/ 969 h 969"/>
              <a:gd name="T26" fmla="*/ 572 w 800"/>
              <a:gd name="T27" fmla="*/ 863 h 969"/>
              <a:gd name="T28" fmla="*/ 487 w 800"/>
              <a:gd name="T29" fmla="*/ 761 h 969"/>
              <a:gd name="T30" fmla="*/ 466 w 800"/>
              <a:gd name="T31" fmla="*/ 931 h 969"/>
              <a:gd name="T32" fmla="*/ 403 w 800"/>
              <a:gd name="T33" fmla="*/ 867 h 969"/>
              <a:gd name="T34" fmla="*/ 466 w 800"/>
              <a:gd name="T35" fmla="*/ 804 h 969"/>
              <a:gd name="T36" fmla="*/ 529 w 800"/>
              <a:gd name="T37" fmla="*/ 867 h 969"/>
              <a:gd name="T38" fmla="*/ 466 w 800"/>
              <a:gd name="T39" fmla="*/ 931 h 969"/>
              <a:gd name="T40" fmla="*/ 178 w 800"/>
              <a:gd name="T41" fmla="*/ 592 h 969"/>
              <a:gd name="T42" fmla="*/ 106 w 800"/>
              <a:gd name="T43" fmla="*/ 668 h 969"/>
              <a:gd name="T44" fmla="*/ 30 w 800"/>
              <a:gd name="T45" fmla="*/ 592 h 969"/>
              <a:gd name="T46" fmla="*/ 0 w 800"/>
              <a:gd name="T47" fmla="*/ 622 h 969"/>
              <a:gd name="T48" fmla="*/ 77 w 800"/>
              <a:gd name="T49" fmla="*/ 698 h 969"/>
              <a:gd name="T50" fmla="*/ 0 w 800"/>
              <a:gd name="T51" fmla="*/ 770 h 969"/>
              <a:gd name="T52" fmla="*/ 30 w 800"/>
              <a:gd name="T53" fmla="*/ 800 h 969"/>
              <a:gd name="T54" fmla="*/ 106 w 800"/>
              <a:gd name="T55" fmla="*/ 728 h 969"/>
              <a:gd name="T56" fmla="*/ 178 w 800"/>
              <a:gd name="T57" fmla="*/ 800 h 969"/>
              <a:gd name="T58" fmla="*/ 208 w 800"/>
              <a:gd name="T59" fmla="*/ 770 h 969"/>
              <a:gd name="T60" fmla="*/ 136 w 800"/>
              <a:gd name="T61" fmla="*/ 698 h 969"/>
              <a:gd name="T62" fmla="*/ 208 w 800"/>
              <a:gd name="T63" fmla="*/ 622 h 969"/>
              <a:gd name="T64" fmla="*/ 178 w 800"/>
              <a:gd name="T65" fmla="*/ 592 h 969"/>
              <a:gd name="T66" fmla="*/ 800 w 800"/>
              <a:gd name="T67" fmla="*/ 325 h 969"/>
              <a:gd name="T68" fmla="*/ 771 w 800"/>
              <a:gd name="T69" fmla="*/ 296 h 969"/>
              <a:gd name="T70" fmla="*/ 699 w 800"/>
              <a:gd name="T71" fmla="*/ 372 h 969"/>
              <a:gd name="T72" fmla="*/ 623 w 800"/>
              <a:gd name="T73" fmla="*/ 296 h 969"/>
              <a:gd name="T74" fmla="*/ 593 w 800"/>
              <a:gd name="T75" fmla="*/ 325 h 969"/>
              <a:gd name="T76" fmla="*/ 669 w 800"/>
              <a:gd name="T77" fmla="*/ 402 h 969"/>
              <a:gd name="T78" fmla="*/ 593 w 800"/>
              <a:gd name="T79" fmla="*/ 474 h 969"/>
              <a:gd name="T80" fmla="*/ 623 w 800"/>
              <a:gd name="T81" fmla="*/ 503 h 969"/>
              <a:gd name="T82" fmla="*/ 699 w 800"/>
              <a:gd name="T83" fmla="*/ 431 h 969"/>
              <a:gd name="T84" fmla="*/ 771 w 800"/>
              <a:gd name="T85" fmla="*/ 503 h 969"/>
              <a:gd name="T86" fmla="*/ 800 w 800"/>
              <a:gd name="T87" fmla="*/ 474 h 969"/>
              <a:gd name="T88" fmla="*/ 729 w 800"/>
              <a:gd name="T89" fmla="*/ 402 h 969"/>
              <a:gd name="T90" fmla="*/ 800 w 800"/>
              <a:gd name="T91" fmla="*/ 325 h 969"/>
              <a:gd name="T92" fmla="*/ 559 w 800"/>
              <a:gd name="T93" fmla="*/ 0 h 969"/>
              <a:gd name="T94" fmla="*/ 487 w 800"/>
              <a:gd name="T95" fmla="*/ 76 h 969"/>
              <a:gd name="T96" fmla="*/ 411 w 800"/>
              <a:gd name="T97" fmla="*/ 0 h 969"/>
              <a:gd name="T98" fmla="*/ 381 w 800"/>
              <a:gd name="T99" fmla="*/ 29 h 969"/>
              <a:gd name="T100" fmla="*/ 458 w 800"/>
              <a:gd name="T101" fmla="*/ 105 h 969"/>
              <a:gd name="T102" fmla="*/ 381 w 800"/>
              <a:gd name="T103" fmla="*/ 177 h 969"/>
              <a:gd name="T104" fmla="*/ 411 w 800"/>
              <a:gd name="T105" fmla="*/ 207 h 969"/>
              <a:gd name="T106" fmla="*/ 487 w 800"/>
              <a:gd name="T107" fmla="*/ 135 h 969"/>
              <a:gd name="T108" fmla="*/ 559 w 800"/>
              <a:gd name="T109" fmla="*/ 207 h 969"/>
              <a:gd name="T110" fmla="*/ 589 w 800"/>
              <a:gd name="T111" fmla="*/ 177 h 969"/>
              <a:gd name="T112" fmla="*/ 517 w 800"/>
              <a:gd name="T113" fmla="*/ 105 h 969"/>
              <a:gd name="T114" fmla="*/ 589 w 800"/>
              <a:gd name="T115" fmla="*/ 29 h 969"/>
              <a:gd name="T116" fmla="*/ 559 w 800"/>
              <a:gd name="T1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rgbClr val="FFFFFF"/>
          </a:solidFill>
          <a:ln>
            <a:noFill/>
          </a:ln>
        </p:spPr>
        <p:txBody>
          <a:bodyPr vert="horz" wrap="square" lIns="121920" tIns="60960" rIns="121920" bIns="60960" numCol="1" anchor="t" anchorCtr="0" compatLnSpc="1"/>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4" name="Freeform 147"/>
          <p:cNvSpPr>
            <a:spLocks noChangeAspect="1" noEditPoints="1"/>
          </p:cNvSpPr>
          <p:nvPr/>
        </p:nvSpPr>
        <p:spPr bwMode="auto">
          <a:xfrm>
            <a:off x="5999007" y="4542747"/>
            <a:ext cx="321744" cy="406411"/>
          </a:xfrm>
          <a:custGeom>
            <a:avLst/>
            <a:gdLst>
              <a:gd name="T0" fmla="*/ 484 w 800"/>
              <a:gd name="T1" fmla="*/ 0 h 1011"/>
              <a:gd name="T2" fmla="*/ 463 w 800"/>
              <a:gd name="T3" fmla="*/ 990 h 1011"/>
              <a:gd name="T4" fmla="*/ 779 w 800"/>
              <a:gd name="T5" fmla="*/ 1011 h 1011"/>
              <a:gd name="T6" fmla="*/ 800 w 800"/>
              <a:gd name="T7" fmla="*/ 21 h 1011"/>
              <a:gd name="T8" fmla="*/ 758 w 800"/>
              <a:gd name="T9" fmla="*/ 969 h 1011"/>
              <a:gd name="T10" fmla="*/ 505 w 800"/>
              <a:gd name="T11" fmla="*/ 843 h 1011"/>
              <a:gd name="T12" fmla="*/ 589 w 800"/>
              <a:gd name="T13" fmla="*/ 800 h 1011"/>
              <a:gd name="T14" fmla="*/ 505 w 800"/>
              <a:gd name="T15" fmla="*/ 716 h 1011"/>
              <a:gd name="T16" fmla="*/ 589 w 800"/>
              <a:gd name="T17" fmla="*/ 674 h 1011"/>
              <a:gd name="T18" fmla="*/ 505 w 800"/>
              <a:gd name="T19" fmla="*/ 590 h 1011"/>
              <a:gd name="T20" fmla="*/ 589 w 800"/>
              <a:gd name="T21" fmla="*/ 548 h 1011"/>
              <a:gd name="T22" fmla="*/ 505 w 800"/>
              <a:gd name="T23" fmla="*/ 464 h 1011"/>
              <a:gd name="T24" fmla="*/ 589 w 800"/>
              <a:gd name="T25" fmla="*/ 421 h 1011"/>
              <a:gd name="T26" fmla="*/ 505 w 800"/>
              <a:gd name="T27" fmla="*/ 337 h 1011"/>
              <a:gd name="T28" fmla="*/ 589 w 800"/>
              <a:gd name="T29" fmla="*/ 295 h 1011"/>
              <a:gd name="T30" fmla="*/ 505 w 800"/>
              <a:gd name="T31" fmla="*/ 211 h 1011"/>
              <a:gd name="T32" fmla="*/ 589 w 800"/>
              <a:gd name="T33" fmla="*/ 169 h 1011"/>
              <a:gd name="T34" fmla="*/ 505 w 800"/>
              <a:gd name="T35" fmla="*/ 43 h 1011"/>
              <a:gd name="T36" fmla="*/ 758 w 800"/>
              <a:gd name="T37" fmla="*/ 969 h 1011"/>
              <a:gd name="T38" fmla="*/ 130 w 800"/>
              <a:gd name="T39" fmla="*/ 52 h 1011"/>
              <a:gd name="T40" fmla="*/ 0 w 800"/>
              <a:gd name="T41" fmla="*/ 253 h 1011"/>
              <a:gd name="T42" fmla="*/ 105 w 800"/>
              <a:gd name="T43" fmla="*/ 969 h 1011"/>
              <a:gd name="T44" fmla="*/ 295 w 800"/>
              <a:gd name="T45" fmla="*/ 864 h 1011"/>
              <a:gd name="T46" fmla="*/ 291 w 800"/>
              <a:gd name="T47" fmla="*/ 241 h 1011"/>
              <a:gd name="T48" fmla="*/ 147 w 800"/>
              <a:gd name="T49" fmla="*/ 102 h 1011"/>
              <a:gd name="T50" fmla="*/ 117 w 800"/>
              <a:gd name="T51" fmla="*/ 148 h 1011"/>
              <a:gd name="T52" fmla="*/ 42 w 800"/>
              <a:gd name="T53" fmla="*/ 347 h 1011"/>
              <a:gd name="T54" fmla="*/ 84 w 800"/>
              <a:gd name="T55" fmla="*/ 716 h 1011"/>
              <a:gd name="T56" fmla="*/ 42 w 800"/>
              <a:gd name="T57" fmla="*/ 347 h 1011"/>
              <a:gd name="T58" fmla="*/ 189 w 800"/>
              <a:gd name="T59" fmla="*/ 927 h 1011"/>
              <a:gd name="T60" fmla="*/ 42 w 800"/>
              <a:gd name="T61" fmla="*/ 864 h 1011"/>
              <a:gd name="T62" fmla="*/ 253 w 800"/>
              <a:gd name="T63" fmla="*/ 843 h 1011"/>
              <a:gd name="T64" fmla="*/ 253 w 800"/>
              <a:gd name="T65" fmla="*/ 800 h 1011"/>
              <a:gd name="T66" fmla="*/ 42 w 800"/>
              <a:gd name="T67" fmla="*/ 758 h 1011"/>
              <a:gd name="T68" fmla="*/ 253 w 800"/>
              <a:gd name="T69" fmla="*/ 800 h 1011"/>
              <a:gd name="T70" fmla="*/ 126 w 800"/>
              <a:gd name="T71" fmla="*/ 347 h 1011"/>
              <a:gd name="T72" fmla="*/ 168 w 800"/>
              <a:gd name="T73" fmla="*/ 347 h 1011"/>
              <a:gd name="T74" fmla="*/ 126 w 800"/>
              <a:gd name="T75" fmla="*/ 716 h 1011"/>
              <a:gd name="T76" fmla="*/ 211 w 800"/>
              <a:gd name="T77" fmla="*/ 716 h 1011"/>
              <a:gd name="T78" fmla="*/ 253 w 800"/>
              <a:gd name="T79" fmla="*/ 347 h 1011"/>
              <a:gd name="T80" fmla="*/ 253 w 800"/>
              <a:gd name="T81" fmla="*/ 274 h 1011"/>
              <a:gd name="T82" fmla="*/ 168 w 800"/>
              <a:gd name="T83" fmla="*/ 274 h 1011"/>
              <a:gd name="T84" fmla="*/ 126 w 800"/>
              <a:gd name="T85" fmla="*/ 274 h 1011"/>
              <a:gd name="T86" fmla="*/ 42 w 800"/>
              <a:gd name="T87" fmla="*/ 274 h 1011"/>
              <a:gd name="T88" fmla="*/ 88 w 800"/>
              <a:gd name="T89" fmla="*/ 190 h 1011"/>
              <a:gd name="T90" fmla="*/ 253 w 800"/>
              <a:gd name="T91" fmla="*/ 25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vert="horz" wrap="square" lIns="121920" tIns="60960" rIns="121920" bIns="60960" numCol="1" anchor="t" anchorCtr="0" compatLnSpc="1"/>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Freeform 37"/>
          <p:cNvSpPr>
            <a:spLocks noChangeAspect="1" noEditPoints="1"/>
          </p:cNvSpPr>
          <p:nvPr/>
        </p:nvSpPr>
        <p:spPr bwMode="auto">
          <a:xfrm>
            <a:off x="1137623" y="2646213"/>
            <a:ext cx="297075" cy="406411"/>
          </a:xfrm>
          <a:custGeom>
            <a:avLst/>
            <a:gdLst>
              <a:gd name="T0" fmla="*/ 673 w 800"/>
              <a:gd name="T1" fmla="*/ 673 h 1094"/>
              <a:gd name="T2" fmla="*/ 126 w 800"/>
              <a:gd name="T3" fmla="*/ 631 h 1094"/>
              <a:gd name="T4" fmla="*/ 126 w 800"/>
              <a:gd name="T5" fmla="*/ 926 h 1094"/>
              <a:gd name="T6" fmla="*/ 673 w 800"/>
              <a:gd name="T7" fmla="*/ 884 h 1094"/>
              <a:gd name="T8" fmla="*/ 126 w 800"/>
              <a:gd name="T9" fmla="*/ 926 h 1094"/>
              <a:gd name="T10" fmla="*/ 673 w 800"/>
              <a:gd name="T11" fmla="*/ 547 h 1094"/>
              <a:gd name="T12" fmla="*/ 126 w 800"/>
              <a:gd name="T13" fmla="*/ 505 h 1094"/>
              <a:gd name="T14" fmla="*/ 126 w 800"/>
              <a:gd name="T15" fmla="*/ 800 h 1094"/>
              <a:gd name="T16" fmla="*/ 673 w 800"/>
              <a:gd name="T17" fmla="*/ 758 h 1094"/>
              <a:gd name="T18" fmla="*/ 126 w 800"/>
              <a:gd name="T19" fmla="*/ 800 h 1094"/>
              <a:gd name="T20" fmla="*/ 673 w 800"/>
              <a:gd name="T21" fmla="*/ 42 h 1094"/>
              <a:gd name="T22" fmla="*/ 631 w 800"/>
              <a:gd name="T23" fmla="*/ 0 h 1094"/>
              <a:gd name="T24" fmla="*/ 505 w 800"/>
              <a:gd name="T25" fmla="*/ 42 h 1094"/>
              <a:gd name="T26" fmla="*/ 463 w 800"/>
              <a:gd name="T27" fmla="*/ 0 h 1094"/>
              <a:gd name="T28" fmla="*/ 337 w 800"/>
              <a:gd name="T29" fmla="*/ 42 h 1094"/>
              <a:gd name="T30" fmla="*/ 294 w 800"/>
              <a:gd name="T31" fmla="*/ 0 h 1094"/>
              <a:gd name="T32" fmla="*/ 168 w 800"/>
              <a:gd name="T33" fmla="*/ 42 h 1094"/>
              <a:gd name="T34" fmla="*/ 126 w 800"/>
              <a:gd name="T35" fmla="*/ 0 h 1094"/>
              <a:gd name="T36" fmla="*/ 84 w 800"/>
              <a:gd name="T37" fmla="*/ 42 h 1094"/>
              <a:gd name="T38" fmla="*/ 0 w 800"/>
              <a:gd name="T39" fmla="*/ 1010 h 1094"/>
              <a:gd name="T40" fmla="*/ 716 w 800"/>
              <a:gd name="T41" fmla="*/ 1094 h 1094"/>
              <a:gd name="T42" fmla="*/ 800 w 800"/>
              <a:gd name="T43" fmla="*/ 126 h 1094"/>
              <a:gd name="T44" fmla="*/ 758 w 800"/>
              <a:gd name="T45" fmla="*/ 1010 h 1094"/>
              <a:gd name="T46" fmla="*/ 84 w 800"/>
              <a:gd name="T47" fmla="*/ 1052 h 1094"/>
              <a:gd name="T48" fmla="*/ 42 w 800"/>
              <a:gd name="T49" fmla="*/ 126 h 1094"/>
              <a:gd name="T50" fmla="*/ 126 w 800"/>
              <a:gd name="T51" fmla="*/ 84 h 1094"/>
              <a:gd name="T52" fmla="*/ 168 w 800"/>
              <a:gd name="T53" fmla="*/ 126 h 1094"/>
              <a:gd name="T54" fmla="*/ 294 w 800"/>
              <a:gd name="T55" fmla="*/ 84 h 1094"/>
              <a:gd name="T56" fmla="*/ 337 w 800"/>
              <a:gd name="T57" fmla="*/ 126 h 1094"/>
              <a:gd name="T58" fmla="*/ 463 w 800"/>
              <a:gd name="T59" fmla="*/ 84 h 1094"/>
              <a:gd name="T60" fmla="*/ 505 w 800"/>
              <a:gd name="T61" fmla="*/ 126 h 1094"/>
              <a:gd name="T62" fmla="*/ 631 w 800"/>
              <a:gd name="T63" fmla="*/ 84 h 1094"/>
              <a:gd name="T64" fmla="*/ 673 w 800"/>
              <a:gd name="T65" fmla="*/ 126 h 1094"/>
              <a:gd name="T66" fmla="*/ 716 w 800"/>
              <a:gd name="T67" fmla="*/ 84 h 1094"/>
              <a:gd name="T68" fmla="*/ 758 w 800"/>
              <a:gd name="T69" fmla="*/ 1010 h 1094"/>
              <a:gd name="T70" fmla="*/ 673 w 800"/>
              <a:gd name="T71" fmla="*/ 421 h 1094"/>
              <a:gd name="T72" fmla="*/ 126 w 800"/>
              <a:gd name="T73" fmla="*/ 379 h 1094"/>
              <a:gd name="T74" fmla="*/ 126 w 800"/>
              <a:gd name="T75" fmla="*/ 294 h 1094"/>
              <a:gd name="T76" fmla="*/ 673 w 800"/>
              <a:gd name="T77" fmla="*/ 252 h 1094"/>
              <a:gd name="T78" fmla="*/ 126 w 800"/>
              <a:gd name="T79" fmla="*/ 294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1094">
                <a:moveTo>
                  <a:pt x="126" y="673"/>
                </a:moveTo>
                <a:cubicBezTo>
                  <a:pt x="673" y="673"/>
                  <a:pt x="673" y="673"/>
                  <a:pt x="673" y="673"/>
                </a:cubicBezTo>
                <a:cubicBezTo>
                  <a:pt x="673" y="631"/>
                  <a:pt x="673" y="631"/>
                  <a:pt x="673" y="631"/>
                </a:cubicBezTo>
                <a:cubicBezTo>
                  <a:pt x="126" y="631"/>
                  <a:pt x="126" y="631"/>
                  <a:pt x="126" y="631"/>
                </a:cubicBezTo>
                <a:lnTo>
                  <a:pt x="126" y="673"/>
                </a:lnTo>
                <a:close/>
                <a:moveTo>
                  <a:pt x="126" y="926"/>
                </a:moveTo>
                <a:cubicBezTo>
                  <a:pt x="673" y="926"/>
                  <a:pt x="673" y="926"/>
                  <a:pt x="673" y="926"/>
                </a:cubicBezTo>
                <a:cubicBezTo>
                  <a:pt x="673" y="884"/>
                  <a:pt x="673" y="884"/>
                  <a:pt x="673" y="884"/>
                </a:cubicBezTo>
                <a:cubicBezTo>
                  <a:pt x="126" y="884"/>
                  <a:pt x="126" y="884"/>
                  <a:pt x="126" y="884"/>
                </a:cubicBezTo>
                <a:lnTo>
                  <a:pt x="126" y="926"/>
                </a:lnTo>
                <a:close/>
                <a:moveTo>
                  <a:pt x="126" y="547"/>
                </a:moveTo>
                <a:cubicBezTo>
                  <a:pt x="673" y="547"/>
                  <a:pt x="673" y="547"/>
                  <a:pt x="673" y="547"/>
                </a:cubicBezTo>
                <a:cubicBezTo>
                  <a:pt x="673" y="505"/>
                  <a:pt x="673" y="505"/>
                  <a:pt x="673" y="505"/>
                </a:cubicBezTo>
                <a:cubicBezTo>
                  <a:pt x="126" y="505"/>
                  <a:pt x="126" y="505"/>
                  <a:pt x="126" y="505"/>
                </a:cubicBezTo>
                <a:lnTo>
                  <a:pt x="126" y="547"/>
                </a:lnTo>
                <a:close/>
                <a:moveTo>
                  <a:pt x="126" y="800"/>
                </a:moveTo>
                <a:cubicBezTo>
                  <a:pt x="673" y="800"/>
                  <a:pt x="673" y="800"/>
                  <a:pt x="673" y="800"/>
                </a:cubicBezTo>
                <a:cubicBezTo>
                  <a:pt x="673" y="758"/>
                  <a:pt x="673" y="758"/>
                  <a:pt x="673" y="758"/>
                </a:cubicBezTo>
                <a:cubicBezTo>
                  <a:pt x="126" y="758"/>
                  <a:pt x="126" y="758"/>
                  <a:pt x="126" y="758"/>
                </a:cubicBezTo>
                <a:lnTo>
                  <a:pt x="126" y="800"/>
                </a:lnTo>
                <a:close/>
                <a:moveTo>
                  <a:pt x="716" y="42"/>
                </a:moveTo>
                <a:cubicBezTo>
                  <a:pt x="673" y="42"/>
                  <a:pt x="673" y="42"/>
                  <a:pt x="673" y="42"/>
                </a:cubicBezTo>
                <a:cubicBezTo>
                  <a:pt x="673" y="0"/>
                  <a:pt x="673" y="0"/>
                  <a:pt x="673" y="0"/>
                </a:cubicBezTo>
                <a:cubicBezTo>
                  <a:pt x="631" y="0"/>
                  <a:pt x="631" y="0"/>
                  <a:pt x="631" y="0"/>
                </a:cubicBezTo>
                <a:cubicBezTo>
                  <a:pt x="631" y="42"/>
                  <a:pt x="631" y="42"/>
                  <a:pt x="631" y="42"/>
                </a:cubicBezTo>
                <a:cubicBezTo>
                  <a:pt x="505" y="42"/>
                  <a:pt x="505" y="42"/>
                  <a:pt x="505" y="42"/>
                </a:cubicBezTo>
                <a:cubicBezTo>
                  <a:pt x="505" y="0"/>
                  <a:pt x="505" y="0"/>
                  <a:pt x="505" y="0"/>
                </a:cubicBezTo>
                <a:cubicBezTo>
                  <a:pt x="463" y="0"/>
                  <a:pt x="463" y="0"/>
                  <a:pt x="463" y="0"/>
                </a:cubicBezTo>
                <a:cubicBezTo>
                  <a:pt x="463" y="42"/>
                  <a:pt x="463" y="42"/>
                  <a:pt x="463" y="42"/>
                </a:cubicBezTo>
                <a:cubicBezTo>
                  <a:pt x="337" y="42"/>
                  <a:pt x="337" y="42"/>
                  <a:pt x="337" y="42"/>
                </a:cubicBezTo>
                <a:cubicBezTo>
                  <a:pt x="337" y="0"/>
                  <a:pt x="337" y="0"/>
                  <a:pt x="337" y="0"/>
                </a:cubicBezTo>
                <a:cubicBezTo>
                  <a:pt x="294" y="0"/>
                  <a:pt x="294" y="0"/>
                  <a:pt x="294" y="0"/>
                </a:cubicBezTo>
                <a:cubicBezTo>
                  <a:pt x="294" y="42"/>
                  <a:pt x="294" y="42"/>
                  <a:pt x="294" y="42"/>
                </a:cubicBezTo>
                <a:cubicBezTo>
                  <a:pt x="168" y="42"/>
                  <a:pt x="168" y="42"/>
                  <a:pt x="168" y="42"/>
                </a:cubicBezTo>
                <a:cubicBezTo>
                  <a:pt x="168" y="0"/>
                  <a:pt x="168" y="0"/>
                  <a:pt x="168" y="0"/>
                </a:cubicBezTo>
                <a:cubicBezTo>
                  <a:pt x="126" y="0"/>
                  <a:pt x="126" y="0"/>
                  <a:pt x="126" y="0"/>
                </a:cubicBezTo>
                <a:cubicBezTo>
                  <a:pt x="126" y="42"/>
                  <a:pt x="126" y="42"/>
                  <a:pt x="126" y="42"/>
                </a:cubicBezTo>
                <a:cubicBezTo>
                  <a:pt x="84" y="42"/>
                  <a:pt x="84" y="42"/>
                  <a:pt x="84" y="42"/>
                </a:cubicBezTo>
                <a:cubicBezTo>
                  <a:pt x="38" y="42"/>
                  <a:pt x="0" y="80"/>
                  <a:pt x="0" y="126"/>
                </a:cubicBezTo>
                <a:cubicBezTo>
                  <a:pt x="0" y="1010"/>
                  <a:pt x="0" y="1010"/>
                  <a:pt x="0" y="1010"/>
                </a:cubicBezTo>
                <a:cubicBezTo>
                  <a:pt x="0" y="1056"/>
                  <a:pt x="38" y="1094"/>
                  <a:pt x="84" y="1094"/>
                </a:cubicBezTo>
                <a:cubicBezTo>
                  <a:pt x="716" y="1094"/>
                  <a:pt x="716" y="1094"/>
                  <a:pt x="716" y="1094"/>
                </a:cubicBezTo>
                <a:cubicBezTo>
                  <a:pt x="762" y="1094"/>
                  <a:pt x="800" y="1056"/>
                  <a:pt x="800" y="1010"/>
                </a:cubicBezTo>
                <a:cubicBezTo>
                  <a:pt x="800" y="126"/>
                  <a:pt x="800" y="126"/>
                  <a:pt x="800" y="126"/>
                </a:cubicBezTo>
                <a:cubicBezTo>
                  <a:pt x="800" y="80"/>
                  <a:pt x="762" y="42"/>
                  <a:pt x="716" y="42"/>
                </a:cubicBezTo>
                <a:close/>
                <a:moveTo>
                  <a:pt x="758" y="1010"/>
                </a:moveTo>
                <a:cubicBezTo>
                  <a:pt x="758" y="1035"/>
                  <a:pt x="741" y="1052"/>
                  <a:pt x="716" y="1052"/>
                </a:cubicBezTo>
                <a:cubicBezTo>
                  <a:pt x="84" y="1052"/>
                  <a:pt x="84" y="1052"/>
                  <a:pt x="84" y="1052"/>
                </a:cubicBezTo>
                <a:cubicBezTo>
                  <a:pt x="63" y="1052"/>
                  <a:pt x="42" y="1035"/>
                  <a:pt x="42" y="1010"/>
                </a:cubicBezTo>
                <a:cubicBezTo>
                  <a:pt x="42" y="126"/>
                  <a:pt x="42" y="126"/>
                  <a:pt x="42" y="126"/>
                </a:cubicBezTo>
                <a:cubicBezTo>
                  <a:pt x="42" y="101"/>
                  <a:pt x="59" y="84"/>
                  <a:pt x="84" y="84"/>
                </a:cubicBezTo>
                <a:cubicBezTo>
                  <a:pt x="126" y="84"/>
                  <a:pt x="126" y="84"/>
                  <a:pt x="126" y="84"/>
                </a:cubicBezTo>
                <a:cubicBezTo>
                  <a:pt x="126" y="126"/>
                  <a:pt x="126" y="126"/>
                  <a:pt x="126" y="126"/>
                </a:cubicBezTo>
                <a:cubicBezTo>
                  <a:pt x="168" y="126"/>
                  <a:pt x="168" y="126"/>
                  <a:pt x="168" y="126"/>
                </a:cubicBezTo>
                <a:cubicBezTo>
                  <a:pt x="168" y="84"/>
                  <a:pt x="168" y="84"/>
                  <a:pt x="168" y="84"/>
                </a:cubicBezTo>
                <a:cubicBezTo>
                  <a:pt x="294" y="84"/>
                  <a:pt x="294" y="84"/>
                  <a:pt x="294" y="84"/>
                </a:cubicBezTo>
                <a:cubicBezTo>
                  <a:pt x="294" y="126"/>
                  <a:pt x="294" y="126"/>
                  <a:pt x="294" y="126"/>
                </a:cubicBezTo>
                <a:cubicBezTo>
                  <a:pt x="337" y="126"/>
                  <a:pt x="337" y="126"/>
                  <a:pt x="337" y="126"/>
                </a:cubicBezTo>
                <a:cubicBezTo>
                  <a:pt x="337" y="84"/>
                  <a:pt x="337" y="84"/>
                  <a:pt x="337" y="84"/>
                </a:cubicBezTo>
                <a:cubicBezTo>
                  <a:pt x="463" y="84"/>
                  <a:pt x="463" y="84"/>
                  <a:pt x="463" y="84"/>
                </a:cubicBezTo>
                <a:cubicBezTo>
                  <a:pt x="463" y="126"/>
                  <a:pt x="463" y="126"/>
                  <a:pt x="463" y="126"/>
                </a:cubicBezTo>
                <a:cubicBezTo>
                  <a:pt x="505" y="126"/>
                  <a:pt x="505" y="126"/>
                  <a:pt x="505" y="126"/>
                </a:cubicBezTo>
                <a:cubicBezTo>
                  <a:pt x="505" y="84"/>
                  <a:pt x="505" y="84"/>
                  <a:pt x="505" y="84"/>
                </a:cubicBezTo>
                <a:cubicBezTo>
                  <a:pt x="631" y="84"/>
                  <a:pt x="631" y="84"/>
                  <a:pt x="631" y="84"/>
                </a:cubicBezTo>
                <a:cubicBezTo>
                  <a:pt x="631" y="126"/>
                  <a:pt x="631" y="126"/>
                  <a:pt x="631" y="126"/>
                </a:cubicBezTo>
                <a:cubicBezTo>
                  <a:pt x="673" y="126"/>
                  <a:pt x="673" y="126"/>
                  <a:pt x="673" y="126"/>
                </a:cubicBezTo>
                <a:cubicBezTo>
                  <a:pt x="673" y="84"/>
                  <a:pt x="673" y="84"/>
                  <a:pt x="673" y="84"/>
                </a:cubicBezTo>
                <a:cubicBezTo>
                  <a:pt x="716" y="84"/>
                  <a:pt x="716" y="84"/>
                  <a:pt x="716" y="84"/>
                </a:cubicBezTo>
                <a:cubicBezTo>
                  <a:pt x="737" y="84"/>
                  <a:pt x="758" y="101"/>
                  <a:pt x="758" y="126"/>
                </a:cubicBezTo>
                <a:lnTo>
                  <a:pt x="758" y="1010"/>
                </a:lnTo>
                <a:close/>
                <a:moveTo>
                  <a:pt x="126" y="421"/>
                </a:moveTo>
                <a:cubicBezTo>
                  <a:pt x="673" y="421"/>
                  <a:pt x="673" y="421"/>
                  <a:pt x="673" y="421"/>
                </a:cubicBezTo>
                <a:cubicBezTo>
                  <a:pt x="673" y="379"/>
                  <a:pt x="673" y="379"/>
                  <a:pt x="673" y="379"/>
                </a:cubicBezTo>
                <a:cubicBezTo>
                  <a:pt x="126" y="379"/>
                  <a:pt x="126" y="379"/>
                  <a:pt x="126" y="379"/>
                </a:cubicBezTo>
                <a:lnTo>
                  <a:pt x="126" y="421"/>
                </a:lnTo>
                <a:close/>
                <a:moveTo>
                  <a:pt x="126" y="294"/>
                </a:moveTo>
                <a:cubicBezTo>
                  <a:pt x="673" y="294"/>
                  <a:pt x="673" y="294"/>
                  <a:pt x="673" y="294"/>
                </a:cubicBezTo>
                <a:cubicBezTo>
                  <a:pt x="673" y="252"/>
                  <a:pt x="673" y="252"/>
                  <a:pt x="673" y="252"/>
                </a:cubicBezTo>
                <a:cubicBezTo>
                  <a:pt x="126" y="252"/>
                  <a:pt x="126" y="252"/>
                  <a:pt x="126" y="252"/>
                </a:cubicBezTo>
                <a:lnTo>
                  <a:pt x="126" y="294"/>
                </a:lnTo>
                <a:close/>
              </a:path>
            </a:pathLst>
          </a:custGeom>
          <a:solidFill>
            <a:srgbClr val="FFFFFF"/>
          </a:solidFill>
          <a:ln>
            <a:noFill/>
          </a:ln>
        </p:spPr>
        <p:txBody>
          <a:bodyPr vert="horz" wrap="square" lIns="121920" tIns="60960" rIns="121920" bIns="60960" numCol="1" anchor="t" anchorCtr="0" compatLnSpc="1"/>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Freeform 17"/>
          <p:cNvSpPr>
            <a:spLocks noEditPoints="1"/>
          </p:cNvSpPr>
          <p:nvPr/>
        </p:nvSpPr>
        <p:spPr bwMode="auto">
          <a:xfrm>
            <a:off x="8423931" y="5515963"/>
            <a:ext cx="364101" cy="356512"/>
          </a:xfrm>
          <a:custGeom>
            <a:avLst/>
            <a:gdLst>
              <a:gd name="T0" fmla="*/ 492 w 800"/>
              <a:gd name="T1" fmla="*/ 141 h 784"/>
              <a:gd name="T2" fmla="*/ 442 w 800"/>
              <a:gd name="T3" fmla="*/ 733 h 784"/>
              <a:gd name="T4" fmla="*/ 523 w 800"/>
              <a:gd name="T5" fmla="*/ 784 h 784"/>
              <a:gd name="T6" fmla="*/ 574 w 800"/>
              <a:gd name="T7" fmla="*/ 192 h 784"/>
              <a:gd name="T8" fmla="*/ 542 w 800"/>
              <a:gd name="T9" fmla="*/ 733 h 784"/>
              <a:gd name="T10" fmla="*/ 492 w 800"/>
              <a:gd name="T11" fmla="*/ 752 h 784"/>
              <a:gd name="T12" fmla="*/ 474 w 800"/>
              <a:gd name="T13" fmla="*/ 192 h 784"/>
              <a:gd name="T14" fmla="*/ 523 w 800"/>
              <a:gd name="T15" fmla="*/ 173 h 784"/>
              <a:gd name="T16" fmla="*/ 542 w 800"/>
              <a:gd name="T17" fmla="*/ 733 h 784"/>
              <a:gd name="T18" fmla="*/ 50 w 800"/>
              <a:gd name="T19" fmla="*/ 453 h 784"/>
              <a:gd name="T20" fmla="*/ 0 w 800"/>
              <a:gd name="T21" fmla="*/ 733 h 784"/>
              <a:gd name="T22" fmla="*/ 81 w 800"/>
              <a:gd name="T23" fmla="*/ 784 h 784"/>
              <a:gd name="T24" fmla="*/ 132 w 800"/>
              <a:gd name="T25" fmla="*/ 504 h 784"/>
              <a:gd name="T26" fmla="*/ 100 w 800"/>
              <a:gd name="T27" fmla="*/ 733 h 784"/>
              <a:gd name="T28" fmla="*/ 50 w 800"/>
              <a:gd name="T29" fmla="*/ 752 h 784"/>
              <a:gd name="T30" fmla="*/ 31 w 800"/>
              <a:gd name="T31" fmla="*/ 504 h 784"/>
              <a:gd name="T32" fmla="*/ 81 w 800"/>
              <a:gd name="T33" fmla="*/ 485 h 784"/>
              <a:gd name="T34" fmla="*/ 100 w 800"/>
              <a:gd name="T35" fmla="*/ 733 h 784"/>
              <a:gd name="T36" fmla="*/ 718 w 800"/>
              <a:gd name="T37" fmla="*/ 0 h 784"/>
              <a:gd name="T38" fmla="*/ 668 w 800"/>
              <a:gd name="T39" fmla="*/ 733 h 784"/>
              <a:gd name="T40" fmla="*/ 749 w 800"/>
              <a:gd name="T41" fmla="*/ 784 h 784"/>
              <a:gd name="T42" fmla="*/ 800 w 800"/>
              <a:gd name="T43" fmla="*/ 51 h 784"/>
              <a:gd name="T44" fmla="*/ 768 w 800"/>
              <a:gd name="T45" fmla="*/ 733 h 784"/>
              <a:gd name="T46" fmla="*/ 718 w 800"/>
              <a:gd name="T47" fmla="*/ 752 h 784"/>
              <a:gd name="T48" fmla="*/ 700 w 800"/>
              <a:gd name="T49" fmla="*/ 51 h 784"/>
              <a:gd name="T50" fmla="*/ 749 w 800"/>
              <a:gd name="T51" fmla="*/ 32 h 784"/>
              <a:gd name="T52" fmla="*/ 768 w 800"/>
              <a:gd name="T53" fmla="*/ 733 h 784"/>
              <a:gd name="T54" fmla="*/ 265 w 800"/>
              <a:gd name="T55" fmla="*/ 304 h 784"/>
              <a:gd name="T56" fmla="*/ 215 w 800"/>
              <a:gd name="T57" fmla="*/ 733 h 784"/>
              <a:gd name="T58" fmla="*/ 296 w 800"/>
              <a:gd name="T59" fmla="*/ 784 h 784"/>
              <a:gd name="T60" fmla="*/ 347 w 800"/>
              <a:gd name="T61" fmla="*/ 355 h 784"/>
              <a:gd name="T62" fmla="*/ 296 w 800"/>
              <a:gd name="T63" fmla="*/ 752 h 784"/>
              <a:gd name="T64" fmla="*/ 247 w 800"/>
              <a:gd name="T65" fmla="*/ 733 h 784"/>
              <a:gd name="T66" fmla="*/ 265 w 800"/>
              <a:gd name="T67" fmla="*/ 336 h 784"/>
              <a:gd name="T68" fmla="*/ 315 w 800"/>
              <a:gd name="T69" fmla="*/ 355 h 784"/>
              <a:gd name="T70" fmla="*/ 315 w 800"/>
              <a:gd name="T71" fmla="*/ 733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0" h="784">
                <a:moveTo>
                  <a:pt x="523" y="141"/>
                </a:moveTo>
                <a:cubicBezTo>
                  <a:pt x="492" y="141"/>
                  <a:pt x="492" y="141"/>
                  <a:pt x="492" y="141"/>
                </a:cubicBezTo>
                <a:cubicBezTo>
                  <a:pt x="464" y="141"/>
                  <a:pt x="442" y="164"/>
                  <a:pt x="442" y="192"/>
                </a:cubicBezTo>
                <a:cubicBezTo>
                  <a:pt x="442" y="733"/>
                  <a:pt x="442" y="733"/>
                  <a:pt x="442" y="733"/>
                </a:cubicBezTo>
                <a:cubicBezTo>
                  <a:pt x="442" y="761"/>
                  <a:pt x="464" y="784"/>
                  <a:pt x="492" y="784"/>
                </a:cubicBezTo>
                <a:cubicBezTo>
                  <a:pt x="523" y="784"/>
                  <a:pt x="523" y="784"/>
                  <a:pt x="523" y="784"/>
                </a:cubicBezTo>
                <a:cubicBezTo>
                  <a:pt x="551" y="784"/>
                  <a:pt x="574" y="761"/>
                  <a:pt x="574" y="733"/>
                </a:cubicBezTo>
                <a:cubicBezTo>
                  <a:pt x="574" y="192"/>
                  <a:pt x="574" y="192"/>
                  <a:pt x="574" y="192"/>
                </a:cubicBezTo>
                <a:cubicBezTo>
                  <a:pt x="574" y="164"/>
                  <a:pt x="551" y="141"/>
                  <a:pt x="523" y="141"/>
                </a:cubicBezTo>
                <a:close/>
                <a:moveTo>
                  <a:pt x="542" y="733"/>
                </a:moveTo>
                <a:cubicBezTo>
                  <a:pt x="542" y="743"/>
                  <a:pt x="533" y="752"/>
                  <a:pt x="523" y="752"/>
                </a:cubicBezTo>
                <a:cubicBezTo>
                  <a:pt x="492" y="752"/>
                  <a:pt x="492" y="752"/>
                  <a:pt x="492" y="752"/>
                </a:cubicBezTo>
                <a:cubicBezTo>
                  <a:pt x="482" y="752"/>
                  <a:pt x="474" y="743"/>
                  <a:pt x="474" y="733"/>
                </a:cubicBezTo>
                <a:cubicBezTo>
                  <a:pt x="474" y="192"/>
                  <a:pt x="474" y="192"/>
                  <a:pt x="474" y="192"/>
                </a:cubicBezTo>
                <a:cubicBezTo>
                  <a:pt x="474" y="181"/>
                  <a:pt x="482" y="173"/>
                  <a:pt x="492" y="173"/>
                </a:cubicBezTo>
                <a:cubicBezTo>
                  <a:pt x="523" y="173"/>
                  <a:pt x="523" y="173"/>
                  <a:pt x="523" y="173"/>
                </a:cubicBezTo>
                <a:cubicBezTo>
                  <a:pt x="533" y="173"/>
                  <a:pt x="542" y="181"/>
                  <a:pt x="542" y="192"/>
                </a:cubicBezTo>
                <a:lnTo>
                  <a:pt x="542" y="733"/>
                </a:lnTo>
                <a:close/>
                <a:moveTo>
                  <a:pt x="81" y="453"/>
                </a:moveTo>
                <a:cubicBezTo>
                  <a:pt x="50" y="453"/>
                  <a:pt x="50" y="453"/>
                  <a:pt x="50" y="453"/>
                </a:cubicBezTo>
                <a:cubicBezTo>
                  <a:pt x="22" y="453"/>
                  <a:pt x="0" y="476"/>
                  <a:pt x="0" y="504"/>
                </a:cubicBezTo>
                <a:cubicBezTo>
                  <a:pt x="0" y="733"/>
                  <a:pt x="0" y="733"/>
                  <a:pt x="0" y="733"/>
                </a:cubicBezTo>
                <a:cubicBezTo>
                  <a:pt x="0" y="761"/>
                  <a:pt x="22" y="784"/>
                  <a:pt x="50" y="784"/>
                </a:cubicBezTo>
                <a:cubicBezTo>
                  <a:pt x="81" y="784"/>
                  <a:pt x="81" y="784"/>
                  <a:pt x="81" y="784"/>
                </a:cubicBezTo>
                <a:cubicBezTo>
                  <a:pt x="109" y="784"/>
                  <a:pt x="132" y="761"/>
                  <a:pt x="132" y="733"/>
                </a:cubicBezTo>
                <a:cubicBezTo>
                  <a:pt x="132" y="504"/>
                  <a:pt x="132" y="504"/>
                  <a:pt x="132" y="504"/>
                </a:cubicBezTo>
                <a:cubicBezTo>
                  <a:pt x="132" y="476"/>
                  <a:pt x="109" y="453"/>
                  <a:pt x="81" y="453"/>
                </a:cubicBezTo>
                <a:close/>
                <a:moveTo>
                  <a:pt x="100" y="733"/>
                </a:moveTo>
                <a:cubicBezTo>
                  <a:pt x="100" y="743"/>
                  <a:pt x="91" y="752"/>
                  <a:pt x="81" y="752"/>
                </a:cubicBezTo>
                <a:cubicBezTo>
                  <a:pt x="50" y="752"/>
                  <a:pt x="50" y="752"/>
                  <a:pt x="50" y="752"/>
                </a:cubicBezTo>
                <a:cubicBezTo>
                  <a:pt x="40" y="752"/>
                  <a:pt x="31" y="743"/>
                  <a:pt x="31" y="733"/>
                </a:cubicBezTo>
                <a:cubicBezTo>
                  <a:pt x="31" y="504"/>
                  <a:pt x="31" y="504"/>
                  <a:pt x="31" y="504"/>
                </a:cubicBezTo>
                <a:cubicBezTo>
                  <a:pt x="31" y="494"/>
                  <a:pt x="40" y="485"/>
                  <a:pt x="50" y="485"/>
                </a:cubicBezTo>
                <a:cubicBezTo>
                  <a:pt x="81" y="485"/>
                  <a:pt x="81" y="485"/>
                  <a:pt x="81" y="485"/>
                </a:cubicBezTo>
                <a:cubicBezTo>
                  <a:pt x="91" y="485"/>
                  <a:pt x="100" y="494"/>
                  <a:pt x="100" y="504"/>
                </a:cubicBezTo>
                <a:lnTo>
                  <a:pt x="100" y="733"/>
                </a:lnTo>
                <a:close/>
                <a:moveTo>
                  <a:pt x="749" y="0"/>
                </a:moveTo>
                <a:cubicBezTo>
                  <a:pt x="718" y="0"/>
                  <a:pt x="718" y="0"/>
                  <a:pt x="718" y="0"/>
                </a:cubicBezTo>
                <a:cubicBezTo>
                  <a:pt x="690" y="0"/>
                  <a:pt x="668" y="23"/>
                  <a:pt x="668" y="51"/>
                </a:cubicBezTo>
                <a:cubicBezTo>
                  <a:pt x="668" y="733"/>
                  <a:pt x="668" y="733"/>
                  <a:pt x="668" y="733"/>
                </a:cubicBezTo>
                <a:cubicBezTo>
                  <a:pt x="668" y="761"/>
                  <a:pt x="690" y="784"/>
                  <a:pt x="718" y="784"/>
                </a:cubicBezTo>
                <a:cubicBezTo>
                  <a:pt x="749" y="784"/>
                  <a:pt x="749" y="784"/>
                  <a:pt x="749" y="784"/>
                </a:cubicBezTo>
                <a:cubicBezTo>
                  <a:pt x="777" y="784"/>
                  <a:pt x="800" y="761"/>
                  <a:pt x="800" y="733"/>
                </a:cubicBezTo>
                <a:cubicBezTo>
                  <a:pt x="800" y="51"/>
                  <a:pt x="800" y="51"/>
                  <a:pt x="800" y="51"/>
                </a:cubicBezTo>
                <a:cubicBezTo>
                  <a:pt x="800" y="23"/>
                  <a:pt x="777" y="0"/>
                  <a:pt x="749" y="0"/>
                </a:cubicBezTo>
                <a:close/>
                <a:moveTo>
                  <a:pt x="768" y="733"/>
                </a:moveTo>
                <a:cubicBezTo>
                  <a:pt x="768" y="743"/>
                  <a:pt x="759" y="752"/>
                  <a:pt x="749" y="752"/>
                </a:cubicBezTo>
                <a:cubicBezTo>
                  <a:pt x="718" y="752"/>
                  <a:pt x="718" y="752"/>
                  <a:pt x="718" y="752"/>
                </a:cubicBezTo>
                <a:cubicBezTo>
                  <a:pt x="708" y="752"/>
                  <a:pt x="700" y="743"/>
                  <a:pt x="700" y="733"/>
                </a:cubicBezTo>
                <a:cubicBezTo>
                  <a:pt x="700" y="51"/>
                  <a:pt x="700" y="51"/>
                  <a:pt x="700" y="51"/>
                </a:cubicBezTo>
                <a:cubicBezTo>
                  <a:pt x="700" y="41"/>
                  <a:pt x="708" y="32"/>
                  <a:pt x="718" y="32"/>
                </a:cubicBezTo>
                <a:cubicBezTo>
                  <a:pt x="749" y="32"/>
                  <a:pt x="749" y="32"/>
                  <a:pt x="749" y="32"/>
                </a:cubicBezTo>
                <a:cubicBezTo>
                  <a:pt x="759" y="32"/>
                  <a:pt x="768" y="41"/>
                  <a:pt x="768" y="51"/>
                </a:cubicBezTo>
                <a:lnTo>
                  <a:pt x="768" y="733"/>
                </a:lnTo>
                <a:close/>
                <a:moveTo>
                  <a:pt x="296" y="304"/>
                </a:moveTo>
                <a:cubicBezTo>
                  <a:pt x="265" y="304"/>
                  <a:pt x="265" y="304"/>
                  <a:pt x="265" y="304"/>
                </a:cubicBezTo>
                <a:cubicBezTo>
                  <a:pt x="238" y="304"/>
                  <a:pt x="215" y="327"/>
                  <a:pt x="215" y="355"/>
                </a:cubicBezTo>
                <a:cubicBezTo>
                  <a:pt x="215" y="733"/>
                  <a:pt x="215" y="733"/>
                  <a:pt x="215" y="733"/>
                </a:cubicBezTo>
                <a:cubicBezTo>
                  <a:pt x="215" y="761"/>
                  <a:pt x="238" y="784"/>
                  <a:pt x="265" y="784"/>
                </a:cubicBezTo>
                <a:cubicBezTo>
                  <a:pt x="296" y="784"/>
                  <a:pt x="296" y="784"/>
                  <a:pt x="296" y="784"/>
                </a:cubicBezTo>
                <a:cubicBezTo>
                  <a:pt x="324" y="784"/>
                  <a:pt x="347" y="761"/>
                  <a:pt x="347" y="733"/>
                </a:cubicBezTo>
                <a:cubicBezTo>
                  <a:pt x="347" y="355"/>
                  <a:pt x="347" y="355"/>
                  <a:pt x="347" y="355"/>
                </a:cubicBezTo>
                <a:cubicBezTo>
                  <a:pt x="347" y="327"/>
                  <a:pt x="324" y="304"/>
                  <a:pt x="296" y="304"/>
                </a:cubicBezTo>
                <a:close/>
                <a:moveTo>
                  <a:pt x="296" y="752"/>
                </a:moveTo>
                <a:cubicBezTo>
                  <a:pt x="265" y="752"/>
                  <a:pt x="265" y="752"/>
                  <a:pt x="265" y="752"/>
                </a:cubicBezTo>
                <a:cubicBezTo>
                  <a:pt x="255" y="752"/>
                  <a:pt x="247" y="743"/>
                  <a:pt x="247" y="733"/>
                </a:cubicBezTo>
                <a:cubicBezTo>
                  <a:pt x="247" y="355"/>
                  <a:pt x="247" y="355"/>
                  <a:pt x="247" y="355"/>
                </a:cubicBezTo>
                <a:cubicBezTo>
                  <a:pt x="247" y="344"/>
                  <a:pt x="255" y="336"/>
                  <a:pt x="265" y="336"/>
                </a:cubicBezTo>
                <a:cubicBezTo>
                  <a:pt x="296" y="336"/>
                  <a:pt x="296" y="336"/>
                  <a:pt x="296" y="336"/>
                </a:cubicBezTo>
                <a:cubicBezTo>
                  <a:pt x="307" y="336"/>
                  <a:pt x="315" y="344"/>
                  <a:pt x="315" y="355"/>
                </a:cubicBezTo>
                <a:cubicBezTo>
                  <a:pt x="315" y="733"/>
                  <a:pt x="315" y="733"/>
                  <a:pt x="315" y="733"/>
                </a:cubicBezTo>
                <a:cubicBezTo>
                  <a:pt x="315" y="733"/>
                  <a:pt x="315" y="733"/>
                  <a:pt x="315" y="733"/>
                </a:cubicBezTo>
                <a:cubicBezTo>
                  <a:pt x="315" y="743"/>
                  <a:pt x="307" y="752"/>
                  <a:pt x="296" y="752"/>
                </a:cubicBezTo>
                <a:close/>
              </a:path>
            </a:pathLst>
          </a:custGeom>
          <a:solidFill>
            <a:srgbClr val="FFFFFF"/>
          </a:solidFill>
          <a:ln>
            <a:noFill/>
          </a:ln>
        </p:spPr>
        <p:txBody>
          <a:bodyPr vert="horz" wrap="square" lIns="121920" tIns="60960" rIns="121920" bIns="60960" numCol="1" anchor="t" anchorCtr="0" compatLnSpc="1"/>
          <a:lstStyle/>
          <a:p>
            <a:endParaRPr lang="en-US" sz="32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7" name="Straight Connector 56"/>
          <p:cNvCxnSpPr>
            <a:stCxn id="9" idx="6"/>
          </p:cNvCxnSpPr>
          <p:nvPr/>
        </p:nvCxnSpPr>
        <p:spPr>
          <a:xfrm>
            <a:off x="6536261" y="4745952"/>
            <a:ext cx="2607740" cy="0"/>
          </a:xfrm>
          <a:prstGeom prst="line">
            <a:avLst/>
          </a:prstGeom>
          <a:ln w="19050" cmpd="sng">
            <a:solidFill>
              <a:srgbClr val="7B91A1"/>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11" idx="6"/>
          </p:cNvCxnSpPr>
          <p:nvPr/>
        </p:nvCxnSpPr>
        <p:spPr>
          <a:xfrm>
            <a:off x="8982363" y="5694219"/>
            <a:ext cx="2540000" cy="0"/>
          </a:xfrm>
          <a:prstGeom prst="line">
            <a:avLst/>
          </a:prstGeom>
          <a:ln w="19050" cmpd="sng">
            <a:solidFill>
              <a:schemeClr val="accent4">
                <a:lumMod val="10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1884546" y="2849419"/>
            <a:ext cx="2807859" cy="0"/>
          </a:xfrm>
          <a:prstGeom prst="line">
            <a:avLst/>
          </a:prstGeom>
          <a:ln w="19050" cmpd="sng">
            <a:solidFill>
              <a:schemeClr val="accent6">
                <a:lumMod val="100000"/>
              </a:schemeClr>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27" name="文本框 26"/>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产业孵化</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258644" y="66146"/>
            <a:ext cx="1040590" cy="193802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Box 11"/>
          <p:cNvSpPr txBox="1"/>
          <p:nvPr/>
        </p:nvSpPr>
        <p:spPr>
          <a:xfrm>
            <a:off x="2277073" y="2036829"/>
            <a:ext cx="1895793" cy="377190"/>
          </a:xfrm>
          <a:prstGeom prst="rect">
            <a:avLst/>
          </a:prstGeom>
          <a:noFill/>
        </p:spPr>
        <p:txBody>
          <a:bodyPr wrap="square" rtlCol="0">
            <a:spAutoFit/>
          </a:bodyPr>
          <a:lstStyle/>
          <a:p>
            <a:pPr>
              <a:lnSpc>
                <a:spcPct val="87000"/>
              </a:lnSpc>
            </a:pPr>
            <a:r>
              <a:rPr lang="zh-CN" altLang="en-US" sz="213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调用行业领袖</a:t>
            </a:r>
            <a:endParaRPr lang="zh-CN" altLang="en-US" sz="2135" dirty="0">
              <a:solidFill>
                <a:schemeClr val="bg2">
                  <a:lumMod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pic>
        <p:nvPicPr>
          <p:cNvPr id="2" name="图片 1"/>
          <p:cNvPicPr>
            <a:picLocks noChangeAspect="1"/>
          </p:cNvPicPr>
          <p:nvPr/>
        </p:nvPicPr>
        <p:blipFill rotWithShape="1">
          <a:blip r:embed="rId1" cstate="screen"/>
          <a:srcRect/>
          <a:stretch>
            <a:fillRect/>
          </a:stretch>
        </p:blipFill>
        <p:spPr>
          <a:xfrm rot="16200000" flipV="1">
            <a:off x="10287636" y="-2157670"/>
            <a:ext cx="3077858" cy="703650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200"/>
                                        <p:tgtEl>
                                          <p:spTgt spid="86"/>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200"/>
                                        <p:tgtEl>
                                          <p:spTgt spid="55"/>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left)">
                                      <p:cBhvr>
                                        <p:cTn id="34" dur="200"/>
                                        <p:tgtEl>
                                          <p:spTgt spid="4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200"/>
                                        <p:tgtEl>
                                          <p:spTgt spid="53"/>
                                        </p:tgtEl>
                                      </p:cBhvr>
                                    </p:animEffect>
                                  </p:childTnLst>
                                </p:cTn>
                              </p:par>
                            </p:childTnLst>
                          </p:cTn>
                        </p:par>
                        <p:par>
                          <p:cTn id="46" fill="hold">
                            <p:stCondLst>
                              <p:cond delay="500"/>
                            </p:stCondLst>
                            <p:childTnLst>
                              <p:par>
                                <p:cTn id="47" presetID="10" presetClass="entr" presetSubtype="0" fill="hold" grpId="0" nodeType="afterEffect">
                                  <p:stCondLst>
                                    <p:cond delay="10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200"/>
                                        <p:tgtEl>
                                          <p:spTgt spid="24"/>
                                        </p:tgtEl>
                                      </p:cBhvr>
                                    </p:animEffect>
                                  </p:childTnLst>
                                </p:cTn>
                              </p:par>
                              <p:par>
                                <p:cTn id="53" presetID="22" presetClass="entr" presetSubtype="8"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wipe(left)">
                                      <p:cBhvr>
                                        <p:cTn id="55" dur="2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30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300"/>
                                        <p:tgtEl>
                                          <p:spTgt spid="54"/>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300"/>
                                        <p:tgtEl>
                                          <p:spTgt spid="25"/>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300"/>
                                        <p:tgtEl>
                                          <p:spTgt spid="14"/>
                                        </p:tgtEl>
                                      </p:cBhvr>
                                    </p:animEffect>
                                  </p:childTnLst>
                                </p:cTn>
                              </p:par>
                              <p:par>
                                <p:cTn id="71" presetID="22" presetClass="entr" presetSubtype="4"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wipe(down)">
                                      <p:cBhvr>
                                        <p:cTn id="73" dur="3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300"/>
                                        <p:tgtEl>
                                          <p:spTgt spid="1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fade">
                                      <p:cBhvr>
                                        <p:cTn id="81" dur="300"/>
                                        <p:tgtEl>
                                          <p:spTgt spid="56"/>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fade">
                                      <p:cBhvr>
                                        <p:cTn id="85" dur="300"/>
                                        <p:tgtEl>
                                          <p:spTgt spid="26"/>
                                        </p:tgtEl>
                                      </p:cBhvr>
                                    </p:animEffect>
                                  </p:childTnLst>
                                </p:cTn>
                              </p:par>
                              <p:par>
                                <p:cTn id="86" presetID="10" presetClass="entr" presetSubtype="0" fill="hold" grpId="0" nodeType="withEffect">
                                  <p:stCondLst>
                                    <p:cond delay="100"/>
                                  </p:stCondLst>
                                  <p:childTnLst>
                                    <p:set>
                                      <p:cBhvr>
                                        <p:cTn id="87" dur="1" fill="hold">
                                          <p:stCondLst>
                                            <p:cond delay="0"/>
                                          </p:stCondLst>
                                        </p:cTn>
                                        <p:tgtEl>
                                          <p:spTgt spid="15"/>
                                        </p:tgtEl>
                                        <p:attrNameLst>
                                          <p:attrName>style.visibility</p:attrName>
                                        </p:attrNameLst>
                                      </p:cBhvr>
                                      <p:to>
                                        <p:strVal val="visible"/>
                                      </p:to>
                                    </p:set>
                                    <p:animEffect transition="in" filter="fade">
                                      <p:cBhvr>
                                        <p:cTn id="88" dur="300"/>
                                        <p:tgtEl>
                                          <p:spTgt spid="15"/>
                                        </p:tgtEl>
                                      </p:cBhvr>
                                    </p:animEffect>
                                  </p:childTnLst>
                                </p:cTn>
                              </p:par>
                              <p:par>
                                <p:cTn id="89" presetID="22" presetClass="entr" presetSubtype="8"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left)">
                                      <p:cBhvr>
                                        <p:cTn id="91" dur="300"/>
                                        <p:tgtEl>
                                          <p:spTgt spid="5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fade">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23" grpId="0"/>
      <p:bldP spid="8" grpId="0" bldLvl="0" animBg="1"/>
      <p:bldP spid="13" grpId="0"/>
      <p:bldP spid="24" grpId="0"/>
      <p:bldP spid="9" grpId="0" bldLvl="0" animBg="1"/>
      <p:bldP spid="14" grpId="0"/>
      <p:bldP spid="25" grpId="0"/>
      <p:bldP spid="11" grpId="0" bldLvl="0" animBg="1"/>
      <p:bldP spid="15" grpId="0"/>
      <p:bldP spid="26" grpId="0"/>
      <p:bldP spid="35" grpId="0"/>
      <p:bldP spid="53" grpId="0" bldLvl="0" animBg="1"/>
      <p:bldP spid="54" grpId="0" bldLvl="0" animBg="1"/>
      <p:bldP spid="55" grpId="0" bldLvl="0" animBg="1"/>
      <p:bldP spid="56" grpId="0" bldLvl="0" animBg="1"/>
      <p:bldP spid="27" grpId="0"/>
      <p:bldP spid="28" grpId="0"/>
      <p:bldP spid="2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524000" y="1569085"/>
            <a:ext cx="9144000" cy="5410200"/>
          </a:xfrm>
        </p:spPr>
        <p:txBody>
          <a:bodyPr>
            <a:normAutofit/>
          </a:bodyPr>
          <a:p>
            <a:pPr algn="l">
              <a:lnSpc>
                <a:spcPct val="150000"/>
              </a:lnSpc>
            </a:pPr>
            <a:r>
              <a:rPr lang="zh-CN" altLang="en-US" sz="2800"/>
              <a:t>创客培养起来，创新创业产品达到一定规模，市场化需求增加，但是学生落地产业缺乏了解（数据），孵化成功率偏低（数据）</a:t>
            </a:r>
            <a:endParaRPr lang="zh-CN" altLang="en-US" sz="2800"/>
          </a:p>
          <a:p>
            <a:pPr algn="l">
              <a:lnSpc>
                <a:spcPct val="150000"/>
              </a:lnSpc>
            </a:pPr>
            <a:endParaRPr lang="zh-CN" altLang="en-US" sz="2800"/>
          </a:p>
          <a:p>
            <a:pPr algn="l">
              <a:lnSpc>
                <a:spcPct val="150000"/>
              </a:lnSpc>
            </a:pPr>
            <a:r>
              <a:rPr lang="zh-CN" altLang="en-US" sz="2800"/>
              <a:t>因此需要调用业内资源（业内专家）使有创业想法的同学了解未来孵化的产业的前沿业态和必备技能培训，评估产品的商业价值，显著提升项目孵化的比率（知己知彼）</a:t>
            </a:r>
            <a:endParaRPr lang="zh-CN" altLang="en-US" sz="2800"/>
          </a:p>
        </p:txBody>
      </p:sp>
      <p:sp>
        <p:nvSpPr>
          <p:cNvPr id="27" name="文本框 26"/>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业内指导</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258644" y="66146"/>
            <a:ext cx="1040590" cy="193802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43" name="组合 242"/>
          <p:cNvGrpSpPr/>
          <p:nvPr/>
        </p:nvGrpSpPr>
        <p:grpSpPr>
          <a:xfrm>
            <a:off x="362354" y="2197484"/>
            <a:ext cx="854383" cy="855696"/>
            <a:chOff x="3750714" y="2923481"/>
            <a:chExt cx="854383" cy="855696"/>
          </a:xfrm>
        </p:grpSpPr>
        <p:sp>
          <p:nvSpPr>
            <p:cNvPr id="244" name="MH_Other_4"/>
            <p:cNvSpPr/>
            <p:nvPr>
              <p:custDataLst>
                <p:tags r:id="rId1"/>
              </p:custDataLst>
            </p:nvPr>
          </p:nvSpPr>
          <p:spPr>
            <a:xfrm>
              <a:off x="3750714" y="2923481"/>
              <a:ext cx="854383" cy="855696"/>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5" name="Freeform 359"/>
            <p:cNvSpPr>
              <a:spLocks noEditPoints="1"/>
            </p:cNvSpPr>
            <p:nvPr/>
          </p:nvSpPr>
          <p:spPr bwMode="auto">
            <a:xfrm>
              <a:off x="3975126" y="3144961"/>
              <a:ext cx="386767" cy="395618"/>
            </a:xfrm>
            <a:custGeom>
              <a:avLst/>
              <a:gdLst>
                <a:gd name="T0" fmla="*/ 317 w 370"/>
                <a:gd name="T1" fmla="*/ 63 h 378"/>
                <a:gd name="T2" fmla="*/ 361 w 370"/>
                <a:gd name="T3" fmla="*/ 13 h 378"/>
                <a:gd name="T4" fmla="*/ 346 w 370"/>
                <a:gd name="T5" fmla="*/ 0 h 378"/>
                <a:gd name="T6" fmla="*/ 302 w 370"/>
                <a:gd name="T7" fmla="*/ 49 h 378"/>
                <a:gd name="T8" fmla="*/ 185 w 370"/>
                <a:gd name="T9" fmla="*/ 8 h 378"/>
                <a:gd name="T10" fmla="*/ 0 w 370"/>
                <a:gd name="T11" fmla="*/ 193 h 378"/>
                <a:gd name="T12" fmla="*/ 185 w 370"/>
                <a:gd name="T13" fmla="*/ 378 h 378"/>
                <a:gd name="T14" fmla="*/ 370 w 370"/>
                <a:gd name="T15" fmla="*/ 193 h 378"/>
                <a:gd name="T16" fmla="*/ 317 w 370"/>
                <a:gd name="T17" fmla="*/ 63 h 378"/>
                <a:gd name="T18" fmla="*/ 185 w 370"/>
                <a:gd name="T19" fmla="*/ 332 h 378"/>
                <a:gd name="T20" fmla="*/ 46 w 370"/>
                <a:gd name="T21" fmla="*/ 193 h 378"/>
                <a:gd name="T22" fmla="*/ 185 w 370"/>
                <a:gd name="T23" fmla="*/ 54 h 378"/>
                <a:gd name="T24" fmla="*/ 271 w 370"/>
                <a:gd name="T25" fmla="*/ 84 h 378"/>
                <a:gd name="T26" fmla="*/ 258 w 370"/>
                <a:gd name="T27" fmla="*/ 99 h 378"/>
                <a:gd name="T28" fmla="*/ 185 w 370"/>
                <a:gd name="T29" fmla="*/ 74 h 378"/>
                <a:gd name="T30" fmla="*/ 66 w 370"/>
                <a:gd name="T31" fmla="*/ 193 h 378"/>
                <a:gd name="T32" fmla="*/ 185 w 370"/>
                <a:gd name="T33" fmla="*/ 311 h 378"/>
                <a:gd name="T34" fmla="*/ 304 w 370"/>
                <a:gd name="T35" fmla="*/ 193 h 378"/>
                <a:gd name="T36" fmla="*/ 273 w 370"/>
                <a:gd name="T37" fmla="*/ 113 h 378"/>
                <a:gd name="T38" fmla="*/ 286 w 370"/>
                <a:gd name="T39" fmla="*/ 97 h 378"/>
                <a:gd name="T40" fmla="*/ 324 w 370"/>
                <a:gd name="T41" fmla="*/ 193 h 378"/>
                <a:gd name="T42" fmla="*/ 185 w 370"/>
                <a:gd name="T43" fmla="*/ 332 h 378"/>
                <a:gd name="T44" fmla="*/ 257 w 370"/>
                <a:gd name="T45" fmla="*/ 193 h 378"/>
                <a:gd name="T46" fmla="*/ 185 w 370"/>
                <a:gd name="T47" fmla="*/ 265 h 378"/>
                <a:gd name="T48" fmla="*/ 113 w 370"/>
                <a:gd name="T49" fmla="*/ 193 h 378"/>
                <a:gd name="T50" fmla="*/ 185 w 370"/>
                <a:gd name="T51" fmla="*/ 121 h 378"/>
                <a:gd name="T52" fmla="*/ 217 w 370"/>
                <a:gd name="T53" fmla="*/ 128 h 378"/>
                <a:gd name="T54" fmla="*/ 207 w 370"/>
                <a:gd name="T55" fmla="*/ 148 h 378"/>
                <a:gd name="T56" fmla="*/ 185 w 370"/>
                <a:gd name="T57" fmla="*/ 143 h 378"/>
                <a:gd name="T58" fmla="*/ 135 w 370"/>
                <a:gd name="T59" fmla="*/ 193 h 378"/>
                <a:gd name="T60" fmla="*/ 185 w 370"/>
                <a:gd name="T61" fmla="*/ 243 h 378"/>
                <a:gd name="T62" fmla="*/ 235 w 370"/>
                <a:gd name="T63" fmla="*/ 193 h 378"/>
                <a:gd name="T64" fmla="*/ 229 w 370"/>
                <a:gd name="T65" fmla="*/ 169 h 378"/>
                <a:gd name="T66" fmla="*/ 247 w 370"/>
                <a:gd name="T67" fmla="*/ 157 h 378"/>
                <a:gd name="T68" fmla="*/ 257 w 370"/>
                <a:gd name="T69" fmla="*/ 193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0" h="378">
                  <a:moveTo>
                    <a:pt x="317" y="63"/>
                  </a:moveTo>
                  <a:cubicBezTo>
                    <a:pt x="361" y="13"/>
                    <a:pt x="361" y="13"/>
                    <a:pt x="361" y="13"/>
                  </a:cubicBezTo>
                  <a:cubicBezTo>
                    <a:pt x="346" y="0"/>
                    <a:pt x="346" y="0"/>
                    <a:pt x="346" y="0"/>
                  </a:cubicBezTo>
                  <a:cubicBezTo>
                    <a:pt x="302" y="49"/>
                    <a:pt x="302" y="49"/>
                    <a:pt x="302" y="49"/>
                  </a:cubicBezTo>
                  <a:cubicBezTo>
                    <a:pt x="270" y="23"/>
                    <a:pt x="229" y="8"/>
                    <a:pt x="185" y="8"/>
                  </a:cubicBezTo>
                  <a:cubicBezTo>
                    <a:pt x="83" y="8"/>
                    <a:pt x="0" y="91"/>
                    <a:pt x="0" y="193"/>
                  </a:cubicBezTo>
                  <a:cubicBezTo>
                    <a:pt x="0" y="295"/>
                    <a:pt x="83" y="378"/>
                    <a:pt x="185" y="378"/>
                  </a:cubicBezTo>
                  <a:cubicBezTo>
                    <a:pt x="287" y="378"/>
                    <a:pt x="370" y="295"/>
                    <a:pt x="370" y="193"/>
                  </a:cubicBezTo>
                  <a:cubicBezTo>
                    <a:pt x="370" y="142"/>
                    <a:pt x="350" y="96"/>
                    <a:pt x="317" y="63"/>
                  </a:cubicBezTo>
                  <a:close/>
                  <a:moveTo>
                    <a:pt x="185" y="332"/>
                  </a:moveTo>
                  <a:cubicBezTo>
                    <a:pt x="108" y="332"/>
                    <a:pt x="46" y="269"/>
                    <a:pt x="46" y="193"/>
                  </a:cubicBezTo>
                  <a:cubicBezTo>
                    <a:pt x="46" y="116"/>
                    <a:pt x="108" y="54"/>
                    <a:pt x="185" y="54"/>
                  </a:cubicBezTo>
                  <a:cubicBezTo>
                    <a:pt x="218" y="54"/>
                    <a:pt x="248" y="65"/>
                    <a:pt x="271" y="84"/>
                  </a:cubicBezTo>
                  <a:cubicBezTo>
                    <a:pt x="258" y="99"/>
                    <a:pt x="258" y="99"/>
                    <a:pt x="258" y="99"/>
                  </a:cubicBezTo>
                  <a:cubicBezTo>
                    <a:pt x="238" y="83"/>
                    <a:pt x="212" y="74"/>
                    <a:pt x="185" y="74"/>
                  </a:cubicBezTo>
                  <a:cubicBezTo>
                    <a:pt x="120" y="74"/>
                    <a:pt x="66" y="127"/>
                    <a:pt x="66" y="193"/>
                  </a:cubicBezTo>
                  <a:cubicBezTo>
                    <a:pt x="66" y="258"/>
                    <a:pt x="120" y="311"/>
                    <a:pt x="185" y="311"/>
                  </a:cubicBezTo>
                  <a:cubicBezTo>
                    <a:pt x="251" y="311"/>
                    <a:pt x="304" y="258"/>
                    <a:pt x="304" y="193"/>
                  </a:cubicBezTo>
                  <a:cubicBezTo>
                    <a:pt x="304" y="162"/>
                    <a:pt x="292" y="134"/>
                    <a:pt x="273" y="113"/>
                  </a:cubicBezTo>
                  <a:cubicBezTo>
                    <a:pt x="286" y="97"/>
                    <a:pt x="286" y="97"/>
                    <a:pt x="286" y="97"/>
                  </a:cubicBezTo>
                  <a:cubicBezTo>
                    <a:pt x="310" y="122"/>
                    <a:pt x="324" y="156"/>
                    <a:pt x="324" y="193"/>
                  </a:cubicBezTo>
                  <a:cubicBezTo>
                    <a:pt x="324" y="269"/>
                    <a:pt x="262" y="332"/>
                    <a:pt x="185" y="332"/>
                  </a:cubicBezTo>
                  <a:close/>
                  <a:moveTo>
                    <a:pt x="257" y="193"/>
                  </a:moveTo>
                  <a:cubicBezTo>
                    <a:pt x="257" y="232"/>
                    <a:pt x="225" y="265"/>
                    <a:pt x="185" y="265"/>
                  </a:cubicBezTo>
                  <a:cubicBezTo>
                    <a:pt x="145" y="265"/>
                    <a:pt x="113" y="232"/>
                    <a:pt x="113" y="193"/>
                  </a:cubicBezTo>
                  <a:cubicBezTo>
                    <a:pt x="113" y="153"/>
                    <a:pt x="145" y="121"/>
                    <a:pt x="185" y="121"/>
                  </a:cubicBezTo>
                  <a:cubicBezTo>
                    <a:pt x="197" y="121"/>
                    <a:pt x="207" y="124"/>
                    <a:pt x="217" y="128"/>
                  </a:cubicBezTo>
                  <a:cubicBezTo>
                    <a:pt x="207" y="148"/>
                    <a:pt x="207" y="148"/>
                    <a:pt x="207" y="148"/>
                  </a:cubicBezTo>
                  <a:cubicBezTo>
                    <a:pt x="200" y="145"/>
                    <a:pt x="193" y="143"/>
                    <a:pt x="185" y="143"/>
                  </a:cubicBezTo>
                  <a:cubicBezTo>
                    <a:pt x="158" y="143"/>
                    <a:pt x="135" y="165"/>
                    <a:pt x="135" y="193"/>
                  </a:cubicBezTo>
                  <a:cubicBezTo>
                    <a:pt x="135" y="220"/>
                    <a:pt x="158" y="243"/>
                    <a:pt x="185" y="243"/>
                  </a:cubicBezTo>
                  <a:cubicBezTo>
                    <a:pt x="212" y="243"/>
                    <a:pt x="235" y="220"/>
                    <a:pt x="235" y="193"/>
                  </a:cubicBezTo>
                  <a:cubicBezTo>
                    <a:pt x="235" y="184"/>
                    <a:pt x="233" y="176"/>
                    <a:pt x="229" y="169"/>
                  </a:cubicBezTo>
                  <a:cubicBezTo>
                    <a:pt x="247" y="157"/>
                    <a:pt x="247" y="157"/>
                    <a:pt x="247" y="157"/>
                  </a:cubicBezTo>
                  <a:cubicBezTo>
                    <a:pt x="253" y="167"/>
                    <a:pt x="257" y="180"/>
                    <a:pt x="257" y="19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33" name="组合 232"/>
          <p:cNvGrpSpPr/>
          <p:nvPr/>
        </p:nvGrpSpPr>
        <p:grpSpPr>
          <a:xfrm>
            <a:off x="476654" y="4909624"/>
            <a:ext cx="854383" cy="855696"/>
            <a:chOff x="3750714" y="4457696"/>
            <a:chExt cx="854383" cy="855696"/>
          </a:xfrm>
        </p:grpSpPr>
        <p:sp>
          <p:nvSpPr>
            <p:cNvPr id="234" name="MH_Other_5"/>
            <p:cNvSpPr/>
            <p:nvPr>
              <p:custDataLst>
                <p:tags r:id="rId2"/>
              </p:custDataLst>
            </p:nvPr>
          </p:nvSpPr>
          <p:spPr>
            <a:xfrm>
              <a:off x="3750714" y="4457696"/>
              <a:ext cx="854383" cy="855696"/>
            </a:xfrm>
            <a:prstGeom prst="ellipse">
              <a:avLst/>
            </a:prstGeom>
            <a:solidFill>
              <a:schemeClr val="accent6">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235" name="组合 234"/>
            <p:cNvGrpSpPr/>
            <p:nvPr/>
          </p:nvGrpSpPr>
          <p:grpSpPr>
            <a:xfrm>
              <a:off x="4002674" y="4693313"/>
              <a:ext cx="346497" cy="396060"/>
              <a:chOff x="7190711" y="1366461"/>
              <a:chExt cx="564762" cy="645545"/>
            </a:xfrm>
          </p:grpSpPr>
          <p:sp>
            <p:nvSpPr>
              <p:cNvPr id="236" name="Freeform 352"/>
              <p:cNvSpPr>
                <a:spLocks noEditPoints="1"/>
              </p:cNvSpPr>
              <p:nvPr/>
            </p:nvSpPr>
            <p:spPr bwMode="auto">
              <a:xfrm>
                <a:off x="7190711" y="1366461"/>
                <a:ext cx="564762" cy="370017"/>
              </a:xfrm>
              <a:custGeom>
                <a:avLst/>
                <a:gdLst>
                  <a:gd name="T0" fmla="*/ 301 w 331"/>
                  <a:gd name="T1" fmla="*/ 0 h 217"/>
                  <a:gd name="T2" fmla="*/ 30 w 331"/>
                  <a:gd name="T3" fmla="*/ 0 h 217"/>
                  <a:gd name="T4" fmla="*/ 0 w 331"/>
                  <a:gd name="T5" fmla="*/ 29 h 217"/>
                  <a:gd name="T6" fmla="*/ 0 w 331"/>
                  <a:gd name="T7" fmla="*/ 188 h 217"/>
                  <a:gd name="T8" fmla="*/ 30 w 331"/>
                  <a:gd name="T9" fmla="*/ 217 h 217"/>
                  <a:gd name="T10" fmla="*/ 301 w 331"/>
                  <a:gd name="T11" fmla="*/ 217 h 217"/>
                  <a:gd name="T12" fmla="*/ 331 w 331"/>
                  <a:gd name="T13" fmla="*/ 188 h 217"/>
                  <a:gd name="T14" fmla="*/ 331 w 331"/>
                  <a:gd name="T15" fmla="*/ 29 h 217"/>
                  <a:gd name="T16" fmla="*/ 301 w 331"/>
                  <a:gd name="T17" fmla="*/ 0 h 217"/>
                  <a:gd name="T18" fmla="*/ 306 w 331"/>
                  <a:gd name="T19" fmla="*/ 171 h 217"/>
                  <a:gd name="T20" fmla="*/ 281 w 331"/>
                  <a:gd name="T21" fmla="*/ 194 h 217"/>
                  <a:gd name="T22" fmla="*/ 48 w 331"/>
                  <a:gd name="T23" fmla="*/ 194 h 217"/>
                  <a:gd name="T24" fmla="*/ 23 w 331"/>
                  <a:gd name="T25" fmla="*/ 171 h 217"/>
                  <a:gd name="T26" fmla="*/ 23 w 331"/>
                  <a:gd name="T27" fmla="*/ 46 h 217"/>
                  <a:gd name="T28" fmla="*/ 48 w 331"/>
                  <a:gd name="T29" fmla="*/ 23 h 217"/>
                  <a:gd name="T30" fmla="*/ 281 w 331"/>
                  <a:gd name="T31" fmla="*/ 23 h 217"/>
                  <a:gd name="T32" fmla="*/ 306 w 331"/>
                  <a:gd name="T33" fmla="*/ 46 h 217"/>
                  <a:gd name="T34" fmla="*/ 306 w 331"/>
                  <a:gd name="T35"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1" h="217">
                    <a:moveTo>
                      <a:pt x="301" y="0"/>
                    </a:moveTo>
                    <a:cubicBezTo>
                      <a:pt x="30" y="0"/>
                      <a:pt x="30" y="0"/>
                      <a:pt x="30" y="0"/>
                    </a:cubicBezTo>
                    <a:cubicBezTo>
                      <a:pt x="13" y="0"/>
                      <a:pt x="0" y="13"/>
                      <a:pt x="0" y="29"/>
                    </a:cubicBezTo>
                    <a:cubicBezTo>
                      <a:pt x="0" y="188"/>
                      <a:pt x="0" y="188"/>
                      <a:pt x="0" y="188"/>
                    </a:cubicBezTo>
                    <a:cubicBezTo>
                      <a:pt x="0" y="204"/>
                      <a:pt x="13" y="217"/>
                      <a:pt x="30" y="217"/>
                    </a:cubicBezTo>
                    <a:cubicBezTo>
                      <a:pt x="301" y="217"/>
                      <a:pt x="301" y="217"/>
                      <a:pt x="301" y="217"/>
                    </a:cubicBezTo>
                    <a:cubicBezTo>
                      <a:pt x="318" y="217"/>
                      <a:pt x="331" y="204"/>
                      <a:pt x="331" y="188"/>
                    </a:cubicBezTo>
                    <a:cubicBezTo>
                      <a:pt x="331" y="29"/>
                      <a:pt x="331" y="29"/>
                      <a:pt x="331" y="29"/>
                    </a:cubicBezTo>
                    <a:cubicBezTo>
                      <a:pt x="331" y="13"/>
                      <a:pt x="318" y="0"/>
                      <a:pt x="301" y="0"/>
                    </a:cubicBezTo>
                    <a:close/>
                    <a:moveTo>
                      <a:pt x="306" y="171"/>
                    </a:moveTo>
                    <a:cubicBezTo>
                      <a:pt x="306" y="183"/>
                      <a:pt x="295" y="194"/>
                      <a:pt x="281" y="194"/>
                    </a:cubicBezTo>
                    <a:cubicBezTo>
                      <a:pt x="48" y="194"/>
                      <a:pt x="48" y="194"/>
                      <a:pt x="48" y="194"/>
                    </a:cubicBezTo>
                    <a:cubicBezTo>
                      <a:pt x="34" y="194"/>
                      <a:pt x="23" y="183"/>
                      <a:pt x="23" y="171"/>
                    </a:cubicBezTo>
                    <a:cubicBezTo>
                      <a:pt x="23" y="46"/>
                      <a:pt x="23" y="46"/>
                      <a:pt x="23" y="46"/>
                    </a:cubicBezTo>
                    <a:cubicBezTo>
                      <a:pt x="23" y="34"/>
                      <a:pt x="34" y="23"/>
                      <a:pt x="48" y="23"/>
                    </a:cubicBezTo>
                    <a:cubicBezTo>
                      <a:pt x="281" y="23"/>
                      <a:pt x="281" y="23"/>
                      <a:pt x="281" y="23"/>
                    </a:cubicBezTo>
                    <a:cubicBezTo>
                      <a:pt x="295" y="23"/>
                      <a:pt x="306" y="34"/>
                      <a:pt x="306" y="46"/>
                    </a:cubicBezTo>
                    <a:lnTo>
                      <a:pt x="306" y="1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7" name="Freeform 353"/>
              <p:cNvSpPr/>
              <p:nvPr/>
            </p:nvSpPr>
            <p:spPr bwMode="auto">
              <a:xfrm>
                <a:off x="7589578" y="1485472"/>
                <a:ext cx="85832" cy="131273"/>
              </a:xfrm>
              <a:custGeom>
                <a:avLst/>
                <a:gdLst>
                  <a:gd name="T0" fmla="*/ 44 w 50"/>
                  <a:gd name="T1" fmla="*/ 64 h 77"/>
                  <a:gd name="T2" fmla="*/ 13 w 50"/>
                  <a:gd name="T3" fmla="*/ 64 h 77"/>
                  <a:gd name="T4" fmla="*/ 13 w 50"/>
                  <a:gd name="T5" fmla="*/ 42 h 77"/>
                  <a:gd name="T6" fmla="*/ 40 w 50"/>
                  <a:gd name="T7" fmla="*/ 42 h 77"/>
                  <a:gd name="T8" fmla="*/ 45 w 50"/>
                  <a:gd name="T9" fmla="*/ 41 h 77"/>
                  <a:gd name="T10" fmla="*/ 46 w 50"/>
                  <a:gd name="T11" fmla="*/ 37 h 77"/>
                  <a:gd name="T12" fmla="*/ 45 w 50"/>
                  <a:gd name="T13" fmla="*/ 32 h 77"/>
                  <a:gd name="T14" fmla="*/ 40 w 50"/>
                  <a:gd name="T15" fmla="*/ 31 h 77"/>
                  <a:gd name="T16" fmla="*/ 13 w 50"/>
                  <a:gd name="T17" fmla="*/ 31 h 77"/>
                  <a:gd name="T18" fmla="*/ 13 w 50"/>
                  <a:gd name="T19" fmla="*/ 12 h 77"/>
                  <a:gd name="T20" fmla="*/ 43 w 50"/>
                  <a:gd name="T21" fmla="*/ 12 h 77"/>
                  <a:gd name="T22" fmla="*/ 47 w 50"/>
                  <a:gd name="T23" fmla="*/ 10 h 77"/>
                  <a:gd name="T24" fmla="*/ 49 w 50"/>
                  <a:gd name="T25" fmla="*/ 6 h 77"/>
                  <a:gd name="T26" fmla="*/ 47 w 50"/>
                  <a:gd name="T27" fmla="*/ 2 h 77"/>
                  <a:gd name="T28" fmla="*/ 43 w 50"/>
                  <a:gd name="T29" fmla="*/ 0 h 77"/>
                  <a:gd name="T30" fmla="*/ 8 w 50"/>
                  <a:gd name="T31" fmla="*/ 0 h 77"/>
                  <a:gd name="T32" fmla="*/ 3 w 50"/>
                  <a:gd name="T33" fmla="*/ 1 h 77"/>
                  <a:gd name="T34" fmla="*/ 1 w 50"/>
                  <a:gd name="T35" fmla="*/ 4 h 77"/>
                  <a:gd name="T36" fmla="*/ 0 w 50"/>
                  <a:gd name="T37" fmla="*/ 10 h 77"/>
                  <a:gd name="T38" fmla="*/ 0 w 50"/>
                  <a:gd name="T39" fmla="*/ 67 h 77"/>
                  <a:gd name="T40" fmla="*/ 2 w 50"/>
                  <a:gd name="T41" fmla="*/ 74 h 77"/>
                  <a:gd name="T42" fmla="*/ 8 w 50"/>
                  <a:gd name="T43" fmla="*/ 77 h 77"/>
                  <a:gd name="T44" fmla="*/ 44 w 50"/>
                  <a:gd name="T45" fmla="*/ 77 h 77"/>
                  <a:gd name="T46" fmla="*/ 48 w 50"/>
                  <a:gd name="T47" fmla="*/ 75 h 77"/>
                  <a:gd name="T48" fmla="*/ 50 w 50"/>
                  <a:gd name="T49" fmla="*/ 70 h 77"/>
                  <a:gd name="T50" fmla="*/ 48 w 50"/>
                  <a:gd name="T51" fmla="*/ 66 h 77"/>
                  <a:gd name="T52" fmla="*/ 44 w 50"/>
                  <a:gd name="T53"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0" h="77">
                    <a:moveTo>
                      <a:pt x="44" y="64"/>
                    </a:moveTo>
                    <a:cubicBezTo>
                      <a:pt x="13" y="64"/>
                      <a:pt x="13" y="64"/>
                      <a:pt x="13" y="64"/>
                    </a:cubicBezTo>
                    <a:cubicBezTo>
                      <a:pt x="13" y="42"/>
                      <a:pt x="13" y="42"/>
                      <a:pt x="13" y="42"/>
                    </a:cubicBezTo>
                    <a:cubicBezTo>
                      <a:pt x="40" y="42"/>
                      <a:pt x="40" y="42"/>
                      <a:pt x="40" y="42"/>
                    </a:cubicBezTo>
                    <a:cubicBezTo>
                      <a:pt x="42" y="42"/>
                      <a:pt x="44" y="42"/>
                      <a:pt x="45" y="41"/>
                    </a:cubicBezTo>
                    <a:cubicBezTo>
                      <a:pt x="46" y="40"/>
                      <a:pt x="46" y="38"/>
                      <a:pt x="46" y="37"/>
                    </a:cubicBezTo>
                    <a:cubicBezTo>
                      <a:pt x="46" y="35"/>
                      <a:pt x="46" y="33"/>
                      <a:pt x="45" y="32"/>
                    </a:cubicBezTo>
                    <a:cubicBezTo>
                      <a:pt x="44" y="31"/>
                      <a:pt x="42" y="31"/>
                      <a:pt x="40" y="31"/>
                    </a:cubicBezTo>
                    <a:cubicBezTo>
                      <a:pt x="13" y="31"/>
                      <a:pt x="13" y="31"/>
                      <a:pt x="13" y="31"/>
                    </a:cubicBezTo>
                    <a:cubicBezTo>
                      <a:pt x="13" y="12"/>
                      <a:pt x="13" y="12"/>
                      <a:pt x="13" y="12"/>
                    </a:cubicBezTo>
                    <a:cubicBezTo>
                      <a:pt x="43" y="12"/>
                      <a:pt x="43" y="12"/>
                      <a:pt x="43" y="12"/>
                    </a:cubicBezTo>
                    <a:cubicBezTo>
                      <a:pt x="45" y="12"/>
                      <a:pt x="46" y="12"/>
                      <a:pt x="47" y="10"/>
                    </a:cubicBezTo>
                    <a:cubicBezTo>
                      <a:pt x="48" y="9"/>
                      <a:pt x="49" y="8"/>
                      <a:pt x="49" y="6"/>
                    </a:cubicBezTo>
                    <a:cubicBezTo>
                      <a:pt x="49" y="4"/>
                      <a:pt x="48" y="3"/>
                      <a:pt x="47" y="2"/>
                    </a:cubicBezTo>
                    <a:cubicBezTo>
                      <a:pt x="46" y="1"/>
                      <a:pt x="45" y="0"/>
                      <a:pt x="43" y="0"/>
                    </a:cubicBezTo>
                    <a:cubicBezTo>
                      <a:pt x="8" y="0"/>
                      <a:pt x="8" y="0"/>
                      <a:pt x="8" y="0"/>
                    </a:cubicBezTo>
                    <a:cubicBezTo>
                      <a:pt x="6" y="0"/>
                      <a:pt x="4" y="0"/>
                      <a:pt x="3" y="1"/>
                    </a:cubicBezTo>
                    <a:cubicBezTo>
                      <a:pt x="2" y="2"/>
                      <a:pt x="1" y="3"/>
                      <a:pt x="1" y="4"/>
                    </a:cubicBezTo>
                    <a:cubicBezTo>
                      <a:pt x="0" y="6"/>
                      <a:pt x="0" y="7"/>
                      <a:pt x="0" y="10"/>
                    </a:cubicBezTo>
                    <a:cubicBezTo>
                      <a:pt x="0" y="67"/>
                      <a:pt x="0" y="67"/>
                      <a:pt x="0" y="67"/>
                    </a:cubicBezTo>
                    <a:cubicBezTo>
                      <a:pt x="0" y="70"/>
                      <a:pt x="0" y="73"/>
                      <a:pt x="2" y="74"/>
                    </a:cubicBezTo>
                    <a:cubicBezTo>
                      <a:pt x="3" y="76"/>
                      <a:pt x="5" y="77"/>
                      <a:pt x="8" y="77"/>
                    </a:cubicBezTo>
                    <a:cubicBezTo>
                      <a:pt x="44" y="77"/>
                      <a:pt x="44" y="77"/>
                      <a:pt x="44" y="77"/>
                    </a:cubicBezTo>
                    <a:cubicBezTo>
                      <a:pt x="46" y="77"/>
                      <a:pt x="47" y="76"/>
                      <a:pt x="48" y="75"/>
                    </a:cubicBezTo>
                    <a:cubicBezTo>
                      <a:pt x="49" y="74"/>
                      <a:pt x="50" y="72"/>
                      <a:pt x="50" y="70"/>
                    </a:cubicBezTo>
                    <a:cubicBezTo>
                      <a:pt x="50" y="69"/>
                      <a:pt x="49" y="67"/>
                      <a:pt x="48" y="66"/>
                    </a:cubicBezTo>
                    <a:cubicBezTo>
                      <a:pt x="47" y="65"/>
                      <a:pt x="46" y="64"/>
                      <a:pt x="44" y="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8" name="Freeform 354"/>
              <p:cNvSpPr/>
              <p:nvPr/>
            </p:nvSpPr>
            <p:spPr bwMode="auto">
              <a:xfrm>
                <a:off x="7494369" y="1484030"/>
                <a:ext cx="80062" cy="132715"/>
              </a:xfrm>
              <a:custGeom>
                <a:avLst/>
                <a:gdLst>
                  <a:gd name="T0" fmla="*/ 40 w 47"/>
                  <a:gd name="T1" fmla="*/ 65 h 78"/>
                  <a:gd name="T2" fmla="*/ 14 w 47"/>
                  <a:gd name="T3" fmla="*/ 65 h 78"/>
                  <a:gd name="T4" fmla="*/ 14 w 47"/>
                  <a:gd name="T5" fmla="*/ 9 h 78"/>
                  <a:gd name="T6" fmla="*/ 12 w 47"/>
                  <a:gd name="T7" fmla="*/ 2 h 78"/>
                  <a:gd name="T8" fmla="*/ 7 w 47"/>
                  <a:gd name="T9" fmla="*/ 0 h 78"/>
                  <a:gd name="T10" fmla="*/ 2 w 47"/>
                  <a:gd name="T11" fmla="*/ 2 h 78"/>
                  <a:gd name="T12" fmla="*/ 0 w 47"/>
                  <a:gd name="T13" fmla="*/ 9 h 78"/>
                  <a:gd name="T14" fmla="*/ 0 w 47"/>
                  <a:gd name="T15" fmla="*/ 68 h 78"/>
                  <a:gd name="T16" fmla="*/ 2 w 47"/>
                  <a:gd name="T17" fmla="*/ 75 h 78"/>
                  <a:gd name="T18" fmla="*/ 9 w 47"/>
                  <a:gd name="T19" fmla="*/ 78 h 78"/>
                  <a:gd name="T20" fmla="*/ 40 w 47"/>
                  <a:gd name="T21" fmla="*/ 78 h 78"/>
                  <a:gd name="T22" fmla="*/ 45 w 47"/>
                  <a:gd name="T23" fmla="*/ 76 h 78"/>
                  <a:gd name="T24" fmla="*/ 47 w 47"/>
                  <a:gd name="T25" fmla="*/ 71 h 78"/>
                  <a:gd name="T26" fmla="*/ 45 w 47"/>
                  <a:gd name="T27" fmla="*/ 67 h 78"/>
                  <a:gd name="T28" fmla="*/ 40 w 47"/>
                  <a:gd name="T29" fmla="*/ 6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78">
                    <a:moveTo>
                      <a:pt x="40" y="65"/>
                    </a:moveTo>
                    <a:cubicBezTo>
                      <a:pt x="14" y="65"/>
                      <a:pt x="14" y="65"/>
                      <a:pt x="14" y="65"/>
                    </a:cubicBezTo>
                    <a:cubicBezTo>
                      <a:pt x="14" y="9"/>
                      <a:pt x="14" y="9"/>
                      <a:pt x="14" y="9"/>
                    </a:cubicBezTo>
                    <a:cubicBezTo>
                      <a:pt x="14" y="6"/>
                      <a:pt x="13" y="4"/>
                      <a:pt x="12" y="2"/>
                    </a:cubicBezTo>
                    <a:cubicBezTo>
                      <a:pt x="11" y="1"/>
                      <a:pt x="9" y="0"/>
                      <a:pt x="7" y="0"/>
                    </a:cubicBezTo>
                    <a:cubicBezTo>
                      <a:pt x="5" y="0"/>
                      <a:pt x="3" y="1"/>
                      <a:pt x="2" y="2"/>
                    </a:cubicBezTo>
                    <a:cubicBezTo>
                      <a:pt x="1" y="4"/>
                      <a:pt x="0" y="6"/>
                      <a:pt x="0" y="9"/>
                    </a:cubicBezTo>
                    <a:cubicBezTo>
                      <a:pt x="0" y="68"/>
                      <a:pt x="0" y="68"/>
                      <a:pt x="0" y="68"/>
                    </a:cubicBezTo>
                    <a:cubicBezTo>
                      <a:pt x="0" y="71"/>
                      <a:pt x="1" y="74"/>
                      <a:pt x="2" y="75"/>
                    </a:cubicBezTo>
                    <a:cubicBezTo>
                      <a:pt x="4" y="77"/>
                      <a:pt x="6" y="78"/>
                      <a:pt x="9" y="78"/>
                    </a:cubicBezTo>
                    <a:cubicBezTo>
                      <a:pt x="40" y="78"/>
                      <a:pt x="40" y="78"/>
                      <a:pt x="40" y="78"/>
                    </a:cubicBezTo>
                    <a:cubicBezTo>
                      <a:pt x="43" y="78"/>
                      <a:pt x="44" y="77"/>
                      <a:pt x="45" y="76"/>
                    </a:cubicBezTo>
                    <a:cubicBezTo>
                      <a:pt x="46" y="75"/>
                      <a:pt x="47" y="73"/>
                      <a:pt x="47" y="71"/>
                    </a:cubicBezTo>
                    <a:cubicBezTo>
                      <a:pt x="47" y="69"/>
                      <a:pt x="46" y="68"/>
                      <a:pt x="45" y="67"/>
                    </a:cubicBezTo>
                    <a:cubicBezTo>
                      <a:pt x="44" y="65"/>
                      <a:pt x="43" y="65"/>
                      <a:pt x="40" y="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9" name="Freeform 355"/>
              <p:cNvSpPr/>
              <p:nvPr/>
            </p:nvSpPr>
            <p:spPr bwMode="auto">
              <a:xfrm>
                <a:off x="7439552" y="1756673"/>
                <a:ext cx="51211" cy="204843"/>
              </a:xfrm>
              <a:custGeom>
                <a:avLst/>
                <a:gdLst>
                  <a:gd name="T0" fmla="*/ 71 w 71"/>
                  <a:gd name="T1" fmla="*/ 246 h 284"/>
                  <a:gd name="T2" fmla="*/ 71 w 71"/>
                  <a:gd name="T3" fmla="*/ 246 h 284"/>
                  <a:gd name="T4" fmla="*/ 71 w 71"/>
                  <a:gd name="T5" fmla="*/ 217 h 284"/>
                  <a:gd name="T6" fmla="*/ 71 w 71"/>
                  <a:gd name="T7" fmla="*/ 217 h 284"/>
                  <a:gd name="T8" fmla="*/ 71 w 71"/>
                  <a:gd name="T9" fmla="*/ 0 h 284"/>
                  <a:gd name="T10" fmla="*/ 0 w 71"/>
                  <a:gd name="T11" fmla="*/ 0 h 284"/>
                  <a:gd name="T12" fmla="*/ 0 w 71"/>
                  <a:gd name="T13" fmla="*/ 217 h 284"/>
                  <a:gd name="T14" fmla="*/ 0 w 71"/>
                  <a:gd name="T15" fmla="*/ 246 h 284"/>
                  <a:gd name="T16" fmla="*/ 0 w 71"/>
                  <a:gd name="T17" fmla="*/ 284 h 284"/>
                  <a:gd name="T18" fmla="*/ 71 w 71"/>
                  <a:gd name="T19" fmla="*/ 284 h 284"/>
                  <a:gd name="T20" fmla="*/ 71 w 71"/>
                  <a:gd name="T21" fmla="*/ 24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284">
                    <a:moveTo>
                      <a:pt x="71" y="246"/>
                    </a:moveTo>
                    <a:lnTo>
                      <a:pt x="71" y="246"/>
                    </a:lnTo>
                    <a:lnTo>
                      <a:pt x="71" y="217"/>
                    </a:lnTo>
                    <a:lnTo>
                      <a:pt x="71" y="217"/>
                    </a:lnTo>
                    <a:lnTo>
                      <a:pt x="71" y="0"/>
                    </a:lnTo>
                    <a:lnTo>
                      <a:pt x="0" y="0"/>
                    </a:lnTo>
                    <a:lnTo>
                      <a:pt x="0" y="217"/>
                    </a:lnTo>
                    <a:lnTo>
                      <a:pt x="0" y="246"/>
                    </a:lnTo>
                    <a:lnTo>
                      <a:pt x="0" y="284"/>
                    </a:lnTo>
                    <a:lnTo>
                      <a:pt x="71" y="284"/>
                    </a:lnTo>
                    <a:lnTo>
                      <a:pt x="71" y="24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0" name="Freeform 356"/>
              <p:cNvSpPr/>
              <p:nvPr/>
            </p:nvSpPr>
            <p:spPr bwMode="auto">
              <a:xfrm>
                <a:off x="7368146" y="1918240"/>
                <a:ext cx="196188" cy="93766"/>
              </a:xfrm>
              <a:custGeom>
                <a:avLst/>
                <a:gdLst>
                  <a:gd name="T0" fmla="*/ 86 w 115"/>
                  <a:gd name="T1" fmla="*/ 0 h 55"/>
                  <a:gd name="T2" fmla="*/ 80 w 115"/>
                  <a:gd name="T3" fmla="*/ 13 h 55"/>
                  <a:gd name="T4" fmla="*/ 86 w 115"/>
                  <a:gd name="T5" fmla="*/ 22 h 55"/>
                  <a:gd name="T6" fmla="*/ 57 w 115"/>
                  <a:gd name="T7" fmla="*/ 37 h 55"/>
                  <a:gd name="T8" fmla="*/ 28 w 115"/>
                  <a:gd name="T9" fmla="*/ 22 h 55"/>
                  <a:gd name="T10" fmla="*/ 34 w 115"/>
                  <a:gd name="T11" fmla="*/ 13 h 55"/>
                  <a:gd name="T12" fmla="*/ 26 w 115"/>
                  <a:gd name="T13" fmla="*/ 1 h 55"/>
                  <a:gd name="T14" fmla="*/ 0 w 115"/>
                  <a:gd name="T15" fmla="*/ 25 h 55"/>
                  <a:gd name="T16" fmla="*/ 57 w 115"/>
                  <a:gd name="T17" fmla="*/ 55 h 55"/>
                  <a:gd name="T18" fmla="*/ 115 w 115"/>
                  <a:gd name="T19" fmla="*/ 25 h 55"/>
                  <a:gd name="T20" fmla="*/ 86 w 115"/>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55">
                    <a:moveTo>
                      <a:pt x="86" y="0"/>
                    </a:moveTo>
                    <a:cubicBezTo>
                      <a:pt x="80" y="13"/>
                      <a:pt x="80" y="13"/>
                      <a:pt x="80" y="13"/>
                    </a:cubicBezTo>
                    <a:cubicBezTo>
                      <a:pt x="84" y="15"/>
                      <a:pt x="86" y="18"/>
                      <a:pt x="86" y="22"/>
                    </a:cubicBezTo>
                    <a:cubicBezTo>
                      <a:pt x="86" y="30"/>
                      <a:pt x="73" y="37"/>
                      <a:pt x="57" y="37"/>
                    </a:cubicBezTo>
                    <a:cubicBezTo>
                      <a:pt x="41" y="37"/>
                      <a:pt x="28" y="30"/>
                      <a:pt x="28" y="22"/>
                    </a:cubicBezTo>
                    <a:cubicBezTo>
                      <a:pt x="28" y="19"/>
                      <a:pt x="30" y="16"/>
                      <a:pt x="34" y="13"/>
                    </a:cubicBezTo>
                    <a:cubicBezTo>
                      <a:pt x="26" y="1"/>
                      <a:pt x="26" y="1"/>
                      <a:pt x="26" y="1"/>
                    </a:cubicBezTo>
                    <a:cubicBezTo>
                      <a:pt x="10" y="6"/>
                      <a:pt x="0" y="15"/>
                      <a:pt x="0" y="25"/>
                    </a:cubicBezTo>
                    <a:cubicBezTo>
                      <a:pt x="0" y="42"/>
                      <a:pt x="25" y="55"/>
                      <a:pt x="57" y="55"/>
                    </a:cubicBezTo>
                    <a:cubicBezTo>
                      <a:pt x="89" y="55"/>
                      <a:pt x="115" y="42"/>
                      <a:pt x="115" y="25"/>
                    </a:cubicBezTo>
                    <a:cubicBezTo>
                      <a:pt x="115" y="15"/>
                      <a:pt x="103" y="5"/>
                      <a:pt x="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1" name="Freeform 357"/>
              <p:cNvSpPr>
                <a:spLocks noEditPoints="1"/>
              </p:cNvSpPr>
              <p:nvPr/>
            </p:nvSpPr>
            <p:spPr bwMode="auto">
              <a:xfrm>
                <a:off x="7376801" y="1484030"/>
                <a:ext cx="102422" cy="134158"/>
              </a:xfrm>
              <a:custGeom>
                <a:avLst/>
                <a:gdLst>
                  <a:gd name="T0" fmla="*/ 41 w 60"/>
                  <a:gd name="T1" fmla="*/ 14 h 79"/>
                  <a:gd name="T2" fmla="*/ 39 w 60"/>
                  <a:gd name="T3" fmla="*/ 8 h 79"/>
                  <a:gd name="T4" fmla="*/ 37 w 60"/>
                  <a:gd name="T5" fmla="*/ 4 h 79"/>
                  <a:gd name="T6" fmla="*/ 34 w 60"/>
                  <a:gd name="T7" fmla="*/ 1 h 79"/>
                  <a:gd name="T8" fmla="*/ 30 w 60"/>
                  <a:gd name="T9" fmla="*/ 0 h 79"/>
                  <a:gd name="T10" fmla="*/ 25 w 60"/>
                  <a:gd name="T11" fmla="*/ 1 h 79"/>
                  <a:gd name="T12" fmla="*/ 22 w 60"/>
                  <a:gd name="T13" fmla="*/ 4 h 79"/>
                  <a:gd name="T14" fmla="*/ 20 w 60"/>
                  <a:gd name="T15" fmla="*/ 9 h 79"/>
                  <a:gd name="T16" fmla="*/ 18 w 60"/>
                  <a:gd name="T17" fmla="*/ 14 h 79"/>
                  <a:gd name="T18" fmla="*/ 1 w 60"/>
                  <a:gd name="T19" fmla="*/ 64 h 79"/>
                  <a:gd name="T20" fmla="*/ 0 w 60"/>
                  <a:gd name="T21" fmla="*/ 69 h 79"/>
                  <a:gd name="T22" fmla="*/ 0 w 60"/>
                  <a:gd name="T23" fmla="*/ 72 h 79"/>
                  <a:gd name="T24" fmla="*/ 1 w 60"/>
                  <a:gd name="T25" fmla="*/ 77 h 79"/>
                  <a:gd name="T26" fmla="*/ 6 w 60"/>
                  <a:gd name="T27" fmla="*/ 79 h 79"/>
                  <a:gd name="T28" fmla="*/ 10 w 60"/>
                  <a:gd name="T29" fmla="*/ 77 h 79"/>
                  <a:gd name="T30" fmla="*/ 13 w 60"/>
                  <a:gd name="T31" fmla="*/ 69 h 79"/>
                  <a:gd name="T32" fmla="*/ 16 w 60"/>
                  <a:gd name="T33" fmla="*/ 59 h 79"/>
                  <a:gd name="T34" fmla="*/ 43 w 60"/>
                  <a:gd name="T35" fmla="*/ 59 h 79"/>
                  <a:gd name="T36" fmla="*/ 46 w 60"/>
                  <a:gd name="T37" fmla="*/ 69 h 79"/>
                  <a:gd name="T38" fmla="*/ 47 w 60"/>
                  <a:gd name="T39" fmla="*/ 73 h 79"/>
                  <a:gd name="T40" fmla="*/ 49 w 60"/>
                  <a:gd name="T41" fmla="*/ 76 h 79"/>
                  <a:gd name="T42" fmla="*/ 51 w 60"/>
                  <a:gd name="T43" fmla="*/ 78 h 79"/>
                  <a:gd name="T44" fmla="*/ 54 w 60"/>
                  <a:gd name="T45" fmla="*/ 79 h 79"/>
                  <a:gd name="T46" fmla="*/ 58 w 60"/>
                  <a:gd name="T47" fmla="*/ 77 h 79"/>
                  <a:gd name="T48" fmla="*/ 60 w 60"/>
                  <a:gd name="T49" fmla="*/ 72 h 79"/>
                  <a:gd name="T50" fmla="*/ 58 w 60"/>
                  <a:gd name="T51" fmla="*/ 64 h 79"/>
                  <a:gd name="T52" fmla="*/ 41 w 60"/>
                  <a:gd name="T53" fmla="*/ 14 h 79"/>
                  <a:gd name="T54" fmla="*/ 20 w 60"/>
                  <a:gd name="T55" fmla="*/ 48 h 79"/>
                  <a:gd name="T56" fmla="*/ 29 w 60"/>
                  <a:gd name="T57" fmla="*/ 16 h 79"/>
                  <a:gd name="T58" fmla="*/ 39 w 60"/>
                  <a:gd name="T59" fmla="*/ 48 h 79"/>
                  <a:gd name="T60" fmla="*/ 20 w 60"/>
                  <a:gd name="T6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 h="79">
                    <a:moveTo>
                      <a:pt x="41" y="14"/>
                    </a:moveTo>
                    <a:cubicBezTo>
                      <a:pt x="40" y="12"/>
                      <a:pt x="40" y="10"/>
                      <a:pt x="39" y="8"/>
                    </a:cubicBezTo>
                    <a:cubicBezTo>
                      <a:pt x="39" y="7"/>
                      <a:pt x="38" y="6"/>
                      <a:pt x="37" y="4"/>
                    </a:cubicBezTo>
                    <a:cubicBezTo>
                      <a:pt x="36" y="3"/>
                      <a:pt x="35" y="2"/>
                      <a:pt x="34" y="1"/>
                    </a:cubicBezTo>
                    <a:cubicBezTo>
                      <a:pt x="33" y="0"/>
                      <a:pt x="31" y="0"/>
                      <a:pt x="30" y="0"/>
                    </a:cubicBezTo>
                    <a:cubicBezTo>
                      <a:pt x="28" y="0"/>
                      <a:pt x="26" y="0"/>
                      <a:pt x="25" y="1"/>
                    </a:cubicBezTo>
                    <a:cubicBezTo>
                      <a:pt x="24" y="2"/>
                      <a:pt x="23" y="3"/>
                      <a:pt x="22" y="4"/>
                    </a:cubicBezTo>
                    <a:cubicBezTo>
                      <a:pt x="21" y="6"/>
                      <a:pt x="21" y="7"/>
                      <a:pt x="20" y="9"/>
                    </a:cubicBezTo>
                    <a:cubicBezTo>
                      <a:pt x="19" y="11"/>
                      <a:pt x="19" y="13"/>
                      <a:pt x="18" y="14"/>
                    </a:cubicBezTo>
                    <a:cubicBezTo>
                      <a:pt x="1" y="64"/>
                      <a:pt x="1" y="64"/>
                      <a:pt x="1" y="64"/>
                    </a:cubicBezTo>
                    <a:cubicBezTo>
                      <a:pt x="1" y="66"/>
                      <a:pt x="0" y="67"/>
                      <a:pt x="0" y="69"/>
                    </a:cubicBezTo>
                    <a:cubicBezTo>
                      <a:pt x="0" y="70"/>
                      <a:pt x="0" y="71"/>
                      <a:pt x="0" y="72"/>
                    </a:cubicBezTo>
                    <a:cubicBezTo>
                      <a:pt x="0" y="74"/>
                      <a:pt x="0" y="75"/>
                      <a:pt x="1" y="77"/>
                    </a:cubicBezTo>
                    <a:cubicBezTo>
                      <a:pt x="3" y="78"/>
                      <a:pt x="4" y="79"/>
                      <a:pt x="6" y="79"/>
                    </a:cubicBezTo>
                    <a:cubicBezTo>
                      <a:pt x="8" y="79"/>
                      <a:pt x="9" y="78"/>
                      <a:pt x="10" y="77"/>
                    </a:cubicBezTo>
                    <a:cubicBezTo>
                      <a:pt x="11" y="75"/>
                      <a:pt x="12" y="73"/>
                      <a:pt x="13" y="69"/>
                    </a:cubicBezTo>
                    <a:cubicBezTo>
                      <a:pt x="16" y="59"/>
                      <a:pt x="16" y="59"/>
                      <a:pt x="16" y="59"/>
                    </a:cubicBezTo>
                    <a:cubicBezTo>
                      <a:pt x="43" y="59"/>
                      <a:pt x="43" y="59"/>
                      <a:pt x="43" y="59"/>
                    </a:cubicBezTo>
                    <a:cubicBezTo>
                      <a:pt x="46" y="69"/>
                      <a:pt x="46" y="69"/>
                      <a:pt x="46" y="69"/>
                    </a:cubicBezTo>
                    <a:cubicBezTo>
                      <a:pt x="46" y="70"/>
                      <a:pt x="47" y="71"/>
                      <a:pt x="47" y="73"/>
                    </a:cubicBezTo>
                    <a:cubicBezTo>
                      <a:pt x="48" y="75"/>
                      <a:pt x="49" y="76"/>
                      <a:pt x="49" y="76"/>
                    </a:cubicBezTo>
                    <a:cubicBezTo>
                      <a:pt x="50" y="77"/>
                      <a:pt x="50" y="78"/>
                      <a:pt x="51" y="78"/>
                    </a:cubicBezTo>
                    <a:cubicBezTo>
                      <a:pt x="52" y="79"/>
                      <a:pt x="53" y="79"/>
                      <a:pt x="54" y="79"/>
                    </a:cubicBezTo>
                    <a:cubicBezTo>
                      <a:pt x="55" y="79"/>
                      <a:pt x="57" y="78"/>
                      <a:pt x="58" y="77"/>
                    </a:cubicBezTo>
                    <a:cubicBezTo>
                      <a:pt x="59" y="75"/>
                      <a:pt x="60" y="73"/>
                      <a:pt x="60" y="72"/>
                    </a:cubicBezTo>
                    <a:cubicBezTo>
                      <a:pt x="60" y="70"/>
                      <a:pt x="59" y="67"/>
                      <a:pt x="58" y="64"/>
                    </a:cubicBezTo>
                    <a:lnTo>
                      <a:pt x="41" y="14"/>
                    </a:lnTo>
                    <a:close/>
                    <a:moveTo>
                      <a:pt x="20" y="48"/>
                    </a:moveTo>
                    <a:cubicBezTo>
                      <a:pt x="29" y="16"/>
                      <a:pt x="29" y="16"/>
                      <a:pt x="29" y="16"/>
                    </a:cubicBezTo>
                    <a:cubicBezTo>
                      <a:pt x="39" y="48"/>
                      <a:pt x="39" y="48"/>
                      <a:pt x="39" y="48"/>
                    </a:cubicBezTo>
                    <a:lnTo>
                      <a:pt x="20" y="4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2" name="Freeform 358"/>
              <p:cNvSpPr/>
              <p:nvPr/>
            </p:nvSpPr>
            <p:spPr bwMode="auto">
              <a:xfrm>
                <a:off x="7276543" y="1484030"/>
                <a:ext cx="87996" cy="134158"/>
              </a:xfrm>
              <a:custGeom>
                <a:avLst/>
                <a:gdLst>
                  <a:gd name="T0" fmla="*/ 45 w 52"/>
                  <a:gd name="T1" fmla="*/ 38 h 79"/>
                  <a:gd name="T2" fmla="*/ 38 w 52"/>
                  <a:gd name="T3" fmla="*/ 34 h 79"/>
                  <a:gd name="T4" fmla="*/ 28 w 52"/>
                  <a:gd name="T5" fmla="*/ 30 h 79"/>
                  <a:gd name="T6" fmla="*/ 22 w 52"/>
                  <a:gd name="T7" fmla="*/ 29 h 79"/>
                  <a:gd name="T8" fmla="*/ 18 w 52"/>
                  <a:gd name="T9" fmla="*/ 27 h 79"/>
                  <a:gd name="T10" fmla="*/ 15 w 52"/>
                  <a:gd name="T11" fmla="*/ 24 h 79"/>
                  <a:gd name="T12" fmla="*/ 14 w 52"/>
                  <a:gd name="T13" fmla="*/ 20 h 79"/>
                  <a:gd name="T14" fmla="*/ 17 w 52"/>
                  <a:gd name="T15" fmla="*/ 13 h 79"/>
                  <a:gd name="T16" fmla="*/ 25 w 52"/>
                  <a:gd name="T17" fmla="*/ 11 h 79"/>
                  <a:gd name="T18" fmla="*/ 33 w 52"/>
                  <a:gd name="T19" fmla="*/ 13 h 79"/>
                  <a:gd name="T20" fmla="*/ 37 w 52"/>
                  <a:gd name="T21" fmla="*/ 20 h 79"/>
                  <a:gd name="T22" fmla="*/ 40 w 52"/>
                  <a:gd name="T23" fmla="*/ 24 h 79"/>
                  <a:gd name="T24" fmla="*/ 43 w 52"/>
                  <a:gd name="T25" fmla="*/ 26 h 79"/>
                  <a:gd name="T26" fmla="*/ 48 w 52"/>
                  <a:gd name="T27" fmla="*/ 23 h 79"/>
                  <a:gd name="T28" fmla="*/ 49 w 52"/>
                  <a:gd name="T29" fmla="*/ 18 h 79"/>
                  <a:gd name="T30" fmla="*/ 48 w 52"/>
                  <a:gd name="T31" fmla="*/ 12 h 79"/>
                  <a:gd name="T32" fmla="*/ 44 w 52"/>
                  <a:gd name="T33" fmla="*/ 6 h 79"/>
                  <a:gd name="T34" fmla="*/ 36 w 52"/>
                  <a:gd name="T35" fmla="*/ 2 h 79"/>
                  <a:gd name="T36" fmla="*/ 26 w 52"/>
                  <a:gd name="T37" fmla="*/ 0 h 79"/>
                  <a:gd name="T38" fmla="*/ 13 w 52"/>
                  <a:gd name="T39" fmla="*/ 2 h 79"/>
                  <a:gd name="T40" fmla="*/ 4 w 52"/>
                  <a:gd name="T41" fmla="*/ 10 h 79"/>
                  <a:gd name="T42" fmla="*/ 2 w 52"/>
                  <a:gd name="T43" fmla="*/ 21 h 79"/>
                  <a:gd name="T44" fmla="*/ 4 w 52"/>
                  <a:gd name="T45" fmla="*/ 32 h 79"/>
                  <a:gd name="T46" fmla="*/ 12 w 52"/>
                  <a:gd name="T47" fmla="*/ 39 h 79"/>
                  <a:gd name="T48" fmla="*/ 24 w 52"/>
                  <a:gd name="T49" fmla="*/ 44 h 79"/>
                  <a:gd name="T50" fmla="*/ 32 w 52"/>
                  <a:gd name="T51" fmla="*/ 46 h 79"/>
                  <a:gd name="T52" fmla="*/ 37 w 52"/>
                  <a:gd name="T53" fmla="*/ 50 h 79"/>
                  <a:gd name="T54" fmla="*/ 39 w 52"/>
                  <a:gd name="T55" fmla="*/ 56 h 79"/>
                  <a:gd name="T56" fmla="*/ 35 w 52"/>
                  <a:gd name="T57" fmla="*/ 64 h 79"/>
                  <a:gd name="T58" fmla="*/ 26 w 52"/>
                  <a:gd name="T59" fmla="*/ 67 h 79"/>
                  <a:gd name="T60" fmla="*/ 19 w 52"/>
                  <a:gd name="T61" fmla="*/ 66 h 79"/>
                  <a:gd name="T62" fmla="*/ 15 w 52"/>
                  <a:gd name="T63" fmla="*/ 62 h 79"/>
                  <a:gd name="T64" fmla="*/ 12 w 52"/>
                  <a:gd name="T65" fmla="*/ 56 h 79"/>
                  <a:gd name="T66" fmla="*/ 10 w 52"/>
                  <a:gd name="T67" fmla="*/ 51 h 79"/>
                  <a:gd name="T68" fmla="*/ 6 w 52"/>
                  <a:gd name="T69" fmla="*/ 50 h 79"/>
                  <a:gd name="T70" fmla="*/ 2 w 52"/>
                  <a:gd name="T71" fmla="*/ 52 h 79"/>
                  <a:gd name="T72" fmla="*/ 0 w 52"/>
                  <a:gd name="T73" fmla="*/ 56 h 79"/>
                  <a:gd name="T74" fmla="*/ 3 w 52"/>
                  <a:gd name="T75" fmla="*/ 66 h 79"/>
                  <a:gd name="T76" fmla="*/ 10 w 52"/>
                  <a:gd name="T77" fmla="*/ 75 h 79"/>
                  <a:gd name="T78" fmla="*/ 26 w 52"/>
                  <a:gd name="T79" fmla="*/ 79 h 79"/>
                  <a:gd name="T80" fmla="*/ 40 w 52"/>
                  <a:gd name="T81" fmla="*/ 76 h 79"/>
                  <a:gd name="T82" fmla="*/ 49 w 52"/>
                  <a:gd name="T83" fmla="*/ 67 h 79"/>
                  <a:gd name="T84" fmla="*/ 52 w 52"/>
                  <a:gd name="T85" fmla="*/ 55 h 79"/>
                  <a:gd name="T86" fmla="*/ 50 w 52"/>
                  <a:gd name="T87" fmla="*/ 45 h 79"/>
                  <a:gd name="T88" fmla="*/ 45 w 52"/>
                  <a:gd name="T89" fmla="*/ 3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9">
                    <a:moveTo>
                      <a:pt x="45" y="38"/>
                    </a:moveTo>
                    <a:cubicBezTo>
                      <a:pt x="43" y="36"/>
                      <a:pt x="41" y="35"/>
                      <a:pt x="38" y="34"/>
                    </a:cubicBezTo>
                    <a:cubicBezTo>
                      <a:pt x="35" y="33"/>
                      <a:pt x="31" y="31"/>
                      <a:pt x="28" y="30"/>
                    </a:cubicBezTo>
                    <a:cubicBezTo>
                      <a:pt x="25" y="30"/>
                      <a:pt x="23" y="29"/>
                      <a:pt x="22" y="29"/>
                    </a:cubicBezTo>
                    <a:cubicBezTo>
                      <a:pt x="20" y="28"/>
                      <a:pt x="19" y="27"/>
                      <a:pt x="18" y="27"/>
                    </a:cubicBezTo>
                    <a:cubicBezTo>
                      <a:pt x="17" y="26"/>
                      <a:pt x="16" y="25"/>
                      <a:pt x="15" y="24"/>
                    </a:cubicBezTo>
                    <a:cubicBezTo>
                      <a:pt x="14" y="23"/>
                      <a:pt x="14" y="21"/>
                      <a:pt x="14" y="20"/>
                    </a:cubicBezTo>
                    <a:cubicBezTo>
                      <a:pt x="14" y="17"/>
                      <a:pt x="15" y="15"/>
                      <a:pt x="17" y="13"/>
                    </a:cubicBezTo>
                    <a:cubicBezTo>
                      <a:pt x="19" y="12"/>
                      <a:pt x="22" y="11"/>
                      <a:pt x="25" y="11"/>
                    </a:cubicBezTo>
                    <a:cubicBezTo>
                      <a:pt x="29" y="11"/>
                      <a:pt x="31" y="12"/>
                      <a:pt x="33" y="13"/>
                    </a:cubicBezTo>
                    <a:cubicBezTo>
                      <a:pt x="35" y="15"/>
                      <a:pt x="36" y="17"/>
                      <a:pt x="37" y="20"/>
                    </a:cubicBezTo>
                    <a:cubicBezTo>
                      <a:pt x="38" y="22"/>
                      <a:pt x="39" y="23"/>
                      <a:pt x="40" y="24"/>
                    </a:cubicBezTo>
                    <a:cubicBezTo>
                      <a:pt x="41" y="25"/>
                      <a:pt x="42" y="26"/>
                      <a:pt x="43" y="26"/>
                    </a:cubicBezTo>
                    <a:cubicBezTo>
                      <a:pt x="45" y="26"/>
                      <a:pt x="46" y="25"/>
                      <a:pt x="48" y="23"/>
                    </a:cubicBezTo>
                    <a:cubicBezTo>
                      <a:pt x="49" y="22"/>
                      <a:pt x="49" y="20"/>
                      <a:pt x="49" y="18"/>
                    </a:cubicBezTo>
                    <a:cubicBezTo>
                      <a:pt x="49" y="16"/>
                      <a:pt x="49" y="14"/>
                      <a:pt x="48" y="12"/>
                    </a:cubicBezTo>
                    <a:cubicBezTo>
                      <a:pt x="47" y="10"/>
                      <a:pt x="46" y="8"/>
                      <a:pt x="44" y="6"/>
                    </a:cubicBezTo>
                    <a:cubicBezTo>
                      <a:pt x="42" y="4"/>
                      <a:pt x="39" y="3"/>
                      <a:pt x="36" y="2"/>
                    </a:cubicBezTo>
                    <a:cubicBezTo>
                      <a:pt x="33" y="0"/>
                      <a:pt x="30" y="0"/>
                      <a:pt x="26" y="0"/>
                    </a:cubicBezTo>
                    <a:cubicBezTo>
                      <a:pt x="21" y="0"/>
                      <a:pt x="17" y="1"/>
                      <a:pt x="13" y="2"/>
                    </a:cubicBezTo>
                    <a:cubicBezTo>
                      <a:pt x="9" y="4"/>
                      <a:pt x="6" y="7"/>
                      <a:pt x="4" y="10"/>
                    </a:cubicBezTo>
                    <a:cubicBezTo>
                      <a:pt x="3" y="13"/>
                      <a:pt x="2" y="17"/>
                      <a:pt x="2" y="21"/>
                    </a:cubicBezTo>
                    <a:cubicBezTo>
                      <a:pt x="2" y="26"/>
                      <a:pt x="2" y="29"/>
                      <a:pt x="4" y="32"/>
                    </a:cubicBezTo>
                    <a:cubicBezTo>
                      <a:pt x="6" y="35"/>
                      <a:pt x="9" y="38"/>
                      <a:pt x="12" y="39"/>
                    </a:cubicBezTo>
                    <a:cubicBezTo>
                      <a:pt x="15" y="41"/>
                      <a:pt x="19" y="43"/>
                      <a:pt x="24" y="44"/>
                    </a:cubicBezTo>
                    <a:cubicBezTo>
                      <a:pt x="27" y="45"/>
                      <a:pt x="30" y="46"/>
                      <a:pt x="32" y="46"/>
                    </a:cubicBezTo>
                    <a:cubicBezTo>
                      <a:pt x="34" y="47"/>
                      <a:pt x="36" y="48"/>
                      <a:pt x="37" y="50"/>
                    </a:cubicBezTo>
                    <a:cubicBezTo>
                      <a:pt x="38" y="52"/>
                      <a:pt x="39" y="54"/>
                      <a:pt x="39" y="56"/>
                    </a:cubicBezTo>
                    <a:cubicBezTo>
                      <a:pt x="39" y="59"/>
                      <a:pt x="38" y="62"/>
                      <a:pt x="35" y="64"/>
                    </a:cubicBezTo>
                    <a:cubicBezTo>
                      <a:pt x="33" y="66"/>
                      <a:pt x="30" y="67"/>
                      <a:pt x="26" y="67"/>
                    </a:cubicBezTo>
                    <a:cubicBezTo>
                      <a:pt x="23" y="67"/>
                      <a:pt x="21" y="67"/>
                      <a:pt x="19" y="66"/>
                    </a:cubicBezTo>
                    <a:cubicBezTo>
                      <a:pt x="17" y="65"/>
                      <a:pt x="16" y="63"/>
                      <a:pt x="15" y="62"/>
                    </a:cubicBezTo>
                    <a:cubicBezTo>
                      <a:pt x="14" y="60"/>
                      <a:pt x="13" y="58"/>
                      <a:pt x="12" y="56"/>
                    </a:cubicBezTo>
                    <a:cubicBezTo>
                      <a:pt x="12" y="54"/>
                      <a:pt x="11" y="52"/>
                      <a:pt x="10" y="51"/>
                    </a:cubicBezTo>
                    <a:cubicBezTo>
                      <a:pt x="9" y="50"/>
                      <a:pt x="8" y="50"/>
                      <a:pt x="6" y="50"/>
                    </a:cubicBezTo>
                    <a:cubicBezTo>
                      <a:pt x="4" y="50"/>
                      <a:pt x="3" y="50"/>
                      <a:pt x="2" y="52"/>
                    </a:cubicBezTo>
                    <a:cubicBezTo>
                      <a:pt x="1" y="53"/>
                      <a:pt x="0" y="54"/>
                      <a:pt x="0" y="56"/>
                    </a:cubicBezTo>
                    <a:cubicBezTo>
                      <a:pt x="0" y="60"/>
                      <a:pt x="1" y="63"/>
                      <a:pt x="3" y="66"/>
                    </a:cubicBezTo>
                    <a:cubicBezTo>
                      <a:pt x="5" y="70"/>
                      <a:pt x="7" y="72"/>
                      <a:pt x="10" y="75"/>
                    </a:cubicBezTo>
                    <a:cubicBezTo>
                      <a:pt x="14" y="77"/>
                      <a:pt x="20" y="79"/>
                      <a:pt x="26" y="79"/>
                    </a:cubicBezTo>
                    <a:cubicBezTo>
                      <a:pt x="32" y="79"/>
                      <a:pt x="36" y="78"/>
                      <a:pt x="40" y="76"/>
                    </a:cubicBezTo>
                    <a:cubicBezTo>
                      <a:pt x="44" y="74"/>
                      <a:pt x="47" y="71"/>
                      <a:pt x="49" y="67"/>
                    </a:cubicBezTo>
                    <a:cubicBezTo>
                      <a:pt x="51" y="63"/>
                      <a:pt x="52" y="59"/>
                      <a:pt x="52" y="55"/>
                    </a:cubicBezTo>
                    <a:cubicBezTo>
                      <a:pt x="52" y="51"/>
                      <a:pt x="51" y="48"/>
                      <a:pt x="50" y="45"/>
                    </a:cubicBezTo>
                    <a:cubicBezTo>
                      <a:pt x="49" y="42"/>
                      <a:pt x="47" y="40"/>
                      <a:pt x="45" y="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dirty="0">
                  <a:solidFill>
                    <a:schemeClr val="tx1">
                      <a:lumMod val="85000"/>
                      <a:lumOff val="1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pic>
        <p:nvPicPr>
          <p:cNvPr id="58" name="图片 57"/>
          <p:cNvPicPr>
            <a:picLocks noChangeAspect="1"/>
          </p:cNvPicPr>
          <p:nvPr/>
        </p:nvPicPr>
        <p:blipFill rotWithShape="1">
          <a:blip r:embed="rId3" cstate="screen"/>
          <a:srcRect/>
          <a:stretch>
            <a:fillRect/>
          </a:stretch>
        </p:blipFill>
        <p:spPr>
          <a:xfrm rot="16200000" flipV="1">
            <a:off x="10287636" y="-2157670"/>
            <a:ext cx="3077858" cy="7036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243"/>
                                        </p:tgtEl>
                                        <p:attrNameLst>
                                          <p:attrName>style.visibility</p:attrName>
                                        </p:attrNameLst>
                                      </p:cBhvr>
                                      <p:to>
                                        <p:strVal val="visible"/>
                                      </p:to>
                                    </p:set>
                                    <p:anim calcmode="lin" valueType="num">
                                      <p:cBhvr>
                                        <p:cTn id="24" dur="500" fill="hold"/>
                                        <p:tgtEl>
                                          <p:spTgt spid="243"/>
                                        </p:tgtEl>
                                        <p:attrNameLst>
                                          <p:attrName>ppt_w</p:attrName>
                                        </p:attrNameLst>
                                      </p:cBhvr>
                                      <p:tavLst>
                                        <p:tav tm="0">
                                          <p:val>
                                            <p:fltVal val="0"/>
                                          </p:val>
                                        </p:tav>
                                        <p:tav tm="100000">
                                          <p:val>
                                            <p:strVal val="#ppt_w"/>
                                          </p:val>
                                        </p:tav>
                                      </p:tavLst>
                                    </p:anim>
                                    <p:anim calcmode="lin" valueType="num">
                                      <p:cBhvr>
                                        <p:cTn id="25" dur="500" fill="hold"/>
                                        <p:tgtEl>
                                          <p:spTgt spid="243"/>
                                        </p:tgtEl>
                                        <p:attrNameLst>
                                          <p:attrName>ppt_h</p:attrName>
                                        </p:attrNameLst>
                                      </p:cBhvr>
                                      <p:tavLst>
                                        <p:tav tm="0">
                                          <p:val>
                                            <p:fltVal val="0"/>
                                          </p:val>
                                        </p:tav>
                                        <p:tav tm="100000">
                                          <p:val>
                                            <p:strVal val="#ppt_h"/>
                                          </p:val>
                                        </p:tav>
                                      </p:tavLst>
                                    </p:anim>
                                    <p:animEffect transition="in" filter="fade">
                                      <p:cBhvr>
                                        <p:cTn id="26" dur="500"/>
                                        <p:tgtEl>
                                          <p:spTgt spid="243"/>
                                        </p:tgtEl>
                                      </p:cBhvr>
                                    </p:animEffect>
                                  </p:childTnLst>
                                </p:cTn>
                              </p:par>
                            </p:childTnLst>
                          </p:cTn>
                        </p:par>
                        <p:par>
                          <p:cTn id="27" fill="hold">
                            <p:stCondLst>
                              <p:cond delay="1000"/>
                            </p:stCondLst>
                            <p:childTnLst>
                              <p:par>
                                <p:cTn id="28" presetID="53" presetClass="entr" presetSubtype="16" fill="hold" nodeType="afterEffect">
                                  <p:stCondLst>
                                    <p:cond delay="0"/>
                                  </p:stCondLst>
                                  <p:childTnLst>
                                    <p:set>
                                      <p:cBhvr>
                                        <p:cTn id="29" dur="1" fill="hold">
                                          <p:stCondLst>
                                            <p:cond delay="0"/>
                                          </p:stCondLst>
                                        </p:cTn>
                                        <p:tgtEl>
                                          <p:spTgt spid="233"/>
                                        </p:tgtEl>
                                        <p:attrNameLst>
                                          <p:attrName>style.visibility</p:attrName>
                                        </p:attrNameLst>
                                      </p:cBhvr>
                                      <p:to>
                                        <p:strVal val="visible"/>
                                      </p:to>
                                    </p:set>
                                    <p:anim calcmode="lin" valueType="num">
                                      <p:cBhvr>
                                        <p:cTn id="30" dur="500" fill="hold"/>
                                        <p:tgtEl>
                                          <p:spTgt spid="233"/>
                                        </p:tgtEl>
                                        <p:attrNameLst>
                                          <p:attrName>ppt_w</p:attrName>
                                        </p:attrNameLst>
                                      </p:cBhvr>
                                      <p:tavLst>
                                        <p:tav tm="0">
                                          <p:val>
                                            <p:fltVal val="0"/>
                                          </p:val>
                                        </p:tav>
                                        <p:tav tm="100000">
                                          <p:val>
                                            <p:strVal val="#ppt_w"/>
                                          </p:val>
                                        </p:tav>
                                      </p:tavLst>
                                    </p:anim>
                                    <p:anim calcmode="lin" valueType="num">
                                      <p:cBhvr>
                                        <p:cTn id="31" dur="500" fill="hold"/>
                                        <p:tgtEl>
                                          <p:spTgt spid="233"/>
                                        </p:tgtEl>
                                        <p:attrNameLst>
                                          <p:attrName>ppt_h</p:attrName>
                                        </p:attrNameLst>
                                      </p:cBhvr>
                                      <p:tavLst>
                                        <p:tav tm="0">
                                          <p:val>
                                            <p:fltVal val="0"/>
                                          </p:val>
                                        </p:tav>
                                        <p:tav tm="100000">
                                          <p:val>
                                            <p:strVal val="#ppt_h"/>
                                          </p:val>
                                        </p:tav>
                                      </p:tavLst>
                                    </p:anim>
                                    <p:animEffect transition="in" filter="fade">
                                      <p:cBhvr>
                                        <p:cTn id="32"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1</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685" y="2912745"/>
            <a:ext cx="3723005" cy="58356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小组成员介绍</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26"/>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导师</a:t>
            </a:r>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指导</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258644" y="66146"/>
            <a:ext cx="1040590" cy="193802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4"/>
          <p:cNvGrpSpPr/>
          <p:nvPr/>
        </p:nvGrpSpPr>
        <p:grpSpPr>
          <a:xfrm>
            <a:off x="2240915" y="1510030"/>
            <a:ext cx="4457700" cy="3225800"/>
            <a:chOff x="3626069" y="683173"/>
            <a:chExt cx="3752926" cy="2438399"/>
          </a:xfrm>
          <a:noFill/>
        </p:grpSpPr>
        <p:sp>
          <p:nvSpPr>
            <p:cNvPr id="14" name="Rectangle 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15" name="Straight Connector 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16"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Title 3"/>
            <p:cNvSpPr txBox="1"/>
            <p:nvPr/>
          </p:nvSpPr>
          <p:spPr>
            <a:xfrm>
              <a:off x="4577087" y="10415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痛点</a:t>
              </a: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endPar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Title 3"/>
            <p:cNvSpPr txBox="1"/>
            <p:nvPr/>
          </p:nvSpPr>
          <p:spPr>
            <a:xfrm>
              <a:off x="4577001" y="1389428"/>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学生做项目时需要教师指导</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不少教师愿意提供指导</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目前学生教师难以对接</a:t>
              </a:r>
              <a:endParaRPr lang="zh-CN" altLang="en-US" sz="12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endPar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9" name="Group 29"/>
          <p:cNvGrpSpPr/>
          <p:nvPr/>
        </p:nvGrpSpPr>
        <p:grpSpPr>
          <a:xfrm>
            <a:off x="2240915" y="3785235"/>
            <a:ext cx="4457700" cy="3225800"/>
            <a:chOff x="3626069" y="683173"/>
            <a:chExt cx="3752926" cy="2438399"/>
          </a:xfrm>
          <a:noFill/>
        </p:grpSpPr>
        <p:sp>
          <p:nvSpPr>
            <p:cNvPr id="20" name="Rectangle 30"/>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1" name="Straight Connector 31"/>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22"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Title 3"/>
            <p:cNvSpPr txBox="1"/>
            <p:nvPr/>
          </p:nvSpPr>
          <p:spPr>
            <a:xfrm>
              <a:off x="458251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标准</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 name="Title 3"/>
            <p:cNvSpPr txBox="1"/>
            <p:nvPr/>
          </p:nvSpPr>
          <p:spPr>
            <a:xfrm>
              <a:off x="4551340" y="1401962"/>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更大规模学生</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更大规模老师</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时间精力可行性</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可供其他项目借鉴</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5" name="Group 35"/>
          <p:cNvGrpSpPr/>
          <p:nvPr/>
        </p:nvGrpSpPr>
        <p:grpSpPr>
          <a:xfrm>
            <a:off x="6308090" y="1510030"/>
            <a:ext cx="4457700" cy="3225800"/>
            <a:chOff x="3626069" y="683173"/>
            <a:chExt cx="3752926" cy="2438399"/>
          </a:xfrm>
          <a:noFill/>
        </p:grpSpPr>
        <p:sp>
          <p:nvSpPr>
            <p:cNvPr id="26" name="Rectangle 3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8" name="Straight Connector 3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49" name="Title 3"/>
            <p:cNvSpPr txBox="1"/>
            <p:nvPr/>
          </p:nvSpPr>
          <p:spPr>
            <a:xfrm>
              <a:off x="3750097" y="885733"/>
              <a:ext cx="896532" cy="847680"/>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0" name="Title 3"/>
            <p:cNvSpPr txBox="1"/>
            <p:nvPr/>
          </p:nvSpPr>
          <p:spPr>
            <a:xfrm>
              <a:off x="4582509" y="1041865"/>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目标</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Title 3"/>
            <p:cNvSpPr txBox="1"/>
            <p:nvPr/>
          </p:nvSpPr>
          <p:spPr>
            <a:xfrm>
              <a:off x="4577001" y="1391577"/>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校内外师资力量</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校内教授、校友会</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高效匹配</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2" name="Group 41"/>
          <p:cNvGrpSpPr/>
          <p:nvPr/>
        </p:nvGrpSpPr>
        <p:grpSpPr>
          <a:xfrm>
            <a:off x="6308090" y="3785235"/>
            <a:ext cx="5017769" cy="3225800"/>
            <a:chOff x="3626069" y="683173"/>
            <a:chExt cx="4224447" cy="2438399"/>
          </a:xfrm>
          <a:noFill/>
        </p:grpSpPr>
        <p:sp>
          <p:nvSpPr>
            <p:cNvPr id="53" name="Rectangle 42"/>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Straight Connector 43"/>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55" name="Title 3"/>
            <p:cNvSpPr txBox="1"/>
            <p:nvPr/>
          </p:nvSpPr>
          <p:spPr>
            <a:xfrm>
              <a:off x="3750097" y="885733"/>
              <a:ext cx="859110" cy="847680"/>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Title 3"/>
            <p:cNvSpPr txBox="1"/>
            <p:nvPr/>
          </p:nvSpPr>
          <p:spPr>
            <a:xfrm>
              <a:off x="4582509" y="105351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前提</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Title 3"/>
            <p:cNvSpPr txBox="1"/>
            <p:nvPr/>
          </p:nvSpPr>
          <p:spPr>
            <a:xfrm>
              <a:off x="4577131" y="1401733"/>
              <a:ext cx="3273385" cy="1357919"/>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完善原型机并开始计划投入实际使用</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需要老师更深程度地参与到学生的项目中</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通过软件平台提供的Devops进行协作</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发动校内教授或校友会成员，并将他们的信息放在软件资源供学生查询。</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pic>
        <p:nvPicPr>
          <p:cNvPr id="58" name="图片 57"/>
          <p:cNvPicPr>
            <a:picLocks noChangeAspect="1"/>
          </p:cNvPicPr>
          <p:nvPr/>
        </p:nvPicPr>
        <p:blipFill rotWithShape="1">
          <a:blip r:embed="rId1" cstate="screen"/>
          <a:srcRect/>
          <a:stretch>
            <a:fillRect/>
          </a:stretch>
        </p:blipFill>
        <p:spPr>
          <a:xfrm rot="16200000" flipV="1">
            <a:off x="10287636" y="-2157670"/>
            <a:ext cx="3077858" cy="7036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2" presetClass="entr" presetSubtype="4" decel="5000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500" fill="hold"/>
                                        <p:tgtEl>
                                          <p:spTgt spid="13"/>
                                        </p:tgtEl>
                                        <p:attrNameLst>
                                          <p:attrName>ppt_x</p:attrName>
                                        </p:attrNameLst>
                                      </p:cBhvr>
                                      <p:tavLst>
                                        <p:tav tm="0">
                                          <p:val>
                                            <p:strVal val="#ppt_x"/>
                                          </p:val>
                                        </p:tav>
                                        <p:tav tm="100000">
                                          <p:val>
                                            <p:strVal val="#ppt_x"/>
                                          </p:val>
                                        </p:tav>
                                      </p:tavLst>
                                    </p:anim>
                                    <p:anim calcmode="lin" valueType="num">
                                      <p:cBhvr additive="base">
                                        <p:cTn id="24" dur="1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decel="50000" fill="hold" nodeType="withEffect">
                                  <p:stCondLst>
                                    <p:cond delay="3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500" fill="hold"/>
                                        <p:tgtEl>
                                          <p:spTgt spid="25"/>
                                        </p:tgtEl>
                                        <p:attrNameLst>
                                          <p:attrName>ppt_x</p:attrName>
                                        </p:attrNameLst>
                                      </p:cBhvr>
                                      <p:tavLst>
                                        <p:tav tm="0">
                                          <p:val>
                                            <p:strVal val="#ppt_x"/>
                                          </p:val>
                                        </p:tav>
                                        <p:tav tm="100000">
                                          <p:val>
                                            <p:strVal val="#ppt_x"/>
                                          </p:val>
                                        </p:tav>
                                      </p:tavLst>
                                    </p:anim>
                                    <p:anim calcmode="lin" valueType="num">
                                      <p:cBhvr additive="base">
                                        <p:cTn id="28" dur="1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decel="50000" fill="hold" nodeType="withEffect">
                                  <p:stCondLst>
                                    <p:cond delay="6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1500" fill="hold"/>
                                        <p:tgtEl>
                                          <p:spTgt spid="19"/>
                                        </p:tgtEl>
                                        <p:attrNameLst>
                                          <p:attrName>ppt_x</p:attrName>
                                        </p:attrNameLst>
                                      </p:cBhvr>
                                      <p:tavLst>
                                        <p:tav tm="0">
                                          <p:val>
                                            <p:strVal val="#ppt_x"/>
                                          </p:val>
                                        </p:tav>
                                        <p:tav tm="100000">
                                          <p:val>
                                            <p:strVal val="#ppt_x"/>
                                          </p:val>
                                        </p:tav>
                                      </p:tavLst>
                                    </p:anim>
                                    <p:anim calcmode="lin" valueType="num">
                                      <p:cBhvr additive="base">
                                        <p:cTn id="32" dur="1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decel="50000" fill="hold" nodeType="withEffect">
                                  <p:stCondLst>
                                    <p:cond delay="90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1500" fill="hold"/>
                                        <p:tgtEl>
                                          <p:spTgt spid="52"/>
                                        </p:tgtEl>
                                        <p:attrNameLst>
                                          <p:attrName>ppt_x</p:attrName>
                                        </p:attrNameLst>
                                      </p:cBhvr>
                                      <p:tavLst>
                                        <p:tav tm="0">
                                          <p:val>
                                            <p:strVal val="#ppt_x"/>
                                          </p:val>
                                        </p:tav>
                                        <p:tav tm="100000">
                                          <p:val>
                                            <p:strVal val="#ppt_x"/>
                                          </p:val>
                                        </p:tav>
                                      </p:tavLst>
                                    </p:anim>
                                    <p:anim calcmode="lin" valueType="num">
                                      <p:cBhvr additive="base">
                                        <p:cTn id="36" dur="1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 name="文本框 26"/>
          <p:cNvSpPr txBox="1"/>
          <p:nvPr/>
        </p:nvSpPr>
        <p:spPr>
          <a:xfrm>
            <a:off x="1199861" y="716170"/>
            <a:ext cx="17576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商业规划</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8" name="文本框 27"/>
          <p:cNvSpPr txBox="1"/>
          <p:nvPr/>
        </p:nvSpPr>
        <p:spPr>
          <a:xfrm>
            <a:off x="258644" y="66146"/>
            <a:ext cx="1040590" cy="193802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9" name="直接连接符 2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3" name="Group 4"/>
          <p:cNvGrpSpPr/>
          <p:nvPr/>
        </p:nvGrpSpPr>
        <p:grpSpPr>
          <a:xfrm>
            <a:off x="2240915" y="1510030"/>
            <a:ext cx="4457700" cy="3225800"/>
            <a:chOff x="3626069" y="683173"/>
            <a:chExt cx="3752926" cy="2438399"/>
          </a:xfrm>
          <a:noFill/>
        </p:grpSpPr>
        <p:sp>
          <p:nvSpPr>
            <p:cNvPr id="14" name="Rectangle 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15" name="Straight Connector 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16"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Title 3"/>
            <p:cNvSpPr txBox="1"/>
            <p:nvPr/>
          </p:nvSpPr>
          <p:spPr>
            <a:xfrm>
              <a:off x="4577087" y="10415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痛点</a:t>
              </a:r>
              <a:r>
                <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endParaRPr lang="zh-CN" altLang="en-US" sz="2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Title 3"/>
            <p:cNvSpPr txBox="1"/>
            <p:nvPr/>
          </p:nvSpPr>
          <p:spPr>
            <a:xfrm>
              <a:off x="4577001" y="1389428"/>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理工科学生具备基础知识</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nSpc>
                  <a:spcPct val="8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不够具备基本的商业规划能力</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endParaRPr lang="zh-CN" altLang="en-US" sz="1200" b="0"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19" name="Group 29"/>
          <p:cNvGrpSpPr/>
          <p:nvPr/>
        </p:nvGrpSpPr>
        <p:grpSpPr>
          <a:xfrm>
            <a:off x="2240915" y="3785235"/>
            <a:ext cx="4457700" cy="3225800"/>
            <a:chOff x="3626069" y="683173"/>
            <a:chExt cx="3752926" cy="2438399"/>
          </a:xfrm>
          <a:noFill/>
        </p:grpSpPr>
        <p:sp>
          <p:nvSpPr>
            <p:cNvPr id="20" name="Rectangle 30"/>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21" name="Straight Connector 31"/>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22" name="Title 3"/>
            <p:cNvSpPr txBox="1"/>
            <p:nvPr/>
          </p:nvSpPr>
          <p:spPr>
            <a:xfrm>
              <a:off x="3750006" y="885560"/>
              <a:ext cx="994272"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3" name="Title 3"/>
            <p:cNvSpPr txBox="1"/>
            <p:nvPr/>
          </p:nvSpPr>
          <p:spPr>
            <a:xfrm>
              <a:off x="4582510" y="102714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标准</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4" name="Title 3"/>
            <p:cNvSpPr txBox="1"/>
            <p:nvPr/>
          </p:nvSpPr>
          <p:spPr>
            <a:xfrm>
              <a:off x="4551340" y="1401962"/>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评估学生们写的商业计划书的质量</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25" name="Group 35"/>
          <p:cNvGrpSpPr/>
          <p:nvPr/>
        </p:nvGrpSpPr>
        <p:grpSpPr>
          <a:xfrm>
            <a:off x="6308090" y="1510030"/>
            <a:ext cx="4457700" cy="3225800"/>
            <a:chOff x="3626069" y="683173"/>
            <a:chExt cx="3752926" cy="2438399"/>
          </a:xfrm>
          <a:noFill/>
        </p:grpSpPr>
        <p:sp>
          <p:nvSpPr>
            <p:cNvPr id="26" name="Rectangle 36"/>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8" name="Straight Connector 37"/>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49" name="Title 3"/>
            <p:cNvSpPr txBox="1"/>
            <p:nvPr/>
          </p:nvSpPr>
          <p:spPr>
            <a:xfrm>
              <a:off x="3750097" y="885733"/>
              <a:ext cx="896532" cy="847680"/>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0" name="Title 3"/>
            <p:cNvSpPr txBox="1"/>
            <p:nvPr/>
          </p:nvSpPr>
          <p:spPr>
            <a:xfrm>
              <a:off x="4582509" y="1041865"/>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目标</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Title 3"/>
            <p:cNvSpPr txBox="1"/>
            <p:nvPr/>
          </p:nvSpPr>
          <p:spPr>
            <a:xfrm>
              <a:off x="4577001" y="1391577"/>
              <a:ext cx="2622585" cy="1357912"/>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让学生了解商业策划的必备知识</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grpSp>
        <p:nvGrpSpPr>
          <p:cNvPr id="52" name="Group 41"/>
          <p:cNvGrpSpPr/>
          <p:nvPr/>
        </p:nvGrpSpPr>
        <p:grpSpPr>
          <a:xfrm>
            <a:off x="6308090" y="3785235"/>
            <a:ext cx="5017769" cy="3225800"/>
            <a:chOff x="3626069" y="683173"/>
            <a:chExt cx="4224447" cy="2438399"/>
          </a:xfrm>
          <a:noFill/>
        </p:grpSpPr>
        <p:sp>
          <p:nvSpPr>
            <p:cNvPr id="53" name="Rectangle 42"/>
            <p:cNvSpPr/>
            <p:nvPr/>
          </p:nvSpPr>
          <p:spPr>
            <a:xfrm>
              <a:off x="3626069" y="683173"/>
              <a:ext cx="3752926" cy="2438399"/>
            </a:xfrm>
            <a:prstGeom prst="rect">
              <a:avLst/>
            </a:prstGeom>
            <a:grpFill/>
            <a:ln>
              <a:no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Straight Connector 43"/>
            <p:cNvCxnSpPr/>
            <p:nvPr/>
          </p:nvCxnSpPr>
          <p:spPr>
            <a:xfrm>
              <a:off x="3626069" y="704438"/>
              <a:ext cx="767255" cy="0"/>
            </a:xfrm>
            <a:prstGeom prst="line">
              <a:avLst/>
            </a:prstGeom>
            <a:grpFill/>
            <a:ln w="38100">
              <a:solidFill>
                <a:srgbClr val="7CAFDE"/>
              </a:solidFill>
            </a:ln>
          </p:spPr>
          <p:style>
            <a:lnRef idx="1">
              <a:schemeClr val="accent1"/>
            </a:lnRef>
            <a:fillRef idx="0">
              <a:schemeClr val="accent1"/>
            </a:fillRef>
            <a:effectRef idx="0">
              <a:schemeClr val="accent1"/>
            </a:effectRef>
            <a:fontRef idx="minor">
              <a:schemeClr val="tx1"/>
            </a:fontRef>
          </p:style>
        </p:cxnSp>
        <p:sp>
          <p:nvSpPr>
            <p:cNvPr id="55" name="Title 3"/>
            <p:cNvSpPr txBox="1"/>
            <p:nvPr/>
          </p:nvSpPr>
          <p:spPr>
            <a:xfrm>
              <a:off x="3750097" y="885733"/>
              <a:ext cx="859110" cy="847680"/>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r>
                <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04</a:t>
              </a:r>
              <a:endParaRPr lang="en-US" sz="6000" b="0" dirty="0">
                <a:solidFill>
                  <a:schemeClr val="accent6">
                    <a:lumMod val="100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Title 3"/>
            <p:cNvSpPr txBox="1"/>
            <p:nvPr/>
          </p:nvSpPr>
          <p:spPr>
            <a:xfrm>
              <a:off x="4582509" y="1053514"/>
              <a:ext cx="2796485" cy="847547"/>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前提</a:t>
              </a:r>
              <a:endParaRPr lang="zh-CN" altLang="en-US" sz="20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Title 3"/>
            <p:cNvSpPr txBox="1"/>
            <p:nvPr/>
          </p:nvSpPr>
          <p:spPr>
            <a:xfrm>
              <a:off x="4577131" y="1401733"/>
              <a:ext cx="3273385" cy="1357919"/>
            </a:xfrm>
            <a:prstGeom prst="rect">
              <a:avLst/>
            </a:prstGeom>
            <a:grpFill/>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学生完成详细的商业计划书</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形式：讲座、课程等</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pPr algn="just">
                <a:lnSpc>
                  <a:spcPct val="100000"/>
                </a:lnSpc>
              </a:pPr>
              <a:r>
                <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教学者：天使投资人、有商业策划经验的人。</a:t>
              </a:r>
              <a:endParaRPr lang="zh-CN" altLang="en-US" sz="1800" b="0" dirty="0">
                <a:solidFill>
                  <a:schemeClr val="tx1">
                    <a:lumMod val="75000"/>
                    <a:lumOff val="25000"/>
                  </a:scheme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pic>
        <p:nvPicPr>
          <p:cNvPr id="58" name="图片 57"/>
          <p:cNvPicPr>
            <a:picLocks noChangeAspect="1"/>
          </p:cNvPicPr>
          <p:nvPr/>
        </p:nvPicPr>
        <p:blipFill rotWithShape="1">
          <a:blip r:embed="rId1" cstate="screen"/>
          <a:srcRect/>
          <a:stretch>
            <a:fillRect/>
          </a:stretch>
        </p:blipFill>
        <p:spPr>
          <a:xfrm rot="16200000" flipV="1">
            <a:off x="10287636" y="-2157670"/>
            <a:ext cx="3077858" cy="7036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28"/>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 calcmode="lin" valueType="num">
                                      <p:cBhvr>
                                        <p:cTn id="14" dur="1000" fill="hold"/>
                                        <p:tgtEl>
                                          <p:spTgt spid="29"/>
                                        </p:tgtEl>
                                        <p:attrNameLst>
                                          <p:attrName>style.rotation</p:attrName>
                                        </p:attrNameLst>
                                      </p:cBhvr>
                                      <p:tavLst>
                                        <p:tav tm="0">
                                          <p:val>
                                            <p:fltVal val="90"/>
                                          </p:val>
                                        </p:tav>
                                        <p:tav tm="100000">
                                          <p:val>
                                            <p:fltVal val="0"/>
                                          </p:val>
                                        </p:tav>
                                      </p:tavLst>
                                    </p:anim>
                                    <p:animEffect transition="in" filter="fade">
                                      <p:cBhvr>
                                        <p:cTn id="15" dur="1000"/>
                                        <p:tgtEl>
                                          <p:spTgt spid="29"/>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2" presetClass="entr" presetSubtype="4" decel="5000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1500" fill="hold"/>
                                        <p:tgtEl>
                                          <p:spTgt spid="13"/>
                                        </p:tgtEl>
                                        <p:attrNameLst>
                                          <p:attrName>ppt_x</p:attrName>
                                        </p:attrNameLst>
                                      </p:cBhvr>
                                      <p:tavLst>
                                        <p:tav tm="0">
                                          <p:val>
                                            <p:strVal val="#ppt_x"/>
                                          </p:val>
                                        </p:tav>
                                        <p:tav tm="100000">
                                          <p:val>
                                            <p:strVal val="#ppt_x"/>
                                          </p:val>
                                        </p:tav>
                                      </p:tavLst>
                                    </p:anim>
                                    <p:anim calcmode="lin" valueType="num">
                                      <p:cBhvr additive="base">
                                        <p:cTn id="24" dur="1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decel="50000" fill="hold" nodeType="withEffect">
                                  <p:stCondLst>
                                    <p:cond delay="3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1500" fill="hold"/>
                                        <p:tgtEl>
                                          <p:spTgt spid="25"/>
                                        </p:tgtEl>
                                        <p:attrNameLst>
                                          <p:attrName>ppt_x</p:attrName>
                                        </p:attrNameLst>
                                      </p:cBhvr>
                                      <p:tavLst>
                                        <p:tav tm="0">
                                          <p:val>
                                            <p:strVal val="#ppt_x"/>
                                          </p:val>
                                        </p:tav>
                                        <p:tav tm="100000">
                                          <p:val>
                                            <p:strVal val="#ppt_x"/>
                                          </p:val>
                                        </p:tav>
                                      </p:tavLst>
                                    </p:anim>
                                    <p:anim calcmode="lin" valueType="num">
                                      <p:cBhvr additive="base">
                                        <p:cTn id="28" dur="1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decel="50000" fill="hold" nodeType="withEffect">
                                  <p:stCondLst>
                                    <p:cond delay="6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1500" fill="hold"/>
                                        <p:tgtEl>
                                          <p:spTgt spid="19"/>
                                        </p:tgtEl>
                                        <p:attrNameLst>
                                          <p:attrName>ppt_x</p:attrName>
                                        </p:attrNameLst>
                                      </p:cBhvr>
                                      <p:tavLst>
                                        <p:tav tm="0">
                                          <p:val>
                                            <p:strVal val="#ppt_x"/>
                                          </p:val>
                                        </p:tav>
                                        <p:tav tm="100000">
                                          <p:val>
                                            <p:strVal val="#ppt_x"/>
                                          </p:val>
                                        </p:tav>
                                      </p:tavLst>
                                    </p:anim>
                                    <p:anim calcmode="lin" valueType="num">
                                      <p:cBhvr additive="base">
                                        <p:cTn id="32" dur="1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decel="50000" fill="hold" nodeType="withEffect">
                                  <p:stCondLst>
                                    <p:cond delay="90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1500" fill="hold"/>
                                        <p:tgtEl>
                                          <p:spTgt spid="52"/>
                                        </p:tgtEl>
                                        <p:attrNameLst>
                                          <p:attrName>ppt_x</p:attrName>
                                        </p:attrNameLst>
                                      </p:cBhvr>
                                      <p:tavLst>
                                        <p:tav tm="0">
                                          <p:val>
                                            <p:strVal val="#ppt_x"/>
                                          </p:val>
                                        </p:tav>
                                        <p:tav tm="100000">
                                          <p:val>
                                            <p:strVal val="#ppt_x"/>
                                          </p:val>
                                        </p:tav>
                                      </p:tavLst>
                                    </p:anim>
                                    <p:anim calcmode="lin" valueType="num">
                                      <p:cBhvr additive="base">
                                        <p:cTn id="36" dur="1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339490"/>
            <a:ext cx="4502332" cy="5862320"/>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5</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685" y="2912745"/>
            <a:ext cx="2366645" cy="58356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总结与展望</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bldLvl="0" animBg="1"/>
      <p:bldP spid="264" grpId="0" bldLvl="0" animBg="1"/>
      <p:bldP spid="266" grpId="0" bldLvl="0" animBg="1"/>
      <p:bldP spid="267" grpId="0" bldLvl="0" animBg="1"/>
      <p:bldP spid="51" grpId="0"/>
      <p:bldP spid="6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1199861" y="716170"/>
            <a:ext cx="1757680" cy="52197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参考文献</a:t>
            </a:r>
            <a:endPar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直接连接符 5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04645" y="1893570"/>
            <a:ext cx="8606790" cy="2584450"/>
          </a:xfrm>
          <a:prstGeom prst="rect">
            <a:avLst/>
          </a:prstGeom>
          <a:noFill/>
        </p:spPr>
        <p:txBody>
          <a:bodyPr wrap="square" rtlCol="0">
            <a:spAutoFit/>
          </a:bodyPr>
          <a:p>
            <a:r>
              <a:rPr lang="zh-CN" altLang="en-US"/>
              <a:t>[1]曾凡江,黄敏,李阳杰,龚志强,徐健鑫.“众创空间”视域下开展高等中医药院校创新人才培养的可行性思考[J].创新创业理论研究与实践,2019,2(12):109-111.</a:t>
            </a:r>
            <a:endParaRPr lang="zh-CN" altLang="en-US"/>
          </a:p>
          <a:p>
            <a:r>
              <a:rPr lang="en-US" altLang="zh-CN"/>
              <a:t>[2]朱晓苹.走近清华iCenter 聆听时代声音——李双寿教授谈创客精神融入教学实践的新型教育模式[J].中国高新科技,2018(15):28</a:t>
            </a:r>
            <a:endParaRPr lang="en-US" altLang="zh-CN"/>
          </a:p>
          <a:p>
            <a:r>
              <a:rPr lang="en-US" altLang="zh-CN"/>
              <a:t>[3]吴妍. 《促进新一代人工智能产业发展三年行动计划(2018-2020年)》发布[J]. 福建轻纺, 2018(1):1-1.</a:t>
            </a:r>
            <a:endParaRPr lang="en-US" altLang="zh-CN"/>
          </a:p>
          <a:p>
            <a:r>
              <a:rPr lang="en-US" altLang="zh-CN"/>
              <a:t>[4]朱巍, 陈慧慧, 田思媛, et al. 人工智能:从科学梦到新蓝海——人工智能产业发展分析及对策[J]. 科技进步与对策, 2016, 33(21):66-70.</a:t>
            </a:r>
            <a:endParaRPr lang="en-US" altLang="zh-CN"/>
          </a:p>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fltVal val="0"/>
                                          </p:val>
                                        </p:tav>
                                        <p:tav tm="100000">
                                          <p:val>
                                            <p:strVal val="#ppt_w"/>
                                          </p:val>
                                        </p:tav>
                                      </p:tavLst>
                                    </p:anim>
                                    <p:anim calcmode="lin" valueType="num">
                                      <p:cBhvr>
                                        <p:cTn id="13" dur="1000" fill="hold"/>
                                        <p:tgtEl>
                                          <p:spTgt spid="54"/>
                                        </p:tgtEl>
                                        <p:attrNameLst>
                                          <p:attrName>ppt_h</p:attrName>
                                        </p:attrNameLst>
                                      </p:cBhvr>
                                      <p:tavLst>
                                        <p:tav tm="0">
                                          <p:val>
                                            <p:fltVal val="0"/>
                                          </p:val>
                                        </p:tav>
                                        <p:tav tm="100000">
                                          <p:val>
                                            <p:strVal val="#ppt_h"/>
                                          </p:val>
                                        </p:tav>
                                      </p:tavLst>
                                    </p:anim>
                                    <p:anim calcmode="lin" valueType="num">
                                      <p:cBhvr>
                                        <p:cTn id="14" dur="1000" fill="hold"/>
                                        <p:tgtEl>
                                          <p:spTgt spid="54"/>
                                        </p:tgtEl>
                                        <p:attrNameLst>
                                          <p:attrName>style.rotation</p:attrName>
                                        </p:attrNameLst>
                                      </p:cBhvr>
                                      <p:tavLst>
                                        <p:tav tm="0">
                                          <p:val>
                                            <p:fltVal val="90"/>
                                          </p:val>
                                        </p:tav>
                                        <p:tav tm="100000">
                                          <p:val>
                                            <p:fltVal val="0"/>
                                          </p:val>
                                        </p:tav>
                                      </p:tavLst>
                                    </p:anim>
                                    <p:animEffect transition="in" filter="fade">
                                      <p:cBhvr>
                                        <p:cTn id="15" dur="1000"/>
                                        <p:tgtEl>
                                          <p:spTgt spid="5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86716" y="3198167"/>
            <a:ext cx="35137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4" name="文本框 3"/>
          <p:cNvSpPr txBox="1"/>
          <p:nvPr/>
        </p:nvSpPr>
        <p:spPr>
          <a:xfrm>
            <a:off x="3753388" y="3198167"/>
            <a:ext cx="35137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 name="文本框 4"/>
          <p:cNvSpPr txBox="1"/>
          <p:nvPr/>
        </p:nvSpPr>
        <p:spPr>
          <a:xfrm>
            <a:off x="3831971" y="3198167"/>
            <a:ext cx="351379" cy="461665"/>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en-US" altLang="zh-CN"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a:t>
            </a:r>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4132724" y="2641433"/>
            <a:ext cx="4105275" cy="2061210"/>
          </a:xfrm>
          <a:prstGeom prst="rect">
            <a:avLst/>
          </a:prstGeom>
          <a:noFill/>
        </p:spPr>
        <p:txBody>
          <a:bodyPr wrap="none" rtlCol="0">
            <a:spAutoFit/>
          </a:bodyPr>
          <a:lstStyle>
            <a:defPPr>
              <a:defRPr lang="zh-CN"/>
            </a:defPPr>
            <a:lvl1pPr algn="ctr">
              <a:defRPr sz="2400" kern="2000" spc="100">
                <a:cs typeface="Arial" panose="020B0604020202020204" pitchFamily="34" charset="0"/>
              </a:defRPr>
            </a:lvl1pPr>
          </a:lstStyle>
          <a:p>
            <a:r>
              <a:rPr lang="zh-CN" altLang="en-US"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谢谢</a:t>
            </a:r>
            <a:endParaRPr lang="en-US" altLang="zh-CN" sz="8000" dirty="0" smtClean="0">
              <a:solidFill>
                <a:srgbClr val="3ABFC4"/>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a:p>
            <a:r>
              <a:rPr lang="en-US" altLang="zh-CN" sz="4800" dirty="0" smtClean="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THANK YOU</a:t>
            </a:r>
            <a:endParaRPr lang="zh-CN" altLang="en-US" sz="4800" dirty="0">
              <a:solidFill>
                <a:srgbClr val="7CAFDE"/>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7"/>
          <p:cNvSpPr>
            <a:spLocks noChangeArrowheads="1"/>
          </p:cNvSpPr>
          <p:nvPr/>
        </p:nvSpPr>
        <p:spPr bwMode="auto">
          <a:xfrm rot="2700000">
            <a:off x="1889760" y="1247140"/>
            <a:ext cx="1156335" cy="1184910"/>
          </a:xfrm>
          <a:prstGeom prst="ellipse">
            <a:avLst/>
          </a:prstGeom>
          <a:solidFill>
            <a:srgbClr val="3F4F5E"/>
          </a:solidFill>
          <a:ln w="25400">
            <a:gradFill flip="none" rotWithShape="1">
              <a:gsLst>
                <a:gs pos="0">
                  <a:schemeClr val="bg1">
                    <a:lumMod val="100000"/>
                  </a:schemeClr>
                </a:gs>
                <a:gs pos="100000">
                  <a:schemeClr val="bg1">
                    <a:lumMod val="85000"/>
                  </a:schemeClr>
                </a:gs>
              </a:gsLst>
              <a:lin ang="2700000" scaled="1"/>
              <a:tileRect/>
            </a:gradFill>
          </a:ln>
          <a:effectLst>
            <a:innerShdw blurRad="889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lt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矩形 92"/>
          <p:cNvSpPr/>
          <p:nvPr/>
        </p:nvSpPr>
        <p:spPr>
          <a:xfrm>
            <a:off x="3142615" y="2667635"/>
            <a:ext cx="1689735" cy="1176020"/>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TextBox 2059"/>
          <p:cNvSpPr txBox="1"/>
          <p:nvPr/>
        </p:nvSpPr>
        <p:spPr>
          <a:xfrm>
            <a:off x="3142615" y="2667635"/>
            <a:ext cx="1689735" cy="1176020"/>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矩形 101"/>
          <p:cNvSpPr/>
          <p:nvPr/>
        </p:nvSpPr>
        <p:spPr>
          <a:xfrm flipH="1">
            <a:off x="1200150" y="2667635"/>
            <a:ext cx="1622425" cy="1176020"/>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2" name="文本框 31"/>
          <p:cNvSpPr txBox="1"/>
          <p:nvPr/>
        </p:nvSpPr>
        <p:spPr>
          <a:xfrm>
            <a:off x="1199861" y="716170"/>
            <a:ext cx="2545080" cy="52197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小组成员介绍</a:t>
            </a:r>
            <a:endPar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3" name="文本框 3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01</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41" name="直接连接符 4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578860" y="1905000"/>
            <a:ext cx="7110095" cy="521970"/>
          </a:xfrm>
          <a:prstGeom prst="rect">
            <a:avLst/>
          </a:prstGeom>
          <a:noFill/>
        </p:spPr>
        <p:txBody>
          <a:bodyPr wrap="square" rtlCol="0">
            <a:spAutoFit/>
          </a:bodyPr>
          <a:p>
            <a:r>
              <a:rPr lang="zh-CN" altLang="en-US" sz="2800"/>
              <a:t>组长：陈一硕  爱好：编程 媒介传播</a:t>
            </a:r>
            <a:endParaRPr lang="zh-CN" altLang="en-US" sz="2800"/>
          </a:p>
        </p:txBody>
      </p:sp>
      <p:sp>
        <p:nvSpPr>
          <p:cNvPr id="10" name="矩形 9"/>
          <p:cNvSpPr/>
          <p:nvPr/>
        </p:nvSpPr>
        <p:spPr>
          <a:xfrm flipH="1">
            <a:off x="5208905" y="2667635"/>
            <a:ext cx="1622425" cy="1176020"/>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13" name="组合 12"/>
          <p:cNvGrpSpPr/>
          <p:nvPr/>
        </p:nvGrpSpPr>
        <p:grpSpPr>
          <a:xfrm>
            <a:off x="7103745" y="2667635"/>
            <a:ext cx="1689735" cy="1176020"/>
            <a:chOff x="7462416" y="3011195"/>
            <a:chExt cx="3812192" cy="688691"/>
          </a:xfrm>
        </p:grpSpPr>
        <p:sp>
          <p:nvSpPr>
            <p:cNvPr id="14" name="矩形 13"/>
            <p:cNvSpPr/>
            <p:nvPr/>
          </p:nvSpPr>
          <p:spPr>
            <a:xfrm>
              <a:off x="7462416" y="3011195"/>
              <a:ext cx="3812109" cy="688691"/>
            </a:xfrm>
            <a:prstGeom prst="rect">
              <a:avLst/>
            </a:prstGeom>
            <a:solidFill>
              <a:srgbClr val="3ABFC4"/>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pc="300"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 name="TextBox 2059"/>
            <p:cNvSpPr txBox="1"/>
            <p:nvPr/>
          </p:nvSpPr>
          <p:spPr>
            <a:xfrm>
              <a:off x="7462499" y="3011195"/>
              <a:ext cx="3812109" cy="688691"/>
            </a:xfrm>
            <a:prstGeom prst="rect">
              <a:avLst/>
            </a:prstGeom>
          </p:spPr>
          <p:txBody>
            <a:bodyPr wrap="square" anchor="ctr">
              <a:noAutofit/>
            </a:bodyPr>
            <a:lstStyle>
              <a:defPPr>
                <a:defRPr lang="zh-CN"/>
              </a:defPPr>
              <a:lvl1pPr>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endParaRPr lang="zh-CN" altLang="en-US" spc="300" dirty="0">
                <a:solidFill>
                  <a:schemeClr val="bg1"/>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16" name="矩形 15"/>
          <p:cNvSpPr/>
          <p:nvPr/>
        </p:nvSpPr>
        <p:spPr>
          <a:xfrm flipH="1">
            <a:off x="9066530" y="2667635"/>
            <a:ext cx="1622425" cy="1176020"/>
          </a:xfrm>
          <a:prstGeom prst="rect">
            <a:avLst/>
          </a:prstGeom>
          <a:solidFill>
            <a:srgbClr val="7CAFDE"/>
          </a:solidFill>
          <a:ln>
            <a:noFill/>
          </a:ln>
          <a:effectLst>
            <a:outerShdw blurRad="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 name="文本框 16"/>
          <p:cNvSpPr txBox="1"/>
          <p:nvPr/>
        </p:nvSpPr>
        <p:spPr>
          <a:xfrm>
            <a:off x="1199515" y="3966210"/>
            <a:ext cx="9640570" cy="3107690"/>
          </a:xfrm>
          <a:prstGeom prst="rect">
            <a:avLst/>
          </a:prstGeom>
          <a:noFill/>
        </p:spPr>
        <p:txBody>
          <a:bodyPr wrap="square" rtlCol="0">
            <a:spAutoFit/>
          </a:bodyPr>
          <a:p>
            <a:r>
              <a:rPr lang="zh-CN" altLang="en-US" sz="2400"/>
              <a:t>刘松铭 分8  写代码 展示</a:t>
            </a:r>
            <a:endParaRPr lang="zh-CN" altLang="en-US" sz="2400"/>
          </a:p>
          <a:p>
            <a:r>
              <a:rPr lang="zh-CN" altLang="en-US" sz="2400"/>
              <a:t>孙雪琳  建81  写代码，PPT，查阅文献</a:t>
            </a:r>
            <a:endParaRPr lang="zh-CN" altLang="en-US" sz="2400"/>
          </a:p>
          <a:p>
            <a:r>
              <a:rPr lang="zh-CN" altLang="en-US" sz="2400"/>
              <a:t>刘雨欣  材72  调研文献，数据分析</a:t>
            </a:r>
            <a:endParaRPr lang="zh-CN" altLang="en-US" sz="2400"/>
          </a:p>
          <a:p>
            <a:r>
              <a:rPr lang="zh-CN" altLang="en-US" sz="2400"/>
              <a:t>冯思特 医81  写代码 PPT 查阅文献</a:t>
            </a:r>
            <a:endParaRPr lang="zh-CN" altLang="en-US" sz="2400"/>
          </a:p>
          <a:p>
            <a:r>
              <a:rPr lang="zh-CN" altLang="en-US" sz="2400"/>
              <a:t>彭昕玥  美810  美工</a:t>
            </a:r>
            <a:endParaRPr lang="zh-CN" altLang="en-US" sz="2400"/>
          </a:p>
          <a:p>
            <a:r>
              <a:rPr lang="zh-CN" altLang="en-US" sz="2400"/>
              <a:t>李家鑫 建81   文献分析 展示</a:t>
            </a:r>
            <a:endParaRPr lang="zh-CN" altLang="en-US" sz="2400"/>
          </a:p>
          <a:p>
            <a:r>
              <a:rPr lang="zh-CN" altLang="en-US" sz="2400"/>
              <a:t>叶鲁斌 男 计84  机器人控制 写代码 市场调研</a:t>
            </a:r>
            <a:endParaRPr lang="zh-CN" altLang="en-US" sz="2400"/>
          </a:p>
          <a:p>
            <a:r>
              <a:rPr lang="zh-CN" altLang="en-US" sz="2800"/>
              <a:t> </a:t>
            </a:r>
            <a:endParaRPr lang="zh-CN" altLang="en-US" sz="2800"/>
          </a:p>
        </p:txBody>
      </p:sp>
      <p:pic>
        <p:nvPicPr>
          <p:cNvPr id="25" name="图片 24"/>
          <p:cNvPicPr>
            <a:picLocks noChangeAspect="1"/>
          </p:cNvPicPr>
          <p:nvPr/>
        </p:nvPicPr>
        <p:blipFill rotWithShape="1">
          <a:blip r:embed="rId1" cstate="screen"/>
          <a:srcRect/>
          <a:stretch>
            <a:fillRect/>
          </a:stretch>
        </p:blipFill>
        <p:spPr>
          <a:xfrm rot="5400000" flipV="1">
            <a:off x="10448291" y="2108895"/>
            <a:ext cx="3077858" cy="7036509"/>
          </a:xfrm>
          <a:prstGeom prst="rect">
            <a:avLst/>
          </a:prstGeom>
        </p:spPr>
      </p:pic>
      <p:sp>
        <p:nvSpPr>
          <p:cNvPr id="21" name="文本框 20"/>
          <p:cNvSpPr txBox="1"/>
          <p:nvPr/>
        </p:nvSpPr>
        <p:spPr>
          <a:xfrm>
            <a:off x="3578860" y="1238250"/>
            <a:ext cx="2750820" cy="583565"/>
          </a:xfrm>
          <a:prstGeom prst="rect">
            <a:avLst/>
          </a:prstGeom>
          <a:noFill/>
        </p:spPr>
        <p:txBody>
          <a:bodyPr wrap="square" rtlCol="0">
            <a:spAutoFit/>
          </a:bodyPr>
          <a:p>
            <a:r>
              <a:rPr lang="zh-CN" altLang="en-US" sz="3200"/>
              <a:t>干活不累组</a:t>
            </a:r>
            <a:endParaRPr lang="zh-CN" altLang="en-US" sz="3200"/>
          </a:p>
        </p:txBody>
      </p:sp>
      <p:pic>
        <p:nvPicPr>
          <p:cNvPr id="24" name="图片 23" descr="A115040AD914EAE8D0C659979FA95629"/>
          <p:cNvPicPr>
            <a:picLocks noChangeAspect="1"/>
          </p:cNvPicPr>
          <p:nvPr/>
        </p:nvPicPr>
        <p:blipFill>
          <a:blip r:embed="rId2"/>
          <a:srcRect l="26692" t="9652" r="57361" b="70071"/>
          <a:stretch>
            <a:fillRect/>
          </a:stretch>
        </p:blipFill>
        <p:spPr>
          <a:xfrm rot="180000">
            <a:off x="1676400" y="1198880"/>
            <a:ext cx="1447800" cy="14319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3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fltVal val="0"/>
                                          </p:val>
                                        </p:tav>
                                        <p:tav tm="100000">
                                          <p:val>
                                            <p:strVal val="#ppt_w"/>
                                          </p:val>
                                        </p:tav>
                                      </p:tavLst>
                                    </p:anim>
                                    <p:anim calcmode="lin" valueType="num">
                                      <p:cBhvr>
                                        <p:cTn id="13" dur="1000" fill="hold"/>
                                        <p:tgtEl>
                                          <p:spTgt spid="41"/>
                                        </p:tgtEl>
                                        <p:attrNameLst>
                                          <p:attrName>ppt_h</p:attrName>
                                        </p:attrNameLst>
                                      </p:cBhvr>
                                      <p:tavLst>
                                        <p:tav tm="0">
                                          <p:val>
                                            <p:fltVal val="0"/>
                                          </p:val>
                                        </p:tav>
                                        <p:tav tm="100000">
                                          <p:val>
                                            <p:strVal val="#ppt_h"/>
                                          </p:val>
                                        </p:tav>
                                      </p:tavLst>
                                    </p:anim>
                                    <p:anim calcmode="lin" valueType="num">
                                      <p:cBhvr>
                                        <p:cTn id="14" dur="1000" fill="hold"/>
                                        <p:tgtEl>
                                          <p:spTgt spid="41"/>
                                        </p:tgtEl>
                                        <p:attrNameLst>
                                          <p:attrName>style.rotation</p:attrName>
                                        </p:attrNameLst>
                                      </p:cBhvr>
                                      <p:tavLst>
                                        <p:tav tm="0">
                                          <p:val>
                                            <p:fltVal val="90"/>
                                          </p:val>
                                        </p:tav>
                                        <p:tav tm="100000">
                                          <p:val>
                                            <p:fltVal val="0"/>
                                          </p:val>
                                        </p:tav>
                                      </p:tavLst>
                                    </p:anim>
                                    <p:animEffect transition="in" filter="fade">
                                      <p:cBhvr>
                                        <p:cTn id="15" dur="1000"/>
                                        <p:tgtEl>
                                          <p:spTgt spid="41"/>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p:cTn id="23" dur="500" fill="hold"/>
                                        <p:tgtEl>
                                          <p:spTgt spid="36"/>
                                        </p:tgtEl>
                                        <p:attrNameLst>
                                          <p:attrName>ppt_w</p:attrName>
                                        </p:attrNameLst>
                                      </p:cBhvr>
                                      <p:tavLst>
                                        <p:tav tm="0">
                                          <p:val>
                                            <p:fltVal val="0"/>
                                          </p:val>
                                        </p:tav>
                                        <p:tav tm="100000">
                                          <p:val>
                                            <p:strVal val="#ppt_w"/>
                                          </p:val>
                                        </p:tav>
                                      </p:tavLst>
                                    </p:anim>
                                    <p:anim calcmode="lin" valueType="num">
                                      <p:cBhvr>
                                        <p:cTn id="24" dur="500" fill="hold"/>
                                        <p:tgtEl>
                                          <p:spTgt spid="36"/>
                                        </p:tgtEl>
                                        <p:attrNameLst>
                                          <p:attrName>ppt_h</p:attrName>
                                        </p:attrNameLst>
                                      </p:cBhvr>
                                      <p:tavLst>
                                        <p:tav tm="0">
                                          <p:val>
                                            <p:fltVal val="0"/>
                                          </p:val>
                                        </p:tav>
                                        <p:tav tm="100000">
                                          <p:val>
                                            <p:strVal val="#ppt_h"/>
                                          </p:val>
                                        </p:tav>
                                      </p:tavLst>
                                    </p:anim>
                                    <p:animEffect transition="in" filter="fade">
                                      <p:cBhvr>
                                        <p:cTn id="25" dur="500"/>
                                        <p:tgtEl>
                                          <p:spTgt spid="36"/>
                                        </p:tgtEl>
                                      </p:cBhvr>
                                    </p:animEffect>
                                  </p:childTnLst>
                                </p:cTn>
                              </p:par>
                              <p:par>
                                <p:cTn id="26" presetID="2" presetClass="entr" presetSubtype="2"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2" grpId="0"/>
      <p:bldP spid="33" grpId="0"/>
      <p:bldP spid="3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2</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8685" y="2912745"/>
            <a:ext cx="3594100" cy="583565"/>
          </a:xfrm>
          <a:prstGeom prst="rect">
            <a:avLst/>
          </a:prstGeom>
          <a:solidFill>
            <a:srgbClr val="3ABFC4"/>
          </a:solidFill>
        </p:spPr>
        <p:txBody>
          <a:bodyPr wrap="square">
            <a:spAutoFit/>
          </a:bodyPr>
          <a:lstStyle/>
          <a:p>
            <a:pPr algn="ct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背景</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p:cNvSpPr txBox="1"/>
          <p:nvPr/>
        </p:nvSpPr>
        <p:spPr>
          <a:xfrm>
            <a:off x="1199861" y="716170"/>
            <a:ext cx="970280" cy="521970"/>
          </a:xfrm>
          <a:prstGeom prst="rect">
            <a:avLst/>
          </a:prstGeom>
          <a:noFill/>
        </p:spPr>
        <p:txBody>
          <a:bodyPr wrap="none" rtlCol="0">
            <a:spAutoFit/>
          </a:bodyPr>
          <a:lstStyle/>
          <a:p>
            <a:r>
              <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背景</a:t>
            </a:r>
            <a:endParaRPr lang="zh-CN" altLang="en-US" sz="2800" spc="300" dirty="0" smtClean="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3" name="文本框 52"/>
          <p:cNvSpPr txBox="1"/>
          <p:nvPr/>
        </p:nvSpPr>
        <p:spPr>
          <a:xfrm>
            <a:off x="258644" y="66146"/>
            <a:ext cx="1040590" cy="1014730"/>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02</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54" name="直接连接符 5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1"/>
          <p:cNvSpPr>
            <a:spLocks noGrp="1"/>
          </p:cNvSpPr>
          <p:nvPr/>
        </p:nvSpPr>
        <p:spPr>
          <a:xfrm>
            <a:off x="2414270" y="4997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引言</a:t>
            </a:r>
            <a:endParaRPr lang="en-US" dirty="0"/>
          </a:p>
        </p:txBody>
      </p:sp>
      <p:sp>
        <p:nvSpPr>
          <p:cNvPr id="4" name="Content Placeholder 2"/>
          <p:cNvSpPr>
            <a:spLocks noGrp="1"/>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在</a:t>
            </a:r>
            <a:r>
              <a:rPr lang="en-US" dirty="0"/>
              <a:t>5G</a:t>
            </a:r>
            <a:r>
              <a:rPr lang="zh-CN" altLang="en-US" dirty="0"/>
              <a:t>、大数据、人工智能这些技术带来变革的当下，个体生产创造的潜能有了飞越式增长，但大部分人并不知道如何去利用这个契机。目前，不少高等学府的学子们不愿意迈出舒适圈，颇有一种学习只为毕业的风气。而这种想法与大时代的潮流正相反，因此学生们难以做到学以致用，这正说明中国传统的填鸭式教育难以培育创新人才。</a:t>
            </a:r>
            <a:endParaRPr lang="en-US" dirty="0"/>
          </a:p>
          <a:p>
            <a:r>
              <a:rPr lang="zh-CN" altLang="en-US" dirty="0"/>
              <a:t>而</a:t>
            </a:r>
            <a:r>
              <a:rPr lang="en-US" dirty="0" err="1"/>
              <a:t>iCenter</a:t>
            </a:r>
            <a:r>
              <a:rPr lang="zh-CN" altLang="en-US" dirty="0"/>
              <a:t>作为一个设施、人才配置优良的实验中心可以通过探索新的教学模式和运营模式，帮助同学们认识到这一潜能并成为全国的教育行业的表率。</a:t>
            </a:r>
            <a:endParaRPr lang="en-US" dirty="0"/>
          </a:p>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42" presetClass="path" presetSubtype="0" decel="30000" fill="hold" grpId="1" nodeType="withEffect">
                                  <p:stCondLst>
                                    <p:cond delay="0"/>
                                  </p:stCondLst>
                                  <p:childTnLst>
                                    <p:animMotion origin="layout" path="M -2.08333E-6 -4.81481E-6 L 0.03373 0.04399 " pathEditMode="relative" rAng="0" ptsTypes="AA">
                                      <p:cBhvr>
                                        <p:cTn id="9" dur="750" spd="-100000" fill="hold"/>
                                        <p:tgtEl>
                                          <p:spTgt spid="53"/>
                                        </p:tgtEl>
                                        <p:attrNameLst>
                                          <p:attrName>ppt_x</p:attrName>
                                          <p:attrName>ppt_y</p:attrName>
                                        </p:attrNameLst>
                                      </p:cBhvr>
                                      <p:rCtr x="1680" y="2199"/>
                                    </p:animMotion>
                                  </p:childTnLst>
                                </p:cTn>
                              </p:par>
                              <p:par>
                                <p:cTn id="10" presetID="31" presetClass="entr" presetSubtype="0" fill="hold" nodeType="with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p:cTn id="12" dur="1000" fill="hold"/>
                                        <p:tgtEl>
                                          <p:spTgt spid="54"/>
                                        </p:tgtEl>
                                        <p:attrNameLst>
                                          <p:attrName>ppt_w</p:attrName>
                                        </p:attrNameLst>
                                      </p:cBhvr>
                                      <p:tavLst>
                                        <p:tav tm="0">
                                          <p:val>
                                            <p:fltVal val="0"/>
                                          </p:val>
                                        </p:tav>
                                        <p:tav tm="100000">
                                          <p:val>
                                            <p:strVal val="#ppt_w"/>
                                          </p:val>
                                        </p:tav>
                                      </p:tavLst>
                                    </p:anim>
                                    <p:anim calcmode="lin" valueType="num">
                                      <p:cBhvr>
                                        <p:cTn id="13" dur="1000" fill="hold"/>
                                        <p:tgtEl>
                                          <p:spTgt spid="54"/>
                                        </p:tgtEl>
                                        <p:attrNameLst>
                                          <p:attrName>ppt_h</p:attrName>
                                        </p:attrNameLst>
                                      </p:cBhvr>
                                      <p:tavLst>
                                        <p:tav tm="0">
                                          <p:val>
                                            <p:fltVal val="0"/>
                                          </p:val>
                                        </p:tav>
                                        <p:tav tm="100000">
                                          <p:val>
                                            <p:strVal val="#ppt_h"/>
                                          </p:val>
                                        </p:tav>
                                      </p:tavLst>
                                    </p:anim>
                                    <p:anim calcmode="lin" valueType="num">
                                      <p:cBhvr>
                                        <p:cTn id="14" dur="1000" fill="hold"/>
                                        <p:tgtEl>
                                          <p:spTgt spid="54"/>
                                        </p:tgtEl>
                                        <p:attrNameLst>
                                          <p:attrName>style.rotation</p:attrName>
                                        </p:attrNameLst>
                                      </p:cBhvr>
                                      <p:tavLst>
                                        <p:tav tm="0">
                                          <p:val>
                                            <p:fltVal val="90"/>
                                          </p:val>
                                        </p:tav>
                                        <p:tav tm="100000">
                                          <p:val>
                                            <p:fltVal val="0"/>
                                          </p:val>
                                        </p:tav>
                                      </p:tavLst>
                                    </p:anim>
                                    <p:animEffect transition="in" filter="fade">
                                      <p:cBhvr>
                                        <p:cTn id="15" dur="1000"/>
                                        <p:tgtEl>
                                          <p:spTgt spid="54"/>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Freeform 212"/>
          <p:cNvSpPr/>
          <p:nvPr/>
        </p:nvSpPr>
        <p:spPr bwMode="auto">
          <a:xfrm>
            <a:off x="5647587" y="5506821"/>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4" name="Freeform 226"/>
          <p:cNvSpPr/>
          <p:nvPr/>
        </p:nvSpPr>
        <p:spPr bwMode="auto">
          <a:xfrm>
            <a:off x="6186172" y="5642860"/>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6" name="Freeform 228"/>
          <p:cNvSpPr>
            <a:spLocks noEditPoints="1"/>
          </p:cNvSpPr>
          <p:nvPr/>
        </p:nvSpPr>
        <p:spPr bwMode="auto">
          <a:xfrm>
            <a:off x="6669041" y="5482677"/>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267" name="Freeform 229"/>
          <p:cNvSpPr/>
          <p:nvPr/>
        </p:nvSpPr>
        <p:spPr bwMode="auto">
          <a:xfrm>
            <a:off x="6701077" y="5562536"/>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51" name="文本框 50"/>
          <p:cNvSpPr txBox="1"/>
          <p:nvPr/>
        </p:nvSpPr>
        <p:spPr>
          <a:xfrm>
            <a:off x="3853560" y="-60081"/>
            <a:ext cx="4502332" cy="5303503"/>
          </a:xfrm>
          <a:prstGeom prst="rect">
            <a:avLst/>
          </a:prstGeom>
          <a:noFill/>
        </p:spPr>
        <p:txBody>
          <a:bodyPr wrap="square" rtlCol="0" anchor="ctr">
            <a:spAutoFit/>
          </a:bodyPr>
          <a:lstStyle/>
          <a:p>
            <a:pPr algn="ctr">
              <a:lnSpc>
                <a:spcPct val="150000"/>
              </a:lnSpc>
            </a:pPr>
            <a:r>
              <a:rPr lang="en-US" altLang="zh-CN" sz="25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3</a:t>
            </a:r>
            <a:endParaRPr lang="en-US" altLang="zh-CN" sz="25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useBgFill="1">
        <p:nvSpPr>
          <p:cNvPr id="52" name="矩形 51"/>
          <p:cNvSpPr/>
          <p:nvPr/>
        </p:nvSpPr>
        <p:spPr>
          <a:xfrm>
            <a:off x="3607711" y="2908169"/>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smtClean="0">
              <a:solidFill>
                <a:prstClr val="black"/>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nvGrpSpPr>
          <p:cNvPr id="75" name="组合 74"/>
          <p:cNvGrpSpPr/>
          <p:nvPr/>
        </p:nvGrpSpPr>
        <p:grpSpPr>
          <a:xfrm>
            <a:off x="3010903" y="2159086"/>
            <a:ext cx="6170194" cy="2234694"/>
            <a:chOff x="5570479" y="2325743"/>
            <a:chExt cx="6408261" cy="2320917"/>
          </a:xfrm>
        </p:grpSpPr>
        <p:sp>
          <p:nvSpPr>
            <p:cNvPr id="76"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7"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8"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79"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0"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1"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2"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3"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4"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5"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6"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7"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8"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89"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0"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1"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2"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3"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4"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5"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6"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7"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8"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99"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0"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1"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2"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3"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4"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5"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6"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7"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8"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09"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0"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1"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2"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3"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19"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0"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1"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2"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4"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5"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6"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7"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8"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29"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0"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1"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2"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3"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4"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5"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6"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7"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8"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39"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0"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1"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2"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3"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4"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5"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6"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7"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8"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49"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0"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1"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2"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3"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4"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5"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6"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7"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8"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59"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0"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1"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2"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3"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4"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5"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6"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7"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8"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69"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0"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1"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2"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3"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4"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5"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6"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7"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8"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79"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0"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1"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2"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3"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4"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5"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6"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7"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8"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89"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0"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1"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2"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3"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4"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5"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6"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7"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198"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grpSp>
      <p:sp>
        <p:nvSpPr>
          <p:cNvPr id="61" name="矩形 60"/>
          <p:cNvSpPr/>
          <p:nvPr/>
        </p:nvSpPr>
        <p:spPr>
          <a:xfrm>
            <a:off x="5989320" y="2909570"/>
            <a:ext cx="3192145" cy="583565"/>
          </a:xfrm>
          <a:prstGeom prst="rect">
            <a:avLst/>
          </a:prstGeom>
          <a:solidFill>
            <a:srgbClr val="3ABFC4"/>
          </a:solidFill>
        </p:spPr>
        <p:txBody>
          <a:bodyPr wrap="square">
            <a:spAutoFit/>
          </a:bodyPr>
          <a:lstStyle/>
          <a:p>
            <a:pPr algn="ctr"/>
            <a:r>
              <a:rPr kumimoji="1" lang="en-US" altLang="zh-CN"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icenter</a:t>
            </a:r>
            <a:r>
              <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a:t>
            </a:r>
            <a:endParaRPr kumimoji="1" lang="zh-CN" altLang="en-US" sz="3200" dirty="0">
              <a:solidFill>
                <a:schemeClr val="bg1"/>
              </a:solidFill>
              <a:effectLst>
                <a:innerShdw blurRad="63500" dist="50800" dir="16200000">
                  <a:prstClr val="black">
                    <a:alpha val="30000"/>
                  </a:prstClr>
                </a:innerShdw>
              </a:effectLst>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53" presetClass="entr" presetSubtype="16" fill="hold" grpId="0" nodeType="withEffect">
                                  <p:stCondLst>
                                    <p:cond delay="750"/>
                                  </p:stCondLst>
                                  <p:childTnLst>
                                    <p:set>
                                      <p:cBhvr>
                                        <p:cTn id="12" dur="1" fill="hold">
                                          <p:stCondLst>
                                            <p:cond delay="0"/>
                                          </p:stCondLst>
                                        </p:cTn>
                                        <p:tgtEl>
                                          <p:spTgt spid="250"/>
                                        </p:tgtEl>
                                        <p:attrNameLst>
                                          <p:attrName>style.visibility</p:attrName>
                                        </p:attrNameLst>
                                      </p:cBhvr>
                                      <p:to>
                                        <p:strVal val="visible"/>
                                      </p:to>
                                    </p:set>
                                    <p:anim calcmode="lin" valueType="num">
                                      <p:cBhvr>
                                        <p:cTn id="13" dur="750" fill="hold"/>
                                        <p:tgtEl>
                                          <p:spTgt spid="250"/>
                                        </p:tgtEl>
                                        <p:attrNameLst>
                                          <p:attrName>ppt_w</p:attrName>
                                        </p:attrNameLst>
                                      </p:cBhvr>
                                      <p:tavLst>
                                        <p:tav tm="0">
                                          <p:val>
                                            <p:fltVal val="0"/>
                                          </p:val>
                                        </p:tav>
                                        <p:tav tm="100000">
                                          <p:val>
                                            <p:strVal val="#ppt_w"/>
                                          </p:val>
                                        </p:tav>
                                      </p:tavLst>
                                    </p:anim>
                                    <p:anim calcmode="lin" valueType="num">
                                      <p:cBhvr>
                                        <p:cTn id="14" dur="750" fill="hold"/>
                                        <p:tgtEl>
                                          <p:spTgt spid="250"/>
                                        </p:tgtEl>
                                        <p:attrNameLst>
                                          <p:attrName>ppt_h</p:attrName>
                                        </p:attrNameLst>
                                      </p:cBhvr>
                                      <p:tavLst>
                                        <p:tav tm="0">
                                          <p:val>
                                            <p:fltVal val="0"/>
                                          </p:val>
                                        </p:tav>
                                        <p:tav tm="100000">
                                          <p:val>
                                            <p:strVal val="#ppt_h"/>
                                          </p:val>
                                        </p:tav>
                                      </p:tavLst>
                                    </p:anim>
                                    <p:animEffect transition="in" filter="fade">
                                      <p:cBhvr>
                                        <p:cTn id="15" dur="750"/>
                                        <p:tgtEl>
                                          <p:spTgt spid="250"/>
                                        </p:tgtEl>
                                      </p:cBhvr>
                                    </p:animEffect>
                                  </p:childTnLst>
                                </p:cTn>
                              </p:par>
                              <p:par>
                                <p:cTn id="16" presetID="53" presetClass="entr" presetSubtype="16" fill="hold" grpId="0" nodeType="withEffect">
                                  <p:stCondLst>
                                    <p:cond delay="750"/>
                                  </p:stCondLst>
                                  <p:childTnLst>
                                    <p:set>
                                      <p:cBhvr>
                                        <p:cTn id="17" dur="1" fill="hold">
                                          <p:stCondLst>
                                            <p:cond delay="0"/>
                                          </p:stCondLst>
                                        </p:cTn>
                                        <p:tgtEl>
                                          <p:spTgt spid="264"/>
                                        </p:tgtEl>
                                        <p:attrNameLst>
                                          <p:attrName>style.visibility</p:attrName>
                                        </p:attrNameLst>
                                      </p:cBhvr>
                                      <p:to>
                                        <p:strVal val="visible"/>
                                      </p:to>
                                    </p:set>
                                    <p:anim calcmode="lin" valueType="num">
                                      <p:cBhvr>
                                        <p:cTn id="18" dur="750" fill="hold"/>
                                        <p:tgtEl>
                                          <p:spTgt spid="264"/>
                                        </p:tgtEl>
                                        <p:attrNameLst>
                                          <p:attrName>ppt_w</p:attrName>
                                        </p:attrNameLst>
                                      </p:cBhvr>
                                      <p:tavLst>
                                        <p:tav tm="0">
                                          <p:val>
                                            <p:fltVal val="0"/>
                                          </p:val>
                                        </p:tav>
                                        <p:tav tm="100000">
                                          <p:val>
                                            <p:strVal val="#ppt_w"/>
                                          </p:val>
                                        </p:tav>
                                      </p:tavLst>
                                    </p:anim>
                                    <p:anim calcmode="lin" valueType="num">
                                      <p:cBhvr>
                                        <p:cTn id="19" dur="750" fill="hold"/>
                                        <p:tgtEl>
                                          <p:spTgt spid="264"/>
                                        </p:tgtEl>
                                        <p:attrNameLst>
                                          <p:attrName>ppt_h</p:attrName>
                                        </p:attrNameLst>
                                      </p:cBhvr>
                                      <p:tavLst>
                                        <p:tav tm="0">
                                          <p:val>
                                            <p:fltVal val="0"/>
                                          </p:val>
                                        </p:tav>
                                        <p:tav tm="100000">
                                          <p:val>
                                            <p:strVal val="#ppt_h"/>
                                          </p:val>
                                        </p:tav>
                                      </p:tavLst>
                                    </p:anim>
                                    <p:animEffect transition="in" filter="fade">
                                      <p:cBhvr>
                                        <p:cTn id="20" dur="750"/>
                                        <p:tgtEl>
                                          <p:spTgt spid="264"/>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266"/>
                                        </p:tgtEl>
                                        <p:attrNameLst>
                                          <p:attrName>style.visibility</p:attrName>
                                        </p:attrNameLst>
                                      </p:cBhvr>
                                      <p:to>
                                        <p:strVal val="visible"/>
                                      </p:to>
                                    </p:set>
                                    <p:anim calcmode="lin" valueType="num">
                                      <p:cBhvr>
                                        <p:cTn id="23" dur="750" fill="hold"/>
                                        <p:tgtEl>
                                          <p:spTgt spid="266"/>
                                        </p:tgtEl>
                                        <p:attrNameLst>
                                          <p:attrName>ppt_w</p:attrName>
                                        </p:attrNameLst>
                                      </p:cBhvr>
                                      <p:tavLst>
                                        <p:tav tm="0">
                                          <p:val>
                                            <p:fltVal val="0"/>
                                          </p:val>
                                        </p:tav>
                                        <p:tav tm="100000">
                                          <p:val>
                                            <p:strVal val="#ppt_w"/>
                                          </p:val>
                                        </p:tav>
                                      </p:tavLst>
                                    </p:anim>
                                    <p:anim calcmode="lin" valueType="num">
                                      <p:cBhvr>
                                        <p:cTn id="24" dur="750" fill="hold"/>
                                        <p:tgtEl>
                                          <p:spTgt spid="266"/>
                                        </p:tgtEl>
                                        <p:attrNameLst>
                                          <p:attrName>ppt_h</p:attrName>
                                        </p:attrNameLst>
                                      </p:cBhvr>
                                      <p:tavLst>
                                        <p:tav tm="0">
                                          <p:val>
                                            <p:fltVal val="0"/>
                                          </p:val>
                                        </p:tav>
                                        <p:tav tm="100000">
                                          <p:val>
                                            <p:strVal val="#ppt_h"/>
                                          </p:val>
                                        </p:tav>
                                      </p:tavLst>
                                    </p:anim>
                                    <p:animEffect transition="in" filter="fade">
                                      <p:cBhvr>
                                        <p:cTn id="25" dur="750"/>
                                        <p:tgtEl>
                                          <p:spTgt spid="26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267"/>
                                        </p:tgtEl>
                                        <p:attrNameLst>
                                          <p:attrName>style.visibility</p:attrName>
                                        </p:attrNameLst>
                                      </p:cBhvr>
                                      <p:to>
                                        <p:strVal val="visible"/>
                                      </p:to>
                                    </p:set>
                                    <p:anim calcmode="lin" valueType="num">
                                      <p:cBhvr>
                                        <p:cTn id="28" dur="750" fill="hold"/>
                                        <p:tgtEl>
                                          <p:spTgt spid="267"/>
                                        </p:tgtEl>
                                        <p:attrNameLst>
                                          <p:attrName>ppt_w</p:attrName>
                                        </p:attrNameLst>
                                      </p:cBhvr>
                                      <p:tavLst>
                                        <p:tav tm="0">
                                          <p:val>
                                            <p:fltVal val="0"/>
                                          </p:val>
                                        </p:tav>
                                        <p:tav tm="100000">
                                          <p:val>
                                            <p:strVal val="#ppt_w"/>
                                          </p:val>
                                        </p:tav>
                                      </p:tavLst>
                                    </p:anim>
                                    <p:anim calcmode="lin" valueType="num">
                                      <p:cBhvr>
                                        <p:cTn id="29" dur="750" fill="hold"/>
                                        <p:tgtEl>
                                          <p:spTgt spid="267"/>
                                        </p:tgtEl>
                                        <p:attrNameLst>
                                          <p:attrName>ppt_h</p:attrName>
                                        </p:attrNameLst>
                                      </p:cBhvr>
                                      <p:tavLst>
                                        <p:tav tm="0">
                                          <p:val>
                                            <p:fltVal val="0"/>
                                          </p:val>
                                        </p:tav>
                                        <p:tav tm="100000">
                                          <p:val>
                                            <p:strVal val="#ppt_h"/>
                                          </p:val>
                                        </p:tav>
                                      </p:tavLst>
                                    </p:anim>
                                    <p:animEffect transition="in" filter="fade">
                                      <p:cBhvr>
                                        <p:cTn id="30" dur="750"/>
                                        <p:tgtEl>
                                          <p:spTgt spid="267"/>
                                        </p:tgtEl>
                                      </p:cBhvr>
                                    </p:animEffect>
                                  </p:childTnLst>
                                </p:cTn>
                              </p:par>
                              <p:par>
                                <p:cTn id="31" presetID="10"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fade">
                                      <p:cBhvr>
                                        <p:cTn id="33" dur="500"/>
                                        <p:tgtEl>
                                          <p:spTgt spid="75"/>
                                        </p:tgtEl>
                                      </p:cBhvr>
                                    </p:animEffect>
                                  </p:childTnLst>
                                </p:cTn>
                              </p:par>
                              <p:par>
                                <p:cTn id="34" presetID="42" presetClass="path" presetSubtype="0" decel="30000" fill="hold" nodeType="withEffect">
                                  <p:stCondLst>
                                    <p:cond delay="0"/>
                                  </p:stCondLst>
                                  <p:childTnLst>
                                    <p:animMotion origin="layout" path="M 0 -0.03982 L 0 0.14815 " pathEditMode="relative" rAng="0" ptsTypes="AA">
                                      <p:cBhvr>
                                        <p:cTn id="35" dur="750" spd="-100000" fill="hold"/>
                                        <p:tgtEl>
                                          <p:spTgt spid="75"/>
                                        </p:tgtEl>
                                        <p:attrNameLst>
                                          <p:attrName>ppt_x</p:attrName>
                                          <p:attrName>ppt_y</p:attrName>
                                        </p:attrNameLst>
                                      </p:cBhvr>
                                      <p:rCtr x="0" y="9398"/>
                                    </p:animMotion>
                                  </p:childTnLst>
                                </p:cTn>
                              </p:par>
                              <p:par>
                                <p:cTn id="36" presetID="42" presetClass="path" presetSubtype="0" accel="30000" decel="30000" fill="hold" nodeType="withEffect">
                                  <p:stCondLst>
                                    <p:cond delay="750"/>
                                  </p:stCondLst>
                                  <p:childTnLst>
                                    <p:animMotion origin="layout" path="M 0 -0.03982 L 0 2.22222E-6 " pathEditMode="relative" rAng="0" ptsTypes="AA">
                                      <p:cBhvr>
                                        <p:cTn id="37" dur="750" fill="hold"/>
                                        <p:tgtEl>
                                          <p:spTgt spid="75"/>
                                        </p:tgtEl>
                                        <p:attrNameLst>
                                          <p:attrName>ppt_x</p:attrName>
                                          <p:attrName>ppt_y</p:attrName>
                                        </p:attrNameLst>
                                      </p:cBhvr>
                                      <p:rCtr x="0" y="19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p:bldP spid="264" grpId="0" animBg="1"/>
      <p:bldP spid="266" grpId="0" animBg="1"/>
      <p:bldP spid="267" grpId="0" animBg="1"/>
      <p:bldP spid="51" grpId="0"/>
      <p:bldP spid="6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1199861" y="716170"/>
            <a:ext cx="9702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3" name="直接连接符 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723380" y="5863590"/>
            <a:ext cx="2835910" cy="275590"/>
          </a:xfrm>
          <a:prstGeom prst="rect">
            <a:avLst/>
          </a:prstGeom>
          <a:noFill/>
        </p:spPr>
        <p:txBody>
          <a:bodyPr wrap="square" rtlCol="0">
            <a:spAutoFit/>
          </a:bodyPr>
          <a:p>
            <a:r>
              <a:rPr lang="zh-CN" altLang="en-US" sz="1200">
                <a:solidFill>
                  <a:schemeClr val="bg1">
                    <a:lumMod val="65000"/>
                  </a:schemeClr>
                </a:solidFill>
              </a:rPr>
              <a:t>内容来源：</a:t>
            </a:r>
            <a:r>
              <a:rPr lang="en-US" altLang="zh-CN" sz="1200">
                <a:solidFill>
                  <a:schemeClr val="bg1">
                    <a:lumMod val="65000"/>
                  </a:schemeClr>
                </a:solidFill>
              </a:rPr>
              <a:t>icenter.tsinghua.edu.cn</a:t>
            </a:r>
            <a:endParaRPr lang="en-US" altLang="zh-CN" sz="1200">
              <a:solidFill>
                <a:schemeClr val="bg1">
                  <a:lumMod val="65000"/>
                </a:schemeClr>
              </a:solidFill>
            </a:endParaRPr>
          </a:p>
        </p:txBody>
      </p:sp>
      <p:sp>
        <p:nvSpPr>
          <p:cNvPr id="5" name="矩形 4"/>
          <p:cNvSpPr/>
          <p:nvPr/>
        </p:nvSpPr>
        <p:spPr>
          <a:xfrm>
            <a:off x="2814955" y="2035175"/>
            <a:ext cx="7462520" cy="4030980"/>
          </a:xfrm>
          <a:prstGeom prst="rect">
            <a:avLst/>
          </a:prstGeom>
        </p:spPr>
        <p:txBody>
          <a:bodyPr wrap="square">
            <a:spAutoFit/>
          </a:bodyPr>
          <a:p>
            <a:pPr algn="l">
              <a:buClrTx/>
              <a:buSzTx/>
              <a:buNone/>
            </a:pPr>
            <a:r>
              <a:rPr lang="en-US" sz="1400" dirty="0">
                <a:sym typeface="+mn-ea"/>
              </a:rPr>
              <a:t>	</a:t>
            </a:r>
            <a:r>
              <a:rPr sz="1600" dirty="0">
                <a:sym typeface="+mn-ea"/>
              </a:rPr>
              <a:t>在号召多元化的语境中，</a:t>
            </a:r>
            <a:r>
              <a:rPr sz="1600" dirty="0"/>
              <a:t>校园创客的绝对占比日益提高，</a:t>
            </a:r>
            <a:r>
              <a:rPr sz="1600" dirty="0">
                <a:sym typeface="+mn-ea"/>
              </a:rPr>
              <a:t>创业实践前置化，甚至将创业实践等同于毕业设计的现象不断增加，这些学生对文创深化、学科融合、核心技术等方向的创业思潮都将成为不可忽视的需求。</a:t>
            </a:r>
            <a:endParaRPr sz="1600" dirty="0">
              <a:sym typeface="+mn-ea"/>
            </a:endParaRPr>
          </a:p>
          <a:p>
            <a:pPr algn="l">
              <a:buClrTx/>
              <a:buSzTx/>
              <a:buNone/>
            </a:pPr>
            <a:endParaRPr sz="1600" dirty="0">
              <a:sym typeface="+mn-ea"/>
            </a:endParaRPr>
          </a:p>
          <a:p>
            <a:pPr algn="l">
              <a:buClrTx/>
              <a:buSzTx/>
              <a:buNone/>
            </a:pPr>
            <a:r>
              <a:rPr lang="en-US" sz="1600" dirty="0"/>
              <a:t>	</a:t>
            </a:r>
            <a:r>
              <a:rPr sz="1600" dirty="0"/>
              <a:t>而iCenter中心通识教育类实验室利用率仅为1/6，空间的分时利用裕量充足，实验设备也能够满足创新创业基地的要求，有跨学科的试验平台，还具有完整的项目资金、流程、课程体系运作经验。</a:t>
            </a:r>
            <a:endParaRPr sz="1600" dirty="0"/>
          </a:p>
          <a:p>
            <a:pPr algn="l">
              <a:buClrTx/>
              <a:buSzTx/>
              <a:buNone/>
            </a:pPr>
            <a:endParaRPr sz="1600" dirty="0"/>
          </a:p>
          <a:p>
            <a:pPr algn="l">
              <a:buClrTx/>
              <a:buSzTx/>
              <a:buNone/>
            </a:pPr>
            <a:r>
              <a:rPr lang="en-US" sz="1600" dirty="0"/>
              <a:t>	</a:t>
            </a:r>
            <a:r>
              <a:rPr sz="1600" dirty="0"/>
              <a:t>但iCenter直接对接校内学生的项目较少，且对参与者的履历有一定门槛，提供的老式基础课程多、耗时长，学生工程体验差，还缺少数据化产出，学生缺乏工程数据分析和失效分析等工程素养的锻炼，另外目前集中在对个体的工程培训，缺少对集体工程活动、数据分享和连贯平台的训练。</a:t>
            </a:r>
            <a:endParaRPr sz="1600" dirty="0"/>
          </a:p>
          <a:p>
            <a:pPr algn="l">
              <a:buClrTx/>
              <a:buSzTx/>
              <a:buNone/>
            </a:pPr>
            <a:endParaRPr sz="1600" dirty="0"/>
          </a:p>
          <a:p>
            <a:pPr algn="l">
              <a:buClrTx/>
              <a:buSzTx/>
              <a:buNone/>
            </a:pPr>
            <a:r>
              <a:rPr lang="en-US" sz="1600" dirty="0"/>
              <a:t>	</a:t>
            </a:r>
            <a:r>
              <a:rPr sz="1600" dirty="0"/>
              <a:t>眼下，“企业缺少方法，学校缺少数据”的现象逐渐显著，学校与企业、前沿的工业制造之间不能完全接轨，这些导致了iCenter无法真正的让学生体验大数据时代下的企业生产模式的现状</a:t>
            </a:r>
            <a:r>
              <a:rPr sz="1400" dirty="0"/>
              <a:t>。</a:t>
            </a:r>
            <a:endParaRPr sz="1400" dirty="0"/>
          </a:p>
        </p:txBody>
      </p:sp>
      <p:sp>
        <p:nvSpPr>
          <p:cNvPr id="6" name="六边形 5"/>
          <p:cNvSpPr/>
          <p:nvPr/>
        </p:nvSpPr>
        <p:spPr>
          <a:xfrm rot="16200000">
            <a:off x="1333500" y="2127250"/>
            <a:ext cx="1041400" cy="856615"/>
          </a:xfrm>
          <a:prstGeom prst="hexagon">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六边形 11"/>
          <p:cNvSpPr/>
          <p:nvPr/>
        </p:nvSpPr>
        <p:spPr>
          <a:xfrm rot="16200000">
            <a:off x="1333500" y="2978150"/>
            <a:ext cx="1041400" cy="856615"/>
          </a:xfrm>
          <a:prstGeom prst="hexagon">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六边形 12"/>
          <p:cNvSpPr/>
          <p:nvPr/>
        </p:nvSpPr>
        <p:spPr>
          <a:xfrm rot="16200000">
            <a:off x="1333500" y="3829050"/>
            <a:ext cx="1041400" cy="856615"/>
          </a:xfrm>
          <a:prstGeom prst="hexago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六边形 13"/>
          <p:cNvSpPr/>
          <p:nvPr/>
        </p:nvSpPr>
        <p:spPr>
          <a:xfrm rot="16200000">
            <a:off x="1333500" y="4667250"/>
            <a:ext cx="1041400" cy="856615"/>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1497330" y="2381885"/>
            <a:ext cx="720725" cy="368300"/>
          </a:xfrm>
          <a:prstGeom prst="rect">
            <a:avLst/>
          </a:prstGeom>
          <a:noFill/>
        </p:spPr>
        <p:txBody>
          <a:bodyPr wrap="square" rtlCol="0">
            <a:spAutoFit/>
          </a:bodyPr>
          <a:p>
            <a:r>
              <a:rPr lang="zh-CN" altLang="en-US"/>
              <a:t>需求</a:t>
            </a:r>
            <a:endParaRPr lang="zh-CN" altLang="en-US"/>
          </a:p>
        </p:txBody>
      </p:sp>
      <p:sp>
        <p:nvSpPr>
          <p:cNvPr id="16" name="文本框 15"/>
          <p:cNvSpPr txBox="1"/>
          <p:nvPr/>
        </p:nvSpPr>
        <p:spPr>
          <a:xfrm>
            <a:off x="1496695" y="3232785"/>
            <a:ext cx="720725" cy="368300"/>
          </a:xfrm>
          <a:prstGeom prst="rect">
            <a:avLst/>
          </a:prstGeom>
          <a:noFill/>
        </p:spPr>
        <p:txBody>
          <a:bodyPr wrap="square" rtlCol="0">
            <a:spAutoFit/>
          </a:bodyPr>
          <a:p>
            <a:r>
              <a:rPr lang="zh-CN" altLang="en-US"/>
              <a:t>资源</a:t>
            </a:r>
            <a:endParaRPr lang="zh-CN" altLang="en-US"/>
          </a:p>
        </p:txBody>
      </p:sp>
      <p:sp>
        <p:nvSpPr>
          <p:cNvPr id="17" name="文本框 16"/>
          <p:cNvSpPr txBox="1"/>
          <p:nvPr/>
        </p:nvSpPr>
        <p:spPr>
          <a:xfrm>
            <a:off x="1496695" y="4083685"/>
            <a:ext cx="720725" cy="368300"/>
          </a:xfrm>
          <a:prstGeom prst="rect">
            <a:avLst/>
          </a:prstGeom>
          <a:noFill/>
        </p:spPr>
        <p:txBody>
          <a:bodyPr wrap="square" rtlCol="0">
            <a:spAutoFit/>
          </a:bodyPr>
          <a:p>
            <a:r>
              <a:rPr lang="zh-CN" altLang="en-US"/>
              <a:t>问题</a:t>
            </a:r>
            <a:endParaRPr lang="zh-CN" altLang="en-US"/>
          </a:p>
        </p:txBody>
      </p:sp>
      <p:sp>
        <p:nvSpPr>
          <p:cNvPr id="18" name="文本框 17"/>
          <p:cNvSpPr txBox="1"/>
          <p:nvPr/>
        </p:nvSpPr>
        <p:spPr>
          <a:xfrm>
            <a:off x="1496695" y="4921885"/>
            <a:ext cx="720725" cy="368300"/>
          </a:xfrm>
          <a:prstGeom prst="rect">
            <a:avLst/>
          </a:prstGeom>
          <a:noFill/>
        </p:spPr>
        <p:txBody>
          <a:bodyPr wrap="square" rtlCol="0">
            <a:spAutoFit/>
          </a:bodyPr>
          <a:p>
            <a:r>
              <a:rPr lang="zh-CN" altLang="en-US"/>
              <a:t>总结</a:t>
            </a:r>
            <a:endParaRPr lang="zh-CN" altLang="en-US"/>
          </a:p>
        </p:txBody>
      </p:sp>
      <p:sp>
        <p:nvSpPr>
          <p:cNvPr id="19" name="标题 17"/>
          <p:cNvSpPr>
            <a:spLocks noGrp="1"/>
          </p:cNvSpPr>
          <p:nvPr/>
        </p:nvSpPr>
        <p:spPr>
          <a:xfrm>
            <a:off x="2966720" y="297815"/>
            <a:ext cx="7807960" cy="17373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stStyle>
          <a:p>
            <a:r>
              <a:rPr lang="en-US" altLang="zh-CN" dirty="0" err="1"/>
              <a:t>Icenter</a:t>
            </a:r>
            <a:r>
              <a:rPr lang="zh-CN" altLang="en-US" dirty="0"/>
              <a:t>现状</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42" presetClass="path" presetSubtype="0" decel="30000" fill="hold" grpId="1" nodeType="withEffect">
                                  <p:stCondLst>
                                    <p:cond delay="0"/>
                                  </p:stCondLst>
                                  <p:childTnLst>
                                    <p:animMotion origin="layout" path="M -2.08333E-6 -4.81481E-6 L 0.03373 0.04399 " pathEditMode="relative" rAng="0" ptsTypes="AA">
                                      <p:cBhvr>
                                        <p:cTn id="20" dur="750" spd="-100000" fill="hold"/>
                                        <p:tgtEl>
                                          <p:spTgt spid="76"/>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6" grpId="0"/>
      <p:bldP spid="7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7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儷黑 Pro" panose="020B0500000000000000" pitchFamily="2" charset="-122"/>
                <a:cs typeface="Aharoni" panose="02010803020104030203" pitchFamily="2" charset="-79"/>
              </a:defRPr>
            </a:lvl1pPr>
          </a:lstStyle>
          <a:p>
            <a:r>
              <a:rPr lang="en-US" altLang="zh-CN" sz="6000" dirty="0" smtClean="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03</a:t>
            </a:r>
            <a:endParaRPr lang="zh-CN" altLang="en-US" sz="6000" dirty="0">
              <a:solidFill>
                <a:prstClr val="black"/>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sp>
        <p:nvSpPr>
          <p:cNvPr id="31" name="文本框 30"/>
          <p:cNvSpPr txBox="1"/>
          <p:nvPr/>
        </p:nvSpPr>
        <p:spPr>
          <a:xfrm>
            <a:off x="1199861" y="716170"/>
            <a:ext cx="970280" cy="521970"/>
          </a:xfrm>
          <a:prstGeom prst="rect">
            <a:avLst/>
          </a:prstGeom>
          <a:noFill/>
        </p:spPr>
        <p:txBody>
          <a:bodyPr wrap="none" rtlCol="0">
            <a:spAutoFit/>
          </a:bodyPr>
          <a:lstStyle/>
          <a:p>
            <a:r>
              <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rPr>
              <a:t>现状</a:t>
            </a:r>
            <a:endParaRPr lang="zh-CN" altLang="en-US" sz="2800" spc="300" dirty="0">
              <a:solidFill>
                <a:prstClr val="black">
                  <a:lumMod val="85000"/>
                  <a:lumOff val="15000"/>
                </a:prstClr>
              </a:solidFill>
              <a:latin typeface="Gen Jyuu Gothic Monospace Regul" panose="020B0309020203020207" pitchFamily="49" charset="-128"/>
              <a:ea typeface="Gen Jyuu Gothic Monospace Regul" panose="020B0309020203020207" pitchFamily="49" charset="-128"/>
              <a:cs typeface="Gen Jyuu Gothic Monospace Regul" panose="020B0309020203020207" pitchFamily="49" charset="-128"/>
              <a:sym typeface="Gen Jyuu Gothic Monospace Regul" panose="020B0309020203020207" pitchFamily="49" charset="-128"/>
            </a:endParaRPr>
          </a:p>
        </p:txBody>
      </p:sp>
      <p:cxnSp>
        <p:nvCxnSpPr>
          <p:cNvPr id="33" name="直接连接符 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标题 1"/>
          <p:cNvSpPr>
            <a:spLocks noGrp="1"/>
          </p:cNvSpPr>
          <p:nvPr/>
        </p:nvSpPr>
        <p:spPr>
          <a:xfrm>
            <a:off x="2392680" y="428625"/>
            <a:ext cx="7406640" cy="135636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a:lstStyle>
          <a:p>
            <a:r>
              <a:rPr lang="en-US" altLang="zh-CN" dirty="0" err="1"/>
              <a:t>ICenter</a:t>
            </a:r>
            <a:r>
              <a:rPr lang="zh-CN" altLang="en-US" dirty="0"/>
              <a:t>人才资源</a:t>
            </a:r>
            <a:endParaRPr lang="zh-CN" altLang="en-US" dirty="0"/>
          </a:p>
        </p:txBody>
      </p:sp>
      <p:sp>
        <p:nvSpPr>
          <p:cNvPr id="8" name="文本占位符 3"/>
          <p:cNvSpPr>
            <a:spLocks noGrp="1"/>
          </p:cNvSpPr>
          <p:nvPr/>
        </p:nvSpPr>
        <p:spPr>
          <a:xfrm>
            <a:off x="857250" y="2001520"/>
            <a:ext cx="4269105" cy="832485"/>
          </a:xfrm>
          <a:prstGeom prst="rect">
            <a:avLst/>
          </a:prstGeom>
        </p:spPr>
        <p:txBody>
          <a:bodyPr vert="horz" lIns="91440" tIns="45720" rIns="91440" bIns="45720" rtlCol="0" anchor="ctr">
            <a:normAutofit/>
          </a:bodyPr>
          <a:lstStyle>
            <a:lvl1pPr marL="0" indent="0" algn="l" defTabSz="685800" rtl="0" eaLnBrk="1" latinLnBrk="0" hangingPunct="1">
              <a:lnSpc>
                <a:spcPct val="90000"/>
              </a:lnSpc>
              <a:spcBef>
                <a:spcPts val="0"/>
              </a:spcBef>
              <a:buClr>
                <a:schemeClr val="accent1"/>
              </a:buClr>
              <a:buSzPct val="80000"/>
              <a:buFont typeface="Corbel" panose="020B0503020204020204" pitchFamily="34" charset="0"/>
              <a:buNone/>
              <a:defRPr sz="1800" b="1" kern="1200">
                <a:solidFill>
                  <a:schemeClr val="accent1"/>
                </a:solidFill>
                <a:latin typeface="+mn-lt"/>
                <a:ea typeface="+mn-ea"/>
                <a:cs typeface="+mn-cs"/>
              </a:defRPr>
            </a:lvl1pPr>
            <a:lvl2pPr marL="3429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500" b="1" kern="1200">
                <a:solidFill>
                  <a:schemeClr val="accent1"/>
                </a:solidFill>
                <a:latin typeface="+mn-lt"/>
                <a:ea typeface="+mn-ea"/>
                <a:cs typeface="+mn-cs"/>
              </a:defRPr>
            </a:lvl2pPr>
            <a:lvl3pPr marL="6858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350" b="1" kern="1200">
                <a:solidFill>
                  <a:schemeClr val="accent1"/>
                </a:solidFill>
                <a:latin typeface="+mn-lt"/>
                <a:ea typeface="+mn-ea"/>
                <a:cs typeface="+mn-cs"/>
              </a:defRPr>
            </a:lvl3pPr>
            <a:lvl4pPr marL="10287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4pPr>
            <a:lvl5pPr marL="13716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5pPr>
            <a:lvl6pPr marL="17145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6pPr>
            <a:lvl7pPr marL="20574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7pPr>
            <a:lvl8pPr marL="24003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8pPr>
            <a:lvl9pPr marL="27432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9pPr>
          </a:lstStyle>
          <a:p>
            <a:r>
              <a:rPr lang="zh-CN" altLang="en-US" dirty="0"/>
              <a:t>师资资源</a:t>
            </a:r>
            <a:endParaRPr lang="zh-CN" altLang="en-US" dirty="0"/>
          </a:p>
        </p:txBody>
      </p:sp>
      <p:sp>
        <p:nvSpPr>
          <p:cNvPr id="9" name="内容占位符 4"/>
          <p:cNvSpPr>
            <a:spLocks noGrp="1"/>
          </p:cNvSpPr>
          <p:nvPr/>
        </p:nvSpPr>
        <p:spPr>
          <a:xfrm>
            <a:off x="857250" y="2721610"/>
            <a:ext cx="4269105" cy="2087880"/>
          </a:xfrm>
          <a:prstGeom prst="rect">
            <a:avLst/>
          </a:prstGeom>
        </p:spPr>
        <p:txBody>
          <a:bodyPr vert="horz" lIns="91440" tIns="45720" rIns="91440" bIns="45720" rtlCol="0">
            <a:noAutofit/>
          </a:bodyPr>
          <a:lstStyle>
            <a:lvl1pPr marL="171450" indent="-137160" algn="l" defTabSz="685800" rtl="0" eaLnBrk="1" latinLnBrk="0" hangingPunct="1">
              <a:lnSpc>
                <a:spcPct val="90000"/>
              </a:lnSpc>
              <a:spcBef>
                <a:spcPts val="1050"/>
              </a:spcBef>
              <a:buClr>
                <a:schemeClr val="accent1"/>
              </a:buClr>
              <a:buSzPct val="80000"/>
              <a:buFont typeface="Corbel" panose="020B0503020204020204"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5pPr>
            <a:lvl6pPr marL="120015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6pPr>
            <a:lvl7pPr marL="142494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7pPr>
            <a:lvl8pPr marL="164973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8pPr>
            <a:lvl9pPr marL="1875155"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9pPr>
          </a:lstStyle>
          <a:p>
            <a:pPr fontAlgn="base"/>
            <a:r>
              <a:rPr lang="zh-CN" altLang="en-US" sz="1600" dirty="0">
                <a:solidFill>
                  <a:schemeClr val="tx1"/>
                </a:solidFill>
              </a:rPr>
              <a:t>训练中心共有教职工</a:t>
            </a:r>
            <a:r>
              <a:rPr lang="en-US" altLang="zh-CN" sz="1600" dirty="0">
                <a:solidFill>
                  <a:schemeClr val="tx1"/>
                </a:solidFill>
              </a:rPr>
              <a:t>107</a:t>
            </a:r>
            <a:r>
              <a:rPr lang="zh-CN" altLang="en-US" sz="1600" dirty="0">
                <a:solidFill>
                  <a:schemeClr val="tx1"/>
                </a:solidFill>
              </a:rPr>
              <a:t>人，直接从事教学工作的教职工</a:t>
            </a:r>
            <a:r>
              <a:rPr lang="en-US" altLang="zh-CN" sz="1600" dirty="0">
                <a:solidFill>
                  <a:schemeClr val="tx1"/>
                </a:solidFill>
              </a:rPr>
              <a:t>81</a:t>
            </a:r>
            <a:r>
              <a:rPr lang="zh-CN" altLang="en-US" sz="1600" dirty="0">
                <a:solidFill>
                  <a:schemeClr val="tx1"/>
                </a:solidFill>
              </a:rPr>
              <a:t>人。</a:t>
            </a:r>
            <a:endParaRPr lang="zh-CN" altLang="en-US" sz="1600" dirty="0">
              <a:solidFill>
                <a:schemeClr val="tx1"/>
              </a:solidFill>
            </a:endParaRPr>
          </a:p>
          <a:p>
            <a:pPr fontAlgn="base"/>
            <a:r>
              <a:rPr lang="zh-CN" altLang="en-US" sz="1600" dirty="0">
                <a:solidFill>
                  <a:schemeClr val="tx1"/>
                </a:solidFill>
              </a:rPr>
              <a:t>教师</a:t>
            </a:r>
            <a:r>
              <a:rPr lang="en-US" altLang="zh-CN" sz="1600" dirty="0">
                <a:solidFill>
                  <a:schemeClr val="tx1"/>
                </a:solidFill>
              </a:rPr>
              <a:t>8</a:t>
            </a:r>
            <a:r>
              <a:rPr lang="zh-CN" altLang="en-US" sz="1600" dirty="0">
                <a:solidFill>
                  <a:schemeClr val="tx1"/>
                </a:solidFill>
              </a:rPr>
              <a:t>人，其中正教授</a:t>
            </a:r>
            <a:r>
              <a:rPr lang="en-US" altLang="zh-CN" sz="1600" dirty="0">
                <a:solidFill>
                  <a:schemeClr val="tx1"/>
                </a:solidFill>
              </a:rPr>
              <a:t>1</a:t>
            </a:r>
            <a:r>
              <a:rPr lang="zh-CN" altLang="en-US" sz="1600" dirty="0">
                <a:solidFill>
                  <a:schemeClr val="tx1"/>
                </a:solidFill>
              </a:rPr>
              <a:t>人，副教授</a:t>
            </a:r>
            <a:r>
              <a:rPr lang="en-US" altLang="zh-CN" sz="1600" dirty="0">
                <a:solidFill>
                  <a:schemeClr val="tx1"/>
                </a:solidFill>
              </a:rPr>
              <a:t>7</a:t>
            </a:r>
            <a:r>
              <a:rPr lang="zh-CN" altLang="en-US" sz="1600" dirty="0">
                <a:solidFill>
                  <a:schemeClr val="tx1"/>
                </a:solidFill>
              </a:rPr>
              <a:t>人；博士学位</a:t>
            </a:r>
            <a:r>
              <a:rPr lang="en-US" altLang="zh-CN" sz="1600" dirty="0">
                <a:solidFill>
                  <a:schemeClr val="tx1"/>
                </a:solidFill>
              </a:rPr>
              <a:t>6</a:t>
            </a:r>
            <a:r>
              <a:rPr lang="zh-CN" altLang="en-US" sz="1600" dirty="0">
                <a:solidFill>
                  <a:schemeClr val="tx1"/>
                </a:solidFill>
              </a:rPr>
              <a:t>人，硕士</a:t>
            </a:r>
            <a:r>
              <a:rPr lang="en-US" altLang="zh-CN" sz="1600" dirty="0">
                <a:solidFill>
                  <a:schemeClr val="tx1"/>
                </a:solidFill>
              </a:rPr>
              <a:t>1</a:t>
            </a:r>
            <a:r>
              <a:rPr lang="zh-CN" altLang="en-US" sz="1600" dirty="0">
                <a:solidFill>
                  <a:schemeClr val="tx1"/>
                </a:solidFill>
              </a:rPr>
              <a:t>人，本科</a:t>
            </a:r>
            <a:r>
              <a:rPr lang="en-US" altLang="zh-CN" sz="1600" dirty="0">
                <a:solidFill>
                  <a:schemeClr val="tx1"/>
                </a:solidFill>
              </a:rPr>
              <a:t>1</a:t>
            </a:r>
            <a:r>
              <a:rPr lang="zh-CN" altLang="en-US" sz="1600" dirty="0">
                <a:solidFill>
                  <a:schemeClr val="tx1"/>
                </a:solidFill>
              </a:rPr>
              <a:t>人。</a:t>
            </a:r>
            <a:endParaRPr lang="zh-CN" altLang="en-US" sz="1600" dirty="0">
              <a:solidFill>
                <a:schemeClr val="tx1"/>
              </a:solidFill>
            </a:endParaRPr>
          </a:p>
          <a:p>
            <a:pPr fontAlgn="base"/>
            <a:r>
              <a:rPr lang="zh-CN" altLang="en-US" sz="1600" dirty="0">
                <a:solidFill>
                  <a:schemeClr val="tx1"/>
                </a:solidFill>
              </a:rPr>
              <a:t>实验及工程技术人员</a:t>
            </a:r>
            <a:r>
              <a:rPr lang="en-US" altLang="zh-CN" sz="1600" dirty="0">
                <a:solidFill>
                  <a:schemeClr val="tx1"/>
                </a:solidFill>
              </a:rPr>
              <a:t>27</a:t>
            </a:r>
            <a:r>
              <a:rPr lang="zh-CN" altLang="en-US" sz="1600" dirty="0">
                <a:solidFill>
                  <a:schemeClr val="tx1"/>
                </a:solidFill>
              </a:rPr>
              <a:t>人，其中副高级职称（高级工程师、高级实验师等）</a:t>
            </a:r>
            <a:r>
              <a:rPr lang="en-US" altLang="zh-CN" sz="1600" dirty="0">
                <a:solidFill>
                  <a:schemeClr val="tx1"/>
                </a:solidFill>
              </a:rPr>
              <a:t>10</a:t>
            </a:r>
            <a:r>
              <a:rPr lang="zh-CN" altLang="en-US" sz="1600" dirty="0">
                <a:solidFill>
                  <a:schemeClr val="tx1"/>
                </a:solidFill>
              </a:rPr>
              <a:t>人，中级职称</a:t>
            </a:r>
            <a:r>
              <a:rPr lang="en-US" altLang="zh-CN" sz="1600" dirty="0">
                <a:solidFill>
                  <a:schemeClr val="tx1"/>
                </a:solidFill>
              </a:rPr>
              <a:t>10</a:t>
            </a:r>
            <a:r>
              <a:rPr lang="zh-CN" altLang="en-US" sz="1600" dirty="0">
                <a:solidFill>
                  <a:schemeClr val="tx1"/>
                </a:solidFill>
              </a:rPr>
              <a:t>人，技师</a:t>
            </a:r>
            <a:r>
              <a:rPr lang="en-US" altLang="zh-CN" sz="1600" dirty="0">
                <a:solidFill>
                  <a:schemeClr val="tx1"/>
                </a:solidFill>
              </a:rPr>
              <a:t>7</a:t>
            </a:r>
            <a:r>
              <a:rPr lang="zh-CN" altLang="en-US" sz="1600" dirty="0">
                <a:solidFill>
                  <a:schemeClr val="tx1"/>
                </a:solidFill>
              </a:rPr>
              <a:t>人；博士学位</a:t>
            </a:r>
            <a:r>
              <a:rPr lang="en-US" altLang="zh-CN" sz="1600" dirty="0">
                <a:solidFill>
                  <a:schemeClr val="tx1"/>
                </a:solidFill>
              </a:rPr>
              <a:t>1</a:t>
            </a:r>
            <a:r>
              <a:rPr lang="zh-CN" altLang="en-US" sz="1600" dirty="0">
                <a:solidFill>
                  <a:schemeClr val="tx1"/>
                </a:solidFill>
              </a:rPr>
              <a:t>人，硕士学位</a:t>
            </a:r>
            <a:r>
              <a:rPr lang="en-US" altLang="zh-CN" sz="1600" dirty="0">
                <a:solidFill>
                  <a:schemeClr val="tx1"/>
                </a:solidFill>
              </a:rPr>
              <a:t>6</a:t>
            </a:r>
            <a:r>
              <a:rPr lang="zh-CN" altLang="en-US" sz="1600" dirty="0">
                <a:solidFill>
                  <a:schemeClr val="tx1"/>
                </a:solidFill>
              </a:rPr>
              <a:t>人。</a:t>
            </a:r>
            <a:endParaRPr lang="zh-CN" altLang="en-US" sz="1600" dirty="0">
              <a:solidFill>
                <a:schemeClr val="tx1"/>
              </a:solidFill>
            </a:endParaRPr>
          </a:p>
          <a:p>
            <a:pPr marL="34290" indent="0">
              <a:buNone/>
            </a:pPr>
            <a:endParaRPr lang="zh-CN" altLang="en-US" sz="1400" dirty="0">
              <a:solidFill>
                <a:schemeClr val="tx1"/>
              </a:solidFill>
            </a:endParaRPr>
          </a:p>
        </p:txBody>
      </p:sp>
      <p:sp>
        <p:nvSpPr>
          <p:cNvPr id="10" name="文本占位符 5"/>
          <p:cNvSpPr>
            <a:spLocks noGrp="1"/>
          </p:cNvSpPr>
          <p:nvPr/>
        </p:nvSpPr>
        <p:spPr>
          <a:xfrm>
            <a:off x="6630670" y="2001520"/>
            <a:ext cx="4269105" cy="832485"/>
          </a:xfrm>
          <a:prstGeom prst="rect">
            <a:avLst/>
          </a:prstGeom>
        </p:spPr>
        <p:txBody>
          <a:bodyPr vert="horz" lIns="91440" tIns="45720" rIns="91440" bIns="45720" rtlCol="0" anchor="ctr">
            <a:normAutofit/>
          </a:bodyPr>
          <a:lstStyle>
            <a:lvl1pPr marL="0" indent="0" algn="l" defTabSz="685800" rtl="0" eaLnBrk="1" latinLnBrk="0" hangingPunct="1">
              <a:lnSpc>
                <a:spcPct val="90000"/>
              </a:lnSpc>
              <a:spcBef>
                <a:spcPts val="0"/>
              </a:spcBef>
              <a:buClr>
                <a:schemeClr val="accent1"/>
              </a:buClr>
              <a:buSzPct val="80000"/>
              <a:buFont typeface="Corbel" panose="020B0503020204020204" pitchFamily="34" charset="0"/>
              <a:buNone/>
              <a:defRPr sz="1800" b="1" kern="1200">
                <a:solidFill>
                  <a:schemeClr val="accent1"/>
                </a:solidFill>
                <a:latin typeface="+mn-lt"/>
                <a:ea typeface="+mn-ea"/>
                <a:cs typeface="+mn-cs"/>
              </a:defRPr>
            </a:lvl1pPr>
            <a:lvl2pPr marL="3429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500" b="1" kern="1200">
                <a:solidFill>
                  <a:schemeClr val="accent1"/>
                </a:solidFill>
                <a:latin typeface="+mn-lt"/>
                <a:ea typeface="+mn-ea"/>
                <a:cs typeface="+mn-cs"/>
              </a:defRPr>
            </a:lvl2pPr>
            <a:lvl3pPr marL="6858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350" b="1" kern="1200">
                <a:solidFill>
                  <a:schemeClr val="accent1"/>
                </a:solidFill>
                <a:latin typeface="+mn-lt"/>
                <a:ea typeface="+mn-ea"/>
                <a:cs typeface="+mn-cs"/>
              </a:defRPr>
            </a:lvl3pPr>
            <a:lvl4pPr marL="10287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4pPr>
            <a:lvl5pPr marL="13716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5pPr>
            <a:lvl6pPr marL="17145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6pPr>
            <a:lvl7pPr marL="20574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7pPr>
            <a:lvl8pPr marL="24003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8pPr>
            <a:lvl9pPr marL="2743200" indent="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None/>
              <a:defRPr sz="1200" b="1" kern="1200">
                <a:solidFill>
                  <a:schemeClr val="accent1"/>
                </a:solidFill>
                <a:latin typeface="+mn-lt"/>
                <a:ea typeface="+mn-ea"/>
                <a:cs typeface="+mn-cs"/>
              </a:defRPr>
            </a:lvl9pPr>
          </a:lstStyle>
          <a:p>
            <a:r>
              <a:rPr lang="zh-CN" altLang="en-US" dirty="0"/>
              <a:t>学生资源</a:t>
            </a:r>
            <a:endParaRPr lang="zh-CN" altLang="en-US" dirty="0"/>
          </a:p>
        </p:txBody>
      </p:sp>
      <p:sp>
        <p:nvSpPr>
          <p:cNvPr id="11" name="内容占位符 6"/>
          <p:cNvSpPr>
            <a:spLocks noGrp="1"/>
          </p:cNvSpPr>
          <p:nvPr/>
        </p:nvSpPr>
        <p:spPr>
          <a:xfrm>
            <a:off x="6630670" y="2721610"/>
            <a:ext cx="4269105" cy="3624580"/>
          </a:xfrm>
          <a:prstGeom prst="rect">
            <a:avLst/>
          </a:prstGeom>
        </p:spPr>
        <p:txBody>
          <a:bodyPr vert="horz" lIns="91440" tIns="45720" rIns="91440" bIns="45720" rtlCol="0">
            <a:normAutofit/>
          </a:bodyPr>
          <a:lstStyle>
            <a:lvl1pPr marL="171450" indent="-137160" algn="l" defTabSz="685800" rtl="0" eaLnBrk="1" latinLnBrk="0" hangingPunct="1">
              <a:lnSpc>
                <a:spcPct val="90000"/>
              </a:lnSpc>
              <a:spcBef>
                <a:spcPts val="1050"/>
              </a:spcBef>
              <a:buClr>
                <a:schemeClr val="accent1"/>
              </a:buClr>
              <a:buSzPct val="80000"/>
              <a:buFont typeface="Corbel" panose="020B0503020204020204"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5pPr>
            <a:lvl6pPr marL="120015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6pPr>
            <a:lvl7pPr marL="142494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7pPr>
            <a:lvl8pPr marL="1649730"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8pPr>
            <a:lvl9pPr marL="1875155" indent="-171450" algn="l" defTabSz="685800" rtl="0" eaLnBrk="1" latinLnBrk="0" hangingPunct="1">
              <a:lnSpc>
                <a:spcPct val="90000"/>
              </a:lnSpc>
              <a:spcBef>
                <a:spcPts val="150"/>
              </a:spcBef>
              <a:spcAft>
                <a:spcPts val="300"/>
              </a:spcAft>
              <a:buClr>
                <a:schemeClr val="accent1"/>
              </a:buClr>
              <a:buSzPct val="80000"/>
              <a:buFont typeface="Corbel" panose="020B0503020204020204" pitchFamily="34" charset="0"/>
              <a:buChar char="•"/>
              <a:defRPr sz="1200" kern="1200">
                <a:solidFill>
                  <a:schemeClr val="accent1"/>
                </a:solidFill>
                <a:latin typeface="+mn-lt"/>
                <a:ea typeface="+mn-ea"/>
                <a:cs typeface="+mn-cs"/>
              </a:defRPr>
            </a:lvl9pPr>
          </a:lstStyle>
          <a:p>
            <a:r>
              <a:rPr lang="zh-CN" altLang="en-US" dirty="0">
                <a:solidFill>
                  <a:schemeClr val="tx1"/>
                </a:solidFill>
              </a:rPr>
              <a:t>训练中心每年接纳清华大学约</a:t>
            </a:r>
            <a:r>
              <a:rPr lang="en-US" altLang="zh-CN" dirty="0">
                <a:solidFill>
                  <a:schemeClr val="tx1"/>
                </a:solidFill>
              </a:rPr>
              <a:t>1600</a:t>
            </a:r>
            <a:r>
              <a:rPr lang="zh-CN" altLang="en-US" dirty="0">
                <a:solidFill>
                  <a:schemeClr val="tx1"/>
                </a:solidFill>
              </a:rPr>
              <a:t>本科生机械制造实习，约</a:t>
            </a:r>
            <a:r>
              <a:rPr lang="en-US" altLang="zh-CN" dirty="0">
                <a:solidFill>
                  <a:schemeClr val="tx1"/>
                </a:solidFill>
              </a:rPr>
              <a:t>1000</a:t>
            </a:r>
            <a:r>
              <a:rPr lang="zh-CN" altLang="en-US" dirty="0">
                <a:solidFill>
                  <a:schemeClr val="tx1"/>
                </a:solidFill>
              </a:rPr>
              <a:t>名本科生电子工艺实习，总工作量近</a:t>
            </a:r>
            <a:r>
              <a:rPr lang="en-US" altLang="zh-CN" dirty="0">
                <a:solidFill>
                  <a:schemeClr val="tx1"/>
                </a:solidFill>
              </a:rPr>
              <a:t>30</a:t>
            </a:r>
            <a:r>
              <a:rPr lang="zh-CN" altLang="en-US" dirty="0">
                <a:solidFill>
                  <a:schemeClr val="tx1"/>
                </a:solidFill>
              </a:rPr>
              <a:t>万人时。中心组织的实验室科研探究课程，每年有</a:t>
            </a:r>
            <a:r>
              <a:rPr lang="en-US" altLang="zh-CN" dirty="0">
                <a:solidFill>
                  <a:schemeClr val="tx1"/>
                </a:solidFill>
              </a:rPr>
              <a:t>1500</a:t>
            </a:r>
            <a:r>
              <a:rPr lang="zh-CN" altLang="en-US" dirty="0">
                <a:solidFill>
                  <a:schemeClr val="tx1"/>
                </a:solidFill>
              </a:rPr>
              <a:t>余名学生选课。同时还承担着近</a:t>
            </a:r>
            <a:r>
              <a:rPr lang="en-US" altLang="zh-CN" dirty="0">
                <a:solidFill>
                  <a:schemeClr val="tx1"/>
                </a:solidFill>
              </a:rPr>
              <a:t>20</a:t>
            </a:r>
            <a:r>
              <a:rPr lang="zh-CN" altLang="en-US" dirty="0">
                <a:solidFill>
                  <a:schemeClr val="tx1"/>
                </a:solidFill>
              </a:rPr>
              <a:t>门其他课程和实验的教学任务，年完成教学工作量</a:t>
            </a:r>
            <a:r>
              <a:rPr lang="en-US" altLang="zh-CN" dirty="0">
                <a:solidFill>
                  <a:schemeClr val="tx1"/>
                </a:solidFill>
              </a:rPr>
              <a:t>34,692</a:t>
            </a:r>
            <a:r>
              <a:rPr lang="zh-CN" altLang="en-US" dirty="0">
                <a:solidFill>
                  <a:schemeClr val="tx1"/>
                </a:solidFill>
              </a:rPr>
              <a:t>人学时。训练中心创新实验室年接纳学生近</a:t>
            </a:r>
            <a:r>
              <a:rPr lang="en-US" altLang="zh-CN" dirty="0">
                <a:solidFill>
                  <a:schemeClr val="tx1"/>
                </a:solidFill>
              </a:rPr>
              <a:t>8000</a:t>
            </a:r>
            <a:r>
              <a:rPr lang="zh-CN" altLang="en-US" dirty="0">
                <a:solidFill>
                  <a:schemeClr val="tx1"/>
                </a:solidFill>
              </a:rPr>
              <a:t>人次 。</a:t>
            </a:r>
            <a:endParaRPr lang="en-US" altLang="zh-CN" dirty="0">
              <a:solidFill>
                <a:schemeClr val="tx1"/>
              </a:solidFill>
            </a:endParaRPr>
          </a:p>
          <a:p>
            <a:r>
              <a:rPr lang="zh-CN" altLang="en-US" dirty="0">
                <a:solidFill>
                  <a:schemeClr val="tx1"/>
                </a:solidFill>
              </a:rPr>
              <a:t>训练中心同时也是教育部全国职业教育师资培养培训重点建设基地、首都科技条件平台开放实验室和北京市高校定点实习基地。近年来累计对全国职业院校师资培训达两千多人次，每年接纳北京市兄弟院校学生实习</a:t>
            </a:r>
            <a:r>
              <a:rPr lang="en-US" altLang="zh-CN" dirty="0">
                <a:solidFill>
                  <a:schemeClr val="tx1"/>
                </a:solidFill>
              </a:rPr>
              <a:t>2000</a:t>
            </a:r>
            <a:r>
              <a:rPr lang="zh-CN" altLang="en-US" dirty="0">
                <a:solidFill>
                  <a:schemeClr val="tx1"/>
                </a:solidFill>
              </a:rPr>
              <a:t>余人，接纳外省市学生实习</a:t>
            </a:r>
            <a:r>
              <a:rPr lang="en-US" altLang="zh-CN" dirty="0">
                <a:solidFill>
                  <a:schemeClr val="tx1"/>
                </a:solidFill>
              </a:rPr>
              <a:t>500</a:t>
            </a:r>
            <a:r>
              <a:rPr lang="zh-CN" altLang="en-US" dirty="0">
                <a:solidFill>
                  <a:schemeClr val="tx1"/>
                </a:solidFill>
              </a:rPr>
              <a:t>人左右。</a:t>
            </a:r>
            <a:endParaRPr lang="zh-CN" altLang="en-US" dirty="0">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42" presetClass="path" presetSubtype="0" decel="30000" fill="hold" grpId="1" nodeType="withEffect">
                                  <p:stCondLst>
                                    <p:cond delay="0"/>
                                  </p:stCondLst>
                                  <p:childTnLst>
                                    <p:animMotion origin="layout" path="M -2.08333E-6 -4.81481E-6 L 0.03373 0.04399 " pathEditMode="relative" rAng="0" ptsTypes="AA">
                                      <p:cBhvr>
                                        <p:cTn id="20" dur="750" spd="-100000" fill="hold"/>
                                        <p:tgtEl>
                                          <p:spTgt spid="76"/>
                                        </p:tgtEl>
                                        <p:attrNameLst>
                                          <p:attrName>ppt_x</p:attrName>
                                          <p:attrName>ppt_y</p:attrName>
                                        </p:attrNameLst>
                                      </p:cBhvr>
                                      <p:rCtr x="1680" y="21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6" grpId="0"/>
      <p:bldP spid="76" grpId="1"/>
    </p:bldLst>
  </p:timing>
</p:sld>
</file>

<file path=ppt/tags/tag1.xml><?xml version="1.0" encoding="utf-8"?>
<p:tagLst xmlns:p="http://schemas.openxmlformats.org/presentationml/2006/main">
  <p:tag name="MH" val="20160401161922"/>
  <p:tag name="MH_LIBRARY" val="GRAPHIC"/>
  <p:tag name="MH_TYPE" val="Other"/>
  <p:tag name="MH_ORDER" val="4"/>
</p:tagLst>
</file>

<file path=ppt/tags/tag2.xml><?xml version="1.0" encoding="utf-8"?>
<p:tagLst xmlns:p="http://schemas.openxmlformats.org/presentationml/2006/main">
  <p:tag name="MH" val="20160401161922"/>
  <p:tag name="MH_LIBRARY" val="GRAPHIC"/>
  <p:tag name="MH_TYPE" val="Other"/>
  <p:tag name="MH_ORDER" val="5"/>
</p:tagLst>
</file>

<file path=ppt/tags/tag3.xml><?xml version="1.0" encoding="utf-8"?>
<p:tagLst xmlns:p="http://schemas.openxmlformats.org/presentationml/2006/main">
  <p:tag name="MH" val="20160401161922"/>
  <p:tag name="MH_LIBRARY" val="GRAPHIC"/>
  <p:tag name="MH_TYPE" val="Other"/>
  <p:tag name="MH_ORDER" val="4"/>
</p:tagLst>
</file>

<file path=ppt/tags/tag4.xml><?xml version="1.0" encoding="utf-8"?>
<p:tagLst xmlns:p="http://schemas.openxmlformats.org/presentationml/2006/main">
  <p:tag name="MH" val="20160401161922"/>
  <p:tag name="MH_LIBRARY" val="GRAPHIC"/>
  <p:tag name="MH_TYPE" val="Other"/>
  <p:tag name="MH_ORDER" val="4"/>
</p:tagLst>
</file>

<file path=ppt/tags/tag5.xml><?xml version="1.0" encoding="utf-8"?>
<p:tagLst xmlns:p="http://schemas.openxmlformats.org/presentationml/2006/main">
  <p:tag name="MH" val="20160401161922"/>
  <p:tag name="MH_LIBRARY" val="GRAPHIC"/>
  <p:tag name="MH_TYPE" val="Other"/>
  <p:tag name="MH_ORDER" val="5"/>
</p:tagLst>
</file>

<file path=ppt/tags/tag6.xml><?xml version="1.0" encoding="utf-8"?>
<p:tagLst xmlns:p="http://schemas.openxmlformats.org/presentationml/2006/main">
  <p:tag name="MH" val="20160401161922"/>
  <p:tag name="MH_LIBRARY" val="GRAPHIC"/>
  <p:tag name="MH_TYPE" val="Other"/>
  <p:tag name="MH_ORDER" val="4"/>
</p:tagLst>
</file>

<file path=ppt/tags/tag7.xml><?xml version="1.0" encoding="utf-8"?>
<p:tagLst xmlns:p="http://schemas.openxmlformats.org/presentationml/2006/main">
  <p:tag name="MH" val="20160401161922"/>
  <p:tag name="MH_LIBRARY" val="GRAPHIC"/>
  <p:tag name="MH_TYPE" val="Other"/>
  <p:tag name="MH_ORDER" val="5"/>
</p:tagLst>
</file>

<file path=ppt/theme/theme1.xml><?xml version="1.0" encoding="utf-8"?>
<a:theme xmlns:a="http://schemas.openxmlformats.org/drawingml/2006/main" name="第一PPT，www.1ppt.com">
  <a:themeElements>
    <a:clrScheme name="自定义 19">
      <a:dk1>
        <a:sysClr val="windowText" lastClr="000000"/>
      </a:dk1>
      <a:lt1>
        <a:sysClr val="window" lastClr="FFFFFF"/>
      </a:lt1>
      <a:dk2>
        <a:srgbClr val="676A55"/>
      </a:dk2>
      <a:lt2>
        <a:srgbClr val="EAEBDE"/>
      </a:lt2>
      <a:accent1>
        <a:srgbClr val="D6D2CA"/>
      </a:accent1>
      <a:accent2>
        <a:srgbClr val="B6C6B6"/>
      </a:accent2>
      <a:accent3>
        <a:srgbClr val="C1C8B8"/>
      </a:accent3>
      <a:accent4>
        <a:srgbClr val="CEC597"/>
      </a:accent4>
      <a:accent5>
        <a:srgbClr val="8AACA6"/>
      </a:accent5>
      <a:accent6>
        <a:srgbClr val="C0C0B4"/>
      </a:accent6>
      <a:hlink>
        <a:srgbClr val="DB5353"/>
      </a:hlink>
      <a:folHlink>
        <a:srgbClr val="903638"/>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3038</Words>
  <Application>WPS 演示</Application>
  <PresentationFormat>自定义</PresentationFormat>
  <Paragraphs>419</Paragraphs>
  <Slides>34</Slides>
  <Notes>30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34</vt:i4>
      </vt:variant>
    </vt:vector>
  </HeadingPairs>
  <TitlesOfParts>
    <vt:vector size="55" baseType="lpstr">
      <vt:lpstr>Arial</vt:lpstr>
      <vt:lpstr>宋体</vt:lpstr>
      <vt:lpstr>Wingdings</vt:lpstr>
      <vt:lpstr>Calibri</vt:lpstr>
      <vt:lpstr>Gen Jyuu Gothic Monospace Regul</vt:lpstr>
      <vt:lpstr>方正姚体</vt:lpstr>
      <vt:lpstr>Dotum</vt:lpstr>
      <vt:lpstr>微软雅黑</vt:lpstr>
      <vt:lpstr>Yu Gothic UI Light</vt:lpstr>
      <vt:lpstr>Aharoni</vt:lpstr>
      <vt:lpstr>儷黑 Pro</vt:lpstr>
      <vt:lpstr>等线</vt:lpstr>
      <vt:lpstr>Corbel</vt:lpstr>
      <vt:lpstr>Malgun Gothic</vt:lpstr>
      <vt:lpstr>Arial Unicode MS</vt:lpstr>
      <vt:lpstr>等线 Light</vt:lpstr>
      <vt:lpstr>黑体</vt:lpstr>
      <vt:lpstr>Bebas Neue</vt:lpstr>
      <vt:lpstr>Kozuka Mincho Pro B</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商业融资</dc:title>
  <dc:creator>第一PPT</dc:creator>
  <cp:keywords>www.1ppt.com</cp:keywords>
  <dc:description>www.1ppt.com</dc:description>
  <cp:lastModifiedBy>callyMS</cp:lastModifiedBy>
  <cp:revision>200</cp:revision>
  <dcterms:created xsi:type="dcterms:W3CDTF">2019-10-13T07:30:00Z</dcterms:created>
  <dcterms:modified xsi:type="dcterms:W3CDTF">2019-10-13T07:43:31Z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