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1" r:id="rId2"/>
    <p:sldId id="2697" r:id="rId3"/>
    <p:sldId id="2698" r:id="rId4"/>
    <p:sldId id="401" r:id="rId5"/>
    <p:sldId id="402" r:id="rId6"/>
    <p:sldId id="2695" r:id="rId7"/>
    <p:sldId id="2696" r:id="rId8"/>
    <p:sldId id="403" r:id="rId9"/>
    <p:sldId id="2699" r:id="rId10"/>
    <p:sldId id="27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E60"/>
    <a:srgbClr val="B6202C"/>
    <a:srgbClr val="B7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76471" autoAdjust="0"/>
  </p:normalViewPr>
  <p:slideViewPr>
    <p:cSldViewPr snapToGrid="0">
      <p:cViewPr varScale="1">
        <p:scale>
          <a:sx n="51" d="100"/>
          <a:sy n="51" d="100"/>
        </p:scale>
        <p:origin x="380" y="32"/>
      </p:cViewPr>
      <p:guideLst>
        <p:guide orient="horz" pos="2195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F5196-7840-41AF-A4DA-151A800C269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5DB85-A479-4A41-B2EB-9C3047E5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这张图重画：底层是硬件（传感器等等）、上层是软件</a:t>
            </a:r>
            <a:endParaRPr lang="en-US" altLang="zh-CN" dirty="0"/>
          </a:p>
          <a:p>
            <a:r>
              <a:rPr lang="zh-CN" altLang="en-US" dirty="0"/>
              <a:t>从左到右划线去对应相应的内容，紧扣</a:t>
            </a:r>
            <a:r>
              <a:rPr lang="en-US" altLang="zh-CN" dirty="0"/>
              <a:t>iCenter</a:t>
            </a:r>
            <a:r>
              <a:rPr lang="zh-CN" altLang="en-US" dirty="0"/>
              <a:t>的改造主题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4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这张图重画：底层是硬件（传感器等等）、上层是软件</a:t>
            </a:r>
            <a:endParaRPr lang="en-US" altLang="zh-CN" dirty="0"/>
          </a:p>
          <a:p>
            <a:r>
              <a:rPr lang="zh-CN" altLang="en-US" dirty="0"/>
              <a:t>从左到右划线去对应相应的内容，紧扣</a:t>
            </a:r>
            <a:r>
              <a:rPr lang="en-US" altLang="zh-CN" dirty="0"/>
              <a:t>iCenter</a:t>
            </a:r>
            <a:r>
              <a:rPr lang="zh-CN" altLang="en-US" dirty="0"/>
              <a:t>的改造主题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5DB85-A479-4A41-B2EB-9C3047E504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0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202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82E6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rgbClr val="182E6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rgbClr val="182E6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rgbClr val="182E6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rgbClr val="182E6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C49D-42E3-42B5-A03C-8491E11C10F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624C-89B1-4417-BF8A-F74F490CDD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A48F-0CC7-4038-AD67-416DCFC9C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社区建设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69F9E-25CE-4EC4-B4A5-FB86A08CD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5F37-7BE5-4C6F-B5D0-8E8A9B8B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效果检验：课堂活跃度</a:t>
            </a:r>
            <a:r>
              <a:rPr lang="en-US" altLang="zh-CN" dirty="0"/>
              <a:t>(</a:t>
            </a:r>
            <a:r>
              <a:rPr lang="zh-CN" altLang="en-US" dirty="0"/>
              <a:t>课堂开题报告）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B67594-639A-4D31-B225-91741225E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4" y="1394239"/>
            <a:ext cx="5098615" cy="509861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ABA0F3-8473-46FB-B5B5-22DB4D43E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802166" cy="48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E0C7-0C96-40A8-B4AF-114CFF92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7BAA31-4DF5-43A1-83E1-5739EEC5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19" y="2077244"/>
            <a:ext cx="4514850" cy="38481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484241-71D5-400D-A064-024BB3C15E11}"/>
              </a:ext>
            </a:extLst>
          </p:cNvPr>
          <p:cNvSpPr txBox="1"/>
          <p:nvPr/>
        </p:nvSpPr>
        <p:spPr>
          <a:xfrm>
            <a:off x="2204581" y="815974"/>
            <a:ext cx="637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知名度不高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CFCC2-61E0-412B-AC0F-83D47D189CC7}"/>
              </a:ext>
            </a:extLst>
          </p:cNvPr>
          <p:cNvSpPr txBox="1"/>
          <p:nvPr/>
        </p:nvSpPr>
        <p:spPr>
          <a:xfrm>
            <a:off x="7145054" y="830282"/>
            <a:ext cx="420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自媒体兴起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AA8EA4-1A3D-47CC-A4FF-4598C87C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4" y="1851597"/>
            <a:ext cx="3981450" cy="41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E0C7-0C96-40A8-B4AF-114CFF92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7BAA31-4DF5-43A1-83E1-5739EEC5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19" y="2077244"/>
            <a:ext cx="4514850" cy="38481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484241-71D5-400D-A064-024BB3C15E11}"/>
              </a:ext>
            </a:extLst>
          </p:cNvPr>
          <p:cNvSpPr txBox="1"/>
          <p:nvPr/>
        </p:nvSpPr>
        <p:spPr>
          <a:xfrm>
            <a:off x="2204581" y="815974"/>
            <a:ext cx="637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知名度不高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CFCC2-61E0-412B-AC0F-83D47D189CC7}"/>
              </a:ext>
            </a:extLst>
          </p:cNvPr>
          <p:cNvSpPr txBox="1"/>
          <p:nvPr/>
        </p:nvSpPr>
        <p:spPr>
          <a:xfrm>
            <a:off x="7145054" y="830282"/>
            <a:ext cx="420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自媒体兴起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BF595CDA-738E-4A75-9AA8-E730B0F354C1}"/>
              </a:ext>
            </a:extLst>
          </p:cNvPr>
          <p:cNvSpPr/>
          <p:nvPr/>
        </p:nvSpPr>
        <p:spPr>
          <a:xfrm>
            <a:off x="4960307" y="3594970"/>
            <a:ext cx="1402915" cy="68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49573D-8A33-4D33-8BD5-9BDFB2D50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7" y="1909001"/>
            <a:ext cx="3981450" cy="41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3723A-AE1C-4BDF-8E12-29911EC8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校内学生对基础软件</a:t>
            </a:r>
            <a:r>
              <a:rPr lang="en-US" altLang="zh-CN" dirty="0"/>
              <a:t>/</a:t>
            </a:r>
            <a:r>
              <a:rPr lang="zh-CN" altLang="en-US" dirty="0"/>
              <a:t>硬件学习需求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CBB8D7-9089-48B6-8BB0-258E8BBE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51" y="1842719"/>
            <a:ext cx="6421676" cy="40101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057B1-7ABD-4FEF-AA6C-59F63C194B29}"/>
              </a:ext>
            </a:extLst>
          </p:cNvPr>
          <p:cNvSpPr txBox="1"/>
          <p:nvPr/>
        </p:nvSpPr>
        <p:spPr>
          <a:xfrm>
            <a:off x="8630433" y="3263024"/>
            <a:ext cx="229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具体调研</a:t>
            </a:r>
          </a:p>
        </p:txBody>
      </p:sp>
    </p:spTree>
    <p:extLst>
      <p:ext uri="{BB962C8B-B14F-4D97-AF65-F5344CB8AC3E}">
        <p14:creationId xmlns:p14="http://schemas.microsoft.com/office/powerpoint/2010/main" val="20964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0A981-A1B1-4BCB-BD9A-9D74F9FE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C51A-4226-418B-AB1C-7FB51671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D155F2-347D-4F40-AB9F-3CA473E63A84}"/>
              </a:ext>
            </a:extLst>
          </p:cNvPr>
          <p:cNvSpPr/>
          <p:nvPr/>
        </p:nvSpPr>
        <p:spPr>
          <a:xfrm>
            <a:off x="5551904" y="792841"/>
            <a:ext cx="5801895" cy="580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D40003-3E17-4D61-8777-895BDEBBCBE5}"/>
              </a:ext>
            </a:extLst>
          </p:cNvPr>
          <p:cNvSpPr/>
          <p:nvPr/>
        </p:nvSpPr>
        <p:spPr>
          <a:xfrm>
            <a:off x="7148058" y="2135015"/>
            <a:ext cx="3778813" cy="37788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2A520B-2415-4223-9B0E-05FCFED887D1}"/>
              </a:ext>
            </a:extLst>
          </p:cNvPr>
          <p:cNvSpPr txBox="1"/>
          <p:nvPr/>
        </p:nvSpPr>
        <p:spPr>
          <a:xfrm>
            <a:off x="1265129" y="1315233"/>
            <a:ext cx="2192055" cy="51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55AF8C-FD62-4C4D-A676-6BE1E410FE71}"/>
              </a:ext>
            </a:extLst>
          </p:cNvPr>
          <p:cNvSpPr/>
          <p:nvPr/>
        </p:nvSpPr>
        <p:spPr>
          <a:xfrm>
            <a:off x="1716066" y="2718148"/>
            <a:ext cx="1828800" cy="1828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153B0D5-0461-4398-96AA-0B569573AE01}"/>
              </a:ext>
            </a:extLst>
          </p:cNvPr>
          <p:cNvSpPr/>
          <p:nvPr/>
        </p:nvSpPr>
        <p:spPr>
          <a:xfrm>
            <a:off x="4099529" y="3269681"/>
            <a:ext cx="953809" cy="472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F4AF5A-8B83-4458-8487-A8011FA214E8}"/>
              </a:ext>
            </a:extLst>
          </p:cNvPr>
          <p:cNvSpPr txBox="1"/>
          <p:nvPr/>
        </p:nvSpPr>
        <p:spPr>
          <a:xfrm>
            <a:off x="1920851" y="3173178"/>
            <a:ext cx="141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原来参与</a:t>
            </a:r>
            <a:r>
              <a:rPr lang="en-US" altLang="zh-CN" sz="2400" dirty="0" err="1">
                <a:solidFill>
                  <a:schemeClr val="bg1"/>
                </a:solidFill>
              </a:rPr>
              <a:t>ICenter</a:t>
            </a:r>
            <a:r>
              <a:rPr lang="zh-CN" altLang="en-US" sz="2400" dirty="0">
                <a:solidFill>
                  <a:schemeClr val="bg1"/>
                </a:solidFill>
              </a:rPr>
              <a:t>的人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A9E6C-758F-44C9-BF8F-0B1FA0DED39F}"/>
              </a:ext>
            </a:extLst>
          </p:cNvPr>
          <p:cNvSpPr txBox="1"/>
          <p:nvPr/>
        </p:nvSpPr>
        <p:spPr>
          <a:xfrm>
            <a:off x="8161094" y="3479492"/>
            <a:ext cx="205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现在参与</a:t>
            </a:r>
            <a:r>
              <a:rPr lang="en-US" altLang="zh-CN" sz="2400" dirty="0">
                <a:solidFill>
                  <a:schemeClr val="bg1"/>
                </a:solidFill>
              </a:rPr>
              <a:t>IC enter</a:t>
            </a:r>
            <a:r>
              <a:rPr lang="zh-CN" altLang="en-US" sz="2400" dirty="0">
                <a:solidFill>
                  <a:schemeClr val="bg1"/>
                </a:solidFill>
              </a:rPr>
              <a:t>的人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A5B596-ACC1-44FA-BE41-6A0A3417C56C}"/>
              </a:ext>
            </a:extLst>
          </p:cNvPr>
          <p:cNvSpPr txBox="1"/>
          <p:nvPr/>
        </p:nvSpPr>
        <p:spPr>
          <a:xfrm>
            <a:off x="6944497" y="1228660"/>
            <a:ext cx="24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接触</a:t>
            </a:r>
            <a:r>
              <a:rPr lang="en-US" altLang="zh-CN" sz="2400" dirty="0" err="1">
                <a:solidFill>
                  <a:schemeClr val="bg1"/>
                </a:solidFill>
              </a:rPr>
              <a:t>ICenter</a:t>
            </a:r>
            <a:r>
              <a:rPr lang="zh-CN" altLang="en-US" sz="2400" dirty="0">
                <a:solidFill>
                  <a:schemeClr val="bg1"/>
                </a:solidFill>
              </a:rPr>
              <a:t>的人</a:t>
            </a:r>
          </a:p>
        </p:txBody>
      </p:sp>
    </p:spTree>
    <p:extLst>
      <p:ext uri="{BB962C8B-B14F-4D97-AF65-F5344CB8AC3E}">
        <p14:creationId xmlns:p14="http://schemas.microsoft.com/office/powerpoint/2010/main" val="41219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296A-FD86-49B2-8C1B-B48A9F0E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针对需求的资源配置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B56059D-7327-42EA-8C60-43E14557E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" y="1644410"/>
            <a:ext cx="4726424" cy="2428857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E9C14-A18D-4525-A731-25FC84BC2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5" y="1644410"/>
            <a:ext cx="4572120" cy="45935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AB19CD-3531-44F8-B4F2-287E97071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44" y="426109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296A-FD86-49B2-8C1B-B48A9F0E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输出影响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AB0DF-054F-4727-A8FA-B6383014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推出宣传文章，视频</a:t>
            </a:r>
            <a:endParaRPr lang="en-US" altLang="zh-CN" dirty="0"/>
          </a:p>
          <a:p>
            <a:r>
              <a:rPr lang="zh-CN" altLang="en-US" dirty="0"/>
              <a:t>举办面向校内学习工作坊</a:t>
            </a:r>
            <a:endParaRPr lang="en-US" altLang="zh-CN" dirty="0"/>
          </a:p>
          <a:p>
            <a:r>
              <a:rPr lang="zh-CN" altLang="en-US" dirty="0"/>
              <a:t>允许学生在</a:t>
            </a:r>
            <a:r>
              <a:rPr lang="en-US" altLang="zh-CN" dirty="0" err="1"/>
              <a:t>icenter</a:t>
            </a:r>
            <a:r>
              <a:rPr lang="en-US" altLang="zh-CN" dirty="0"/>
              <a:t> </a:t>
            </a:r>
            <a:r>
              <a:rPr lang="zh-CN" altLang="en-US" dirty="0"/>
              <a:t>课程中自主立项</a:t>
            </a:r>
            <a:endParaRPr lang="en-US" altLang="zh-CN" dirty="0"/>
          </a:p>
          <a:p>
            <a:r>
              <a:rPr lang="zh-CN" altLang="en-US" dirty="0"/>
              <a:t>学生无意识接触、认识</a:t>
            </a:r>
            <a:r>
              <a:rPr lang="en-US" altLang="zh-CN" dirty="0" err="1"/>
              <a:t>ICenter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A0C1-74C1-4A8A-B29D-3BDE0E05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效果检验：记录参加</a:t>
            </a:r>
            <a:r>
              <a:rPr lang="en-US" altLang="zh-CN" sz="4000" dirty="0"/>
              <a:t>I-center</a:t>
            </a:r>
            <a:r>
              <a:rPr lang="zh-CN" altLang="en-US" sz="4000" dirty="0"/>
              <a:t>内活动的人流量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17D46-1501-4E1E-966A-B49D8644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38259-4E47-479F-B71A-57697C92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15" y="1721557"/>
            <a:ext cx="6079299" cy="45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75CB-E6CD-4045-97CF-0F8DA684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效果检验：文章阅读量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F3C4DA-1C1A-431F-BD03-97152B45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36" y="2333483"/>
            <a:ext cx="3883367" cy="2514090"/>
          </a:xfrm>
          <a:ln w="1270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E40F2E-79C0-4B7E-B884-FFF3F3EBA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0" r="7307" b="23340"/>
          <a:stretch/>
        </p:blipFill>
        <p:spPr>
          <a:xfrm>
            <a:off x="7113816" y="2330487"/>
            <a:ext cx="3883367" cy="2514089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8CD1174-5169-4ACB-91E5-C0618CE2BB2E}"/>
              </a:ext>
            </a:extLst>
          </p:cNvPr>
          <p:cNvSpPr/>
          <p:nvPr/>
        </p:nvSpPr>
        <p:spPr>
          <a:xfrm>
            <a:off x="5954220" y="3350712"/>
            <a:ext cx="721579" cy="551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174</Words>
  <Application>Microsoft Office PowerPoint</Application>
  <PresentationFormat>宽屏</PresentationFormat>
  <Paragraphs>27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黑体</vt:lpstr>
      <vt:lpstr>Arial</vt:lpstr>
      <vt:lpstr>Calibri</vt:lpstr>
      <vt:lpstr>Calibri Light</vt:lpstr>
      <vt:lpstr>Office 主题</vt:lpstr>
      <vt:lpstr>社区建设</vt:lpstr>
      <vt:lpstr>PowerPoint 演示文稿</vt:lpstr>
      <vt:lpstr>PowerPoint 演示文稿</vt:lpstr>
      <vt:lpstr>校内学生对基础软件/硬件学习需求</vt:lpstr>
      <vt:lpstr>目标</vt:lpstr>
      <vt:lpstr>针对需求的资源配置</vt:lpstr>
      <vt:lpstr>输出影响</vt:lpstr>
      <vt:lpstr>效果检验：记录参加I-center内活动的人流量</vt:lpstr>
      <vt:lpstr>效果检验：文章阅读量</vt:lpstr>
      <vt:lpstr>效果检验：课堂活跃度(课堂开题报告）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冯 思特</cp:lastModifiedBy>
  <cp:revision>134</cp:revision>
  <dcterms:created xsi:type="dcterms:W3CDTF">2016-02-19T05:55:00Z</dcterms:created>
  <dcterms:modified xsi:type="dcterms:W3CDTF">2019-10-13T07:15:51Z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