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51" r:id="rId3"/>
    <p:sldId id="595" r:id="rId5"/>
    <p:sldId id="600" r:id="rId6"/>
    <p:sldId id="598" r:id="rId7"/>
    <p:sldId id="597" r:id="rId8"/>
    <p:sldId id="596" r:id="rId9"/>
    <p:sldId id="559" r:id="rId10"/>
    <p:sldId id="574" r:id="rId11"/>
    <p:sldId id="575" r:id="rId12"/>
    <p:sldId id="576" r:id="rId13"/>
    <p:sldId id="591" r:id="rId14"/>
    <p:sldId id="558" r:id="rId15"/>
    <p:sldId id="592" r:id="rId16"/>
    <p:sldId id="593" r:id="rId17"/>
    <p:sldId id="594" r:id="rId18"/>
    <p:sldId id="599" r:id="rId19"/>
    <p:sldId id="577"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744"/>
    <a:srgbClr val="B21D30"/>
    <a:srgbClr val="C00000"/>
    <a:srgbClr val="C62F34"/>
    <a:srgbClr val="1591C0"/>
    <a:srgbClr val="0EAFC7"/>
    <a:srgbClr val="00B2F2"/>
    <a:srgbClr val="0BBBCA"/>
    <a:srgbClr val="00C4B0"/>
    <a:srgbClr val="00B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58" autoAdjust="0"/>
    <p:restoredTop sz="94424" autoAdjust="0"/>
  </p:normalViewPr>
  <p:slideViewPr>
    <p:cSldViewPr snapToGrid="0" showGuides="1">
      <p:cViewPr varScale="1">
        <p:scale>
          <a:sx n="70" d="100"/>
          <a:sy n="70" d="100"/>
        </p:scale>
        <p:origin x="840" y="66"/>
      </p:cViewPr>
      <p:guideLst>
        <p:guide pos="3912"/>
        <p:guide orient="horz" pos="1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84B914-9BB2-4713-9EBF-61770F406B81}"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B914-9BB2-4713-9EBF-61770F406B81}"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538A-33AE-45EB-868C-14B9E34ED9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0"/>
            <a:ext cx="12191999" cy="5060581"/>
          </a:xfrm>
          <a:custGeom>
            <a:avLst/>
            <a:gdLst>
              <a:gd name="connsiteX0" fmla="*/ 0 w 12191999"/>
              <a:gd name="connsiteY0" fmla="*/ 0 h 5060581"/>
              <a:gd name="connsiteX1" fmla="*/ 5486400 w 12191999"/>
              <a:gd name="connsiteY1" fmla="*/ 0 h 5060581"/>
              <a:gd name="connsiteX2" fmla="*/ 5486400 w 12191999"/>
              <a:gd name="connsiteY2" fmla="*/ 1 h 5060581"/>
              <a:gd name="connsiteX3" fmla="*/ 12191999 w 12191999"/>
              <a:gd name="connsiteY3" fmla="*/ 1 h 5060581"/>
              <a:gd name="connsiteX4" fmla="*/ 12191999 w 12191999"/>
              <a:gd name="connsiteY4" fmla="*/ 4787035 h 5060581"/>
              <a:gd name="connsiteX5" fmla="*/ 5486399 w 12191999"/>
              <a:gd name="connsiteY5" fmla="*/ 4110699 h 5060581"/>
              <a:gd name="connsiteX6" fmla="*/ 5486399 w 12191999"/>
              <a:gd name="connsiteY6" fmla="*/ 4110699 h 5060581"/>
              <a:gd name="connsiteX7" fmla="*/ 5237095 w 12191999"/>
              <a:gd name="connsiteY7" fmla="*/ 4115165 h 5060581"/>
              <a:gd name="connsiteX8" fmla="*/ 0 w 12191999"/>
              <a:gd name="connsiteY8" fmla="*/ 4787035 h 50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5060581">
                <a:moveTo>
                  <a:pt x="0" y="0"/>
                </a:moveTo>
                <a:lnTo>
                  <a:pt x="5486400" y="0"/>
                </a:lnTo>
                <a:lnTo>
                  <a:pt x="5486400" y="1"/>
                </a:lnTo>
                <a:lnTo>
                  <a:pt x="12191999" y="1"/>
                </a:lnTo>
                <a:lnTo>
                  <a:pt x="12191999" y="4787035"/>
                </a:lnTo>
                <a:cubicBezTo>
                  <a:pt x="8839199" y="5676951"/>
                  <a:pt x="8839199" y="4110699"/>
                  <a:pt x="5486399" y="4110699"/>
                </a:cubicBezTo>
                <a:lnTo>
                  <a:pt x="5486399" y="4110699"/>
                </a:lnTo>
                <a:lnTo>
                  <a:pt x="5237095" y="4115165"/>
                </a:lnTo>
                <a:cubicBezTo>
                  <a:pt x="2740521" y="4206191"/>
                  <a:pt x="2657475" y="5649141"/>
                  <a:pt x="0" y="4787035"/>
                </a:cubicBezTo>
                <a:close/>
              </a:path>
            </a:pathLst>
          </a:cu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8150" y="5505450"/>
            <a:ext cx="381000" cy="381000"/>
          </a:xfrm>
          <a:prstGeom prst="ellipse">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6591300" y="4514850"/>
            <a:ext cx="381000" cy="381000"/>
          </a:xfrm>
          <a:prstGeom prst="ellipse">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896350" y="36957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8337087">
            <a:off x="1779353" y="4405908"/>
            <a:ext cx="288397" cy="288397"/>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8337087">
            <a:off x="10742436" y="1539088"/>
            <a:ext cx="341679" cy="341679"/>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756775" y="5886450"/>
            <a:ext cx="1811655" cy="306705"/>
          </a:xfrm>
          <a:prstGeom prst="rect">
            <a:avLst/>
          </a:prstGeom>
        </p:spPr>
        <p:txBody>
          <a:bodyPr wrap="square">
            <a:spAutoFit/>
          </a:bodyPr>
          <a:lstStyle/>
          <a:p>
            <a:pPr eaLnBrk="1" hangingPunct="1"/>
            <a:r>
              <a:rPr lang="en-US" altLang="zh-CN" sz="1400" b="1" dirty="0">
                <a:solidFill>
                  <a:schemeClr val="tx1">
                    <a:lumMod val="65000"/>
                    <a:lumOff val="35000"/>
                  </a:schemeClr>
                </a:solidFill>
                <a:latin typeface="Comfortaa" panose="020F0603070000060003" charset="0"/>
                <a:sym typeface="+mn-ea"/>
              </a:rPr>
              <a:t>Western data</a:t>
            </a:r>
            <a:endParaRPr lang="en-US" altLang="zh-CN" sz="1400" b="1" dirty="0">
              <a:solidFill>
                <a:schemeClr val="tx1">
                  <a:lumMod val="65000"/>
                  <a:lumOff val="35000"/>
                </a:schemeClr>
              </a:solidFill>
              <a:latin typeface="Comfortaa" panose="020F0603070000060003" charset="0"/>
              <a:ea typeface="微软雅黑" panose="020B0503020204020204" charset="-122"/>
              <a:sym typeface="+mn-ea"/>
            </a:endParaRPr>
          </a:p>
        </p:txBody>
      </p:sp>
      <p:sp>
        <p:nvSpPr>
          <p:cNvPr id="16" name="椭圆 15"/>
          <p:cNvSpPr/>
          <p:nvPr/>
        </p:nvSpPr>
        <p:spPr>
          <a:xfrm>
            <a:off x="1214665" y="868136"/>
            <a:ext cx="381000" cy="381000"/>
          </a:xfrm>
          <a:prstGeom prst="ellipse">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8"/>
          <p:cNvSpPr txBox="1"/>
          <p:nvPr/>
        </p:nvSpPr>
        <p:spPr>
          <a:xfrm>
            <a:off x="1214665" y="2578717"/>
            <a:ext cx="6858002"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en-US" altLang="zh-CN" sz="4800" dirty="0" smtClean="0">
                <a:solidFill>
                  <a:schemeClr val="bg1">
                    <a:lumMod val="95000"/>
                  </a:schemeClr>
                </a:solidFill>
                <a:effectLst/>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rPr>
              <a:t>iCenter</a:t>
            </a:r>
            <a:r>
              <a:rPr lang="zh-CN" altLang="en-US" sz="4800" dirty="0" smtClean="0">
                <a:solidFill>
                  <a:schemeClr val="bg1">
                    <a:lumMod val="95000"/>
                  </a:schemeClr>
                </a:solidFill>
                <a:effectLst/>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rPr>
              <a:t>未来发展建议书</a:t>
            </a:r>
            <a:endParaRPr lang="zh-CN" altLang="en-US" sz="4800" dirty="0" smtClean="0">
              <a:solidFill>
                <a:schemeClr val="bg1">
                  <a:lumMod val="95000"/>
                </a:schemeClr>
              </a:solidFill>
              <a:effectLst/>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endParaRPr>
          </a:p>
        </p:txBody>
      </p:sp>
      <p:sp>
        <p:nvSpPr>
          <p:cNvPr id="18" name="TextBox 8"/>
          <p:cNvSpPr txBox="1"/>
          <p:nvPr/>
        </p:nvSpPr>
        <p:spPr>
          <a:xfrm>
            <a:off x="925195" y="5246370"/>
            <a:ext cx="5809615" cy="553720"/>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eaLnBrk="1" hangingPunct="1"/>
            <a:r>
              <a:rPr lang="zh-CN" sz="1800" b="0" dirty="0" smtClean="0">
                <a:solidFill>
                  <a:schemeClr val="tx1">
                    <a:lumMod val="65000"/>
                    <a:lumOff val="35000"/>
                  </a:schemeClr>
                </a:solidFill>
                <a:effectLst/>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rPr>
              <a:t>小组成员：</a:t>
            </a:r>
            <a:r>
              <a:rPr lang="zh-CN" altLang="en-US" sz="1800" b="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rPr>
              <a:t>郭名山，李嘉城，林君健，孙嘉祎</a:t>
            </a:r>
            <a:endParaRPr lang="zh-CN" altLang="en-US" sz="1800" b="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endParaRPr>
          </a:p>
          <a:p>
            <a:pPr eaLnBrk="1" hangingPunct="1"/>
            <a:r>
              <a:rPr lang="zh-CN" altLang="en-US" sz="1800" b="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rPr>
              <a:t>                樊雨沫，崔丽千，靳书杰，彭程扬</a:t>
            </a:r>
            <a:endParaRPr lang="zh-CN" altLang="en-US" sz="1800" b="0" dirty="0">
              <a:solidFill>
                <a:schemeClr val="tx1">
                  <a:lumMod val="65000"/>
                  <a:lumOff val="35000"/>
                </a:schemeClr>
              </a:solidFill>
              <a:effectLst/>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2779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1009649" y="2387992"/>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检验标准</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04</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4" name="TextBox 24"/>
          <p:cNvSpPr txBox="1"/>
          <p:nvPr/>
        </p:nvSpPr>
        <p:spPr bwMode="auto">
          <a:xfrm>
            <a:off x="916940" y="3646170"/>
            <a:ext cx="6118860" cy="1412875"/>
          </a:xfrm>
          <a:prstGeom prst="rect">
            <a:avLst/>
          </a:prstGeom>
          <a:noFill/>
        </p:spPr>
        <p:txBody>
          <a:bodyPr wrap="square" lIns="121908" tIns="60954" rIns="121908" bIns="60954">
            <a:spAutoFit/>
          </a:bodyPr>
          <a:p>
            <a:pPr>
              <a:lnSpc>
                <a:spcPct val="150000"/>
              </a:lnSpc>
            </a:pPr>
            <a:r>
              <a:rPr 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创意数量实现倍数增长</a:t>
            </a:r>
            <a:endParaRPr 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a:lnSpc>
                <a:spcPct val="150000"/>
              </a:lnSpc>
            </a:pPr>
            <a:r>
              <a:rPr lang="zh-CN"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rPr>
              <a:t>科创难度的区分实现高中低三档分类</a:t>
            </a:r>
            <a:endParaRPr lang="zh-CN"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endParaRPr>
          </a:p>
          <a:p>
            <a:pPr>
              <a:lnSpc>
                <a:spcPct val="150000"/>
              </a:lnSpc>
            </a:pPr>
            <a:r>
              <a:rPr lang="zh-CN"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rPr>
              <a:t>学生线上分享科创经验实现从零到有的突破</a:t>
            </a:r>
            <a:endParaRPr lang="zh-CN"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endParaRPr>
          </a:p>
          <a:p>
            <a:pPr>
              <a:lnSpc>
                <a:spcPct val="150000"/>
              </a:lnSpc>
            </a:pPr>
            <a:r>
              <a:rPr lang="zh-CN"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rPr>
              <a:t>两年内实现产品到企业应用的比例增加500%</a:t>
            </a:r>
            <a:endParaRPr lang="zh-CN"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endParaRPr>
          </a:p>
        </p:txBody>
      </p:sp>
    </p:spTree>
  </p:cSld>
  <p:clrMapOvr>
    <a:masterClrMapping/>
  </p:clrMapOvr>
  <p:transition spd="slow" advTm="200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8270"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945514" y="831607"/>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输出</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05</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8" name="TextBox 24"/>
          <p:cNvSpPr txBox="1"/>
          <p:nvPr/>
        </p:nvSpPr>
        <p:spPr bwMode="auto">
          <a:xfrm>
            <a:off x="1234279" y="3387772"/>
            <a:ext cx="3674271" cy="1089660"/>
          </a:xfrm>
          <a:prstGeom prst="rect">
            <a:avLst/>
          </a:prstGeom>
          <a:noFill/>
        </p:spPr>
        <p:txBody>
          <a:bodyPr wrap="square" lIns="121908" tIns="60954" rIns="121908" bIns="60954">
            <a:spAutoFit/>
          </a:bodyPr>
          <a:lstStyle/>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创意理念</a:t>
            </a:r>
            <a:endPar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组成部分</a:t>
            </a:r>
            <a:endPar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引用场景</a:t>
            </a:r>
            <a:endPar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矩形 8"/>
          <p:cNvSpPr/>
          <p:nvPr/>
        </p:nvSpPr>
        <p:spPr bwMode="auto">
          <a:xfrm>
            <a:off x="1154904" y="2537460"/>
            <a:ext cx="2338389" cy="551180"/>
          </a:xfrm>
          <a:prstGeom prst="rect">
            <a:avLst/>
          </a:prstGeom>
        </p:spPr>
        <p:txBody>
          <a:bodyPr wrap="square" lIns="121908" tIns="60954" rIns="121908" bIns="60954">
            <a:spAutoFit/>
          </a:bodyPr>
          <a:lstStyle/>
          <a:p>
            <a:pPr>
              <a:defRPr/>
            </a:pPr>
            <a:r>
              <a:rPr lang="zh-CN" altLang="en-US" sz="28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Icenter plus</a:t>
            </a:r>
            <a:endParaRPr lang="zh-CN" altLang="en-US" sz="28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16" name="空心弧 15"/>
          <p:cNvSpPr/>
          <p:nvPr/>
        </p:nvSpPr>
        <p:spPr>
          <a:xfrm rot="13841574">
            <a:off x="10753725" y="-803356"/>
            <a:ext cx="2286000" cy="2286000"/>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670696" y="5859238"/>
            <a:ext cx="302079" cy="302079"/>
          </a:xfrm>
          <a:prstGeom prst="ellipse">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3"/>
          <p:cNvSpPr txBox="1">
            <a:spLocks noChangeArrowheads="1"/>
          </p:cNvSpPr>
          <p:nvPr/>
        </p:nvSpPr>
        <p:spPr bwMode="auto">
          <a:xfrm rot="5400000">
            <a:off x="-1599735" y="3178063"/>
            <a:ext cx="4714130" cy="430887"/>
          </a:xfrm>
          <a:prstGeom prst="rect">
            <a:avLst/>
          </a:prstGeom>
          <a:noFill/>
          <a:ln w="9525">
            <a:noFill/>
            <a:miter lim="800000"/>
          </a:ln>
        </p:spPr>
        <p:txBody>
          <a:bodyPr wrap="square">
            <a:spAutoFit/>
          </a:bodyPr>
          <a:lstStyle/>
          <a:p>
            <a:r>
              <a:rPr lang="en-US" altLang="zh-CN" sz="1100" dirty="0">
                <a:solidFill>
                  <a:schemeClr val="tx1">
                    <a:lumMod val="65000"/>
                    <a:lumOff val="35000"/>
                  </a:schemeClr>
                </a:solidFill>
                <a:latin typeface="方正兰亭纤黑简体" panose="02000000000000000000" pitchFamily="2" charset="-122"/>
                <a:ea typeface="方正兰亭纤黑简体" panose="02000000000000000000" pitchFamily="2" charset="-122"/>
              </a:rPr>
              <a:t>For those who have seen the Earth from space, and for the hundreds and perhaps </a:t>
            </a:r>
            <a:r>
              <a:rPr lang="en-US" altLang="zh-CN" sz="1100" dirty="0" smtClean="0">
                <a:solidFill>
                  <a:schemeClr val="tx1">
                    <a:lumMod val="65000"/>
                    <a:lumOff val="35000"/>
                  </a:schemeClr>
                </a:solidFill>
                <a:latin typeface="方正兰亭纤黑简体" panose="02000000000000000000" pitchFamily="2" charset="-122"/>
                <a:ea typeface="方正兰亭纤黑简体" panose="02000000000000000000" pitchFamily="2" charset="-122"/>
              </a:rPr>
              <a:t>thousands</a:t>
            </a:r>
            <a:endParaRPr lang="zh-CN" altLang="en-US" sz="1100" dirty="0">
              <a:solidFill>
                <a:schemeClr val="tx1">
                  <a:lumMod val="65000"/>
                  <a:lumOff val="35000"/>
                </a:schemeClr>
              </a:solidFill>
              <a:latin typeface="方正兰亭纤黑简体" panose="02000000000000000000" pitchFamily="2" charset="-122"/>
              <a:ea typeface="方正兰亭纤黑简体" panose="02000000000000000000" pitchFamily="2" charset="-122"/>
            </a:endParaRPr>
          </a:p>
        </p:txBody>
      </p:sp>
      <p:sp>
        <p:nvSpPr>
          <p:cNvPr id="26" name="任意多边形 10"/>
          <p:cNvSpPr>
            <a:spLocks noChangeArrowheads="1"/>
          </p:cNvSpPr>
          <p:nvPr/>
        </p:nvSpPr>
        <p:spPr bwMode="auto">
          <a:xfrm rot="8100000">
            <a:off x="5670563" y="1803378"/>
            <a:ext cx="1299875" cy="1299875"/>
          </a:xfrm>
          <a:custGeom>
            <a:avLst/>
            <a:gdLst>
              <a:gd name="T0" fmla="*/ 0 w 1712686"/>
              <a:gd name="T1" fmla="*/ 1712686 h 1712686"/>
              <a:gd name="T2" fmla="*/ 0 w 1712686"/>
              <a:gd name="T3" fmla="*/ 856343 h 1712686"/>
              <a:gd name="T4" fmla="*/ 856343 w 1712686"/>
              <a:gd name="T5" fmla="*/ 0 h 1712686"/>
              <a:gd name="T6" fmla="*/ 1712686 w 1712686"/>
              <a:gd name="T7" fmla="*/ 0 h 1712686"/>
              <a:gd name="T8" fmla="*/ 1712686 w 1712686"/>
              <a:gd name="T9" fmla="*/ 856343 h 1712686"/>
              <a:gd name="T10" fmla="*/ 856343 w 1712686"/>
              <a:gd name="T11" fmla="*/ 1712686 h 1712686"/>
              <a:gd name="T12" fmla="*/ 0 w 1712686"/>
              <a:gd name="T13" fmla="*/ 1712686 h 1712686"/>
            </a:gdLst>
            <a:ahLst/>
            <a:cxnLst>
              <a:cxn ang="0">
                <a:pos x="T0" y="T1"/>
              </a:cxn>
              <a:cxn ang="0">
                <a:pos x="T2" y="T3"/>
              </a:cxn>
              <a:cxn ang="0">
                <a:pos x="T4" y="T5"/>
              </a:cxn>
              <a:cxn ang="0">
                <a:pos x="T6" y="T7"/>
              </a:cxn>
              <a:cxn ang="0">
                <a:pos x="T8" y="T9"/>
              </a:cxn>
              <a:cxn ang="0">
                <a:pos x="T10" y="T11"/>
              </a:cxn>
              <a:cxn ang="0">
                <a:pos x="T12" y="T13"/>
              </a:cxn>
            </a:cxnLst>
            <a:rect l="0" t="0" r="r" b="b"/>
            <a:pathLst>
              <a:path w="1712686" h="1712686">
                <a:moveTo>
                  <a:pt x="0" y="1712686"/>
                </a:moveTo>
                <a:lnTo>
                  <a:pt x="0" y="856343"/>
                </a:lnTo>
                <a:cubicBezTo>
                  <a:pt x="0" y="383398"/>
                  <a:pt x="383398" y="0"/>
                  <a:pt x="856343" y="0"/>
                </a:cubicBezTo>
                <a:lnTo>
                  <a:pt x="1712686" y="0"/>
                </a:lnTo>
                <a:lnTo>
                  <a:pt x="1712686" y="856343"/>
                </a:lnTo>
                <a:cubicBezTo>
                  <a:pt x="1712686" y="1329288"/>
                  <a:pt x="1329288" y="1712686"/>
                  <a:pt x="856343" y="1712686"/>
                </a:cubicBezTo>
                <a:lnTo>
                  <a:pt x="0" y="1712686"/>
                </a:lnTo>
                <a:close/>
              </a:path>
            </a:pathLst>
          </a:custGeom>
          <a:solidFill>
            <a:srgbClr val="B21D3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27" name="任意多边形 11"/>
          <p:cNvSpPr>
            <a:spLocks noChangeArrowheads="1"/>
          </p:cNvSpPr>
          <p:nvPr/>
        </p:nvSpPr>
        <p:spPr bwMode="auto">
          <a:xfrm rot="2700000">
            <a:off x="6683884" y="2794550"/>
            <a:ext cx="1301259" cy="1301259"/>
          </a:xfrm>
          <a:custGeom>
            <a:avLst/>
            <a:gdLst>
              <a:gd name="T0" fmla="*/ 0 w 1712686"/>
              <a:gd name="T1" fmla="*/ 1712686 h 1712686"/>
              <a:gd name="T2" fmla="*/ 0 w 1712686"/>
              <a:gd name="T3" fmla="*/ 856343 h 1712686"/>
              <a:gd name="T4" fmla="*/ 856343 w 1712686"/>
              <a:gd name="T5" fmla="*/ 0 h 1712686"/>
              <a:gd name="T6" fmla="*/ 1712686 w 1712686"/>
              <a:gd name="T7" fmla="*/ 0 h 1712686"/>
              <a:gd name="T8" fmla="*/ 1712686 w 1712686"/>
              <a:gd name="T9" fmla="*/ 856343 h 1712686"/>
              <a:gd name="T10" fmla="*/ 856343 w 1712686"/>
              <a:gd name="T11" fmla="*/ 1712686 h 1712686"/>
              <a:gd name="T12" fmla="*/ 0 w 1712686"/>
              <a:gd name="T13" fmla="*/ 1712686 h 1712686"/>
            </a:gdLst>
            <a:ahLst/>
            <a:cxnLst>
              <a:cxn ang="0">
                <a:pos x="T0" y="T1"/>
              </a:cxn>
              <a:cxn ang="0">
                <a:pos x="T2" y="T3"/>
              </a:cxn>
              <a:cxn ang="0">
                <a:pos x="T4" y="T5"/>
              </a:cxn>
              <a:cxn ang="0">
                <a:pos x="T6" y="T7"/>
              </a:cxn>
              <a:cxn ang="0">
                <a:pos x="T8" y="T9"/>
              </a:cxn>
              <a:cxn ang="0">
                <a:pos x="T10" y="T11"/>
              </a:cxn>
              <a:cxn ang="0">
                <a:pos x="T12" y="T13"/>
              </a:cxn>
            </a:cxnLst>
            <a:rect l="0" t="0" r="r" b="b"/>
            <a:pathLst>
              <a:path w="1712686" h="1712686">
                <a:moveTo>
                  <a:pt x="0" y="1712686"/>
                </a:moveTo>
                <a:lnTo>
                  <a:pt x="0" y="856343"/>
                </a:lnTo>
                <a:cubicBezTo>
                  <a:pt x="0" y="383398"/>
                  <a:pt x="383398" y="0"/>
                  <a:pt x="856343" y="0"/>
                </a:cubicBezTo>
                <a:lnTo>
                  <a:pt x="1712686" y="0"/>
                </a:lnTo>
                <a:lnTo>
                  <a:pt x="1712686" y="856343"/>
                </a:lnTo>
                <a:cubicBezTo>
                  <a:pt x="1712686" y="1329288"/>
                  <a:pt x="1329288" y="1712686"/>
                  <a:pt x="856343" y="1712686"/>
                </a:cubicBezTo>
                <a:lnTo>
                  <a:pt x="0" y="1712686"/>
                </a:lnTo>
                <a:close/>
              </a:path>
            </a:pathLst>
          </a:custGeom>
          <a:solidFill>
            <a:srgbClr val="C62F3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28" name="任意多边形 16"/>
          <p:cNvSpPr>
            <a:spLocks noChangeArrowheads="1"/>
          </p:cNvSpPr>
          <p:nvPr/>
        </p:nvSpPr>
        <p:spPr bwMode="auto">
          <a:xfrm rot="2700000">
            <a:off x="4666932" y="2793166"/>
            <a:ext cx="1301259" cy="1301259"/>
          </a:xfrm>
          <a:custGeom>
            <a:avLst/>
            <a:gdLst>
              <a:gd name="T0" fmla="*/ 0 w 1712686"/>
              <a:gd name="T1" fmla="*/ 1712686 h 1712686"/>
              <a:gd name="T2" fmla="*/ 0 w 1712686"/>
              <a:gd name="T3" fmla="*/ 856343 h 1712686"/>
              <a:gd name="T4" fmla="*/ 856343 w 1712686"/>
              <a:gd name="T5" fmla="*/ 0 h 1712686"/>
              <a:gd name="T6" fmla="*/ 1712686 w 1712686"/>
              <a:gd name="T7" fmla="*/ 0 h 1712686"/>
              <a:gd name="T8" fmla="*/ 1712686 w 1712686"/>
              <a:gd name="T9" fmla="*/ 856343 h 1712686"/>
              <a:gd name="T10" fmla="*/ 856343 w 1712686"/>
              <a:gd name="T11" fmla="*/ 1712686 h 1712686"/>
              <a:gd name="T12" fmla="*/ 0 w 1712686"/>
              <a:gd name="T13" fmla="*/ 1712686 h 1712686"/>
            </a:gdLst>
            <a:ahLst/>
            <a:cxnLst>
              <a:cxn ang="0">
                <a:pos x="T0" y="T1"/>
              </a:cxn>
              <a:cxn ang="0">
                <a:pos x="T2" y="T3"/>
              </a:cxn>
              <a:cxn ang="0">
                <a:pos x="T4" y="T5"/>
              </a:cxn>
              <a:cxn ang="0">
                <a:pos x="T6" y="T7"/>
              </a:cxn>
              <a:cxn ang="0">
                <a:pos x="T8" y="T9"/>
              </a:cxn>
              <a:cxn ang="0">
                <a:pos x="T10" y="T11"/>
              </a:cxn>
              <a:cxn ang="0">
                <a:pos x="T12" y="T13"/>
              </a:cxn>
            </a:cxnLst>
            <a:rect l="0" t="0" r="r" b="b"/>
            <a:pathLst>
              <a:path w="1712686" h="1712686">
                <a:moveTo>
                  <a:pt x="0" y="1712686"/>
                </a:moveTo>
                <a:lnTo>
                  <a:pt x="0" y="856343"/>
                </a:lnTo>
                <a:cubicBezTo>
                  <a:pt x="0" y="383398"/>
                  <a:pt x="383398" y="0"/>
                  <a:pt x="856343" y="0"/>
                </a:cubicBezTo>
                <a:lnTo>
                  <a:pt x="1712686" y="0"/>
                </a:lnTo>
                <a:lnTo>
                  <a:pt x="1712686" y="856343"/>
                </a:lnTo>
                <a:cubicBezTo>
                  <a:pt x="1712686" y="1329288"/>
                  <a:pt x="1329288" y="1712686"/>
                  <a:pt x="856343" y="1712686"/>
                </a:cubicBezTo>
                <a:lnTo>
                  <a:pt x="0" y="1712686"/>
                </a:lnTo>
                <a:close/>
              </a:path>
            </a:pathLst>
          </a:custGeom>
          <a:solidFill>
            <a:srgbClr val="C0000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29" name="任意多边形 17"/>
          <p:cNvSpPr>
            <a:spLocks noChangeArrowheads="1"/>
          </p:cNvSpPr>
          <p:nvPr/>
        </p:nvSpPr>
        <p:spPr bwMode="auto">
          <a:xfrm rot="8100000">
            <a:off x="5670563" y="3785722"/>
            <a:ext cx="1299875" cy="1301259"/>
          </a:xfrm>
          <a:custGeom>
            <a:avLst/>
            <a:gdLst>
              <a:gd name="T0" fmla="*/ 0 w 1712686"/>
              <a:gd name="T1" fmla="*/ 1712686 h 1712686"/>
              <a:gd name="T2" fmla="*/ 0 w 1712686"/>
              <a:gd name="T3" fmla="*/ 856343 h 1712686"/>
              <a:gd name="T4" fmla="*/ 856343 w 1712686"/>
              <a:gd name="T5" fmla="*/ 0 h 1712686"/>
              <a:gd name="T6" fmla="*/ 1712686 w 1712686"/>
              <a:gd name="T7" fmla="*/ 0 h 1712686"/>
              <a:gd name="T8" fmla="*/ 1712686 w 1712686"/>
              <a:gd name="T9" fmla="*/ 856343 h 1712686"/>
              <a:gd name="T10" fmla="*/ 856343 w 1712686"/>
              <a:gd name="T11" fmla="*/ 1712686 h 1712686"/>
              <a:gd name="T12" fmla="*/ 0 w 1712686"/>
              <a:gd name="T13" fmla="*/ 1712686 h 1712686"/>
            </a:gdLst>
            <a:ahLst/>
            <a:cxnLst>
              <a:cxn ang="0">
                <a:pos x="T0" y="T1"/>
              </a:cxn>
              <a:cxn ang="0">
                <a:pos x="T2" y="T3"/>
              </a:cxn>
              <a:cxn ang="0">
                <a:pos x="T4" y="T5"/>
              </a:cxn>
              <a:cxn ang="0">
                <a:pos x="T6" y="T7"/>
              </a:cxn>
              <a:cxn ang="0">
                <a:pos x="T8" y="T9"/>
              </a:cxn>
              <a:cxn ang="0">
                <a:pos x="T10" y="T11"/>
              </a:cxn>
              <a:cxn ang="0">
                <a:pos x="T12" y="T13"/>
              </a:cxn>
            </a:cxnLst>
            <a:rect l="0" t="0" r="r" b="b"/>
            <a:pathLst>
              <a:path w="1712686" h="1712686">
                <a:moveTo>
                  <a:pt x="0" y="1712686"/>
                </a:moveTo>
                <a:lnTo>
                  <a:pt x="0" y="856343"/>
                </a:lnTo>
                <a:cubicBezTo>
                  <a:pt x="0" y="383398"/>
                  <a:pt x="383398" y="0"/>
                  <a:pt x="856343" y="0"/>
                </a:cubicBezTo>
                <a:lnTo>
                  <a:pt x="1712686" y="0"/>
                </a:lnTo>
                <a:lnTo>
                  <a:pt x="1712686" y="856343"/>
                </a:lnTo>
                <a:cubicBezTo>
                  <a:pt x="1712686" y="1329288"/>
                  <a:pt x="1329288" y="1712686"/>
                  <a:pt x="856343" y="1712686"/>
                </a:cubicBezTo>
                <a:lnTo>
                  <a:pt x="0" y="1712686"/>
                </a:lnTo>
                <a:close/>
              </a:path>
            </a:pathLst>
          </a:custGeom>
          <a:solidFill>
            <a:srgbClr val="D8474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grpSp>
        <p:nvGrpSpPr>
          <p:cNvPr id="30" name="组合 18"/>
          <p:cNvGrpSpPr/>
          <p:nvPr/>
        </p:nvGrpSpPr>
        <p:grpSpPr bwMode="auto">
          <a:xfrm>
            <a:off x="6041560" y="4170562"/>
            <a:ext cx="557881" cy="531578"/>
            <a:chOff x="0" y="0"/>
            <a:chExt cx="334126" cy="318917"/>
          </a:xfrm>
        </p:grpSpPr>
        <p:sp>
          <p:nvSpPr>
            <p:cNvPr id="31" name="Freeform 52"/>
            <p:cNvSpPr>
              <a:spLocks noChangeArrowheads="1"/>
            </p:cNvSpPr>
            <p:nvPr/>
          </p:nvSpPr>
          <p:spPr bwMode="auto">
            <a:xfrm>
              <a:off x="204597" y="0"/>
              <a:ext cx="129529" cy="131001"/>
            </a:xfrm>
            <a:custGeom>
              <a:avLst/>
              <a:gdLst>
                <a:gd name="T0" fmla="*/ 25 w 112"/>
                <a:gd name="T1" fmla="*/ 104 h 113"/>
                <a:gd name="T2" fmla="*/ 56 w 112"/>
                <a:gd name="T3" fmla="*/ 113 h 113"/>
                <a:gd name="T4" fmla="*/ 112 w 112"/>
                <a:gd name="T5" fmla="*/ 57 h 113"/>
                <a:gd name="T6" fmla="*/ 56 w 112"/>
                <a:gd name="T7" fmla="*/ 0 h 113"/>
                <a:gd name="T8" fmla="*/ 0 w 112"/>
                <a:gd name="T9" fmla="*/ 49 h 113"/>
                <a:gd name="T10" fmla="*/ 56 w 112"/>
                <a:gd name="T11" fmla="*/ 49 h 113"/>
                <a:gd name="T12" fmla="*/ 74 w 112"/>
                <a:gd name="T13" fmla="*/ 49 h 113"/>
                <a:gd name="T14" fmla="*/ 62 w 112"/>
                <a:gd name="T15" fmla="*/ 63 h 113"/>
                <a:gd name="T16" fmla="*/ 25 w 112"/>
                <a:gd name="T1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25" y="104"/>
                  </a:moveTo>
                  <a:cubicBezTo>
                    <a:pt x="34" y="110"/>
                    <a:pt x="44" y="113"/>
                    <a:pt x="56" y="113"/>
                  </a:cubicBezTo>
                  <a:cubicBezTo>
                    <a:pt x="87" y="113"/>
                    <a:pt x="112" y="88"/>
                    <a:pt x="112" y="57"/>
                  </a:cubicBezTo>
                  <a:cubicBezTo>
                    <a:pt x="112" y="26"/>
                    <a:pt x="87" y="0"/>
                    <a:pt x="56" y="0"/>
                  </a:cubicBezTo>
                  <a:cubicBezTo>
                    <a:pt x="27" y="0"/>
                    <a:pt x="4" y="21"/>
                    <a:pt x="0" y="49"/>
                  </a:cubicBezTo>
                  <a:cubicBezTo>
                    <a:pt x="56" y="49"/>
                    <a:pt x="56" y="49"/>
                    <a:pt x="56" y="49"/>
                  </a:cubicBezTo>
                  <a:cubicBezTo>
                    <a:pt x="74" y="49"/>
                    <a:pt x="74" y="49"/>
                    <a:pt x="74" y="49"/>
                  </a:cubicBezTo>
                  <a:cubicBezTo>
                    <a:pt x="62" y="63"/>
                    <a:pt x="62" y="63"/>
                    <a:pt x="62" y="63"/>
                  </a:cubicBezTo>
                  <a:lnTo>
                    <a:pt x="25"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32" name="Freeform 53"/>
            <p:cNvSpPr>
              <a:spLocks noChangeArrowheads="1"/>
            </p:cNvSpPr>
            <p:nvPr/>
          </p:nvSpPr>
          <p:spPr bwMode="auto">
            <a:xfrm>
              <a:off x="0" y="65746"/>
              <a:ext cx="269362" cy="253171"/>
            </a:xfrm>
            <a:custGeom>
              <a:avLst/>
              <a:gdLst>
                <a:gd name="T0" fmla="*/ 103 w 232"/>
                <a:gd name="T1" fmla="*/ 117 h 218"/>
                <a:gd name="T2" fmla="*/ 103 w 232"/>
                <a:gd name="T3" fmla="*/ 123 h 218"/>
                <a:gd name="T4" fmla="*/ 103 w 232"/>
                <a:gd name="T5" fmla="*/ 130 h 218"/>
                <a:gd name="T6" fmla="*/ 103 w 232"/>
                <a:gd name="T7" fmla="*/ 200 h 218"/>
                <a:gd name="T8" fmla="*/ 76 w 232"/>
                <a:gd name="T9" fmla="*/ 218 h 218"/>
                <a:gd name="T10" fmla="*/ 152 w 232"/>
                <a:gd name="T11" fmla="*/ 218 h 218"/>
                <a:gd name="T12" fmla="*/ 128 w 232"/>
                <a:gd name="T13" fmla="*/ 200 h 218"/>
                <a:gd name="T14" fmla="*/ 128 w 232"/>
                <a:gd name="T15" fmla="*/ 130 h 218"/>
                <a:gd name="T16" fmla="*/ 128 w 232"/>
                <a:gd name="T17" fmla="*/ 123 h 218"/>
                <a:gd name="T18" fmla="*/ 128 w 232"/>
                <a:gd name="T19" fmla="*/ 117 h 218"/>
                <a:gd name="T20" fmla="*/ 194 w 232"/>
                <a:gd name="T21" fmla="*/ 42 h 218"/>
                <a:gd name="T22" fmla="*/ 232 w 232"/>
                <a:gd name="T23" fmla="*/ 0 h 218"/>
                <a:gd name="T24" fmla="*/ 175 w 232"/>
                <a:gd name="T25" fmla="*/ 0 h 218"/>
                <a:gd name="T26" fmla="*/ 0 w 232"/>
                <a:gd name="T27" fmla="*/ 0 h 218"/>
                <a:gd name="T28" fmla="*/ 103 w 232"/>
                <a:gd name="T29" fmla="*/ 1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218">
                  <a:moveTo>
                    <a:pt x="103" y="117"/>
                  </a:moveTo>
                  <a:cubicBezTo>
                    <a:pt x="103" y="123"/>
                    <a:pt x="103" y="123"/>
                    <a:pt x="103" y="123"/>
                  </a:cubicBezTo>
                  <a:cubicBezTo>
                    <a:pt x="103" y="130"/>
                    <a:pt x="103" y="130"/>
                    <a:pt x="103" y="130"/>
                  </a:cubicBezTo>
                  <a:cubicBezTo>
                    <a:pt x="103" y="200"/>
                    <a:pt x="103" y="200"/>
                    <a:pt x="103" y="200"/>
                  </a:cubicBezTo>
                  <a:cubicBezTo>
                    <a:pt x="88" y="202"/>
                    <a:pt x="76" y="210"/>
                    <a:pt x="76" y="218"/>
                  </a:cubicBezTo>
                  <a:cubicBezTo>
                    <a:pt x="152" y="218"/>
                    <a:pt x="152" y="218"/>
                    <a:pt x="152" y="218"/>
                  </a:cubicBezTo>
                  <a:cubicBezTo>
                    <a:pt x="152" y="210"/>
                    <a:pt x="142" y="203"/>
                    <a:pt x="128" y="200"/>
                  </a:cubicBezTo>
                  <a:cubicBezTo>
                    <a:pt x="128" y="130"/>
                    <a:pt x="128" y="130"/>
                    <a:pt x="128" y="130"/>
                  </a:cubicBezTo>
                  <a:cubicBezTo>
                    <a:pt x="128" y="123"/>
                    <a:pt x="128" y="123"/>
                    <a:pt x="128" y="123"/>
                  </a:cubicBezTo>
                  <a:cubicBezTo>
                    <a:pt x="128" y="117"/>
                    <a:pt x="128" y="117"/>
                    <a:pt x="128" y="117"/>
                  </a:cubicBezTo>
                  <a:cubicBezTo>
                    <a:pt x="194" y="42"/>
                    <a:pt x="194" y="42"/>
                    <a:pt x="194" y="42"/>
                  </a:cubicBezTo>
                  <a:cubicBezTo>
                    <a:pt x="232" y="0"/>
                    <a:pt x="232" y="0"/>
                    <a:pt x="232" y="0"/>
                  </a:cubicBezTo>
                  <a:cubicBezTo>
                    <a:pt x="175" y="0"/>
                    <a:pt x="175" y="0"/>
                    <a:pt x="175" y="0"/>
                  </a:cubicBezTo>
                  <a:cubicBezTo>
                    <a:pt x="0" y="0"/>
                    <a:pt x="0" y="0"/>
                    <a:pt x="0" y="0"/>
                  </a:cubicBezTo>
                  <a:lnTo>
                    <a:pt x="103" y="1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grpSp>
      <p:sp>
        <p:nvSpPr>
          <p:cNvPr id="33" name="Freeform 76"/>
          <p:cNvSpPr>
            <a:spLocks noChangeArrowheads="1"/>
          </p:cNvSpPr>
          <p:nvPr/>
        </p:nvSpPr>
        <p:spPr bwMode="auto">
          <a:xfrm>
            <a:off x="7071493" y="3196002"/>
            <a:ext cx="526041" cy="498355"/>
          </a:xfrm>
          <a:custGeom>
            <a:avLst/>
            <a:gdLst>
              <a:gd name="T0" fmla="*/ 35 w 249"/>
              <a:gd name="T1" fmla="*/ 189 h 235"/>
              <a:gd name="T2" fmla="*/ 104 w 249"/>
              <a:gd name="T3" fmla="*/ 154 h 235"/>
              <a:gd name="T4" fmla="*/ 116 w 249"/>
              <a:gd name="T5" fmla="*/ 152 h 235"/>
              <a:gd name="T6" fmla="*/ 117 w 249"/>
              <a:gd name="T7" fmla="*/ 165 h 235"/>
              <a:gd name="T8" fmla="*/ 116 w 249"/>
              <a:gd name="T9" fmla="*/ 194 h 235"/>
              <a:gd name="T10" fmla="*/ 114 w 249"/>
              <a:gd name="T11" fmla="*/ 235 h 235"/>
              <a:gd name="T12" fmla="*/ 135 w 249"/>
              <a:gd name="T13" fmla="*/ 235 h 235"/>
              <a:gd name="T14" fmla="*/ 133 w 249"/>
              <a:gd name="T15" fmla="*/ 194 h 235"/>
              <a:gd name="T16" fmla="*/ 132 w 249"/>
              <a:gd name="T17" fmla="*/ 165 h 235"/>
              <a:gd name="T18" fmla="*/ 133 w 249"/>
              <a:gd name="T19" fmla="*/ 152 h 235"/>
              <a:gd name="T20" fmla="*/ 145 w 249"/>
              <a:gd name="T21" fmla="*/ 154 h 235"/>
              <a:gd name="T22" fmla="*/ 213 w 249"/>
              <a:gd name="T23" fmla="*/ 189 h 235"/>
              <a:gd name="T24" fmla="*/ 241 w 249"/>
              <a:gd name="T25" fmla="*/ 162 h 235"/>
              <a:gd name="T26" fmla="*/ 224 w 249"/>
              <a:gd name="T27" fmla="*/ 77 h 235"/>
              <a:gd name="T28" fmla="*/ 139 w 249"/>
              <a:gd name="T29" fmla="*/ 131 h 235"/>
              <a:gd name="T30" fmla="*/ 135 w 249"/>
              <a:gd name="T31" fmla="*/ 123 h 235"/>
              <a:gd name="T32" fmla="*/ 150 w 249"/>
              <a:gd name="T33" fmla="*/ 94 h 235"/>
              <a:gd name="T34" fmla="*/ 178 w 249"/>
              <a:gd name="T35" fmla="*/ 29 h 235"/>
              <a:gd name="T36" fmla="*/ 124 w 249"/>
              <a:gd name="T37" fmla="*/ 1 h 235"/>
              <a:gd name="T38" fmla="*/ 71 w 249"/>
              <a:gd name="T39" fmla="*/ 29 h 235"/>
              <a:gd name="T40" fmla="*/ 99 w 249"/>
              <a:gd name="T41" fmla="*/ 94 h 235"/>
              <a:gd name="T42" fmla="*/ 114 w 249"/>
              <a:gd name="T43" fmla="*/ 123 h 235"/>
              <a:gd name="T44" fmla="*/ 110 w 249"/>
              <a:gd name="T45" fmla="*/ 131 h 235"/>
              <a:gd name="T46" fmla="*/ 25 w 249"/>
              <a:gd name="T47" fmla="*/ 77 h 235"/>
              <a:gd name="T48" fmla="*/ 8 w 249"/>
              <a:gd name="T49" fmla="*/ 162 h 235"/>
              <a:gd name="T50" fmla="*/ 35 w 249"/>
              <a:gd name="T51" fmla="*/ 18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235">
                <a:moveTo>
                  <a:pt x="35" y="189"/>
                </a:moveTo>
                <a:cubicBezTo>
                  <a:pt x="61" y="192"/>
                  <a:pt x="83" y="165"/>
                  <a:pt x="104" y="154"/>
                </a:cubicBezTo>
                <a:cubicBezTo>
                  <a:pt x="106" y="153"/>
                  <a:pt x="114" y="148"/>
                  <a:pt x="116" y="152"/>
                </a:cubicBezTo>
                <a:cubicBezTo>
                  <a:pt x="118" y="156"/>
                  <a:pt x="117" y="162"/>
                  <a:pt x="117" y="165"/>
                </a:cubicBezTo>
                <a:cubicBezTo>
                  <a:pt x="117" y="175"/>
                  <a:pt x="116" y="184"/>
                  <a:pt x="116" y="194"/>
                </a:cubicBezTo>
                <a:cubicBezTo>
                  <a:pt x="115" y="205"/>
                  <a:pt x="115" y="223"/>
                  <a:pt x="114" y="235"/>
                </a:cubicBezTo>
                <a:cubicBezTo>
                  <a:pt x="135" y="235"/>
                  <a:pt x="135" y="235"/>
                  <a:pt x="135" y="235"/>
                </a:cubicBezTo>
                <a:cubicBezTo>
                  <a:pt x="134" y="223"/>
                  <a:pt x="134" y="205"/>
                  <a:pt x="133" y="194"/>
                </a:cubicBezTo>
                <a:cubicBezTo>
                  <a:pt x="133" y="184"/>
                  <a:pt x="132" y="175"/>
                  <a:pt x="132" y="165"/>
                </a:cubicBezTo>
                <a:cubicBezTo>
                  <a:pt x="132" y="162"/>
                  <a:pt x="131" y="156"/>
                  <a:pt x="133" y="152"/>
                </a:cubicBezTo>
                <a:cubicBezTo>
                  <a:pt x="135" y="148"/>
                  <a:pt x="143" y="153"/>
                  <a:pt x="145" y="154"/>
                </a:cubicBezTo>
                <a:cubicBezTo>
                  <a:pt x="166" y="165"/>
                  <a:pt x="188" y="192"/>
                  <a:pt x="213" y="189"/>
                </a:cubicBezTo>
                <a:cubicBezTo>
                  <a:pt x="228" y="187"/>
                  <a:pt x="236" y="175"/>
                  <a:pt x="241" y="162"/>
                </a:cubicBezTo>
                <a:cubicBezTo>
                  <a:pt x="249" y="138"/>
                  <a:pt x="249" y="92"/>
                  <a:pt x="224" y="77"/>
                </a:cubicBezTo>
                <a:cubicBezTo>
                  <a:pt x="185" y="53"/>
                  <a:pt x="172" y="128"/>
                  <a:pt x="139" y="131"/>
                </a:cubicBezTo>
                <a:cubicBezTo>
                  <a:pt x="132" y="131"/>
                  <a:pt x="133" y="129"/>
                  <a:pt x="135" y="123"/>
                </a:cubicBezTo>
                <a:cubicBezTo>
                  <a:pt x="138" y="113"/>
                  <a:pt x="144" y="103"/>
                  <a:pt x="150" y="94"/>
                </a:cubicBezTo>
                <a:cubicBezTo>
                  <a:pt x="164" y="76"/>
                  <a:pt x="182" y="53"/>
                  <a:pt x="178" y="29"/>
                </a:cubicBezTo>
                <a:cubicBezTo>
                  <a:pt x="175" y="6"/>
                  <a:pt x="148" y="0"/>
                  <a:pt x="124" y="1"/>
                </a:cubicBezTo>
                <a:cubicBezTo>
                  <a:pt x="101" y="0"/>
                  <a:pt x="74" y="6"/>
                  <a:pt x="71" y="29"/>
                </a:cubicBezTo>
                <a:cubicBezTo>
                  <a:pt x="67" y="53"/>
                  <a:pt x="85" y="76"/>
                  <a:pt x="99" y="94"/>
                </a:cubicBezTo>
                <a:cubicBezTo>
                  <a:pt x="105" y="103"/>
                  <a:pt x="111" y="113"/>
                  <a:pt x="114" y="123"/>
                </a:cubicBezTo>
                <a:cubicBezTo>
                  <a:pt x="116" y="129"/>
                  <a:pt x="117" y="131"/>
                  <a:pt x="110" y="131"/>
                </a:cubicBezTo>
                <a:cubicBezTo>
                  <a:pt x="77" y="128"/>
                  <a:pt x="64" y="53"/>
                  <a:pt x="25" y="77"/>
                </a:cubicBezTo>
                <a:cubicBezTo>
                  <a:pt x="0" y="92"/>
                  <a:pt x="0" y="138"/>
                  <a:pt x="8" y="162"/>
                </a:cubicBezTo>
                <a:cubicBezTo>
                  <a:pt x="13" y="175"/>
                  <a:pt x="21" y="187"/>
                  <a:pt x="35" y="189"/>
                </a:cubicBezTo>
                <a:close/>
              </a:path>
            </a:pathLst>
          </a:custGeom>
          <a:solidFill>
            <a:srgbClr val="F3F2E5"/>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34" name="Freeform 111"/>
          <p:cNvSpPr>
            <a:spLocks noChangeArrowheads="1"/>
          </p:cNvSpPr>
          <p:nvPr/>
        </p:nvSpPr>
        <p:spPr bwMode="auto">
          <a:xfrm>
            <a:off x="5087765" y="3196002"/>
            <a:ext cx="441597" cy="413912"/>
          </a:xfrm>
          <a:custGeom>
            <a:avLst/>
            <a:gdLst>
              <a:gd name="T0" fmla="*/ 15 w 91"/>
              <a:gd name="T1" fmla="*/ 86 h 86"/>
              <a:gd name="T2" fmla="*/ 31 w 91"/>
              <a:gd name="T3" fmla="*/ 71 h 86"/>
              <a:gd name="T4" fmla="*/ 31 w 91"/>
              <a:gd name="T5" fmla="*/ 71 h 86"/>
              <a:gd name="T6" fmla="*/ 31 w 91"/>
              <a:gd name="T7" fmla="*/ 20 h 86"/>
              <a:gd name="T8" fmla="*/ 81 w 91"/>
              <a:gd name="T9" fmla="*/ 20 h 86"/>
              <a:gd name="T10" fmla="*/ 81 w 91"/>
              <a:gd name="T11" fmla="*/ 56 h 86"/>
              <a:gd name="T12" fmla="*/ 76 w 91"/>
              <a:gd name="T13" fmla="*/ 55 h 86"/>
              <a:gd name="T14" fmla="*/ 60 w 91"/>
              <a:gd name="T15" fmla="*/ 71 h 86"/>
              <a:gd name="T16" fmla="*/ 76 w 91"/>
              <a:gd name="T17" fmla="*/ 86 h 86"/>
              <a:gd name="T18" fmla="*/ 91 w 91"/>
              <a:gd name="T19" fmla="*/ 71 h 86"/>
              <a:gd name="T20" fmla="*/ 91 w 91"/>
              <a:gd name="T21" fmla="*/ 71 h 86"/>
              <a:gd name="T22" fmla="*/ 91 w 91"/>
              <a:gd name="T23" fmla="*/ 71 h 86"/>
              <a:gd name="T24" fmla="*/ 91 w 91"/>
              <a:gd name="T25" fmla="*/ 20 h 86"/>
              <a:gd name="T26" fmla="*/ 91 w 91"/>
              <a:gd name="T27" fmla="*/ 0 h 86"/>
              <a:gd name="T28" fmla="*/ 81 w 91"/>
              <a:gd name="T29" fmla="*/ 0 h 86"/>
              <a:gd name="T30" fmla="*/ 31 w 91"/>
              <a:gd name="T31" fmla="*/ 0 h 86"/>
              <a:gd name="T32" fmla="*/ 21 w 91"/>
              <a:gd name="T33" fmla="*/ 0 h 86"/>
              <a:gd name="T34" fmla="*/ 21 w 91"/>
              <a:gd name="T35" fmla="*/ 20 h 86"/>
              <a:gd name="T36" fmla="*/ 21 w 91"/>
              <a:gd name="T37" fmla="*/ 56 h 86"/>
              <a:gd name="T38" fmla="*/ 15 w 91"/>
              <a:gd name="T39" fmla="*/ 55 h 86"/>
              <a:gd name="T40" fmla="*/ 0 w 91"/>
              <a:gd name="T41" fmla="*/ 71 h 86"/>
              <a:gd name="T42" fmla="*/ 15 w 91"/>
              <a:gd name="T4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86">
                <a:moveTo>
                  <a:pt x="15" y="86"/>
                </a:moveTo>
                <a:cubicBezTo>
                  <a:pt x="24" y="86"/>
                  <a:pt x="31" y="79"/>
                  <a:pt x="31" y="71"/>
                </a:cubicBezTo>
                <a:cubicBezTo>
                  <a:pt x="31" y="71"/>
                  <a:pt x="31" y="71"/>
                  <a:pt x="31" y="71"/>
                </a:cubicBezTo>
                <a:cubicBezTo>
                  <a:pt x="31" y="20"/>
                  <a:pt x="31" y="20"/>
                  <a:pt x="31" y="20"/>
                </a:cubicBezTo>
                <a:cubicBezTo>
                  <a:pt x="81" y="20"/>
                  <a:pt x="81" y="20"/>
                  <a:pt x="81" y="20"/>
                </a:cubicBezTo>
                <a:cubicBezTo>
                  <a:pt x="81" y="56"/>
                  <a:pt x="81" y="56"/>
                  <a:pt x="81" y="56"/>
                </a:cubicBezTo>
                <a:cubicBezTo>
                  <a:pt x="80" y="55"/>
                  <a:pt x="78" y="55"/>
                  <a:pt x="76" y="55"/>
                </a:cubicBezTo>
                <a:cubicBezTo>
                  <a:pt x="67" y="55"/>
                  <a:pt x="60" y="62"/>
                  <a:pt x="60" y="71"/>
                </a:cubicBezTo>
                <a:cubicBezTo>
                  <a:pt x="60" y="79"/>
                  <a:pt x="67" y="86"/>
                  <a:pt x="76" y="86"/>
                </a:cubicBezTo>
                <a:cubicBezTo>
                  <a:pt x="84" y="86"/>
                  <a:pt x="91" y="79"/>
                  <a:pt x="91" y="71"/>
                </a:cubicBezTo>
                <a:cubicBezTo>
                  <a:pt x="91" y="71"/>
                  <a:pt x="91" y="71"/>
                  <a:pt x="91" y="71"/>
                </a:cubicBezTo>
                <a:cubicBezTo>
                  <a:pt x="91" y="71"/>
                  <a:pt x="91" y="71"/>
                  <a:pt x="91" y="71"/>
                </a:cubicBezTo>
                <a:cubicBezTo>
                  <a:pt x="91" y="20"/>
                  <a:pt x="91" y="20"/>
                  <a:pt x="91" y="20"/>
                </a:cubicBezTo>
                <a:cubicBezTo>
                  <a:pt x="91" y="0"/>
                  <a:pt x="91" y="0"/>
                  <a:pt x="91" y="0"/>
                </a:cubicBezTo>
                <a:cubicBezTo>
                  <a:pt x="81" y="0"/>
                  <a:pt x="81" y="0"/>
                  <a:pt x="81" y="0"/>
                </a:cubicBezTo>
                <a:cubicBezTo>
                  <a:pt x="31" y="0"/>
                  <a:pt x="31" y="0"/>
                  <a:pt x="31" y="0"/>
                </a:cubicBezTo>
                <a:cubicBezTo>
                  <a:pt x="21" y="0"/>
                  <a:pt x="21" y="0"/>
                  <a:pt x="21" y="0"/>
                </a:cubicBezTo>
                <a:cubicBezTo>
                  <a:pt x="21" y="20"/>
                  <a:pt x="21" y="20"/>
                  <a:pt x="21" y="20"/>
                </a:cubicBezTo>
                <a:cubicBezTo>
                  <a:pt x="21" y="56"/>
                  <a:pt x="21" y="56"/>
                  <a:pt x="21" y="56"/>
                </a:cubicBezTo>
                <a:cubicBezTo>
                  <a:pt x="19" y="55"/>
                  <a:pt x="17" y="55"/>
                  <a:pt x="15" y="55"/>
                </a:cubicBezTo>
                <a:cubicBezTo>
                  <a:pt x="7" y="55"/>
                  <a:pt x="0" y="62"/>
                  <a:pt x="0" y="71"/>
                </a:cubicBezTo>
                <a:cubicBezTo>
                  <a:pt x="0" y="79"/>
                  <a:pt x="7" y="86"/>
                  <a:pt x="15" y="86"/>
                </a:cubicBezTo>
                <a:close/>
              </a:path>
            </a:pathLst>
          </a:custGeom>
          <a:solidFill>
            <a:srgbClr val="F3F2E5"/>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grpSp>
        <p:nvGrpSpPr>
          <p:cNvPr id="35" name="组合 23"/>
          <p:cNvGrpSpPr/>
          <p:nvPr/>
        </p:nvGrpSpPr>
        <p:grpSpPr bwMode="auto">
          <a:xfrm>
            <a:off x="6066478" y="2199293"/>
            <a:ext cx="509429" cy="506661"/>
            <a:chOff x="0" y="0"/>
            <a:chExt cx="81446" cy="80957"/>
          </a:xfrm>
        </p:grpSpPr>
        <p:sp>
          <p:nvSpPr>
            <p:cNvPr id="36" name="Freeform 120"/>
            <p:cNvSpPr>
              <a:spLocks noChangeArrowheads="1"/>
            </p:cNvSpPr>
            <p:nvPr/>
          </p:nvSpPr>
          <p:spPr bwMode="auto">
            <a:xfrm>
              <a:off x="59367" y="44159"/>
              <a:ext cx="22079" cy="26494"/>
            </a:xfrm>
            <a:custGeom>
              <a:avLst/>
              <a:gdLst>
                <a:gd name="T0" fmla="*/ 0 w 19"/>
                <a:gd name="T1" fmla="*/ 0 h 23"/>
                <a:gd name="T2" fmla="*/ 7 w 19"/>
                <a:gd name="T3" fmla="*/ 23 h 23"/>
                <a:gd name="T4" fmla="*/ 19 w 19"/>
                <a:gd name="T5" fmla="*/ 0 h 23"/>
                <a:gd name="T6" fmla="*/ 0 w 19"/>
                <a:gd name="T7" fmla="*/ 0 h 23"/>
              </a:gdLst>
              <a:ahLst/>
              <a:cxnLst>
                <a:cxn ang="0">
                  <a:pos x="T0" y="T1"/>
                </a:cxn>
                <a:cxn ang="0">
                  <a:pos x="T2" y="T3"/>
                </a:cxn>
                <a:cxn ang="0">
                  <a:pos x="T4" y="T5"/>
                </a:cxn>
                <a:cxn ang="0">
                  <a:pos x="T6" y="T7"/>
                </a:cxn>
              </a:cxnLst>
              <a:rect l="0" t="0" r="r" b="b"/>
              <a:pathLst>
                <a:path w="19" h="23">
                  <a:moveTo>
                    <a:pt x="0" y="0"/>
                  </a:moveTo>
                  <a:cubicBezTo>
                    <a:pt x="1" y="9"/>
                    <a:pt x="4" y="17"/>
                    <a:pt x="7" y="23"/>
                  </a:cubicBezTo>
                  <a:cubicBezTo>
                    <a:pt x="14" y="17"/>
                    <a:pt x="18" y="9"/>
                    <a:pt x="1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37" name="Freeform 121"/>
            <p:cNvSpPr>
              <a:spLocks noChangeArrowheads="1"/>
            </p:cNvSpPr>
            <p:nvPr/>
          </p:nvSpPr>
          <p:spPr bwMode="auto">
            <a:xfrm>
              <a:off x="59367" y="10304"/>
              <a:ext cx="22079" cy="26494"/>
            </a:xfrm>
            <a:custGeom>
              <a:avLst/>
              <a:gdLst>
                <a:gd name="T0" fmla="*/ 7 w 19"/>
                <a:gd name="T1" fmla="*/ 0 h 23"/>
                <a:gd name="T2" fmla="*/ 0 w 19"/>
                <a:gd name="T3" fmla="*/ 23 h 23"/>
                <a:gd name="T4" fmla="*/ 19 w 19"/>
                <a:gd name="T5" fmla="*/ 23 h 23"/>
                <a:gd name="T6" fmla="*/ 7 w 19"/>
                <a:gd name="T7" fmla="*/ 0 h 23"/>
              </a:gdLst>
              <a:ahLst/>
              <a:cxnLst>
                <a:cxn ang="0">
                  <a:pos x="T0" y="T1"/>
                </a:cxn>
                <a:cxn ang="0">
                  <a:pos x="T2" y="T3"/>
                </a:cxn>
                <a:cxn ang="0">
                  <a:pos x="T4" y="T5"/>
                </a:cxn>
                <a:cxn ang="0">
                  <a:pos x="T6" y="T7"/>
                </a:cxn>
              </a:cxnLst>
              <a:rect l="0" t="0" r="r" b="b"/>
              <a:pathLst>
                <a:path w="19" h="23">
                  <a:moveTo>
                    <a:pt x="7" y="0"/>
                  </a:moveTo>
                  <a:cubicBezTo>
                    <a:pt x="4" y="6"/>
                    <a:pt x="1" y="14"/>
                    <a:pt x="0" y="23"/>
                  </a:cubicBezTo>
                  <a:cubicBezTo>
                    <a:pt x="19" y="23"/>
                    <a:pt x="19" y="23"/>
                    <a:pt x="19" y="23"/>
                  </a:cubicBezTo>
                  <a:cubicBezTo>
                    <a:pt x="18" y="14"/>
                    <a:pt x="14" y="6"/>
                    <a:pt x="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38" name="Freeform 122"/>
            <p:cNvSpPr>
              <a:spLocks noChangeArrowheads="1"/>
            </p:cNvSpPr>
            <p:nvPr/>
          </p:nvSpPr>
          <p:spPr bwMode="auto">
            <a:xfrm>
              <a:off x="43176" y="0"/>
              <a:ext cx="19626" cy="36798"/>
            </a:xfrm>
            <a:custGeom>
              <a:avLst/>
              <a:gdLst>
                <a:gd name="T0" fmla="*/ 0 w 17"/>
                <a:gd name="T1" fmla="*/ 0 h 32"/>
                <a:gd name="T2" fmla="*/ 0 w 17"/>
                <a:gd name="T3" fmla="*/ 32 h 32"/>
                <a:gd name="T4" fmla="*/ 8 w 17"/>
                <a:gd name="T5" fmla="*/ 32 h 32"/>
                <a:gd name="T6" fmla="*/ 17 w 17"/>
                <a:gd name="T7" fmla="*/ 6 h 32"/>
                <a:gd name="T8" fmla="*/ 0 w 17"/>
                <a:gd name="T9" fmla="*/ 0 h 32"/>
              </a:gdLst>
              <a:ahLst/>
              <a:cxnLst>
                <a:cxn ang="0">
                  <a:pos x="T0" y="T1"/>
                </a:cxn>
                <a:cxn ang="0">
                  <a:pos x="T2" y="T3"/>
                </a:cxn>
                <a:cxn ang="0">
                  <a:pos x="T4" y="T5"/>
                </a:cxn>
                <a:cxn ang="0">
                  <a:pos x="T6" y="T7"/>
                </a:cxn>
                <a:cxn ang="0">
                  <a:pos x="T8" y="T9"/>
                </a:cxn>
              </a:cxnLst>
              <a:rect l="0" t="0" r="r" b="b"/>
              <a:pathLst>
                <a:path w="17" h="32">
                  <a:moveTo>
                    <a:pt x="0" y="0"/>
                  </a:moveTo>
                  <a:cubicBezTo>
                    <a:pt x="0" y="32"/>
                    <a:pt x="0" y="32"/>
                    <a:pt x="0" y="32"/>
                  </a:cubicBezTo>
                  <a:cubicBezTo>
                    <a:pt x="8" y="32"/>
                    <a:pt x="8" y="32"/>
                    <a:pt x="8" y="32"/>
                  </a:cubicBezTo>
                  <a:cubicBezTo>
                    <a:pt x="9" y="21"/>
                    <a:pt x="12" y="12"/>
                    <a:pt x="17" y="6"/>
                  </a:cubicBezTo>
                  <a:cubicBezTo>
                    <a:pt x="12" y="2"/>
                    <a:pt x="6" y="1"/>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39" name="Freeform 123"/>
            <p:cNvSpPr>
              <a:spLocks noChangeArrowheads="1"/>
            </p:cNvSpPr>
            <p:nvPr/>
          </p:nvSpPr>
          <p:spPr bwMode="auto">
            <a:xfrm>
              <a:off x="17663" y="44159"/>
              <a:ext cx="19626" cy="36798"/>
            </a:xfrm>
            <a:custGeom>
              <a:avLst/>
              <a:gdLst>
                <a:gd name="T0" fmla="*/ 17 w 17"/>
                <a:gd name="T1" fmla="*/ 32 h 32"/>
                <a:gd name="T2" fmla="*/ 17 w 17"/>
                <a:gd name="T3" fmla="*/ 0 h 32"/>
                <a:gd name="T4" fmla="*/ 8 w 17"/>
                <a:gd name="T5" fmla="*/ 0 h 32"/>
                <a:gd name="T6" fmla="*/ 0 w 17"/>
                <a:gd name="T7" fmla="*/ 26 h 32"/>
                <a:gd name="T8" fmla="*/ 17 w 17"/>
                <a:gd name="T9" fmla="*/ 32 h 32"/>
              </a:gdLst>
              <a:ahLst/>
              <a:cxnLst>
                <a:cxn ang="0">
                  <a:pos x="T0" y="T1"/>
                </a:cxn>
                <a:cxn ang="0">
                  <a:pos x="T2" y="T3"/>
                </a:cxn>
                <a:cxn ang="0">
                  <a:pos x="T4" y="T5"/>
                </a:cxn>
                <a:cxn ang="0">
                  <a:pos x="T6" y="T7"/>
                </a:cxn>
                <a:cxn ang="0">
                  <a:pos x="T8" y="T9"/>
                </a:cxn>
              </a:cxnLst>
              <a:rect l="0" t="0" r="r" b="b"/>
              <a:pathLst>
                <a:path w="17" h="32">
                  <a:moveTo>
                    <a:pt x="17" y="32"/>
                  </a:moveTo>
                  <a:cubicBezTo>
                    <a:pt x="17" y="0"/>
                    <a:pt x="17" y="0"/>
                    <a:pt x="17" y="0"/>
                  </a:cubicBezTo>
                  <a:cubicBezTo>
                    <a:pt x="8" y="0"/>
                    <a:pt x="8" y="0"/>
                    <a:pt x="8" y="0"/>
                  </a:cubicBezTo>
                  <a:cubicBezTo>
                    <a:pt x="8" y="10"/>
                    <a:pt x="5" y="20"/>
                    <a:pt x="0" y="26"/>
                  </a:cubicBezTo>
                  <a:cubicBezTo>
                    <a:pt x="5" y="29"/>
                    <a:pt x="11" y="32"/>
                    <a:pt x="17"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40" name="Freeform 124"/>
            <p:cNvSpPr>
              <a:spLocks noChangeArrowheads="1"/>
            </p:cNvSpPr>
            <p:nvPr/>
          </p:nvSpPr>
          <p:spPr bwMode="auto">
            <a:xfrm>
              <a:off x="17663" y="0"/>
              <a:ext cx="19626" cy="36798"/>
            </a:xfrm>
            <a:custGeom>
              <a:avLst/>
              <a:gdLst>
                <a:gd name="T0" fmla="*/ 8 w 17"/>
                <a:gd name="T1" fmla="*/ 32 h 32"/>
                <a:gd name="T2" fmla="*/ 17 w 17"/>
                <a:gd name="T3" fmla="*/ 32 h 32"/>
                <a:gd name="T4" fmla="*/ 17 w 17"/>
                <a:gd name="T5" fmla="*/ 0 h 32"/>
                <a:gd name="T6" fmla="*/ 0 w 17"/>
                <a:gd name="T7" fmla="*/ 6 h 32"/>
                <a:gd name="T8" fmla="*/ 8 w 17"/>
                <a:gd name="T9" fmla="*/ 32 h 32"/>
              </a:gdLst>
              <a:ahLst/>
              <a:cxnLst>
                <a:cxn ang="0">
                  <a:pos x="T0" y="T1"/>
                </a:cxn>
                <a:cxn ang="0">
                  <a:pos x="T2" y="T3"/>
                </a:cxn>
                <a:cxn ang="0">
                  <a:pos x="T4" y="T5"/>
                </a:cxn>
                <a:cxn ang="0">
                  <a:pos x="T6" y="T7"/>
                </a:cxn>
                <a:cxn ang="0">
                  <a:pos x="T8" y="T9"/>
                </a:cxn>
              </a:cxnLst>
              <a:rect l="0" t="0" r="r" b="b"/>
              <a:pathLst>
                <a:path w="17" h="32">
                  <a:moveTo>
                    <a:pt x="8" y="32"/>
                  </a:moveTo>
                  <a:cubicBezTo>
                    <a:pt x="17" y="32"/>
                    <a:pt x="17" y="32"/>
                    <a:pt x="17" y="32"/>
                  </a:cubicBezTo>
                  <a:cubicBezTo>
                    <a:pt x="17" y="0"/>
                    <a:pt x="17" y="0"/>
                    <a:pt x="17" y="0"/>
                  </a:cubicBezTo>
                  <a:cubicBezTo>
                    <a:pt x="11" y="1"/>
                    <a:pt x="5" y="3"/>
                    <a:pt x="0" y="6"/>
                  </a:cubicBezTo>
                  <a:cubicBezTo>
                    <a:pt x="5" y="12"/>
                    <a:pt x="8" y="22"/>
                    <a:pt x="8"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41" name="Freeform 125"/>
            <p:cNvSpPr>
              <a:spLocks noChangeArrowheads="1"/>
            </p:cNvSpPr>
            <p:nvPr/>
          </p:nvSpPr>
          <p:spPr bwMode="auto">
            <a:xfrm>
              <a:off x="0" y="44159"/>
              <a:ext cx="21098" cy="26494"/>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4" y="17"/>
                    <a:pt x="17" y="9"/>
                    <a:pt x="18" y="0"/>
                  </a:cubicBezTo>
                  <a:cubicBezTo>
                    <a:pt x="0" y="0"/>
                    <a:pt x="0" y="0"/>
                    <a:pt x="0" y="0"/>
                  </a:cubicBezTo>
                  <a:cubicBezTo>
                    <a:pt x="0" y="9"/>
                    <a:pt x="4" y="17"/>
                    <a:pt x="1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42" name="Freeform 126"/>
            <p:cNvSpPr>
              <a:spLocks noChangeArrowheads="1"/>
            </p:cNvSpPr>
            <p:nvPr/>
          </p:nvSpPr>
          <p:spPr bwMode="auto">
            <a:xfrm>
              <a:off x="0" y="10304"/>
              <a:ext cx="21098" cy="26494"/>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4" y="6"/>
                    <a:pt x="0" y="14"/>
                    <a:pt x="0" y="23"/>
                  </a:cubicBezTo>
                  <a:cubicBezTo>
                    <a:pt x="18" y="23"/>
                    <a:pt x="18" y="23"/>
                    <a:pt x="18" y="23"/>
                  </a:cubicBezTo>
                  <a:cubicBezTo>
                    <a:pt x="17" y="14"/>
                    <a:pt x="14" y="6"/>
                    <a:pt x="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sp>
          <p:nvSpPr>
            <p:cNvPr id="43" name="Freeform 127"/>
            <p:cNvSpPr>
              <a:spLocks noChangeArrowheads="1"/>
            </p:cNvSpPr>
            <p:nvPr/>
          </p:nvSpPr>
          <p:spPr bwMode="auto">
            <a:xfrm>
              <a:off x="43176" y="44159"/>
              <a:ext cx="19626" cy="36798"/>
            </a:xfrm>
            <a:custGeom>
              <a:avLst/>
              <a:gdLst>
                <a:gd name="T0" fmla="*/ 0 w 17"/>
                <a:gd name="T1" fmla="*/ 32 h 32"/>
                <a:gd name="T2" fmla="*/ 17 w 17"/>
                <a:gd name="T3" fmla="*/ 26 h 32"/>
                <a:gd name="T4" fmla="*/ 8 w 17"/>
                <a:gd name="T5" fmla="*/ 0 h 32"/>
                <a:gd name="T6" fmla="*/ 0 w 17"/>
                <a:gd name="T7" fmla="*/ 0 h 32"/>
                <a:gd name="T8" fmla="*/ 0 w 17"/>
                <a:gd name="T9" fmla="*/ 32 h 32"/>
              </a:gdLst>
              <a:ahLst/>
              <a:cxnLst>
                <a:cxn ang="0">
                  <a:pos x="T0" y="T1"/>
                </a:cxn>
                <a:cxn ang="0">
                  <a:pos x="T2" y="T3"/>
                </a:cxn>
                <a:cxn ang="0">
                  <a:pos x="T4" y="T5"/>
                </a:cxn>
                <a:cxn ang="0">
                  <a:pos x="T6" y="T7"/>
                </a:cxn>
                <a:cxn ang="0">
                  <a:pos x="T8" y="T9"/>
                </a:cxn>
              </a:cxnLst>
              <a:rect l="0" t="0" r="r" b="b"/>
              <a:pathLst>
                <a:path w="17" h="32">
                  <a:moveTo>
                    <a:pt x="0" y="32"/>
                  </a:moveTo>
                  <a:cubicBezTo>
                    <a:pt x="6" y="32"/>
                    <a:pt x="12" y="30"/>
                    <a:pt x="17" y="26"/>
                  </a:cubicBezTo>
                  <a:cubicBezTo>
                    <a:pt x="12" y="20"/>
                    <a:pt x="9" y="11"/>
                    <a:pt x="8" y="0"/>
                  </a:cubicBezTo>
                  <a:cubicBezTo>
                    <a:pt x="0" y="0"/>
                    <a:pt x="0" y="0"/>
                    <a:pt x="0" y="0"/>
                  </a:cubicBezTo>
                  <a:lnTo>
                    <a:pt x="0"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chemeClr val="tx1">
                    <a:lumMod val="65000"/>
                    <a:lumOff val="35000"/>
                  </a:schemeClr>
                </a:solidFill>
              </a:endParaRPr>
            </a:p>
          </p:txBody>
        </p:sp>
      </p:grpSp>
      <p:grpSp>
        <p:nvGrpSpPr>
          <p:cNvPr id="44" name="组合 33"/>
          <p:cNvGrpSpPr/>
          <p:nvPr/>
        </p:nvGrpSpPr>
        <p:grpSpPr bwMode="auto">
          <a:xfrm>
            <a:off x="8944795" y="1666046"/>
            <a:ext cx="2126313" cy="950372"/>
            <a:chOff x="0" y="0"/>
            <a:chExt cx="2437765" cy="1089063"/>
          </a:xfrm>
        </p:grpSpPr>
        <p:sp>
          <p:nvSpPr>
            <p:cNvPr id="45" name="TextBox 11"/>
            <p:cNvSpPr>
              <a:spLocks noChangeArrowheads="1"/>
            </p:cNvSpPr>
            <p:nvPr/>
          </p:nvSpPr>
          <p:spPr bwMode="auto">
            <a:xfrm>
              <a:off x="0" y="0"/>
              <a:ext cx="2437765" cy="3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添加标题</a:t>
              </a:r>
              <a:endParaRPr lang="en-US" altLang="zh-CN" sz="1600" b="1">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46" name="TextBox 12"/>
            <p:cNvSpPr>
              <a:spLocks noChangeArrowheads="1"/>
            </p:cNvSpPr>
            <p:nvPr/>
          </p:nvSpPr>
          <p:spPr bwMode="auto">
            <a:xfrm>
              <a:off x="0" y="489488"/>
              <a:ext cx="2437765" cy="59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47" name="组合 36"/>
          <p:cNvGrpSpPr/>
          <p:nvPr/>
        </p:nvGrpSpPr>
        <p:grpSpPr bwMode="auto">
          <a:xfrm>
            <a:off x="1951895" y="1647527"/>
            <a:ext cx="2126313" cy="950372"/>
            <a:chOff x="0" y="0"/>
            <a:chExt cx="2437765" cy="1089063"/>
          </a:xfrm>
        </p:grpSpPr>
        <p:sp>
          <p:nvSpPr>
            <p:cNvPr id="48" name="TextBox 11"/>
            <p:cNvSpPr>
              <a:spLocks noChangeArrowheads="1"/>
            </p:cNvSpPr>
            <p:nvPr/>
          </p:nvSpPr>
          <p:spPr bwMode="auto">
            <a:xfrm>
              <a:off x="0" y="0"/>
              <a:ext cx="2437765" cy="3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添加标题</a:t>
              </a:r>
              <a:endParaRPr lang="en-US" altLang="zh-CN" sz="1600"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49" name="TextBox 12"/>
            <p:cNvSpPr>
              <a:spLocks noChangeArrowheads="1"/>
            </p:cNvSpPr>
            <p:nvPr/>
          </p:nvSpPr>
          <p:spPr bwMode="auto">
            <a:xfrm>
              <a:off x="0" y="489488"/>
              <a:ext cx="2437765" cy="59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algn="ctr"/>
              <a:r>
                <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50" name="组合 39"/>
          <p:cNvGrpSpPr/>
          <p:nvPr/>
        </p:nvGrpSpPr>
        <p:grpSpPr bwMode="auto">
          <a:xfrm>
            <a:off x="8944795" y="4228420"/>
            <a:ext cx="2126313" cy="949774"/>
            <a:chOff x="0" y="0"/>
            <a:chExt cx="2437765" cy="1089900"/>
          </a:xfrm>
        </p:grpSpPr>
        <p:sp>
          <p:nvSpPr>
            <p:cNvPr id="51" name="TextBox 11"/>
            <p:cNvSpPr>
              <a:spLocks noChangeArrowheads="1"/>
            </p:cNvSpPr>
            <p:nvPr/>
          </p:nvSpPr>
          <p:spPr bwMode="auto">
            <a:xfrm>
              <a:off x="0" y="0"/>
              <a:ext cx="2437765" cy="38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添加标题</a:t>
              </a:r>
              <a:endParaRPr lang="en-US" altLang="zh-CN" sz="1600" b="1">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2" name="TextBox 12"/>
            <p:cNvSpPr>
              <a:spLocks noChangeArrowheads="1"/>
            </p:cNvSpPr>
            <p:nvPr/>
          </p:nvSpPr>
          <p:spPr bwMode="auto">
            <a:xfrm>
              <a:off x="0" y="489486"/>
              <a:ext cx="2437765" cy="60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53" name="组合 42"/>
          <p:cNvGrpSpPr/>
          <p:nvPr/>
        </p:nvGrpSpPr>
        <p:grpSpPr bwMode="auto">
          <a:xfrm>
            <a:off x="1951895" y="4209901"/>
            <a:ext cx="2126313" cy="949774"/>
            <a:chOff x="0" y="0"/>
            <a:chExt cx="2437765" cy="1089900"/>
          </a:xfrm>
        </p:grpSpPr>
        <p:sp>
          <p:nvSpPr>
            <p:cNvPr id="54" name="TextBox 11"/>
            <p:cNvSpPr>
              <a:spLocks noChangeArrowheads="1"/>
            </p:cNvSpPr>
            <p:nvPr/>
          </p:nvSpPr>
          <p:spPr bwMode="auto">
            <a:xfrm>
              <a:off x="0" y="0"/>
              <a:ext cx="2437765" cy="38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添加标题</a:t>
              </a:r>
              <a:endParaRPr lang="en-US" altLang="zh-CN" sz="1600" b="1">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5" name="TextBox 12"/>
            <p:cNvSpPr>
              <a:spLocks noChangeArrowheads="1"/>
            </p:cNvSpPr>
            <p:nvPr/>
          </p:nvSpPr>
          <p:spPr bwMode="auto">
            <a:xfrm>
              <a:off x="0" y="489486"/>
              <a:ext cx="2437765" cy="60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algn="ctr"/>
              <a:r>
                <a:rPr lang="zh-CN" altLang="en-US"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单击添加文字内容</a:t>
              </a:r>
              <a:endParaRPr lang="en-US" altLang="zh-CN" sz="140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sp>
        <p:nvSpPr>
          <p:cNvPr id="56" name="直接连接符 45"/>
          <p:cNvSpPr>
            <a:spLocks noChangeShapeType="1"/>
          </p:cNvSpPr>
          <p:nvPr/>
        </p:nvSpPr>
        <p:spPr bwMode="auto">
          <a:xfrm>
            <a:off x="1951895" y="2635930"/>
            <a:ext cx="2136003" cy="1385"/>
          </a:xfrm>
          <a:prstGeom prst="line">
            <a:avLst/>
          </a:prstGeom>
          <a:noFill/>
          <a:ln w="6350">
            <a:solidFill>
              <a:srgbClr val="B21D30"/>
            </a:solidFill>
            <a:miter lim="800000"/>
          </a:ln>
          <a:extLst>
            <a:ext uri="{909E8E84-426E-40DD-AFC4-6F175D3DCCD1}">
              <a14:hiddenFill xmlns:a14="http://schemas.microsoft.com/office/drawing/2010/main">
                <a:noFill/>
              </a14:hiddenFill>
            </a:ext>
          </a:extLst>
        </p:spPr>
        <p:txBody>
          <a:bodyPr/>
          <a:lstStyle/>
          <a:p>
            <a:endParaRPr lang="zh-CN" altLang="en-US" sz="1400">
              <a:solidFill>
                <a:schemeClr val="tx1">
                  <a:lumMod val="65000"/>
                  <a:lumOff val="35000"/>
                </a:schemeClr>
              </a:solidFill>
            </a:endParaRPr>
          </a:p>
        </p:txBody>
      </p:sp>
      <p:sp>
        <p:nvSpPr>
          <p:cNvPr id="57" name="直接连接符 46"/>
          <p:cNvSpPr>
            <a:spLocks noChangeShapeType="1"/>
          </p:cNvSpPr>
          <p:nvPr/>
        </p:nvSpPr>
        <p:spPr bwMode="auto">
          <a:xfrm>
            <a:off x="1951895" y="5201073"/>
            <a:ext cx="2136003" cy="0"/>
          </a:xfrm>
          <a:prstGeom prst="line">
            <a:avLst/>
          </a:prstGeom>
          <a:noFill/>
          <a:ln w="6350">
            <a:solidFill>
              <a:srgbClr val="B21D30"/>
            </a:solidFill>
            <a:miter lim="800000"/>
          </a:ln>
          <a:extLst>
            <a:ext uri="{909E8E84-426E-40DD-AFC4-6F175D3DCCD1}">
              <a14:hiddenFill xmlns:a14="http://schemas.microsoft.com/office/drawing/2010/main">
                <a:noFill/>
              </a14:hiddenFill>
            </a:ext>
          </a:extLst>
        </p:spPr>
        <p:txBody>
          <a:bodyPr/>
          <a:lstStyle/>
          <a:p>
            <a:endParaRPr lang="zh-CN" altLang="en-US" sz="1400">
              <a:solidFill>
                <a:schemeClr val="tx1">
                  <a:lumMod val="65000"/>
                  <a:lumOff val="35000"/>
                </a:schemeClr>
              </a:solidFill>
            </a:endParaRPr>
          </a:p>
        </p:txBody>
      </p:sp>
      <p:sp>
        <p:nvSpPr>
          <p:cNvPr id="58" name="直接连接符 47"/>
          <p:cNvSpPr>
            <a:spLocks noChangeShapeType="1"/>
          </p:cNvSpPr>
          <p:nvPr/>
        </p:nvSpPr>
        <p:spPr bwMode="auto">
          <a:xfrm>
            <a:off x="8935104" y="5218207"/>
            <a:ext cx="2136004" cy="1385"/>
          </a:xfrm>
          <a:prstGeom prst="line">
            <a:avLst/>
          </a:prstGeom>
          <a:noFill/>
          <a:ln w="6350">
            <a:solidFill>
              <a:srgbClr val="B21D30"/>
            </a:solidFill>
            <a:miter lim="800000"/>
          </a:ln>
          <a:extLst>
            <a:ext uri="{909E8E84-426E-40DD-AFC4-6F175D3DCCD1}">
              <a14:hiddenFill xmlns:a14="http://schemas.microsoft.com/office/drawing/2010/main">
                <a:noFill/>
              </a14:hiddenFill>
            </a:ext>
          </a:extLst>
        </p:spPr>
        <p:txBody>
          <a:bodyPr/>
          <a:lstStyle/>
          <a:p>
            <a:endParaRPr lang="zh-CN" altLang="en-US" sz="1400">
              <a:solidFill>
                <a:schemeClr val="tx1">
                  <a:lumMod val="65000"/>
                  <a:lumOff val="35000"/>
                </a:schemeClr>
              </a:solidFill>
            </a:endParaRPr>
          </a:p>
        </p:txBody>
      </p:sp>
      <p:sp>
        <p:nvSpPr>
          <p:cNvPr id="59" name="直接连接符 48"/>
          <p:cNvSpPr>
            <a:spLocks noChangeShapeType="1"/>
          </p:cNvSpPr>
          <p:nvPr/>
        </p:nvSpPr>
        <p:spPr bwMode="auto">
          <a:xfrm>
            <a:off x="8935104" y="2654449"/>
            <a:ext cx="2136004" cy="1385"/>
          </a:xfrm>
          <a:prstGeom prst="line">
            <a:avLst/>
          </a:prstGeom>
          <a:noFill/>
          <a:ln w="6350">
            <a:solidFill>
              <a:srgbClr val="B21D30"/>
            </a:solidFill>
            <a:miter lim="800000"/>
          </a:ln>
          <a:extLst>
            <a:ext uri="{909E8E84-426E-40DD-AFC4-6F175D3DCCD1}">
              <a14:hiddenFill xmlns:a14="http://schemas.microsoft.com/office/drawing/2010/main">
                <a:noFill/>
              </a14:hiddenFill>
            </a:ext>
          </a:extLst>
        </p:spPr>
        <p:txBody>
          <a:bodyPr/>
          <a:lstStyle/>
          <a:p>
            <a:endParaRPr lang="zh-CN" altLang="en-US" sz="1400">
              <a:solidFill>
                <a:schemeClr val="tx1">
                  <a:lumMod val="65000"/>
                  <a:lumOff val="35000"/>
                </a:schemeClr>
              </a:solidFill>
            </a:endParaRPr>
          </a:p>
        </p:txBody>
      </p:sp>
      <p:sp>
        <p:nvSpPr>
          <p:cNvPr id="60" name="椭圆 59"/>
          <p:cNvSpPr/>
          <p:nvPr/>
        </p:nvSpPr>
        <p:spPr>
          <a:xfrm>
            <a:off x="9162943" y="356607"/>
            <a:ext cx="515222" cy="515222"/>
          </a:xfrm>
          <a:prstGeom prst="ellipse">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TextBox 17"/>
          <p:cNvSpPr txBox="1"/>
          <p:nvPr/>
        </p:nvSpPr>
        <p:spPr>
          <a:xfrm>
            <a:off x="9222121" y="339644"/>
            <a:ext cx="412749" cy="523220"/>
          </a:xfrm>
          <a:prstGeom prst="rect">
            <a:avLst/>
          </a:prstGeom>
          <a:noFill/>
        </p:spPr>
        <p:txBody>
          <a:bodyPr wrap="square" rtlCol="0">
            <a:spAutoFit/>
          </a:bodyPr>
          <a:lstStyle/>
          <a:p>
            <a:pPr algn="ctr"/>
            <a:r>
              <a:rPr lang="en-US" altLang="zh-CN" sz="2800"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G</a:t>
            </a:r>
            <a:endParaRPr lang="zh-CN" altLang="en-US" sz="2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2" name="TextBox 8"/>
          <p:cNvSpPr txBox="1"/>
          <p:nvPr/>
        </p:nvSpPr>
        <p:spPr>
          <a:xfrm>
            <a:off x="9737343" y="429436"/>
            <a:ext cx="2297792" cy="369332"/>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en-US" altLang="zh-CN" sz="2400" b="0" spc="0" dirty="0" smtClean="0">
                <a:solidFill>
                  <a:schemeClr val="tx1">
                    <a:lumMod val="75000"/>
                    <a:lumOff val="25000"/>
                  </a:schemeClr>
                </a:solidFill>
                <a:effectLst/>
                <a:latin typeface="Arial" panose="020B0604020202020204" pitchFamily="34" charset="0"/>
                <a:ea typeface="微软雅黑" panose="020B0503020204020204" charset="-122"/>
                <a:cs typeface="Arial" panose="020B0604020202020204" pitchFamily="34" charset="0"/>
                <a:sym typeface="Arial" panose="020B0604020202020204" pitchFamily="34" charset="0"/>
              </a:rPr>
              <a:t>G</a:t>
            </a:r>
            <a:r>
              <a:rPr lang="en-US" altLang="zh-CN" sz="2400" b="0" spc="0" dirty="0">
                <a:solidFill>
                  <a:schemeClr val="tx1">
                    <a:lumMod val="75000"/>
                    <a:lumOff val="25000"/>
                  </a:schemeClr>
                </a:solidFill>
                <a:effectLst/>
                <a:latin typeface="Arial" panose="020B0604020202020204" pitchFamily="34" charset="0"/>
                <a:ea typeface="微软雅黑" panose="020B0503020204020204" charset="-122"/>
                <a:cs typeface="Arial" panose="020B0604020202020204" pitchFamily="34" charset="0"/>
                <a:sym typeface="Arial" panose="020B0604020202020204" pitchFamily="34" charset="0"/>
              </a:rPr>
              <a:t>ower</a:t>
            </a:r>
            <a:r>
              <a:rPr lang="en-US" altLang="zh-CN" sz="2400" b="0" spc="0" dirty="0" smtClean="0">
                <a:solidFill>
                  <a:schemeClr val="bg1">
                    <a:lumMod val="95000"/>
                  </a:schemeClr>
                </a:solidFill>
                <a:effectLst/>
                <a:latin typeface="Arial" panose="020B0604020202020204" pitchFamily="34" charset="0"/>
                <a:ea typeface="微软雅黑" panose="020B0503020204020204" charset="-122"/>
                <a:cs typeface="Arial" panose="020B0604020202020204" pitchFamily="34" charset="0"/>
                <a:sym typeface="Arial" panose="020B0604020202020204" pitchFamily="34" charset="0"/>
              </a:rPr>
              <a:t> </a:t>
            </a:r>
            <a:r>
              <a:rPr lang="en-US" altLang="zh-CN" sz="2400" b="0" spc="0" dirty="0" smtClean="0">
                <a:solidFill>
                  <a:schemeClr val="bg2">
                    <a:lumMod val="50000"/>
                  </a:schemeClr>
                </a:solidFill>
                <a:effectLst/>
                <a:latin typeface="Arial" panose="020B0604020202020204" pitchFamily="34" charset="0"/>
                <a:ea typeface="微软雅黑" panose="020B0503020204020204" charset="-122"/>
                <a:cs typeface="Arial" panose="020B0604020202020204" pitchFamily="34" charset="0"/>
                <a:sym typeface="Arial" panose="020B0604020202020204" pitchFamily="34" charset="0"/>
              </a:rPr>
              <a:t>Point</a:t>
            </a:r>
            <a:endParaRPr lang="zh-CN" altLang="en-US" sz="2400" b="0" spc="0" dirty="0">
              <a:solidFill>
                <a:schemeClr val="bg2">
                  <a:lumMod val="50000"/>
                </a:schemeClr>
              </a:solidFill>
              <a:effectLst/>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8270"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1009649" y="2387992"/>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过程</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06</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8" name="TextBox 24"/>
          <p:cNvSpPr txBox="1"/>
          <p:nvPr/>
        </p:nvSpPr>
        <p:spPr bwMode="auto">
          <a:xfrm>
            <a:off x="1009650" y="3666490"/>
            <a:ext cx="5689600" cy="766445"/>
          </a:xfrm>
          <a:prstGeom prst="rect">
            <a:avLst/>
          </a:prstGeom>
          <a:noFill/>
        </p:spPr>
        <p:txBody>
          <a:bodyPr wrap="square" lIns="121908" tIns="60954" rIns="121908" bIns="60954">
            <a:spAutoFit/>
          </a:bodyPr>
          <a:lstStyle/>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经过Devops，gitops等思维，推动创客教育、提供创新项目的技术支持，并帮助创业项目推广及落地。</a:t>
            </a:r>
            <a:endPar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568148480099348320"/>
          <p:cNvPicPr>
            <a:picLocks noChangeAspect="1"/>
          </p:cNvPicPr>
          <p:nvPr/>
        </p:nvPicPr>
        <p:blipFill>
          <a:blip r:embed="rId1"/>
          <a:stretch>
            <a:fillRect/>
          </a:stretch>
        </p:blipFill>
        <p:spPr>
          <a:xfrm>
            <a:off x="89535" y="320675"/>
            <a:ext cx="11143615" cy="6268720"/>
          </a:xfrm>
          <a:prstGeom prst="rect">
            <a:avLst/>
          </a:prstGeom>
        </p:spPr>
      </p:pic>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7635" y="3531870"/>
            <a:ext cx="3171825" cy="332613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85900" y="1383030"/>
            <a:ext cx="1297305" cy="1007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8"/>
          <p:cNvSpPr txBox="1"/>
          <p:nvPr/>
        </p:nvSpPr>
        <p:spPr>
          <a:xfrm>
            <a:off x="939799" y="841767"/>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2"/>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输入</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07</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763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1009649" y="2387992"/>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外部因素</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08</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8" name="TextBox 24"/>
          <p:cNvSpPr txBox="1"/>
          <p:nvPr/>
        </p:nvSpPr>
        <p:spPr bwMode="auto">
          <a:xfrm>
            <a:off x="926304" y="3895772"/>
            <a:ext cx="3674271" cy="769429"/>
          </a:xfrm>
          <a:prstGeom prst="rect">
            <a:avLst/>
          </a:prstGeom>
          <a:noFill/>
        </p:spPr>
        <p:txBody>
          <a:bodyPr wrap="square" lIns="121908" tIns="60954" rIns="121908" bIns="60954">
            <a:spAutoFit/>
          </a:bodyPr>
          <a:lstStyle/>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这里输入简单的文字概述这里</a:t>
            </a:r>
            <a:r>
              <a:rPr lang="zh-CN" altLang="en-US" sz="1400" dirty="0" smtClean="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输入你想要的简单</a:t>
            </a:r>
            <a:r>
              <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的</a:t>
            </a:r>
            <a:r>
              <a:rPr lang="zh-CN" altLang="en-US" sz="1400" dirty="0" smtClean="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文字即可。</a:t>
            </a:r>
            <a:endParaRPr lang="zh-CN" altLang="en-US" sz="14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矩形 8"/>
          <p:cNvSpPr/>
          <p:nvPr/>
        </p:nvSpPr>
        <p:spPr bwMode="auto">
          <a:xfrm>
            <a:off x="945354" y="3495675"/>
            <a:ext cx="2338389" cy="400097"/>
          </a:xfrm>
          <a:prstGeom prst="rect">
            <a:avLst/>
          </a:prstGeom>
        </p:spPr>
        <p:txBody>
          <a:bodyPr wrap="square" lIns="121908" tIns="60954" rIns="121908" bIns="60954">
            <a:spAutoFit/>
          </a:bodyPr>
          <a:lstStyle/>
          <a:p>
            <a:pPr>
              <a:defRPr/>
            </a:pPr>
            <a:r>
              <a:rPr lang="zh-CN" altLang="en-US"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输入相关标题</a:t>
            </a:r>
            <a:endParaRPr lang="zh-CN" altLang="en-US"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pic>
        <p:nvPicPr>
          <p:cNvPr id="3" name="图片 2" descr="626381614548642467"/>
          <p:cNvPicPr>
            <a:picLocks noChangeAspect="1"/>
          </p:cNvPicPr>
          <p:nvPr/>
        </p:nvPicPr>
        <p:blipFill>
          <a:blip r:embed="rId1"/>
          <a:stretch>
            <a:fillRect/>
          </a:stretch>
        </p:blipFill>
        <p:spPr>
          <a:xfrm>
            <a:off x="40005" y="12065"/>
            <a:ext cx="12203430" cy="6864350"/>
          </a:xfrm>
          <a:prstGeom prst="rect">
            <a:avLst/>
          </a:prstGeom>
        </p:spPr>
      </p:pic>
    </p:spTree>
  </p:cSld>
  <p:clrMapOvr>
    <a:masterClrMapping/>
  </p:clrMapOvr>
  <p:transition spd="slow" advTm="200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0"/>
            <a:ext cx="12191999" cy="5060581"/>
          </a:xfrm>
          <a:custGeom>
            <a:avLst/>
            <a:gdLst>
              <a:gd name="connsiteX0" fmla="*/ 0 w 12191999"/>
              <a:gd name="connsiteY0" fmla="*/ 0 h 5060581"/>
              <a:gd name="connsiteX1" fmla="*/ 5486400 w 12191999"/>
              <a:gd name="connsiteY1" fmla="*/ 0 h 5060581"/>
              <a:gd name="connsiteX2" fmla="*/ 5486400 w 12191999"/>
              <a:gd name="connsiteY2" fmla="*/ 1 h 5060581"/>
              <a:gd name="connsiteX3" fmla="*/ 12191999 w 12191999"/>
              <a:gd name="connsiteY3" fmla="*/ 1 h 5060581"/>
              <a:gd name="connsiteX4" fmla="*/ 12191999 w 12191999"/>
              <a:gd name="connsiteY4" fmla="*/ 4787035 h 5060581"/>
              <a:gd name="connsiteX5" fmla="*/ 5486399 w 12191999"/>
              <a:gd name="connsiteY5" fmla="*/ 4110699 h 5060581"/>
              <a:gd name="connsiteX6" fmla="*/ 5486399 w 12191999"/>
              <a:gd name="connsiteY6" fmla="*/ 4110699 h 5060581"/>
              <a:gd name="connsiteX7" fmla="*/ 5237095 w 12191999"/>
              <a:gd name="connsiteY7" fmla="*/ 4115165 h 5060581"/>
              <a:gd name="connsiteX8" fmla="*/ 0 w 12191999"/>
              <a:gd name="connsiteY8" fmla="*/ 4787035 h 50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5060581">
                <a:moveTo>
                  <a:pt x="0" y="0"/>
                </a:moveTo>
                <a:lnTo>
                  <a:pt x="5486400" y="0"/>
                </a:lnTo>
                <a:lnTo>
                  <a:pt x="5486400" y="1"/>
                </a:lnTo>
                <a:lnTo>
                  <a:pt x="12191999" y="1"/>
                </a:lnTo>
                <a:lnTo>
                  <a:pt x="12191999" y="4787035"/>
                </a:lnTo>
                <a:cubicBezTo>
                  <a:pt x="8839199" y="5676951"/>
                  <a:pt x="8839199" y="4110699"/>
                  <a:pt x="5486399" y="4110699"/>
                </a:cubicBezTo>
                <a:lnTo>
                  <a:pt x="5486399" y="4110699"/>
                </a:lnTo>
                <a:lnTo>
                  <a:pt x="5237095" y="4115165"/>
                </a:lnTo>
                <a:cubicBezTo>
                  <a:pt x="2740521" y="4206191"/>
                  <a:pt x="2657475" y="5649141"/>
                  <a:pt x="0" y="4787035"/>
                </a:cubicBezTo>
                <a:close/>
              </a:path>
            </a:pathLst>
          </a:cu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8150" y="5505450"/>
            <a:ext cx="381000" cy="381000"/>
          </a:xfrm>
          <a:prstGeom prst="ellipse">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6591300" y="4514850"/>
            <a:ext cx="381000" cy="381000"/>
          </a:xfrm>
          <a:prstGeom prst="ellipse">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896350" y="36957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8337087">
            <a:off x="1779353" y="4405908"/>
            <a:ext cx="288397" cy="288397"/>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8337087">
            <a:off x="10742436" y="1539088"/>
            <a:ext cx="341679" cy="341679"/>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14665" y="868136"/>
            <a:ext cx="381000" cy="381000"/>
          </a:xfrm>
          <a:prstGeom prst="ellipse">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8"/>
          <p:cNvSpPr txBox="1"/>
          <p:nvPr/>
        </p:nvSpPr>
        <p:spPr>
          <a:xfrm>
            <a:off x="1214665" y="2578637"/>
            <a:ext cx="6858002" cy="738664"/>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en-US" altLang="zh-CN" sz="4800" dirty="0" smtClean="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THANK. YOU</a:t>
            </a:r>
            <a:endParaRPr lang="zh-CN" altLang="en-US" sz="480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18" name="TextBox 8"/>
          <p:cNvSpPr txBox="1"/>
          <p:nvPr/>
        </p:nvSpPr>
        <p:spPr>
          <a:xfrm>
            <a:off x="1214665" y="3579418"/>
            <a:ext cx="4083049" cy="276999"/>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en-US" altLang="zh-CN" sz="1800" b="0" dirty="0" smtClean="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rPr>
              <a:t>DESIGN BY QIANTU</a:t>
            </a:r>
            <a:endParaRPr lang="zh-CN" altLang="en-US" sz="1800" b="0" dirty="0">
              <a:solidFill>
                <a:schemeClr val="bg1">
                  <a:lumMod val="95000"/>
                </a:schemeClr>
              </a:solidFill>
              <a:effectLst/>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763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3943985" y="0"/>
            <a:ext cx="6747510" cy="6858000"/>
          </a:xfrm>
          <a:prstGeom prst="rect">
            <a:avLst/>
          </a:prstGeom>
        </p:spPr>
      </p:pic>
      <p:sp>
        <p:nvSpPr>
          <p:cNvPr id="9" name="TextBox 8"/>
          <p:cNvSpPr txBox="1"/>
          <p:nvPr/>
        </p:nvSpPr>
        <p:spPr>
          <a:xfrm>
            <a:off x="1033690" y="910492"/>
            <a:ext cx="6858002" cy="738664"/>
          </a:xfrm>
          <a:prstGeom prst="rect">
            <a:avLst/>
          </a:prstGeom>
          <a:noFill/>
          <a:effectLst/>
        </p:spPr>
        <p:txBody>
          <a:bodyPr wrap="square" lIns="0" tIns="0" rIns="0" bIns="0" rtlCol="0" anchor="ctr">
            <a:spAutoFit/>
          </a:bodyPr>
          <a:lstStyle>
            <a:defPPr>
              <a:defRPr lang="zh-CN"/>
            </a:defPPr>
            <a:lvl1pPr algn="ctr">
              <a:defRPr sz="6000" b="1" spc="200">
                <a:blipFill>
                  <a:blip r:embed="rId2"/>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CONTENT</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10" name="矩形 9"/>
          <p:cNvSpPr/>
          <p:nvPr/>
        </p:nvSpPr>
        <p:spPr>
          <a:xfrm>
            <a:off x="1033690" y="1772981"/>
            <a:ext cx="1852385" cy="45719"/>
          </a:xfrm>
          <a:prstGeom prst="rect">
            <a:avLst/>
          </a:prstGeom>
          <a:solidFill>
            <a:srgbClr val="B21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00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763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1029334" y="1330717"/>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背景 </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01</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965200" y="2838450"/>
            <a:ext cx="5261610" cy="2676525"/>
          </a:xfrm>
          <a:prstGeom prst="rect">
            <a:avLst/>
          </a:prstGeom>
          <a:noFill/>
        </p:spPr>
        <p:txBody>
          <a:bodyPr wrap="square" rtlCol="0" anchor="t">
            <a:spAutoFit/>
          </a:bodyPr>
          <a:p>
            <a:r>
              <a:rPr lang="zh-CN" altLang="en-US" sz="1400"/>
              <a:t>互联网与手机、计算机的融合，打破了传统媒 体在时空、速度上的限制，使得无处不在、无时不 有的互动式信息交流成为现实，在校大学生可随时 通过网络搜索、交流论坛、电子公告板等形式获取 知识信息，拓宽了获取知识的渠道，提高了学习效 率。“互联网 +”下大学生打破了传统依赖教师讲授、 封闭式、同步进行的学习方式，更多使用互联网、 移动互联网，通过网络搜索、交流论坛、电子公告 板等形式获取知识信息 [1]。</a:t>
            </a:r>
            <a:endParaRPr lang="zh-CN" altLang="en-US" sz="1400"/>
          </a:p>
          <a:p>
            <a:r>
              <a:rPr lang="zh-CN" altLang="en-US" sz="1400"/>
              <a:t>调查结果显示：互联网和移动互联网已成为大学生获取外部信息的重要途 径，49.1% 的大学生交叉使用互联网和移动互联网， 67.2%大学生认为互联网的使用增强了个人是非辨 别能力，57.1%的大学生认为互联网增强了自主学 习能力，60.2%的大学生认为增强了知识的积累</a:t>
            </a:r>
            <a:endParaRPr lang="zh-CN" altLang="en-US" sz="1400"/>
          </a:p>
        </p:txBody>
      </p:sp>
    </p:spTree>
  </p:cSld>
  <p:clrMapOvr>
    <a:masterClrMapping/>
  </p:clrMapOvr>
  <p:transition spd="slow" advTm="200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763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9320" y="972185"/>
            <a:ext cx="5300345" cy="489585"/>
          </a:xfrm>
          <a:prstGeom prst="rect">
            <a:avLst/>
          </a:prstGeom>
        </p:spPr>
        <p:txBody>
          <a:bodyPr wrap="square" lIns="121908" tIns="60954" rIns="121908" bIns="60954">
            <a:spAutoFit/>
          </a:bodyPr>
          <a:p>
            <a:pPr>
              <a:defRPr/>
            </a:pPr>
            <a:r>
              <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国家层面的创客教育的政策导向</a:t>
            </a:r>
            <a:endPar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文本框 14"/>
          <p:cNvSpPr txBox="1"/>
          <p:nvPr/>
        </p:nvSpPr>
        <p:spPr>
          <a:xfrm>
            <a:off x="1018540" y="2802255"/>
            <a:ext cx="4913630" cy="2306955"/>
          </a:xfrm>
          <a:prstGeom prst="rect">
            <a:avLst/>
          </a:prstGeom>
          <a:noFill/>
        </p:spPr>
        <p:txBody>
          <a:bodyPr wrap="square" rtlCol="0" anchor="t">
            <a:spAutoFit/>
          </a:bodyPr>
          <a:p>
            <a:r>
              <a:rPr lang="zh-CN" altLang="en-US" sz="1600">
                <a:sym typeface="+mn-ea"/>
              </a:rPr>
              <a:t>2014年，在世界各地共举行了119场Mini Maker Faire 和 14 场主题 Maker Faire，其中有21万余人参加了在美国的两场旗舰 Maker Faire，全球创客运动蓬勃发展。在中国，2015年《国务院办公厅关于发展众创空间推进大众创新创业的指导意见》、《国务院关于大力推进大众创业万众创新若干政策措施的意见》、《发展众创空间工作指引》、《关于加快构建大众创业万众创新支撑平台的指导意见》等文件发布，中国创客发展蓬勃发展。</a:t>
            </a:r>
            <a:endParaRPr lang="zh-CN" altLang="en-US" sz="1600"/>
          </a:p>
        </p:txBody>
      </p:sp>
    </p:spTree>
  </p:cSld>
  <p:clrMapOvr>
    <a:masterClrMapping/>
  </p:clrMapOvr>
  <p:transition spd="slow" advTm="200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1763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bwMode="auto">
          <a:xfrm>
            <a:off x="929640" y="829945"/>
            <a:ext cx="7136765" cy="489585"/>
          </a:xfrm>
          <a:prstGeom prst="rect">
            <a:avLst/>
          </a:prstGeom>
        </p:spPr>
        <p:txBody>
          <a:bodyPr wrap="square" lIns="121908" tIns="60954" rIns="121908" bIns="60954">
            <a:spAutoFit/>
          </a:bodyPr>
          <a:p>
            <a:pPr>
              <a:defRPr/>
            </a:pPr>
            <a:r>
              <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新兴主导的创客教育模式：STE</a:t>
            </a:r>
            <a:r>
              <a:rPr lang="en-US" altLang="zh-CN"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M和三螺旋理论</a:t>
            </a:r>
            <a:endPar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 name="文本框 2"/>
          <p:cNvSpPr txBox="1"/>
          <p:nvPr/>
        </p:nvSpPr>
        <p:spPr>
          <a:xfrm>
            <a:off x="1323975" y="1836420"/>
            <a:ext cx="4944110" cy="1599565"/>
          </a:xfrm>
          <a:prstGeom prst="rect">
            <a:avLst/>
          </a:prstGeom>
          <a:noFill/>
        </p:spPr>
        <p:txBody>
          <a:bodyPr wrap="square" rtlCol="0" anchor="t">
            <a:spAutoFit/>
          </a:bodyPr>
          <a:p>
            <a:r>
              <a:rPr lang="zh-CN" altLang="en-US" sz="1400"/>
              <a:t>STEAM教育打破了数学、科学、技术、工程和艺术五个学科领域之间的壁垒, 将它们进行跨学科整合, 将这五个学科的知识融合成一个有机的整体, 以整合的教学方式解决真实的问题, 培养学生的跨学科思维和创造力。STEAM教育的五个学科之间并不是相互独立的, 也不是简单地进行叠加, 而是形成一个相互联系、融会贯通的整体, 每个学科在STEAM中都具有举足轻重的作用</a:t>
            </a:r>
            <a:endParaRPr lang="zh-CN" altLang="en-US" sz="1400"/>
          </a:p>
        </p:txBody>
      </p:sp>
      <p:sp>
        <p:nvSpPr>
          <p:cNvPr id="15" name="文本框 14"/>
          <p:cNvSpPr txBox="1"/>
          <p:nvPr/>
        </p:nvSpPr>
        <p:spPr>
          <a:xfrm>
            <a:off x="1354455" y="3743325"/>
            <a:ext cx="4913630" cy="2030095"/>
          </a:xfrm>
          <a:prstGeom prst="rect">
            <a:avLst/>
          </a:prstGeom>
          <a:noFill/>
        </p:spPr>
        <p:txBody>
          <a:bodyPr wrap="square" rtlCol="0" anchor="t">
            <a:spAutoFit/>
          </a:bodyPr>
          <a:p>
            <a:r>
              <a:rPr lang="zh-CN" altLang="en-US" sz="1400"/>
              <a:t>在新时代互联网加的大背景下，形成了高校-学生-企业的三重螺旋关系。学生不再仅仅待在校内学习，万众创业的时代，更为快捷的方式就是学生与企业对接。利用在学校内学到的知识和互联网等方式自学的能力，学生具有了直接接触实际产业制作产品的机会。而高校是连接企业和学生的最佳平台。如果校内提供优质的工作环境以及企业的对接机会，就可以让更多的学生早日踏入实际工程的领域。同时校内的多学科多专业环境提供了极好的跨学科融合的平台，使得多人协作完成产品成为可能。</a:t>
            </a:r>
            <a:endParaRPr lang="zh-CN" altLang="en-US" sz="1400"/>
          </a:p>
        </p:txBody>
      </p:sp>
    </p:spTree>
  </p:cSld>
  <p:clrMapOvr>
    <a:masterClrMapping/>
  </p:clrMapOvr>
  <p:transition spd="slow" advTm="200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6036310" y="0"/>
            <a:ext cx="6153150"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bwMode="auto">
          <a:xfrm>
            <a:off x="939165" y="727075"/>
            <a:ext cx="4104005" cy="489585"/>
          </a:xfrm>
          <a:prstGeom prst="rect">
            <a:avLst/>
          </a:prstGeom>
        </p:spPr>
        <p:txBody>
          <a:bodyPr wrap="square" lIns="121908" tIns="60954" rIns="121908" bIns="60954">
            <a:spAutoFit/>
          </a:bodyPr>
          <a:p>
            <a:pPr>
              <a:defRPr/>
            </a:pPr>
            <a:r>
              <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当前大学生的互联网行为</a:t>
            </a:r>
            <a:endParaRPr lang="zh-CN" altLang="en-US" sz="24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nvSpPr>
        <p:spPr>
          <a:xfrm>
            <a:off x="939165" y="3820795"/>
            <a:ext cx="4913630" cy="829945"/>
          </a:xfrm>
          <a:prstGeom prst="rect">
            <a:avLst/>
          </a:prstGeom>
          <a:noFill/>
        </p:spPr>
        <p:txBody>
          <a:bodyPr wrap="square" rtlCol="0" anchor="t">
            <a:spAutoFit/>
          </a:bodyPr>
          <a:p>
            <a:r>
              <a:rPr lang="zh-CN" altLang="en-US" sz="1600"/>
              <a:t>在越来越多的创客课程中使用devops，在课程当中使用微服务，例如github，wiki，phabricator等软件来帮助学生更好的团队合作和信息共享</a:t>
            </a:r>
            <a:endParaRPr lang="zh-CN" altLang="en-US" sz="1600"/>
          </a:p>
        </p:txBody>
      </p:sp>
      <p:pic>
        <p:nvPicPr>
          <p:cNvPr id="14" name="图片 13" descr="257051965253203837"/>
          <p:cNvPicPr>
            <a:picLocks noChangeAspect="1"/>
          </p:cNvPicPr>
          <p:nvPr/>
        </p:nvPicPr>
        <p:blipFill>
          <a:blip r:embed="rId1"/>
          <a:stretch>
            <a:fillRect/>
          </a:stretch>
        </p:blipFill>
        <p:spPr>
          <a:xfrm>
            <a:off x="6035675" y="2484120"/>
            <a:ext cx="6153785" cy="4374515"/>
          </a:xfrm>
          <a:prstGeom prst="rect">
            <a:avLst/>
          </a:prstGeom>
        </p:spPr>
      </p:pic>
    </p:spTree>
  </p:cSld>
  <p:clrMapOvr>
    <a:masterClrMapping/>
  </p:clrMapOvr>
  <p:transition spd="slow" advTm="200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3" name="矩形 2"/>
          <p:cNvSpPr/>
          <p:nvPr/>
        </p:nvSpPr>
        <p:spPr>
          <a:xfrm>
            <a:off x="0" y="0"/>
            <a:ext cx="12192000" cy="2924175"/>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09651" y="2362200"/>
            <a:ext cx="2790824" cy="350520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755357" y="1781175"/>
            <a:ext cx="2790824" cy="4086225"/>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501063" y="2362200"/>
            <a:ext cx="2790824" cy="350520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4"/>
          <p:cNvSpPr txBox="1"/>
          <p:nvPr/>
        </p:nvSpPr>
        <p:spPr bwMode="auto">
          <a:xfrm>
            <a:off x="1545590" y="3768090"/>
            <a:ext cx="1718945" cy="2152015"/>
          </a:xfrm>
          <a:prstGeom prst="rect">
            <a:avLst/>
          </a:prstGeom>
          <a:noFill/>
        </p:spPr>
        <p:txBody>
          <a:bodyPr wrap="square" lIns="121908" tIns="60954" rIns="121908" bIns="60954">
            <a:spAutoFit/>
          </a:bodyPr>
          <a:lstStyle/>
          <a:p>
            <a:pPr algn="ctr">
              <a:lnSpc>
                <a:spcPct val="150000"/>
              </a:lnSpc>
            </a:pPr>
            <a:r>
              <a:rPr lang="zh-CN" alt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目前学生在iCenter实现自己的想法时，由于没有有效的创客交流平台，想组成团队、寻求技术支持都是很困难大大挫伤学生积极性，阻断了学生进入创客行列的途径。</a:t>
            </a:r>
            <a:endParaRPr lang="zh-CN" alt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矩形 10"/>
          <p:cNvSpPr/>
          <p:nvPr/>
        </p:nvSpPr>
        <p:spPr bwMode="auto">
          <a:xfrm>
            <a:off x="1666875" y="3272155"/>
            <a:ext cx="1749425" cy="335915"/>
          </a:xfrm>
          <a:prstGeom prst="rect">
            <a:avLst/>
          </a:prstGeom>
        </p:spPr>
        <p:txBody>
          <a:bodyPr wrap="square" lIns="121908" tIns="60954" rIns="121908" bIns="60954">
            <a:spAutoFit/>
          </a:bodyPr>
          <a:lstStyle/>
          <a:p>
            <a:pPr algn="l"/>
            <a:r>
              <a:rPr lang="zh-CN" altLang="en-US" sz="1400" b="1">
                <a:solidFill>
                  <a:schemeClr val="tx1">
                    <a:lumMod val="85000"/>
                    <a:lumOff val="15000"/>
                  </a:schemeClr>
                </a:solidFill>
                <a:latin typeface="思源黑体 CN Regular" panose="020B0500000000000000" charset="-122"/>
                <a:ea typeface="思源黑体 CN Regular" panose="020B0500000000000000" charset="-122"/>
                <a:sym typeface="+mn-ea"/>
              </a:rPr>
              <a:t>学生想法难以落实</a:t>
            </a:r>
            <a:endParaRPr lang="zh-CN" altLang="en-US"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Arial" panose="020B0604020202020204" pitchFamily="34" charset="0"/>
            </a:endParaRPr>
          </a:p>
        </p:txBody>
      </p:sp>
      <p:sp>
        <p:nvSpPr>
          <p:cNvPr id="15" name="TextBox 24"/>
          <p:cNvSpPr txBox="1"/>
          <p:nvPr/>
        </p:nvSpPr>
        <p:spPr bwMode="auto">
          <a:xfrm>
            <a:off x="5176520" y="3768090"/>
            <a:ext cx="2152650" cy="1644015"/>
          </a:xfrm>
          <a:prstGeom prst="rect">
            <a:avLst/>
          </a:prstGeom>
          <a:noFill/>
        </p:spPr>
        <p:txBody>
          <a:bodyPr wrap="square" lIns="121908" tIns="60954" rIns="121908" bIns="60954">
            <a:spAutoFit/>
          </a:bodyPr>
          <a:lstStyle/>
          <a:p>
            <a:pPr algn="ctr">
              <a:lnSpc>
                <a:spcPct val="150000"/>
              </a:lnSpc>
            </a:pPr>
            <a:r>
              <a:rPr lang="zh-CN" alt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Icenter有许许多多生产的设备，很多的设备都放在不同的实验室里，这导致了学生如果想要使用很多种加工技术都需要跑来跑去才能实现，且李兆基众多设备存在较高的学习成本</a:t>
            </a:r>
            <a:r>
              <a:rPr lang="en-US" altLang="zh-CN"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a:t>
            </a:r>
            <a:endParaRPr lang="en-US" altLang="zh-CN"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矩形 15"/>
          <p:cNvSpPr/>
          <p:nvPr/>
        </p:nvSpPr>
        <p:spPr bwMode="auto">
          <a:xfrm>
            <a:off x="5176520" y="2690495"/>
            <a:ext cx="1948815" cy="551180"/>
          </a:xfrm>
          <a:prstGeom prst="rect">
            <a:avLst/>
          </a:prstGeom>
        </p:spPr>
        <p:txBody>
          <a:bodyPr wrap="square" lIns="121908" tIns="60954" rIns="121908" bIns="60954">
            <a:spAutoFit/>
          </a:bodyPr>
          <a:lstStyle/>
          <a:p>
            <a:pPr algn="l"/>
            <a:r>
              <a:rPr lang="zh-CN" altLang="en-US" sz="1400" b="1">
                <a:solidFill>
                  <a:schemeClr val="tx1">
                    <a:lumMod val="85000"/>
                    <a:lumOff val="15000"/>
                  </a:schemeClr>
                </a:solidFill>
                <a:latin typeface="思源黑体 CN Regular" panose="020B0500000000000000" charset="-122"/>
                <a:ea typeface="思源黑体 CN Regular" panose="020B0500000000000000" charset="-122"/>
                <a:cs typeface="思源黑体 CN Regular" panose="020B0500000000000000" charset="-122"/>
                <a:sym typeface="+mn-ea"/>
              </a:rPr>
              <a:t>学生创客利用iCenter资源有较高技术门槛</a:t>
            </a:r>
            <a:endParaRPr lang="zh-CN" altLang="en-US" sz="1400" b="1"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Arial" panose="020B0604020202020204" pitchFamily="34" charset="0"/>
            </a:endParaRPr>
          </a:p>
        </p:txBody>
      </p:sp>
      <p:sp>
        <p:nvSpPr>
          <p:cNvPr id="17" name="TextBox 24"/>
          <p:cNvSpPr txBox="1"/>
          <p:nvPr/>
        </p:nvSpPr>
        <p:spPr bwMode="auto">
          <a:xfrm>
            <a:off x="8881110" y="3768090"/>
            <a:ext cx="2118360" cy="1898015"/>
          </a:xfrm>
          <a:prstGeom prst="rect">
            <a:avLst/>
          </a:prstGeom>
          <a:noFill/>
        </p:spPr>
        <p:txBody>
          <a:bodyPr wrap="square" lIns="121908" tIns="60954" rIns="121908" bIns="60954">
            <a:spAutoFit/>
          </a:bodyPr>
          <a:lstStyle/>
          <a:p>
            <a:pPr algn="ctr">
              <a:lnSpc>
                <a:spcPct val="150000"/>
              </a:lnSpc>
            </a:pPr>
            <a:r>
              <a:rPr lang="zh-CN" alt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目前李兆基创新教育课程主要是体验式课程（如制造工程体验），和科研竞赛类课程（如智能无人机创新实践），在这两类课程中存在较大的培训进阶创客的空档。使得初级创客难以顺利成长</a:t>
            </a:r>
            <a:endParaRPr lang="zh-CN" altLang="en-US" sz="1100"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nvSpPr>
        <p:spPr bwMode="auto">
          <a:xfrm>
            <a:off x="9088965" y="3057088"/>
            <a:ext cx="1559298" cy="551180"/>
          </a:xfrm>
          <a:prstGeom prst="rect">
            <a:avLst/>
          </a:prstGeom>
        </p:spPr>
        <p:txBody>
          <a:bodyPr wrap="square" lIns="121908" tIns="60954" rIns="121908" bIns="60954">
            <a:spAutoFit/>
          </a:bodyPr>
          <a:lstStyle/>
          <a:p>
            <a:pPr algn="ctr">
              <a:defRPr/>
            </a:pPr>
            <a:r>
              <a:rPr lang="zh-CN" altLang="en-US" sz="1400" b="1">
                <a:solidFill>
                  <a:schemeClr val="tx1">
                    <a:lumMod val="85000"/>
                    <a:lumOff val="15000"/>
                  </a:schemeClr>
                </a:solidFill>
                <a:latin typeface="思源黑体 CN Regular" panose="020B0500000000000000" charset="-122"/>
                <a:ea typeface="思源黑体 CN Regular" panose="020B0500000000000000" charset="-122"/>
                <a:sym typeface="+mn-ea"/>
              </a:rPr>
              <a:t>缺乏渐进式的创客培训体系</a:t>
            </a:r>
            <a:endParaRPr lang="zh-CN" altLang="en-US" sz="1400" b="1" dirty="0">
              <a:solidFill>
                <a:schemeClr val="tx1">
                  <a:lumMod val="65000"/>
                  <a:lumOff val="35000"/>
                </a:schemeClr>
              </a:solidFill>
              <a:latin typeface="思源黑体 CN Regular" panose="020B0500000000000000" charset="-122"/>
              <a:ea typeface="思源黑体 CN Regular" panose="020B0500000000000000" charset="-122"/>
              <a:cs typeface="+mn-ea"/>
              <a:sym typeface="Arial" panose="020B0604020202020204" pitchFamily="34" charset="0"/>
            </a:endParaRPr>
          </a:p>
        </p:txBody>
      </p:sp>
      <p:sp>
        <p:nvSpPr>
          <p:cNvPr id="19" name="椭圆 18"/>
          <p:cNvSpPr/>
          <p:nvPr/>
        </p:nvSpPr>
        <p:spPr>
          <a:xfrm>
            <a:off x="1826022" y="1781175"/>
            <a:ext cx="1103313" cy="1101725"/>
          </a:xfrm>
          <a:prstGeom prst="ellipse">
            <a:avLst/>
          </a:prstGeom>
          <a:gradFill>
            <a:gsLst>
              <a:gs pos="0">
                <a:srgbClr val="D84744"/>
              </a:gs>
              <a:gs pos="37000">
                <a:srgbClr val="C62F34"/>
              </a:gs>
              <a:gs pos="100000">
                <a:srgbClr val="B21D30"/>
              </a:gs>
            </a:gsLst>
            <a:lin ang="5400000" scaled="1"/>
          </a:gra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599112" y="1214258"/>
            <a:ext cx="1103313" cy="1101725"/>
          </a:xfrm>
          <a:prstGeom prst="ellipse">
            <a:avLst/>
          </a:prstGeom>
          <a:gradFill>
            <a:gsLst>
              <a:gs pos="0">
                <a:srgbClr val="D84744"/>
              </a:gs>
              <a:gs pos="37000">
                <a:srgbClr val="C62F34"/>
              </a:gs>
              <a:gs pos="100000">
                <a:srgbClr val="B21D30"/>
              </a:gs>
            </a:gsLst>
            <a:lin ang="5400000" scaled="1"/>
          </a:gra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9372202" y="1781175"/>
            <a:ext cx="1103313" cy="1101725"/>
          </a:xfrm>
          <a:prstGeom prst="ellipse">
            <a:avLst/>
          </a:prstGeom>
          <a:gradFill>
            <a:gsLst>
              <a:gs pos="0">
                <a:srgbClr val="D84744"/>
              </a:gs>
              <a:gs pos="37000">
                <a:srgbClr val="C62F34"/>
              </a:gs>
              <a:gs pos="100000">
                <a:srgbClr val="B21D30"/>
              </a:gs>
            </a:gsLst>
            <a:lin ang="5400000" scaled="1"/>
          </a:gra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17"/>
          <p:cNvSpPr txBox="1"/>
          <p:nvPr/>
        </p:nvSpPr>
        <p:spPr>
          <a:xfrm>
            <a:off x="9562458" y="1982183"/>
            <a:ext cx="755335" cy="707886"/>
          </a:xfrm>
          <a:prstGeom prst="rect">
            <a:avLst/>
          </a:prstGeom>
          <a:noFill/>
        </p:spPr>
        <p:txBody>
          <a:bodyPr wrap="none" rtlCol="0">
            <a:spAutoFit/>
          </a:bodyPr>
          <a:lstStyle/>
          <a:p>
            <a:r>
              <a:rPr lang="en-US" altLang="zh-CN" sz="4000"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03</a:t>
            </a:r>
            <a:endParaRPr lang="zh-CN" altLang="en-US" sz="40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3" name="TextBox 17"/>
          <p:cNvSpPr txBox="1"/>
          <p:nvPr/>
        </p:nvSpPr>
        <p:spPr>
          <a:xfrm>
            <a:off x="1997228" y="1982183"/>
            <a:ext cx="755335" cy="707886"/>
          </a:xfrm>
          <a:prstGeom prst="rect">
            <a:avLst/>
          </a:prstGeom>
          <a:noFill/>
        </p:spPr>
        <p:txBody>
          <a:bodyPr wrap="none" rtlCol="0">
            <a:spAutoFit/>
          </a:bodyPr>
          <a:lstStyle/>
          <a:p>
            <a:r>
              <a:rPr lang="en-US" altLang="zh-CN" sz="4000"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01</a:t>
            </a:r>
            <a:endParaRPr lang="zh-CN" altLang="en-US" sz="40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TextBox 17"/>
          <p:cNvSpPr txBox="1"/>
          <p:nvPr/>
        </p:nvSpPr>
        <p:spPr>
          <a:xfrm>
            <a:off x="5773100" y="1411177"/>
            <a:ext cx="755335" cy="707886"/>
          </a:xfrm>
          <a:prstGeom prst="rect">
            <a:avLst/>
          </a:prstGeom>
          <a:noFill/>
        </p:spPr>
        <p:txBody>
          <a:bodyPr wrap="none" rtlCol="0">
            <a:spAutoFit/>
          </a:bodyPr>
          <a:lstStyle/>
          <a:p>
            <a:r>
              <a:rPr lang="en-US" altLang="zh-CN" sz="4000"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02</a:t>
            </a:r>
            <a:endParaRPr lang="zh-CN" altLang="en-US" sz="40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TextBox 8"/>
          <p:cNvSpPr txBox="1"/>
          <p:nvPr/>
        </p:nvSpPr>
        <p:spPr>
          <a:xfrm>
            <a:off x="895349" y="641742"/>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bg1"/>
                </a:solidFill>
                <a:effectLst/>
                <a:latin typeface="微软雅黑" panose="020B0503020204020204" charset="-122"/>
                <a:ea typeface="微软雅黑" panose="020B0503020204020204" charset="-122"/>
                <a:sym typeface="Arial" panose="020B0604020202020204" pitchFamily="34" charset="0"/>
              </a:rPr>
              <a:t>痛点</a:t>
            </a:r>
            <a:r>
              <a:rPr lang="en-US" altLang="zh-CN" sz="4800" dirty="0" smtClean="0">
                <a:solidFill>
                  <a:schemeClr val="bg1"/>
                </a:solidFill>
                <a:effectLst/>
                <a:latin typeface="微软雅黑" panose="020B0503020204020204" charset="-122"/>
                <a:ea typeface="微软雅黑" panose="020B0503020204020204" charset="-122"/>
                <a:sym typeface="Arial" panose="020B0604020202020204" pitchFamily="34" charset="0"/>
              </a:rPr>
              <a:t> 02</a:t>
            </a:r>
            <a:endParaRPr lang="en-US" altLang="zh-CN" sz="4800" dirty="0" smtClean="0">
              <a:solidFill>
                <a:schemeClr val="bg1"/>
              </a:solidFill>
              <a:effectLst/>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spd="slow" advTm="200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2779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895349" y="641742"/>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痛点</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02</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grpSp>
        <p:nvGrpSpPr>
          <p:cNvPr id="24" name="组合 23"/>
          <p:cNvGrpSpPr/>
          <p:nvPr/>
        </p:nvGrpSpPr>
        <p:grpSpPr>
          <a:xfrm>
            <a:off x="778510" y="2626574"/>
            <a:ext cx="9145316" cy="2823228"/>
            <a:chOff x="2009775" y="2188059"/>
            <a:chExt cx="9145316" cy="2823228"/>
          </a:xfrm>
        </p:grpSpPr>
        <p:sp>
          <p:nvSpPr>
            <p:cNvPr id="3" name="矩形 14"/>
            <p:cNvSpPr/>
            <p:nvPr/>
          </p:nvSpPr>
          <p:spPr>
            <a:xfrm flipV="1">
              <a:off x="2009775" y="3698751"/>
              <a:ext cx="3082967" cy="184291"/>
            </a:xfrm>
            <a:custGeom>
              <a:avLst/>
              <a:gdLst/>
              <a:ahLst/>
              <a:cxnLst/>
              <a:rect l="l" t="t" r="r" b="b"/>
              <a:pathLst>
                <a:path w="4571707" h="242218">
                  <a:moveTo>
                    <a:pt x="0" y="242218"/>
                  </a:moveTo>
                  <a:lnTo>
                    <a:pt x="4571707" y="242218"/>
                  </a:lnTo>
                  <a:lnTo>
                    <a:pt x="4571707" y="0"/>
                  </a:lnTo>
                  <a:lnTo>
                    <a:pt x="0" y="0"/>
                  </a:lnTo>
                  <a:close/>
                </a:path>
              </a:pathLst>
            </a:cu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p>
              <a:pPr algn="ctr"/>
              <a:endParaRPr lang="en-US">
                <a:solidFill>
                  <a:schemeClr val="lt1"/>
                </a:solidFill>
              </a:endParaRPr>
            </a:p>
          </p:txBody>
        </p:sp>
        <p:grpSp>
          <p:nvGrpSpPr>
            <p:cNvPr id="4" name="组合 3"/>
            <p:cNvGrpSpPr/>
            <p:nvPr/>
          </p:nvGrpSpPr>
          <p:grpSpPr>
            <a:xfrm>
              <a:off x="4429319" y="3699823"/>
              <a:ext cx="1314418" cy="1311464"/>
              <a:chOff x="3225639" y="4543564"/>
              <a:chExt cx="1752329" cy="1748619"/>
            </a:xfrm>
          </p:grpSpPr>
          <p:sp>
            <p:nvSpPr>
              <p:cNvPr id="6" name="椭圆 5"/>
              <p:cNvSpPr/>
              <p:nvPr/>
            </p:nvSpPr>
            <p:spPr>
              <a:xfrm flipV="1">
                <a:off x="3225639" y="4543565"/>
                <a:ext cx="1735762" cy="1734334"/>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solidFill>
                    <a:schemeClr val="tx1">
                      <a:lumMod val="85000"/>
                      <a:lumOff val="15000"/>
                    </a:schemeClr>
                  </a:solidFill>
                </a:endParaRPr>
              </a:p>
            </p:txBody>
          </p:sp>
          <p:sp>
            <p:nvSpPr>
              <p:cNvPr id="11" name="椭圆 10"/>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36000" anchor="ctr" anchorCtr="1"/>
              <a:p>
                <a:pPr lvl="0" algn="ctr">
                  <a:defRPr/>
                </a:pPr>
                <a:r>
                  <a:rPr lang="en-US" altLang="zh-CN" sz="3000" b="1" kern="0" dirty="0">
                    <a:solidFill>
                      <a:schemeClr val="tx1">
                        <a:lumMod val="85000"/>
                        <a:lumOff val="15000"/>
                      </a:schemeClr>
                    </a:solidFill>
                    <a:latin typeface="Bebas" pitchFamily="2" charset="0"/>
                    <a:ea typeface="微软雅黑" panose="020B0503020204020204" charset="-122"/>
                  </a:rPr>
                  <a:t>02</a:t>
                </a:r>
                <a:endParaRPr lang="zh-CN" altLang="en-US" sz="3000" b="1" kern="0" dirty="0">
                  <a:solidFill>
                    <a:schemeClr val="tx1">
                      <a:lumMod val="85000"/>
                      <a:lumOff val="15000"/>
                    </a:schemeClr>
                  </a:solidFill>
                  <a:latin typeface="Bebas" pitchFamily="2" charset="0"/>
                  <a:ea typeface="微软雅黑" panose="020B0503020204020204" charset="-122"/>
                </a:endParaRPr>
              </a:p>
            </p:txBody>
          </p:sp>
          <p:sp>
            <p:nvSpPr>
              <p:cNvPr id="13"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rgbClr val="D84744"/>
              </a:solidFill>
              <a:ln>
                <a:solidFill>
                  <a:srgbClr val="D84744"/>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lumMod val="85000"/>
                      <a:lumOff val="15000"/>
                    </a:schemeClr>
                  </a:solidFill>
                </a:endParaRPr>
              </a:p>
            </p:txBody>
          </p:sp>
        </p:grpSp>
        <p:sp>
          <p:nvSpPr>
            <p:cNvPr id="14" name="矩形 14"/>
            <p:cNvSpPr/>
            <p:nvPr/>
          </p:nvSpPr>
          <p:spPr>
            <a:xfrm>
              <a:off x="2009775" y="3295947"/>
              <a:ext cx="5328182" cy="184291"/>
            </a:xfrm>
            <a:custGeom>
              <a:avLst/>
              <a:gdLst/>
              <a:ahLst/>
              <a:cxnLst/>
              <a:rect l="l" t="t" r="r" b="b"/>
              <a:pathLst>
                <a:path w="4571707" h="242218">
                  <a:moveTo>
                    <a:pt x="0" y="0"/>
                  </a:moveTo>
                  <a:lnTo>
                    <a:pt x="4571707" y="0"/>
                  </a:lnTo>
                  <a:lnTo>
                    <a:pt x="4571707" y="242218"/>
                  </a:lnTo>
                  <a:lnTo>
                    <a:pt x="0" y="242218"/>
                  </a:lnTo>
                  <a:close/>
                </a:path>
              </a:pathLst>
            </a:custGeom>
            <a:solidFill>
              <a:srgbClr val="D84744"/>
            </a:solidFill>
            <a:ln>
              <a:noFill/>
            </a:ln>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p>
              <a:pPr algn="ctr"/>
              <a:endParaRPr lang="en-US">
                <a:solidFill>
                  <a:schemeClr val="lt1"/>
                </a:solidFill>
              </a:endParaRPr>
            </a:p>
          </p:txBody>
        </p:sp>
        <p:grpSp>
          <p:nvGrpSpPr>
            <p:cNvPr id="15" name="组合 14"/>
            <p:cNvGrpSpPr/>
            <p:nvPr/>
          </p:nvGrpSpPr>
          <p:grpSpPr>
            <a:xfrm>
              <a:off x="6608636" y="2188059"/>
              <a:ext cx="1301991" cy="1303965"/>
              <a:chOff x="6131016" y="674750"/>
              <a:chExt cx="1735762" cy="1738620"/>
            </a:xfrm>
          </p:grpSpPr>
          <p:sp>
            <p:nvSpPr>
              <p:cNvPr id="16" name="椭圆 15"/>
              <p:cNvSpPr/>
              <p:nvPr/>
            </p:nvSpPr>
            <p:spPr>
              <a:xfrm>
                <a:off x="6131016" y="674750"/>
                <a:ext cx="1735762" cy="1735763"/>
              </a:xfrm>
              <a:prstGeom prst="ellipse">
                <a:avLst/>
              </a:prstGeom>
              <a:solidFill>
                <a:srgbClr val="D8474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solidFill>
                    <a:schemeClr val="tx1">
                      <a:lumMod val="85000"/>
                      <a:lumOff val="15000"/>
                    </a:schemeClr>
                  </a:solidFill>
                </a:endParaRPr>
              </a:p>
            </p:txBody>
          </p:sp>
          <p:sp>
            <p:nvSpPr>
              <p:cNvPr id="17" name="椭圆 16"/>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36000" anchor="ctr"/>
              <a:p>
                <a:pPr lvl="0" algn="ctr">
                  <a:defRPr/>
                </a:pPr>
                <a:r>
                  <a:rPr lang="en-US" altLang="zh-CN" sz="3000" b="1" kern="0" dirty="0">
                    <a:solidFill>
                      <a:schemeClr val="tx1">
                        <a:lumMod val="85000"/>
                        <a:lumOff val="15000"/>
                      </a:schemeClr>
                    </a:solidFill>
                    <a:latin typeface="Bebas" pitchFamily="2" charset="0"/>
                    <a:ea typeface="微软雅黑" panose="020B0503020204020204" charset="-122"/>
                  </a:rPr>
                  <a:t>01</a:t>
                </a:r>
                <a:endParaRPr lang="zh-CN" altLang="en-US" sz="3000" b="1" kern="0" dirty="0">
                  <a:solidFill>
                    <a:schemeClr val="tx1">
                      <a:lumMod val="85000"/>
                      <a:lumOff val="15000"/>
                    </a:schemeClr>
                  </a:solidFill>
                  <a:latin typeface="Bebas" pitchFamily="2" charset="0"/>
                  <a:ea typeface="微软雅黑" panose="020B0503020204020204" charset="-122"/>
                </a:endParaRPr>
              </a:p>
            </p:txBody>
          </p:sp>
          <p:sp>
            <p:nvSpPr>
              <p:cNvPr id="18"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lumMod val="85000"/>
                      <a:lumOff val="15000"/>
                    </a:schemeClr>
                  </a:solidFill>
                </a:endParaRPr>
              </a:p>
            </p:txBody>
          </p:sp>
        </p:grpSp>
        <p:sp>
          <p:nvSpPr>
            <p:cNvPr id="19" name="矩形 14"/>
            <p:cNvSpPr/>
            <p:nvPr/>
          </p:nvSpPr>
          <p:spPr>
            <a:xfrm flipV="1">
              <a:off x="6581776" y="3698751"/>
              <a:ext cx="4573315" cy="184291"/>
            </a:xfrm>
            <a:custGeom>
              <a:avLst/>
              <a:gdLst/>
              <a:ahLst/>
              <a:cxnLst/>
              <a:rect l="l" t="t" r="r" b="b"/>
              <a:pathLst>
                <a:path w="4571707" h="242218">
                  <a:moveTo>
                    <a:pt x="0" y="242218"/>
                  </a:moveTo>
                  <a:lnTo>
                    <a:pt x="4571707" y="242218"/>
                  </a:lnTo>
                  <a:lnTo>
                    <a:pt x="4571707" y="0"/>
                  </a:lnTo>
                  <a:lnTo>
                    <a:pt x="0" y="0"/>
                  </a:lnTo>
                  <a:close/>
                </a:path>
              </a:pathLst>
            </a:custGeom>
            <a:solidFill>
              <a:srgbClr val="D84744"/>
            </a:solidFill>
            <a:ln>
              <a:noFill/>
            </a:ln>
          </p:spPr>
          <p:style>
            <a:lnRef idx="2">
              <a:schemeClr val="dk1">
                <a:shade val="50000"/>
              </a:schemeClr>
            </a:lnRef>
            <a:fillRef idx="1">
              <a:schemeClr val="dk1"/>
            </a:fillRef>
            <a:effectRef idx="0">
              <a:schemeClr val="dk1"/>
            </a:effectRef>
            <a:fontRef idx="minor">
              <a:schemeClr val="lt1"/>
            </a:fontRef>
          </p:style>
          <p:txBody>
            <a:bodyPr lIns="68580" tIns="34290" rIns="68580" bIns="34290" rtlCol="0" anchor="ctr"/>
            <a:p>
              <a:pPr algn="ctr"/>
              <a:endParaRPr lang="en-US">
                <a:solidFill>
                  <a:schemeClr val="lt1"/>
                </a:solidFill>
              </a:endParaRPr>
            </a:p>
          </p:txBody>
        </p:sp>
        <p:grpSp>
          <p:nvGrpSpPr>
            <p:cNvPr id="20" name="组合 19"/>
            <p:cNvGrpSpPr/>
            <p:nvPr/>
          </p:nvGrpSpPr>
          <p:grpSpPr>
            <a:xfrm>
              <a:off x="5930779" y="3698752"/>
              <a:ext cx="1301991" cy="1301822"/>
              <a:chOff x="5227325" y="4542136"/>
              <a:chExt cx="1735762" cy="1735763"/>
            </a:xfrm>
          </p:grpSpPr>
          <p:sp>
            <p:nvSpPr>
              <p:cNvPr id="21" name="椭圆 20"/>
              <p:cNvSpPr/>
              <p:nvPr/>
            </p:nvSpPr>
            <p:spPr>
              <a:xfrm flipV="1">
                <a:off x="5227325" y="4543565"/>
                <a:ext cx="1735762" cy="1734334"/>
              </a:xfrm>
              <a:prstGeom prst="ellipse">
                <a:avLst/>
              </a:prstGeom>
              <a:solidFill>
                <a:srgbClr val="C00000"/>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lumMod val="85000"/>
                      <a:lumOff val="15000"/>
                    </a:schemeClr>
                  </a:solidFill>
                </a:endParaRPr>
              </a:p>
            </p:txBody>
          </p:sp>
          <p:sp>
            <p:nvSpPr>
              <p:cNvPr id="22" name="椭圆 21"/>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36000" anchor="ctr"/>
              <a:p>
                <a:pPr lvl="0" algn="ctr">
                  <a:defRPr/>
                </a:pPr>
                <a:r>
                  <a:rPr lang="en-US" altLang="zh-CN" sz="3000" b="1" kern="0">
                    <a:solidFill>
                      <a:schemeClr val="tx1">
                        <a:lumMod val="85000"/>
                        <a:lumOff val="15000"/>
                      </a:schemeClr>
                    </a:solidFill>
                    <a:latin typeface="Bebas" pitchFamily="2" charset="0"/>
                    <a:ea typeface="微软雅黑" panose="020B0503020204020204" charset="-122"/>
                  </a:rPr>
                  <a:t>03</a:t>
                </a:r>
                <a:endParaRPr lang="zh-CN" altLang="en-US" sz="3000" b="1" kern="0">
                  <a:solidFill>
                    <a:schemeClr val="tx1">
                      <a:lumMod val="85000"/>
                      <a:lumOff val="15000"/>
                    </a:schemeClr>
                  </a:solidFill>
                  <a:latin typeface="Bebas" pitchFamily="2" charset="0"/>
                  <a:ea typeface="微软雅黑" panose="020B0503020204020204" charset="-122"/>
                </a:endParaRPr>
              </a:p>
            </p:txBody>
          </p:sp>
          <p:sp>
            <p:nvSpPr>
              <p:cNvPr id="23"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rgbClr val="D8474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solidFill>
                    <a:schemeClr val="tx1">
                      <a:lumMod val="85000"/>
                      <a:lumOff val="15000"/>
                    </a:schemeClr>
                  </a:solidFill>
                </a:endParaRPr>
              </a:p>
            </p:txBody>
          </p:sp>
        </p:grpSp>
        <p:sp>
          <p:nvSpPr>
            <p:cNvPr id="26" name="TextBox 19"/>
            <p:cNvSpPr txBox="1"/>
            <p:nvPr/>
          </p:nvSpPr>
          <p:spPr>
            <a:xfrm>
              <a:off x="3449019" y="2198599"/>
              <a:ext cx="1661160" cy="299085"/>
            </a:xfrm>
            <a:prstGeom prst="rect">
              <a:avLst/>
            </a:prstGeom>
            <a:noFill/>
          </p:spPr>
          <p:txBody>
            <a:bodyPr wrap="none" lIns="68580" tIns="34290" rIns="68580" bIns="34290" rtlCol="0">
              <a:spAutoFit/>
            </a:bodyPr>
            <a:p>
              <a:pPr algn="l"/>
              <a:r>
                <a:rPr lang="zh-CN" altLang="en-US" sz="1500">
                  <a:solidFill>
                    <a:schemeClr val="tx1">
                      <a:lumMod val="85000"/>
                      <a:lumOff val="15000"/>
                    </a:schemeClr>
                  </a:solidFill>
                  <a:latin typeface="微软雅黑" panose="020B0503020204020204" charset="-122"/>
                  <a:ea typeface="微软雅黑" panose="020B0503020204020204" charset="-122"/>
                </a:rPr>
                <a:t>学生想法难以落实</a:t>
              </a:r>
              <a:endParaRPr lang="zh-CN" altLang="en-US" sz="1500">
                <a:solidFill>
                  <a:schemeClr val="tx1">
                    <a:lumMod val="85000"/>
                    <a:lumOff val="15000"/>
                  </a:schemeClr>
                </a:solidFill>
                <a:latin typeface="微软雅黑" panose="020B0503020204020204" charset="-122"/>
                <a:ea typeface="微软雅黑" panose="020B0503020204020204" charset="-122"/>
              </a:endParaRPr>
            </a:p>
          </p:txBody>
        </p:sp>
        <p:sp>
          <p:nvSpPr>
            <p:cNvPr id="28" name="TextBox 21"/>
            <p:cNvSpPr txBox="1"/>
            <p:nvPr/>
          </p:nvSpPr>
          <p:spPr>
            <a:xfrm>
              <a:off x="2182495" y="4098774"/>
              <a:ext cx="2246630" cy="530225"/>
            </a:xfrm>
            <a:prstGeom prst="rect">
              <a:avLst/>
            </a:prstGeom>
            <a:noFill/>
          </p:spPr>
          <p:txBody>
            <a:bodyPr wrap="square" lIns="68580" tIns="34290" rIns="68580" bIns="34290" rtlCol="0">
              <a:spAutoFit/>
            </a:bodyPr>
            <a:p>
              <a:pPr algn="l"/>
              <a:r>
                <a:rPr lang="zh-CN" altLang="en-US" sz="1500">
                  <a:solidFill>
                    <a:schemeClr val="tx1">
                      <a:lumMod val="85000"/>
                      <a:lumOff val="15000"/>
                    </a:schemeClr>
                  </a:solidFill>
                  <a:latin typeface="微软雅黑" panose="020B0503020204020204" charset="-122"/>
                  <a:ea typeface="微软雅黑" panose="020B0503020204020204" charset="-122"/>
                </a:rPr>
                <a:t>学生创客利用iCenter资源有较高技术门槛</a:t>
              </a:r>
              <a:endParaRPr lang="zh-CN" altLang="en-US" sz="1500">
                <a:solidFill>
                  <a:schemeClr val="tx1">
                    <a:lumMod val="85000"/>
                    <a:lumOff val="15000"/>
                  </a:schemeClr>
                </a:solidFill>
                <a:latin typeface="微软雅黑" panose="020B0503020204020204" charset="-122"/>
                <a:ea typeface="微软雅黑" panose="020B0503020204020204" charset="-122"/>
              </a:endParaRPr>
            </a:p>
          </p:txBody>
        </p:sp>
        <p:sp>
          <p:nvSpPr>
            <p:cNvPr id="30" name="TextBox 23"/>
            <p:cNvSpPr txBox="1"/>
            <p:nvPr/>
          </p:nvSpPr>
          <p:spPr>
            <a:xfrm>
              <a:off x="7426382" y="4084687"/>
              <a:ext cx="2423160" cy="299085"/>
            </a:xfrm>
            <a:prstGeom prst="rect">
              <a:avLst/>
            </a:prstGeom>
            <a:noFill/>
          </p:spPr>
          <p:txBody>
            <a:bodyPr wrap="none" lIns="68580" tIns="34290" rIns="68580" bIns="34290" rtlCol="0">
              <a:spAutoFit/>
            </a:bodyPr>
            <a:p>
              <a:pPr algn="l"/>
              <a:r>
                <a:rPr lang="zh-CN" altLang="en-US" sz="1500">
                  <a:solidFill>
                    <a:schemeClr val="tx1">
                      <a:lumMod val="85000"/>
                      <a:lumOff val="15000"/>
                    </a:schemeClr>
                  </a:solidFill>
                  <a:latin typeface="微软雅黑" panose="020B0503020204020204" charset="-122"/>
                  <a:ea typeface="微软雅黑" panose="020B0503020204020204" charset="-122"/>
                </a:rPr>
                <a:t>缺乏渐进式的创客培训体系</a:t>
              </a:r>
              <a:endParaRPr lang="zh-CN" altLang="en-US" sz="150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ransition spd="slow" advTm="200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5" name="矩形 4"/>
          <p:cNvSpPr/>
          <p:nvPr/>
        </p:nvSpPr>
        <p:spPr>
          <a:xfrm>
            <a:off x="9027795" y="0"/>
            <a:ext cx="3171825" cy="6858000"/>
          </a:xfrm>
          <a:prstGeom prst="rect">
            <a:avLst/>
          </a:prstGeom>
          <a:gradFill>
            <a:gsLst>
              <a:gs pos="0">
                <a:srgbClr val="D84744"/>
              </a:gs>
              <a:gs pos="37000">
                <a:srgbClr val="C62F34"/>
              </a:gs>
              <a:gs pos="100000">
                <a:srgbClr val="B21D3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
          <p:cNvSpPr txBox="1"/>
          <p:nvPr/>
        </p:nvSpPr>
        <p:spPr>
          <a:xfrm>
            <a:off x="1009649" y="2387992"/>
            <a:ext cx="3700464" cy="738505"/>
          </a:xfrm>
          <a:prstGeom prst="rect">
            <a:avLst/>
          </a:prstGeom>
          <a:noFill/>
          <a:effectLst/>
        </p:spPr>
        <p:txBody>
          <a:bodyPr wrap="square" lIns="0" tIns="0" rIns="0" bIns="0" rtlCol="0" anchor="ctr">
            <a:spAutoFit/>
          </a:bodyPr>
          <a:lstStyle>
            <a:defPPr>
              <a:defRPr lang="zh-CN"/>
            </a:defPPr>
            <a:lvl1pPr algn="ctr">
              <a:defRPr sz="6000" b="1" spc="200">
                <a:blipFill>
                  <a:blip r:embed="rId1"/>
                  <a:stretch>
                    <a:fillRect/>
                  </a:stretch>
                </a:blipFill>
                <a:effectLst>
                  <a:innerShdw blurRad="63500" dist="50800" dir="16200000">
                    <a:prstClr val="black">
                      <a:alpha val="50000"/>
                    </a:prstClr>
                  </a:innerShdw>
                </a:effectLst>
                <a:latin typeface="思源黑体 CN Heavy" panose="020B0A00000000000000" pitchFamily="34" charset="-122"/>
                <a:ea typeface="思源黑体 CN Heavy" panose="020B0A00000000000000" pitchFamily="34" charset="-122"/>
              </a:defRPr>
            </a:lvl1pPr>
          </a:lstStyle>
          <a:p>
            <a:pPr algn="l"/>
            <a:r>
              <a:rPr lang="zh-CN" altLang="en-US"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目标</a:t>
            </a:r>
            <a:r>
              <a:rPr lang="en-US" altLang="zh-CN" sz="4800" dirty="0" smtClean="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rPr>
              <a:t> 03</a:t>
            </a:r>
            <a:endParaRPr lang="zh-CN" altLang="en-US" sz="4800" dirty="0">
              <a:solidFill>
                <a:schemeClr val="tx1">
                  <a:lumMod val="65000"/>
                  <a:lumOff val="35000"/>
                </a:schemeClr>
              </a:solidFill>
              <a:effectLst/>
              <a:latin typeface="微软雅黑" panose="020B0503020204020204" charset="-122"/>
              <a:ea typeface="微软雅黑" panose="020B0503020204020204" charset="-122"/>
              <a:sym typeface="Arial" panose="020B0604020202020204" pitchFamily="34" charset="0"/>
            </a:endParaRPr>
          </a:p>
        </p:txBody>
      </p:sp>
      <p:sp>
        <p:nvSpPr>
          <p:cNvPr id="8" name="TextBox 24"/>
          <p:cNvSpPr txBox="1"/>
          <p:nvPr/>
        </p:nvSpPr>
        <p:spPr bwMode="auto">
          <a:xfrm>
            <a:off x="916940" y="3646170"/>
            <a:ext cx="6118860" cy="766445"/>
          </a:xfrm>
          <a:prstGeom prst="rect">
            <a:avLst/>
          </a:prstGeom>
          <a:noFill/>
        </p:spPr>
        <p:txBody>
          <a:bodyPr wrap="square" lIns="121908" tIns="60954" rIns="121908" bIns="60954">
            <a:spAutoFit/>
          </a:bodyPr>
          <a:lstStyle/>
          <a:p>
            <a:pPr>
              <a:lnSpc>
                <a:spcPct val="150000"/>
              </a:lnSpc>
            </a:pPr>
            <a:r>
              <a:rPr lang="en-US" alt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让</a:t>
            </a:r>
            <a:r>
              <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创意、资源、落实、奖励四</a:t>
            </a:r>
            <a:r>
              <a:rPr lang="en-US" alt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者有机结合，</a:t>
            </a:r>
            <a:r>
              <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相互协同</a:t>
            </a:r>
            <a:r>
              <a:rPr lang="en-US" altLang="zh-CN"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，让信息</a:t>
            </a:r>
            <a:r>
              <a:rPr lang="zh-CN" altLang="en-US" sz="14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能在学生相互之间、学生和平台以及校外资源之间精准迅速的流通</a:t>
            </a:r>
            <a:endParaRPr lang="zh-CN" altLang="en-US" sz="1400" dirty="0">
              <a:solidFill>
                <a:schemeClr val="tx1">
                  <a:lumMod val="65000"/>
                  <a:lumOff val="35000"/>
                </a:schemeClr>
              </a:solidFill>
              <a:latin typeface="微软雅黑" panose="020B0503020204020204" charset="-122"/>
              <a:ea typeface="微软雅黑" panose="020B0503020204020204" charset="-122"/>
              <a:cs typeface="+mn-ea"/>
              <a:sym typeface="微软雅黑" panose="020B0503020204020204" charset="-122"/>
            </a:endParaRPr>
          </a:p>
        </p:txBody>
      </p:sp>
    </p:spTree>
  </p:cSld>
  <p:clrMapOvr>
    <a:masterClrMapping/>
  </p:clrMapOvr>
  <p:transition spd="slow" advTm="2000">
    <p:wipe/>
  </p:transition>
  <p:timing>
    <p:tnLst>
      <p:par>
        <p:cTn id="1" dur="indefinite" restart="never" nodeType="tmRoot"/>
      </p:par>
    </p:tnLst>
  </p:timing>
</p:sld>
</file>

<file path=ppt/tags/tag1.xml><?xml version="1.0" encoding="utf-8"?>
<p:tagLst xmlns:p="http://schemas.openxmlformats.org/presentationml/2006/main">
  <p:tag name="ISPRING_PRESENTATION_TITLE" val="2红色商务实用办公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2004</Words>
  <Application>WPS 演示</Application>
  <PresentationFormat>宽屏</PresentationFormat>
  <Paragraphs>153</Paragraphs>
  <Slides>17</Slides>
  <Notes>24</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宋体</vt:lpstr>
      <vt:lpstr>Wingdings</vt:lpstr>
      <vt:lpstr>微软雅黑</vt:lpstr>
      <vt:lpstr>思源黑体 CN Heavy</vt:lpstr>
      <vt:lpstr>方正兰亭纤黑简体</vt:lpstr>
      <vt:lpstr>黑体</vt:lpstr>
      <vt:lpstr>Calibri</vt:lpstr>
      <vt:lpstr>Arial Unicode MS</vt:lpstr>
      <vt:lpstr>Calibri Light</vt:lpstr>
      <vt:lpstr>时尚中黑简体</vt:lpstr>
      <vt:lpstr>Helvetica Neue</vt:lpstr>
      <vt:lpstr>Helvetica Light</vt:lpstr>
      <vt:lpstr>方正兰亭细黑_GBK</vt:lpstr>
      <vt:lpstr>Bebas</vt:lpstr>
      <vt:lpstr>AMGDT</vt:lpstr>
      <vt:lpstr>Helvetica Neue</vt:lpstr>
      <vt:lpstr>Calibri</vt:lpstr>
      <vt:lpstr>Impact</vt:lpstr>
      <vt:lpstr>思源黑体 CN Regular</vt:lpstr>
      <vt:lpstr>Comfortaa</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2红色商务实用办公PPT模板</dc:title>
  <dc:creator>andy</dc:creator>
  <cp:lastModifiedBy>彭程扬</cp:lastModifiedBy>
  <cp:revision>583</cp:revision>
  <dcterms:created xsi:type="dcterms:W3CDTF">2019-04-09T06:58:00Z</dcterms:created>
  <dcterms:modified xsi:type="dcterms:W3CDTF">2019-10-13T07:28:39Z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