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3" r:id="rId2"/>
    <p:sldId id="264" r:id="rId3"/>
    <p:sldId id="2743" r:id="rId4"/>
    <p:sldId id="2744"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997" autoAdjust="0"/>
    <p:restoredTop sz="94694"/>
  </p:normalViewPr>
  <p:slideViewPr>
    <p:cSldViewPr snapToGrid="0" snapToObjects="1">
      <p:cViewPr varScale="1">
        <p:scale>
          <a:sx n="102" d="100"/>
          <a:sy n="102" d="100"/>
        </p:scale>
        <p:origin x="150" y="3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10/14/2019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10/14/2019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D80D5-BECC-8A4F-99A2-9D1D24041B4B}"/>
              </a:ext>
            </a:extLst>
          </p:cNvPr>
          <p:cNvSpPr>
            <a:spLocks noGrp="1"/>
          </p:cNvSpPr>
          <p:nvPr>
            <p:ph type="title"/>
          </p:nvPr>
        </p:nvSpPr>
        <p:spPr>
          <a:xfrm>
            <a:off x="1143001" y="2789063"/>
            <a:ext cx="9905998" cy="1478570"/>
          </a:xfrm>
        </p:spPr>
        <p:txBody>
          <a:bodyPr/>
          <a:lstStyle/>
          <a:p>
            <a:r>
              <a:rPr lang="zh-CN" altLang="en-US" dirty="0"/>
              <a:t>标题：</a:t>
            </a:r>
            <a:r>
              <a:rPr lang="en-US" altLang="zh-CN" dirty="0" err="1"/>
              <a:t>Icenter</a:t>
            </a:r>
            <a:r>
              <a:rPr lang="zh-CN" altLang="en-US" dirty="0"/>
              <a:t>的未来发展计划</a:t>
            </a:r>
            <a:endParaRPr lang="en-US" dirty="0"/>
          </a:p>
        </p:txBody>
      </p:sp>
    </p:spTree>
    <p:extLst>
      <p:ext uri="{BB962C8B-B14F-4D97-AF65-F5344CB8AC3E}">
        <p14:creationId xmlns:p14="http://schemas.microsoft.com/office/powerpoint/2010/main" val="1502333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20B1-3C2D-7B46-851F-77B2B8EE8044}"/>
              </a:ext>
            </a:extLst>
          </p:cNvPr>
          <p:cNvSpPr>
            <a:spLocks noGrp="1"/>
          </p:cNvSpPr>
          <p:nvPr>
            <p:ph type="title"/>
          </p:nvPr>
        </p:nvSpPr>
        <p:spPr/>
        <p:txBody>
          <a:bodyPr/>
          <a:lstStyle/>
          <a:p>
            <a:r>
              <a:rPr lang="zh-CN" altLang="en-US" dirty="0"/>
              <a:t>作者介绍</a:t>
            </a:r>
            <a:endParaRPr lang="en-US" dirty="0"/>
          </a:p>
        </p:txBody>
      </p:sp>
      <p:sp>
        <p:nvSpPr>
          <p:cNvPr id="3" name="Content Placeholder 2">
            <a:extLst>
              <a:ext uri="{FF2B5EF4-FFF2-40B4-BE49-F238E27FC236}">
                <a16:creationId xmlns:a16="http://schemas.microsoft.com/office/drawing/2014/main" id="{B0EBABA5-A8C1-414E-88C8-46D23EF6CC40}"/>
              </a:ext>
            </a:extLst>
          </p:cNvPr>
          <p:cNvSpPr>
            <a:spLocks noGrp="1"/>
          </p:cNvSpPr>
          <p:nvPr>
            <p:ph idx="1"/>
          </p:nvPr>
        </p:nvSpPr>
        <p:spPr/>
        <p:txBody>
          <a:bodyPr>
            <a:normAutofit/>
          </a:bodyPr>
          <a:lstStyle/>
          <a:p>
            <a:pPr marL="34290" indent="0">
              <a:buNone/>
            </a:pPr>
            <a:r>
              <a:rPr lang="zh-CN" altLang="en-US" dirty="0"/>
              <a:t>中间放指导老师（顾学雍）的照片，在照片下面写上老师的简历，周围有各个组员的照片</a:t>
            </a:r>
            <a:endParaRPr lang="en-US" altLang="zh-CN" dirty="0"/>
          </a:p>
        </p:txBody>
      </p:sp>
    </p:spTree>
    <p:extLst>
      <p:ext uri="{BB962C8B-B14F-4D97-AF65-F5344CB8AC3E}">
        <p14:creationId xmlns:p14="http://schemas.microsoft.com/office/powerpoint/2010/main" val="346647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20B1-3C2D-7B46-851F-77B2B8EE8044}"/>
              </a:ext>
            </a:extLst>
          </p:cNvPr>
          <p:cNvSpPr>
            <a:spLocks noGrp="1"/>
          </p:cNvSpPr>
          <p:nvPr>
            <p:ph type="title"/>
          </p:nvPr>
        </p:nvSpPr>
        <p:spPr/>
        <p:txBody>
          <a:bodyPr/>
          <a:lstStyle/>
          <a:p>
            <a:r>
              <a:rPr lang="zh-CN" altLang="en-US" dirty="0"/>
              <a:t>目录</a:t>
            </a:r>
            <a:endParaRPr lang="en-US" dirty="0"/>
          </a:p>
        </p:txBody>
      </p:sp>
      <p:sp>
        <p:nvSpPr>
          <p:cNvPr id="3" name="Content Placeholder 2">
            <a:extLst>
              <a:ext uri="{FF2B5EF4-FFF2-40B4-BE49-F238E27FC236}">
                <a16:creationId xmlns:a16="http://schemas.microsoft.com/office/drawing/2014/main" id="{B0EBABA5-A8C1-414E-88C8-46D23EF6CC40}"/>
              </a:ext>
            </a:extLst>
          </p:cNvPr>
          <p:cNvSpPr>
            <a:spLocks noGrp="1"/>
          </p:cNvSpPr>
          <p:nvPr>
            <p:ph idx="1"/>
          </p:nvPr>
        </p:nvSpPr>
        <p:spPr/>
        <p:txBody>
          <a:bodyPr>
            <a:normAutofit fontScale="92500" lnSpcReduction="20000"/>
          </a:bodyPr>
          <a:lstStyle/>
          <a:p>
            <a:r>
              <a:rPr lang="zh-CN" altLang="en-US" sz="1800" dirty="0"/>
              <a:t>一、引言</a:t>
            </a:r>
            <a:endParaRPr lang="en-US" altLang="zh-CN" sz="1800" dirty="0"/>
          </a:p>
          <a:p>
            <a:r>
              <a:rPr lang="zh-CN" altLang="en-US" sz="1800" dirty="0"/>
              <a:t>二、逻辑模型</a:t>
            </a:r>
            <a:endParaRPr lang="en-US" altLang="zh-CN" sz="1800" dirty="0"/>
          </a:p>
          <a:p>
            <a:r>
              <a:rPr lang="zh-CN" altLang="en-US" sz="1800" dirty="0"/>
              <a:t>三、</a:t>
            </a:r>
            <a:r>
              <a:rPr lang="en-US" altLang="zh-CN" sz="1800" dirty="0" err="1"/>
              <a:t>Icenter</a:t>
            </a:r>
            <a:r>
              <a:rPr lang="zh-CN" altLang="en-US" sz="1800" dirty="0"/>
              <a:t>改革的背景与契机</a:t>
            </a:r>
            <a:endParaRPr lang="en-US" altLang="zh-CN" sz="1800" dirty="0"/>
          </a:p>
          <a:p>
            <a:r>
              <a:rPr lang="zh-CN" altLang="en-US" sz="1800" dirty="0"/>
              <a:t>四、目标：我们想要怎样的</a:t>
            </a:r>
            <a:r>
              <a:rPr lang="en-US" altLang="zh-CN" sz="1800" dirty="0" err="1"/>
              <a:t>ICenter</a:t>
            </a:r>
            <a:endParaRPr lang="en-US" altLang="zh-CN" sz="1800" dirty="0"/>
          </a:p>
          <a:p>
            <a:r>
              <a:rPr lang="zh-CN" altLang="en-US" sz="1800" dirty="0"/>
              <a:t>五、检验标准：提高</a:t>
            </a:r>
            <a:r>
              <a:rPr lang="en-US" altLang="zh-CN" sz="1800" dirty="0" err="1"/>
              <a:t>Icenter</a:t>
            </a:r>
            <a:r>
              <a:rPr lang="zh-CN" altLang="en-US" sz="1800" dirty="0"/>
              <a:t>教学的各项指标</a:t>
            </a:r>
            <a:endParaRPr lang="en-US" altLang="zh-CN" sz="1800" dirty="0"/>
          </a:p>
          <a:p>
            <a:r>
              <a:rPr lang="zh-CN" altLang="en-US" sz="1800" dirty="0"/>
              <a:t>六、输出：崭新的</a:t>
            </a:r>
            <a:r>
              <a:rPr lang="en-US" altLang="zh-CN" sz="1800" dirty="0" err="1"/>
              <a:t>icenter</a:t>
            </a:r>
            <a:r>
              <a:rPr lang="zh-CN" altLang="en-US" sz="1800" dirty="0"/>
              <a:t>教学规划</a:t>
            </a:r>
            <a:endParaRPr lang="en-US" altLang="zh-CN" sz="1800" dirty="0"/>
          </a:p>
          <a:p>
            <a:r>
              <a:rPr lang="zh-CN" altLang="en-US" sz="1800" dirty="0"/>
              <a:t>七、过程：具体措施与预算</a:t>
            </a:r>
            <a:endParaRPr lang="en-US" altLang="zh-CN" sz="1800" dirty="0"/>
          </a:p>
          <a:p>
            <a:r>
              <a:rPr lang="zh-CN" altLang="en-US" sz="1800" dirty="0"/>
              <a:t>八、输入：</a:t>
            </a:r>
            <a:r>
              <a:rPr lang="en-US" altLang="zh-CN" sz="1800" dirty="0" err="1"/>
              <a:t>Icenter</a:t>
            </a:r>
            <a:r>
              <a:rPr lang="zh-CN" altLang="en-US" sz="1800" dirty="0"/>
              <a:t>现有的资源与能力</a:t>
            </a:r>
            <a:endParaRPr lang="en-US" altLang="zh-CN" sz="1800" dirty="0"/>
          </a:p>
          <a:p>
            <a:r>
              <a:rPr lang="zh-CN" altLang="en-US" sz="1800" dirty="0"/>
              <a:t>九、边界条件：外部因素与边际性</a:t>
            </a:r>
            <a:endParaRPr lang="en-US" sz="1800" dirty="0"/>
          </a:p>
        </p:txBody>
      </p:sp>
      <p:pic>
        <p:nvPicPr>
          <p:cNvPr id="5" name="图片 4">
            <a:extLst>
              <a:ext uri="{FF2B5EF4-FFF2-40B4-BE49-F238E27FC236}">
                <a16:creationId xmlns:a16="http://schemas.microsoft.com/office/drawing/2014/main" id="{E013D9A2-4823-4D14-8E8D-A75A0EC3651C}"/>
              </a:ext>
            </a:extLst>
          </p:cNvPr>
          <p:cNvPicPr>
            <a:picLocks noChangeAspect="1"/>
          </p:cNvPicPr>
          <p:nvPr/>
        </p:nvPicPr>
        <p:blipFill>
          <a:blip r:embed="rId2"/>
          <a:stretch>
            <a:fillRect/>
          </a:stretch>
        </p:blipFill>
        <p:spPr>
          <a:xfrm>
            <a:off x="6751418" y="783703"/>
            <a:ext cx="4361151" cy="1825274"/>
          </a:xfrm>
          <a:prstGeom prst="rect">
            <a:avLst/>
          </a:prstGeom>
        </p:spPr>
      </p:pic>
      <p:sp>
        <p:nvSpPr>
          <p:cNvPr id="6" name="文本框 5">
            <a:extLst>
              <a:ext uri="{FF2B5EF4-FFF2-40B4-BE49-F238E27FC236}">
                <a16:creationId xmlns:a16="http://schemas.microsoft.com/office/drawing/2014/main" id="{2F8BA5A4-DA50-4463-AC7C-1E0663149938}"/>
              </a:ext>
            </a:extLst>
          </p:cNvPr>
          <p:cNvSpPr txBox="1"/>
          <p:nvPr/>
        </p:nvSpPr>
        <p:spPr>
          <a:xfrm>
            <a:off x="6751418" y="503339"/>
            <a:ext cx="877163" cy="369332"/>
          </a:xfrm>
          <a:prstGeom prst="rect">
            <a:avLst/>
          </a:prstGeom>
          <a:noFill/>
        </p:spPr>
        <p:txBody>
          <a:bodyPr wrap="none" rtlCol="0">
            <a:spAutoFit/>
          </a:bodyPr>
          <a:lstStyle/>
          <a:p>
            <a:r>
              <a:rPr lang="zh-CN" altLang="en-US" dirty="0"/>
              <a:t>例子：</a:t>
            </a:r>
          </a:p>
        </p:txBody>
      </p:sp>
    </p:spTree>
    <p:extLst>
      <p:ext uri="{BB962C8B-B14F-4D97-AF65-F5344CB8AC3E}">
        <p14:creationId xmlns:p14="http://schemas.microsoft.com/office/powerpoint/2010/main" val="1120810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20B1-3C2D-7B46-851F-77B2B8EE8044}"/>
              </a:ext>
            </a:extLst>
          </p:cNvPr>
          <p:cNvSpPr>
            <a:spLocks noGrp="1"/>
          </p:cNvSpPr>
          <p:nvPr>
            <p:ph type="title"/>
          </p:nvPr>
        </p:nvSpPr>
        <p:spPr/>
        <p:txBody>
          <a:bodyPr/>
          <a:lstStyle/>
          <a:p>
            <a:r>
              <a:rPr lang="zh-CN" altLang="en-US" dirty="0"/>
              <a:t>引言</a:t>
            </a:r>
            <a:endParaRPr lang="en-US" dirty="0"/>
          </a:p>
        </p:txBody>
      </p:sp>
      <p:sp>
        <p:nvSpPr>
          <p:cNvPr id="3" name="Content Placeholder 2">
            <a:extLst>
              <a:ext uri="{FF2B5EF4-FFF2-40B4-BE49-F238E27FC236}">
                <a16:creationId xmlns:a16="http://schemas.microsoft.com/office/drawing/2014/main" id="{B0EBABA5-A8C1-414E-88C8-46D23EF6CC40}"/>
              </a:ext>
            </a:extLst>
          </p:cNvPr>
          <p:cNvSpPr>
            <a:spLocks noGrp="1"/>
          </p:cNvSpPr>
          <p:nvPr>
            <p:ph idx="1"/>
          </p:nvPr>
        </p:nvSpPr>
        <p:spPr>
          <a:xfrm>
            <a:off x="1000010" y="1658142"/>
            <a:ext cx="9905999" cy="4581339"/>
          </a:xfrm>
        </p:spPr>
        <p:txBody>
          <a:bodyPr>
            <a:normAutofit/>
          </a:bodyPr>
          <a:lstStyle/>
          <a:p>
            <a:r>
              <a:rPr lang="zh-CN" altLang="en-US" dirty="0"/>
              <a:t>一个理想的未来大学，不但需要向学生传递知识内容，同时也必须要养成学生良好的学习态度与治学风格。鉴于此，网络化学习的规划，必需从信息交换网络</a:t>
            </a:r>
            <a:r>
              <a:rPr lang="en-US" altLang="zh-CN" dirty="0"/>
              <a:t>(</a:t>
            </a:r>
            <a:r>
              <a:rPr lang="zh-CN" altLang="en-US" dirty="0"/>
              <a:t>技术层面</a:t>
            </a:r>
            <a:r>
              <a:rPr lang="en-US" altLang="zh-CN" dirty="0"/>
              <a:t>)</a:t>
            </a:r>
            <a:r>
              <a:rPr lang="zh-CN" altLang="en-US" dirty="0"/>
              <a:t>，社交活动网络</a:t>
            </a:r>
            <a:r>
              <a:rPr lang="en-US" altLang="zh-CN" dirty="0"/>
              <a:t>(</a:t>
            </a:r>
            <a:r>
              <a:rPr lang="zh-CN" altLang="en-US" dirty="0"/>
              <a:t>社会层面</a:t>
            </a:r>
            <a:r>
              <a:rPr lang="en-US" altLang="zh-CN" dirty="0"/>
              <a:t>)</a:t>
            </a:r>
            <a:r>
              <a:rPr lang="zh-CN" altLang="en-US" dirty="0"/>
              <a:t>，学科交叉网络</a:t>
            </a:r>
            <a:r>
              <a:rPr lang="en-US" altLang="zh-CN" dirty="0"/>
              <a:t>(</a:t>
            </a:r>
            <a:r>
              <a:rPr lang="zh-CN" altLang="en-US" dirty="0"/>
              <a:t>知识层面</a:t>
            </a:r>
            <a:r>
              <a:rPr lang="en-US" altLang="zh-CN" dirty="0"/>
              <a:t>)</a:t>
            </a:r>
            <a:r>
              <a:rPr lang="zh-CN" altLang="en-US" dirty="0"/>
              <a:t>，三网一体地建设起一个融合实体资源与网络化资源的学习活动协调平台，让师生得以灵活地重构各类学习活动，利用各层面的网络，传播知识、孵化创新</a:t>
            </a:r>
            <a:r>
              <a:rPr lang="en-US" altLang="zh-CN" dirty="0"/>
              <a:t>, </a:t>
            </a:r>
            <a:r>
              <a:rPr lang="zh-CN" altLang="en-US" dirty="0"/>
              <a:t>与周边的社会与产业生态体系融合。</a:t>
            </a:r>
            <a:endParaRPr lang="en-US" altLang="zh-CN" dirty="0"/>
          </a:p>
          <a:p>
            <a:pPr algn="r"/>
            <a:r>
              <a:rPr lang="en-US" altLang="zh-CN" dirty="0"/>
              <a:t>——</a:t>
            </a:r>
            <a:r>
              <a:rPr lang="zh-CN" altLang="en-US" dirty="0"/>
              <a:t>顾学雍</a:t>
            </a:r>
            <a:r>
              <a:rPr lang="en-US" altLang="zh-CN" dirty="0"/>
              <a:t>《</a:t>
            </a:r>
            <a:r>
              <a:rPr lang="zh-CN" altLang="en-US" dirty="0"/>
              <a:t>新百年新学习</a:t>
            </a:r>
            <a:r>
              <a:rPr lang="en-US" altLang="zh-CN" dirty="0"/>
              <a:t>》</a:t>
            </a:r>
          </a:p>
          <a:p>
            <a:r>
              <a:rPr lang="en-US" altLang="zh-CN" dirty="0" err="1"/>
              <a:t>Icenter</a:t>
            </a:r>
            <a:r>
              <a:rPr lang="zh-CN" altLang="en-US" dirty="0"/>
              <a:t>作为清华学科交叉与资源融合的大平台，需要更深更细的改革使它真正实现自己的作用与功能。</a:t>
            </a:r>
            <a:endParaRPr lang="en-US" altLang="zh-CN" dirty="0"/>
          </a:p>
          <a:p>
            <a:pPr marL="0" indent="0">
              <a:buNone/>
            </a:pPr>
            <a:endParaRPr lang="en-US" altLang="zh-CN" dirty="0"/>
          </a:p>
          <a:p>
            <a:endParaRPr lang="en-US" altLang="zh-CN" dirty="0"/>
          </a:p>
          <a:p>
            <a:pPr marL="0" indent="0">
              <a:buNone/>
            </a:pPr>
            <a:endParaRPr lang="en-US" altLang="zh-CN" dirty="0"/>
          </a:p>
          <a:p>
            <a:endParaRPr lang="en-US" dirty="0"/>
          </a:p>
        </p:txBody>
      </p:sp>
    </p:spTree>
    <p:extLst>
      <p:ext uri="{BB962C8B-B14F-4D97-AF65-F5344CB8AC3E}">
        <p14:creationId xmlns:p14="http://schemas.microsoft.com/office/powerpoint/2010/main" val="10127503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108</TotalTime>
  <Words>257</Words>
  <Application>Microsoft Office PowerPoint</Application>
  <PresentationFormat>宽屏</PresentationFormat>
  <Paragraphs>20</Paragraphs>
  <Slides>4</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4</vt:i4>
      </vt:variant>
    </vt:vector>
  </HeadingPairs>
  <TitlesOfParts>
    <vt:vector size="7" baseType="lpstr">
      <vt:lpstr>Arial</vt:lpstr>
      <vt:lpstr>Tw Cen MT</vt:lpstr>
      <vt:lpstr>Circuit</vt:lpstr>
      <vt:lpstr>标题：Icenter的未来发展计划</vt:lpstr>
      <vt:lpstr>作者介绍</vt:lpstr>
      <vt:lpstr>目录</vt:lpstr>
      <vt:lpstr>引言</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Mso9779</dc:creator>
  <cp:lastModifiedBy>江 常皓</cp:lastModifiedBy>
  <cp:revision>21</cp:revision>
  <dcterms:created xsi:type="dcterms:W3CDTF">2019-10-13T06:28:39Z</dcterms:created>
  <dcterms:modified xsi:type="dcterms:W3CDTF">2019-10-14T03:02:12Z</dcterms:modified>
</cp:coreProperties>
</file>