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64" r:id="rId3"/>
    <p:sldId id="2727" r:id="rId4"/>
    <p:sldId id="265" r:id="rId5"/>
    <p:sldId id="2721" r:id="rId6"/>
    <p:sldId id="2722" r:id="rId7"/>
    <p:sldId id="2723" r:id="rId8"/>
    <p:sldId id="2724" r:id="rId9"/>
    <p:sldId id="2728" r:id="rId10"/>
    <p:sldId id="267" r:id="rId11"/>
    <p:sldId id="269" r:id="rId12"/>
    <p:sldId id="266" r:id="rId13"/>
    <p:sldId id="270" r:id="rId14"/>
    <p:sldId id="271" r:id="rId15"/>
    <p:sldId id="257" r:id="rId16"/>
    <p:sldId id="260" r:id="rId17"/>
    <p:sldId id="2725" r:id="rId18"/>
    <p:sldId id="259" r:id="rId19"/>
    <p:sldId id="258" r:id="rId20"/>
    <p:sldId id="262" r:id="rId21"/>
    <p:sldId id="2726" r:id="rId22"/>
    <p:sldId id="2729" r:id="rId23"/>
    <p:sldId id="2730" r:id="rId24"/>
    <p:sldId id="2731" r:id="rId25"/>
    <p:sldId id="268" r:id="rId26"/>
    <p:sldId id="261" r:id="rId27"/>
    <p:sldId id="2735" r:id="rId28"/>
    <p:sldId id="2736" r:id="rId29"/>
    <p:sldId id="2737" r:id="rId30"/>
    <p:sldId id="2738" r:id="rId31"/>
    <p:sldId id="256" r:id="rId32"/>
    <p:sldId id="2739" r:id="rId33"/>
    <p:sldId id="2740" r:id="rId34"/>
    <p:sldId id="2741" r:id="rId35"/>
    <p:sldId id="274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900"/>
    <p:restoredTop sz="94694"/>
  </p:normalViewPr>
  <p:slideViewPr>
    <p:cSldViewPr snapToGrid="0" snapToObjects="1">
      <p:cViewPr varScale="1">
        <p:scale>
          <a:sx n="84" d="100"/>
          <a:sy n="84" d="100"/>
        </p:scale>
        <p:origin x="216"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E56389-5F37-40B8-95A3-427E701A9F6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CEEAE2D8-D198-41A6-A619-AB278C5B1400}">
      <dgm:prSet phldrT="[文本]"/>
      <dgm:spPr>
        <a:xfrm>
          <a:off x="454314" y="2498016"/>
          <a:ext cx="1805717" cy="718074"/>
        </a:xfrm>
        <a:prstGeom prst="roundRect">
          <a:avLst>
            <a:gd name="adj" fmla="val 10000"/>
          </a:avLst>
        </a:prstGeom>
        <a:solidFill>
          <a:srgbClr val="3494BA">
            <a:hueOff val="0"/>
            <a:satOff val="0"/>
            <a:lumOff val="0"/>
            <a:alphaOff val="0"/>
          </a:srgbClr>
        </a:solidFill>
        <a:ln w="19050" cap="flat" cmpd="sng" algn="ctr">
          <a:solidFill>
            <a:sysClr val="window" lastClr="FFFFFF">
              <a:hueOff val="0"/>
              <a:satOff val="0"/>
              <a:lumOff val="0"/>
              <a:alphaOff val="0"/>
            </a:sysClr>
          </a:solidFill>
          <a:prstDash val="solid"/>
        </a:ln>
        <a:effectLst/>
      </dgm:spPr>
      <dgm:t>
        <a:bodyPr/>
        <a:lstStyle/>
        <a:p>
          <a:pPr>
            <a:buNone/>
          </a:pPr>
          <a:r>
            <a:rPr lang="zh-CN" altLang="en-US" dirty="0">
              <a:solidFill>
                <a:sysClr val="window" lastClr="FFFFFF"/>
              </a:solidFill>
              <a:latin typeface="Arial" panose="020B0604020202020204"/>
              <a:ea typeface="黑体" panose="02010609060101010101" pitchFamily="49" charset="-122"/>
              <a:cs typeface="+mn-cs"/>
            </a:rPr>
            <a:t>资源供给</a:t>
          </a:r>
        </a:p>
      </dgm:t>
    </dgm:pt>
    <dgm:pt modelId="{9204FB68-B686-4A31-A27D-7507CEB5CC9D}" type="parTrans" cxnId="{415D4827-41F5-4BC5-8621-932B216D935E}">
      <dgm:prSet/>
      <dgm:spPr/>
      <dgm:t>
        <a:bodyPr/>
        <a:lstStyle/>
        <a:p>
          <a:endParaRPr lang="zh-CN" altLang="en-US"/>
        </a:p>
      </dgm:t>
    </dgm:pt>
    <dgm:pt modelId="{D4B53A37-C45B-4B87-B1AE-BD02DD7A80D8}" type="sibTrans" cxnId="{415D4827-41F5-4BC5-8621-932B216D935E}">
      <dgm:prSet/>
      <dgm:spPr>
        <a:xfrm>
          <a:off x="1151473" y="1605657"/>
          <a:ext cx="2203274" cy="2203274"/>
        </a:xfrm>
        <a:prstGeom prst="leftCircularArrow">
          <a:avLst>
            <a:gd name="adj1" fmla="val 2988"/>
            <a:gd name="adj2" fmla="val 366212"/>
            <a:gd name="adj3" fmla="val 2141723"/>
            <a:gd name="adj4" fmla="val 9024489"/>
            <a:gd name="adj5" fmla="val 3485"/>
          </a:avLst>
        </a:prstGeom>
        <a:solidFill>
          <a:srgbClr val="3494BA">
            <a:tint val="60000"/>
            <a:hueOff val="0"/>
            <a:satOff val="0"/>
            <a:lumOff val="0"/>
            <a:alphaOff val="0"/>
          </a:srgbClr>
        </a:solidFill>
        <a:ln>
          <a:noFill/>
        </a:ln>
        <a:effectLst/>
      </dgm:spPr>
      <dgm:t>
        <a:bodyPr/>
        <a:lstStyle/>
        <a:p>
          <a:endParaRPr lang="zh-CN" altLang="en-US"/>
        </a:p>
      </dgm:t>
    </dgm:pt>
    <dgm:pt modelId="{FF730C2A-221D-4333-A904-AB5894063589}">
      <dgm:prSet phldrT="[文本]"/>
      <dgm:spPr>
        <a:xfrm>
          <a:off x="3024906" y="822509"/>
          <a:ext cx="1805717" cy="718074"/>
        </a:xfrm>
        <a:prstGeom prst="roundRect">
          <a:avLst>
            <a:gd name="adj" fmla="val 10000"/>
          </a:avLst>
        </a:prstGeom>
        <a:solidFill>
          <a:srgbClr val="3494BA">
            <a:hueOff val="0"/>
            <a:satOff val="0"/>
            <a:lumOff val="0"/>
            <a:alphaOff val="0"/>
          </a:srgbClr>
        </a:solidFill>
        <a:ln w="19050" cap="flat" cmpd="sng" algn="ctr">
          <a:solidFill>
            <a:sysClr val="window" lastClr="FFFFFF">
              <a:hueOff val="0"/>
              <a:satOff val="0"/>
              <a:lumOff val="0"/>
              <a:alphaOff val="0"/>
            </a:sysClr>
          </a:solidFill>
          <a:prstDash val="solid"/>
        </a:ln>
        <a:effectLst/>
      </dgm:spPr>
      <dgm:t>
        <a:bodyPr/>
        <a:lstStyle/>
        <a:p>
          <a:pPr>
            <a:buNone/>
          </a:pPr>
          <a:r>
            <a:rPr lang="zh-CN" altLang="en-US" dirty="0">
              <a:solidFill>
                <a:sysClr val="window" lastClr="FFFFFF"/>
              </a:solidFill>
              <a:latin typeface="Arial" panose="020B0604020202020204"/>
              <a:ea typeface="黑体" panose="02010609060101010101" pitchFamily="49" charset="-122"/>
              <a:cs typeface="+mn-cs"/>
            </a:rPr>
            <a:t>信息不充分</a:t>
          </a:r>
        </a:p>
      </dgm:t>
    </dgm:pt>
    <dgm:pt modelId="{CDB91484-2FC0-4B84-9EA4-3952594EC227}" type="parTrans" cxnId="{D7771F72-4306-4BFC-A638-59CD48616A14}">
      <dgm:prSet/>
      <dgm:spPr/>
      <dgm:t>
        <a:bodyPr/>
        <a:lstStyle/>
        <a:p>
          <a:endParaRPr lang="zh-CN" altLang="en-US"/>
        </a:p>
      </dgm:t>
    </dgm:pt>
    <dgm:pt modelId="{255A6BD6-08BC-4063-B568-1641955D9DB0}" type="sibTrans" cxnId="{D7771F72-4306-4BFC-A638-59CD48616A14}">
      <dgm:prSet/>
      <dgm:spPr>
        <a:xfrm>
          <a:off x="3705136" y="163972"/>
          <a:ext cx="2462846" cy="2462846"/>
        </a:xfrm>
        <a:prstGeom prst="circularArrow">
          <a:avLst>
            <a:gd name="adj1" fmla="val 2673"/>
            <a:gd name="adj2" fmla="val 325210"/>
            <a:gd name="adj3" fmla="val 19499279"/>
            <a:gd name="adj4" fmla="val 12575511"/>
            <a:gd name="adj5" fmla="val 3118"/>
          </a:avLst>
        </a:prstGeom>
        <a:solidFill>
          <a:srgbClr val="3494BA">
            <a:tint val="60000"/>
            <a:hueOff val="0"/>
            <a:satOff val="0"/>
            <a:lumOff val="0"/>
            <a:alphaOff val="0"/>
          </a:srgbClr>
        </a:solidFill>
        <a:ln>
          <a:noFill/>
        </a:ln>
        <a:effectLst/>
      </dgm:spPr>
      <dgm:t>
        <a:bodyPr/>
        <a:lstStyle/>
        <a:p>
          <a:endParaRPr lang="zh-CN" altLang="en-US"/>
        </a:p>
      </dgm:t>
    </dgm:pt>
    <dgm:pt modelId="{5B2367C3-6D70-4252-8013-59E8C9B5F860}">
      <dgm:prSet phldrT="[文本]"/>
      <dgm:spPr>
        <a:xfrm>
          <a:off x="2573476" y="1181546"/>
          <a:ext cx="2031431" cy="1675506"/>
        </a:xfrm>
        <a:prstGeom prst="roundRect">
          <a:avLst>
            <a:gd name="adj" fmla="val 10000"/>
          </a:avLst>
        </a:prstGeo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gm:spPr>
      <dgm:t>
        <a:bodyPr/>
        <a:lstStyle/>
        <a:p>
          <a:pPr>
            <a:buChar char="•"/>
          </a:pPr>
          <a:r>
            <a:rPr lang="zh-CN" altLang="en-US" dirty="0">
              <a:solidFill>
                <a:sysClr val="windowText" lastClr="000000">
                  <a:hueOff val="0"/>
                  <a:satOff val="0"/>
                  <a:lumOff val="0"/>
                  <a:alphaOff val="0"/>
                </a:sysClr>
              </a:solidFill>
              <a:latin typeface="KaiTi" panose="02010609060101010101" pitchFamily="49" charset="-122"/>
              <a:ea typeface="KaiTi" panose="02010609060101010101" pitchFamily="49" charset="-122"/>
              <a:cs typeface="+mn-cs"/>
            </a:rPr>
            <a:t>院系与院系外学生存在信息不对称，导致资源利用率低</a:t>
          </a:r>
        </a:p>
      </dgm:t>
    </dgm:pt>
    <dgm:pt modelId="{FD61D4BE-5C03-4984-B1B0-57DEA53A6931}" type="parTrans" cxnId="{B5054630-2C26-4688-8C21-CFBE50F83DA7}">
      <dgm:prSet/>
      <dgm:spPr/>
      <dgm:t>
        <a:bodyPr/>
        <a:lstStyle/>
        <a:p>
          <a:endParaRPr lang="zh-CN" altLang="en-US"/>
        </a:p>
      </dgm:t>
    </dgm:pt>
    <dgm:pt modelId="{E00D7495-2B95-4169-8C40-253843C83EC6}" type="sibTrans" cxnId="{B5054630-2C26-4688-8C21-CFBE50F83DA7}">
      <dgm:prSet/>
      <dgm:spPr/>
      <dgm:t>
        <a:bodyPr/>
        <a:lstStyle/>
        <a:p>
          <a:endParaRPr lang="zh-CN" altLang="en-US"/>
        </a:p>
      </dgm:t>
    </dgm:pt>
    <dgm:pt modelId="{0F2EA64F-B408-416C-8C20-67601D71C9F0}">
      <dgm:prSet phldrT="[文本]"/>
      <dgm:spPr>
        <a:xfrm>
          <a:off x="2573476" y="1181546"/>
          <a:ext cx="2031431" cy="1675506"/>
        </a:xfrm>
        <a:prstGeom prst="roundRect">
          <a:avLst>
            <a:gd name="adj" fmla="val 10000"/>
          </a:avLst>
        </a:prstGeo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gm:spPr>
      <dgm:t>
        <a:bodyPr/>
        <a:lstStyle/>
        <a:p>
          <a:pPr>
            <a:buChar char="•"/>
          </a:pPr>
          <a:endParaRPr lang="zh-CN" altLang="en-US" dirty="0">
            <a:solidFill>
              <a:sysClr val="windowText" lastClr="000000">
                <a:hueOff val="0"/>
                <a:satOff val="0"/>
                <a:lumOff val="0"/>
                <a:alphaOff val="0"/>
              </a:sysClr>
            </a:solidFill>
            <a:latin typeface="Arial" panose="020B0604020202020204"/>
            <a:ea typeface="黑体" panose="02010609060101010101" pitchFamily="49" charset="-122"/>
            <a:cs typeface="+mn-cs"/>
          </a:endParaRPr>
        </a:p>
      </dgm:t>
    </dgm:pt>
    <dgm:pt modelId="{10C6656C-D9A6-42F3-B945-8EE0A45051A5}" type="parTrans" cxnId="{6639A1EE-2DB4-42C3-A019-2F9BF09ED791}">
      <dgm:prSet/>
      <dgm:spPr/>
      <dgm:t>
        <a:bodyPr/>
        <a:lstStyle/>
        <a:p>
          <a:endParaRPr lang="zh-CN" altLang="en-US"/>
        </a:p>
      </dgm:t>
    </dgm:pt>
    <dgm:pt modelId="{F7CE8F51-4FA8-4DF5-9711-9E7D5248C2F6}" type="sibTrans" cxnId="{6639A1EE-2DB4-42C3-A019-2F9BF09ED791}">
      <dgm:prSet/>
      <dgm:spPr/>
      <dgm:t>
        <a:bodyPr/>
        <a:lstStyle/>
        <a:p>
          <a:endParaRPr lang="zh-CN" altLang="en-US"/>
        </a:p>
      </dgm:t>
    </dgm:pt>
    <dgm:pt modelId="{1A4A41F6-2E3E-4F8F-A3A2-4997951566C7}">
      <dgm:prSet phldrT="[文本]"/>
      <dgm:spPr>
        <a:xfrm>
          <a:off x="5595497" y="2498016"/>
          <a:ext cx="1805717" cy="718074"/>
        </a:xfrm>
        <a:prstGeom prst="roundRect">
          <a:avLst>
            <a:gd name="adj" fmla="val 10000"/>
          </a:avLst>
        </a:prstGeom>
        <a:solidFill>
          <a:srgbClr val="3494BA">
            <a:hueOff val="0"/>
            <a:satOff val="0"/>
            <a:lumOff val="0"/>
            <a:alphaOff val="0"/>
          </a:srgbClr>
        </a:solidFill>
        <a:ln w="19050" cap="flat" cmpd="sng" algn="ctr">
          <a:solidFill>
            <a:sysClr val="window" lastClr="FFFFFF">
              <a:hueOff val="0"/>
              <a:satOff val="0"/>
              <a:lumOff val="0"/>
              <a:alphaOff val="0"/>
            </a:sysClr>
          </a:solidFill>
          <a:prstDash val="solid"/>
        </a:ln>
        <a:effectLst/>
      </dgm:spPr>
      <dgm:t>
        <a:bodyPr/>
        <a:lstStyle/>
        <a:p>
          <a:pPr>
            <a:buNone/>
          </a:pPr>
          <a:r>
            <a:rPr lang="zh-CN" altLang="en-US" dirty="0">
              <a:solidFill>
                <a:sysClr val="window" lastClr="FFFFFF"/>
              </a:solidFill>
              <a:latin typeface="Arial" panose="020B0604020202020204"/>
              <a:ea typeface="黑体" panose="02010609060101010101" pitchFamily="49" charset="-122"/>
              <a:cs typeface="+mn-cs"/>
            </a:rPr>
            <a:t>资源需求</a:t>
          </a:r>
        </a:p>
      </dgm:t>
    </dgm:pt>
    <dgm:pt modelId="{05CFD715-88EB-496A-8C78-C461D23B368C}" type="parTrans" cxnId="{B03933D5-B2DF-4082-90D1-7261656C7C9E}">
      <dgm:prSet/>
      <dgm:spPr/>
      <dgm:t>
        <a:bodyPr/>
        <a:lstStyle/>
        <a:p>
          <a:endParaRPr lang="zh-CN" altLang="en-US"/>
        </a:p>
      </dgm:t>
    </dgm:pt>
    <dgm:pt modelId="{BFBD7B38-64CE-446F-86F2-475CD25E2B57}" type="sibTrans" cxnId="{B03933D5-B2DF-4082-90D1-7261656C7C9E}">
      <dgm:prSet/>
      <dgm:spPr/>
      <dgm:t>
        <a:bodyPr/>
        <a:lstStyle/>
        <a:p>
          <a:endParaRPr lang="zh-CN" altLang="en-US"/>
        </a:p>
      </dgm:t>
    </dgm:pt>
    <dgm:pt modelId="{A1568DDC-44C6-4D41-988A-5ED8114CD891}">
      <dgm:prSet phldrT="[文本]"/>
      <dgm:spPr>
        <a:xfrm>
          <a:off x="5144068" y="1181546"/>
          <a:ext cx="2031431" cy="1675506"/>
        </a:xfrm>
        <a:prstGeom prst="roundRect">
          <a:avLst>
            <a:gd name="adj" fmla="val 10000"/>
          </a:avLst>
        </a:prstGeo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gm:spPr>
      <dgm:t>
        <a:bodyPr/>
        <a:lstStyle/>
        <a:p>
          <a:pPr>
            <a:buChar char="•"/>
          </a:pPr>
          <a:r>
            <a:rPr lang="zh-CN" altLang="en-US" dirty="0">
              <a:solidFill>
                <a:sysClr val="windowText" lastClr="000000">
                  <a:hueOff val="0"/>
                  <a:satOff val="0"/>
                  <a:lumOff val="0"/>
                  <a:alphaOff val="0"/>
                </a:sysClr>
              </a:solidFill>
              <a:latin typeface="楷体" panose="02010609060101010101" pitchFamily="49" charset="-122"/>
              <a:ea typeface="楷体" panose="02010609060101010101" pitchFamily="49" charset="-122"/>
              <a:cs typeface="+mn-cs"/>
            </a:rPr>
            <a:t>校内学生对科创有需求</a:t>
          </a:r>
        </a:p>
      </dgm:t>
    </dgm:pt>
    <dgm:pt modelId="{7C769489-D429-4401-8DFB-4FE9C6912615}" type="parTrans" cxnId="{BF3C4186-6025-49D4-9447-4D41330FA99D}">
      <dgm:prSet/>
      <dgm:spPr/>
      <dgm:t>
        <a:bodyPr/>
        <a:lstStyle/>
        <a:p>
          <a:endParaRPr lang="zh-CN" altLang="en-US"/>
        </a:p>
      </dgm:t>
    </dgm:pt>
    <dgm:pt modelId="{7588D027-B85A-4E29-B2D7-F639AD74E4EE}" type="sibTrans" cxnId="{BF3C4186-6025-49D4-9447-4D41330FA99D}">
      <dgm:prSet/>
      <dgm:spPr/>
      <dgm:t>
        <a:bodyPr/>
        <a:lstStyle/>
        <a:p>
          <a:endParaRPr lang="zh-CN" altLang="en-US"/>
        </a:p>
      </dgm:t>
    </dgm:pt>
    <dgm:pt modelId="{9DDDC95C-7338-4D18-9202-5DEBE2248DDE}">
      <dgm:prSet custT="1"/>
      <dgm:spPr/>
      <dgm:t>
        <a:bodyPr/>
        <a:lstStyle/>
        <a:p>
          <a:r>
            <a:rPr lang="zh-CN" altLang="en-US" sz="2400" dirty="0">
              <a:latin typeface="KaiTi" panose="02010609060101010101" pitchFamily="49" charset="-122"/>
              <a:ea typeface="KaiTi" panose="02010609060101010101" pitchFamily="49" charset="-122"/>
            </a:rPr>
            <a:t>院系宣传力度小，自身资源对院系外成员较为</a:t>
          </a:r>
        </a:p>
      </dgm:t>
    </dgm:pt>
    <dgm:pt modelId="{11C2F945-6158-495E-9683-69A71381AA45}" type="parTrans" cxnId="{0FCF4591-8A48-4211-AE3E-5B0598A5C205}">
      <dgm:prSet/>
      <dgm:spPr/>
      <dgm:t>
        <a:bodyPr/>
        <a:lstStyle/>
        <a:p>
          <a:endParaRPr lang="zh-CN" altLang="en-US"/>
        </a:p>
      </dgm:t>
    </dgm:pt>
    <dgm:pt modelId="{984B469B-9168-498D-B571-CEF66C4A5988}" type="sibTrans" cxnId="{0FCF4591-8A48-4211-AE3E-5B0598A5C205}">
      <dgm:prSet/>
      <dgm:spPr/>
      <dgm:t>
        <a:bodyPr/>
        <a:lstStyle/>
        <a:p>
          <a:endParaRPr lang="zh-CN" altLang="en-US"/>
        </a:p>
      </dgm:t>
    </dgm:pt>
    <dgm:pt modelId="{97111BA2-FBA4-4A6D-89FB-5939067570E6}">
      <dgm:prSet phldrT="[文本]"/>
      <dgm:spPr>
        <a:xfrm>
          <a:off x="5144068" y="1181546"/>
          <a:ext cx="2031431" cy="1675506"/>
        </a:xfr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gm:spPr>
      <dgm:t>
        <a:bodyPr/>
        <a:lstStyle/>
        <a:p>
          <a:pPr>
            <a:buChar char="•"/>
          </a:pPr>
          <a:r>
            <a:rPr lang="zh-CN" altLang="en-US" dirty="0">
              <a:solidFill>
                <a:sysClr val="windowText" lastClr="000000">
                  <a:hueOff val="0"/>
                  <a:satOff val="0"/>
                  <a:lumOff val="0"/>
                  <a:alphaOff val="0"/>
                </a:sysClr>
              </a:solidFill>
              <a:latin typeface="楷体" panose="02010609060101010101" pitchFamily="49" charset="-122"/>
              <a:ea typeface="楷体" panose="02010609060101010101" pitchFamily="49" charset="-122"/>
              <a:cs typeface="+mn-cs"/>
            </a:rPr>
            <a:t>部分学生信息较为闭塞</a:t>
          </a:r>
        </a:p>
      </dgm:t>
    </dgm:pt>
    <dgm:pt modelId="{F0DBBB0C-D454-4240-A3BA-CFF743BD3D81}" type="parTrans" cxnId="{4BC96D3D-3C74-4757-A5A3-05C8B1811F24}">
      <dgm:prSet/>
      <dgm:spPr/>
      <dgm:t>
        <a:bodyPr/>
        <a:lstStyle/>
        <a:p>
          <a:endParaRPr lang="zh-CN" altLang="en-US"/>
        </a:p>
      </dgm:t>
    </dgm:pt>
    <dgm:pt modelId="{EF2EE49B-4C81-4EEE-AD81-53A6D050F864}" type="sibTrans" cxnId="{4BC96D3D-3C74-4757-A5A3-05C8B1811F24}">
      <dgm:prSet/>
      <dgm:spPr/>
      <dgm:t>
        <a:bodyPr/>
        <a:lstStyle/>
        <a:p>
          <a:endParaRPr lang="zh-CN" altLang="en-US"/>
        </a:p>
      </dgm:t>
    </dgm:pt>
    <dgm:pt modelId="{440B3957-E925-494B-86D5-A9FE63FC148E}">
      <dgm:prSet phldrT="[文本]"/>
      <dgm:spPr>
        <a:xfrm>
          <a:off x="5144068" y="1181546"/>
          <a:ext cx="2031431" cy="1675506"/>
        </a:xfr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gm:spPr>
      <dgm:t>
        <a:bodyPr/>
        <a:lstStyle/>
        <a:p>
          <a:pPr>
            <a:buChar char="•"/>
          </a:pPr>
          <a:r>
            <a:rPr lang="zh-CN" altLang="en-US" dirty="0">
              <a:solidFill>
                <a:sysClr val="windowText" lastClr="000000">
                  <a:hueOff val="0"/>
                  <a:satOff val="0"/>
                  <a:lumOff val="0"/>
                  <a:alphaOff val="0"/>
                </a:sysClr>
              </a:solidFill>
              <a:latin typeface="楷体" panose="02010609060101010101" pitchFamily="49" charset="-122"/>
              <a:ea typeface="楷体" panose="02010609060101010101" pitchFamily="49" charset="-122"/>
              <a:cs typeface="+mn-cs"/>
            </a:rPr>
            <a:t>学生校外资源匮乏</a:t>
          </a:r>
        </a:p>
      </dgm:t>
    </dgm:pt>
    <dgm:pt modelId="{8399916F-E9AF-41AB-9A1B-94742D00A54B}" type="parTrans" cxnId="{2BCB8834-B933-4B79-866A-83DCBBD143AA}">
      <dgm:prSet/>
      <dgm:spPr/>
      <dgm:t>
        <a:bodyPr/>
        <a:lstStyle/>
        <a:p>
          <a:endParaRPr lang="zh-CN" altLang="en-US"/>
        </a:p>
      </dgm:t>
    </dgm:pt>
    <dgm:pt modelId="{C4FDDA1C-8922-4854-A417-EF3236BDC4C4}" type="sibTrans" cxnId="{2BCB8834-B933-4B79-866A-83DCBBD143AA}">
      <dgm:prSet/>
      <dgm:spPr/>
      <dgm:t>
        <a:bodyPr/>
        <a:lstStyle/>
        <a:p>
          <a:endParaRPr lang="zh-CN" altLang="en-US"/>
        </a:p>
      </dgm:t>
    </dgm:pt>
    <dgm:pt modelId="{AB66271B-FC0F-451A-90A5-1DBF493081CB}">
      <dgm:prSet custT="1"/>
      <dgm:spPr/>
      <dgm:t>
        <a:bodyPr/>
        <a:lstStyle/>
        <a:p>
          <a:r>
            <a:rPr lang="zh-CN" altLang="en-US" sz="2400" dirty="0">
              <a:latin typeface="KaiTi" panose="02010609060101010101" pitchFamily="49" charset="-122"/>
              <a:ea typeface="KaiTi" panose="02010609060101010101" pitchFamily="49" charset="-122"/>
            </a:rPr>
            <a:t>院系本身资源充分且存在利用密集度低的情况</a:t>
          </a:r>
        </a:p>
      </dgm:t>
    </dgm:pt>
    <dgm:pt modelId="{67452CEB-5BCE-41CD-8392-1DDBAFA1681A}" type="parTrans" cxnId="{B6F66B00-428F-4961-B0D4-6FF2137EC6E9}">
      <dgm:prSet/>
      <dgm:spPr/>
      <dgm:t>
        <a:bodyPr/>
        <a:lstStyle/>
        <a:p>
          <a:endParaRPr lang="zh-CN" altLang="en-US"/>
        </a:p>
      </dgm:t>
    </dgm:pt>
    <dgm:pt modelId="{998E44D8-C01C-4EBC-ACF8-6C410629E5DE}" type="sibTrans" cxnId="{B6F66B00-428F-4961-B0D4-6FF2137EC6E9}">
      <dgm:prSet/>
      <dgm:spPr/>
      <dgm:t>
        <a:bodyPr/>
        <a:lstStyle/>
        <a:p>
          <a:endParaRPr lang="zh-CN" altLang="en-US"/>
        </a:p>
      </dgm:t>
    </dgm:pt>
    <dgm:pt modelId="{F22CBB37-6E6E-4E33-B255-085E985002FC}">
      <dgm:prSet phldrT="[文本]"/>
      <dgm:spPr>
        <a:xfrm>
          <a:off x="2573476" y="1181546"/>
          <a:ext cx="2031431" cy="1675506"/>
        </a:xfr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gm:spPr>
      <dgm:t>
        <a:bodyPr/>
        <a:lstStyle/>
        <a:p>
          <a:pPr>
            <a:buChar char="•"/>
          </a:pPr>
          <a:r>
            <a:rPr lang="zh-CN" altLang="en-US" dirty="0">
              <a:solidFill>
                <a:sysClr val="windowText" lastClr="000000">
                  <a:hueOff val="0"/>
                  <a:satOff val="0"/>
                  <a:lumOff val="0"/>
                  <a:alphaOff val="0"/>
                </a:sysClr>
              </a:solidFill>
              <a:latin typeface="KaiTi" panose="02010609060101010101" pitchFamily="49" charset="-122"/>
              <a:ea typeface="KaiTi" panose="02010609060101010101" pitchFamily="49" charset="-122"/>
              <a:cs typeface="+mn-cs"/>
            </a:rPr>
            <a:t>院系宣传少</a:t>
          </a:r>
        </a:p>
      </dgm:t>
    </dgm:pt>
    <dgm:pt modelId="{DDD95A8D-E120-488F-897D-8E8AD865F031}" type="parTrans" cxnId="{3DF5B9F7-826F-42DD-BF03-43FB220A81E2}">
      <dgm:prSet/>
      <dgm:spPr/>
      <dgm:t>
        <a:bodyPr/>
        <a:lstStyle/>
        <a:p>
          <a:endParaRPr lang="zh-CN" altLang="en-US"/>
        </a:p>
      </dgm:t>
    </dgm:pt>
    <dgm:pt modelId="{400427CA-4997-4573-A5D3-5395B70F1858}" type="sibTrans" cxnId="{3DF5B9F7-826F-42DD-BF03-43FB220A81E2}">
      <dgm:prSet/>
      <dgm:spPr/>
      <dgm:t>
        <a:bodyPr/>
        <a:lstStyle/>
        <a:p>
          <a:endParaRPr lang="zh-CN" altLang="en-US"/>
        </a:p>
      </dgm:t>
    </dgm:pt>
    <dgm:pt modelId="{390E26D7-745E-4CB1-A786-C48EE9ED70AF}">
      <dgm:prSet phldrT="[文本]"/>
      <dgm:spPr>
        <a:xfrm>
          <a:off x="2573476" y="1181546"/>
          <a:ext cx="2031431" cy="1675506"/>
        </a:xfr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gm:spPr>
      <dgm:t>
        <a:bodyPr/>
        <a:lstStyle/>
        <a:p>
          <a:pPr>
            <a:buChar char="•"/>
          </a:pPr>
          <a:r>
            <a:rPr lang="zh-CN" altLang="en-US" dirty="0">
              <a:solidFill>
                <a:sysClr val="windowText" lastClr="000000">
                  <a:hueOff val="0"/>
                  <a:satOff val="0"/>
                  <a:lumOff val="0"/>
                  <a:alphaOff val="0"/>
                </a:sysClr>
              </a:solidFill>
              <a:latin typeface="KaiTi" panose="02010609060101010101" pitchFamily="49" charset="-122"/>
              <a:ea typeface="KaiTi" panose="02010609060101010101" pitchFamily="49" charset="-122"/>
              <a:cs typeface="+mn-cs"/>
            </a:rPr>
            <a:t>学生反馈程度低</a:t>
          </a:r>
        </a:p>
      </dgm:t>
    </dgm:pt>
    <dgm:pt modelId="{F88CC9A9-C9B0-4D72-8F86-DEDCE68C91AD}" type="parTrans" cxnId="{8F3092E4-7D54-4833-B949-F6D747F7E9D4}">
      <dgm:prSet/>
      <dgm:spPr/>
      <dgm:t>
        <a:bodyPr/>
        <a:lstStyle/>
        <a:p>
          <a:endParaRPr lang="zh-CN" altLang="en-US"/>
        </a:p>
      </dgm:t>
    </dgm:pt>
    <dgm:pt modelId="{011271FF-8904-4758-A579-BA85632B1BED}" type="sibTrans" cxnId="{8F3092E4-7D54-4833-B949-F6D747F7E9D4}">
      <dgm:prSet/>
      <dgm:spPr/>
      <dgm:t>
        <a:bodyPr/>
        <a:lstStyle/>
        <a:p>
          <a:endParaRPr lang="zh-CN" altLang="en-US"/>
        </a:p>
      </dgm:t>
    </dgm:pt>
    <dgm:pt modelId="{9F3DDED6-E95D-41B5-AA1E-0B39995F3FD2}" type="pres">
      <dgm:prSet presAssocID="{CEE56389-5F37-40B8-95A3-427E701A9F68}" presName="Name0" presStyleCnt="0">
        <dgm:presLayoutVars>
          <dgm:dir/>
          <dgm:animLvl val="lvl"/>
          <dgm:resizeHandles val="exact"/>
        </dgm:presLayoutVars>
      </dgm:prSet>
      <dgm:spPr/>
      <dgm:t>
        <a:bodyPr/>
        <a:lstStyle/>
        <a:p>
          <a:endParaRPr lang="zh-CN" altLang="en-US"/>
        </a:p>
      </dgm:t>
    </dgm:pt>
    <dgm:pt modelId="{DED38F39-3A41-459B-8E31-CAE42699DFC9}" type="pres">
      <dgm:prSet presAssocID="{CEE56389-5F37-40B8-95A3-427E701A9F68}" presName="tSp" presStyleCnt="0"/>
      <dgm:spPr/>
    </dgm:pt>
    <dgm:pt modelId="{DF38480B-084D-428A-A4E4-0B3578AA5877}" type="pres">
      <dgm:prSet presAssocID="{CEE56389-5F37-40B8-95A3-427E701A9F68}" presName="bSp" presStyleCnt="0"/>
      <dgm:spPr/>
    </dgm:pt>
    <dgm:pt modelId="{209C29D6-6E50-4201-BB13-3D7D74A53ADB}" type="pres">
      <dgm:prSet presAssocID="{CEE56389-5F37-40B8-95A3-427E701A9F68}" presName="process" presStyleCnt="0"/>
      <dgm:spPr/>
    </dgm:pt>
    <dgm:pt modelId="{3414A17A-F6B6-4249-A083-84BA321A1EBB}" type="pres">
      <dgm:prSet presAssocID="{CEEAE2D8-D198-41A6-A619-AB278C5B1400}" presName="composite1" presStyleCnt="0"/>
      <dgm:spPr/>
    </dgm:pt>
    <dgm:pt modelId="{8B3512F8-BA68-4545-B91A-D97EB061E3F5}" type="pres">
      <dgm:prSet presAssocID="{CEEAE2D8-D198-41A6-A619-AB278C5B1400}" presName="dummyNode1" presStyleLbl="node1" presStyleIdx="0" presStyleCnt="3"/>
      <dgm:spPr/>
    </dgm:pt>
    <dgm:pt modelId="{5F3CDF73-E4DE-4271-8941-B2B8F9F6895A}" type="pres">
      <dgm:prSet presAssocID="{CEEAE2D8-D198-41A6-A619-AB278C5B1400}" presName="childNode1" presStyleLbl="bgAcc1" presStyleIdx="0" presStyleCnt="3" custLinFactNeighborX="-41124" custLinFactNeighborY="0">
        <dgm:presLayoutVars>
          <dgm:bulletEnabled val="1"/>
        </dgm:presLayoutVars>
      </dgm:prSet>
      <dgm:spPr/>
      <dgm:t>
        <a:bodyPr/>
        <a:lstStyle/>
        <a:p>
          <a:endParaRPr lang="zh-CN" altLang="en-US"/>
        </a:p>
      </dgm:t>
    </dgm:pt>
    <dgm:pt modelId="{30E9F224-482C-4E06-A203-0A275DB47315}" type="pres">
      <dgm:prSet presAssocID="{CEEAE2D8-D198-41A6-A619-AB278C5B1400}" presName="childNode1tx" presStyleLbl="bgAcc1" presStyleIdx="0" presStyleCnt="3">
        <dgm:presLayoutVars>
          <dgm:bulletEnabled val="1"/>
        </dgm:presLayoutVars>
      </dgm:prSet>
      <dgm:spPr/>
      <dgm:t>
        <a:bodyPr/>
        <a:lstStyle/>
        <a:p>
          <a:endParaRPr lang="zh-CN" altLang="en-US"/>
        </a:p>
      </dgm:t>
    </dgm:pt>
    <dgm:pt modelId="{809CF431-B0B9-4276-BD42-44220B774BAE}" type="pres">
      <dgm:prSet presAssocID="{CEEAE2D8-D198-41A6-A619-AB278C5B1400}" presName="parentNode1" presStyleLbl="node1" presStyleIdx="0" presStyleCnt="3">
        <dgm:presLayoutVars>
          <dgm:chMax val="1"/>
          <dgm:bulletEnabled val="1"/>
        </dgm:presLayoutVars>
      </dgm:prSet>
      <dgm:spPr/>
      <dgm:t>
        <a:bodyPr/>
        <a:lstStyle/>
        <a:p>
          <a:endParaRPr lang="zh-CN" altLang="en-US"/>
        </a:p>
      </dgm:t>
    </dgm:pt>
    <dgm:pt modelId="{D0A6C97F-1B7A-4C76-9C49-137C72D099F1}" type="pres">
      <dgm:prSet presAssocID="{CEEAE2D8-D198-41A6-A619-AB278C5B1400}" presName="connSite1" presStyleCnt="0"/>
      <dgm:spPr/>
    </dgm:pt>
    <dgm:pt modelId="{4225E123-DF6D-44A8-88D4-68576D1AABB8}" type="pres">
      <dgm:prSet presAssocID="{D4B53A37-C45B-4B87-B1AE-BD02DD7A80D8}" presName="Name9" presStyleLbl="sibTrans2D1" presStyleIdx="0" presStyleCnt="2"/>
      <dgm:spPr/>
      <dgm:t>
        <a:bodyPr/>
        <a:lstStyle/>
        <a:p>
          <a:endParaRPr lang="zh-CN" altLang="en-US"/>
        </a:p>
      </dgm:t>
    </dgm:pt>
    <dgm:pt modelId="{AF0B144F-A177-4BE1-95A5-A50E213B588C}" type="pres">
      <dgm:prSet presAssocID="{FF730C2A-221D-4333-A904-AB5894063589}" presName="composite2" presStyleCnt="0"/>
      <dgm:spPr/>
    </dgm:pt>
    <dgm:pt modelId="{918084D1-549B-4B51-9A9E-450EEF153310}" type="pres">
      <dgm:prSet presAssocID="{FF730C2A-221D-4333-A904-AB5894063589}" presName="dummyNode2" presStyleLbl="node1" presStyleIdx="0" presStyleCnt="3"/>
      <dgm:spPr/>
    </dgm:pt>
    <dgm:pt modelId="{3252AA43-45BF-4ED5-97E1-8D0B3E5C4C4C}" type="pres">
      <dgm:prSet presAssocID="{FF730C2A-221D-4333-A904-AB5894063589}" presName="childNode2" presStyleLbl="bgAcc1" presStyleIdx="1" presStyleCnt="3">
        <dgm:presLayoutVars>
          <dgm:bulletEnabled val="1"/>
        </dgm:presLayoutVars>
      </dgm:prSet>
      <dgm:spPr>
        <a:prstGeom prst="roundRect">
          <a:avLst>
            <a:gd name="adj" fmla="val 10000"/>
          </a:avLst>
        </a:prstGeom>
      </dgm:spPr>
      <dgm:t>
        <a:bodyPr/>
        <a:lstStyle/>
        <a:p>
          <a:endParaRPr lang="zh-CN" altLang="en-US"/>
        </a:p>
      </dgm:t>
    </dgm:pt>
    <dgm:pt modelId="{0453E6CA-137A-4B9F-A7B2-97AD345FFDE2}" type="pres">
      <dgm:prSet presAssocID="{FF730C2A-221D-4333-A904-AB5894063589}" presName="childNode2tx" presStyleLbl="bgAcc1" presStyleIdx="1" presStyleCnt="3">
        <dgm:presLayoutVars>
          <dgm:bulletEnabled val="1"/>
        </dgm:presLayoutVars>
      </dgm:prSet>
      <dgm:spPr/>
      <dgm:t>
        <a:bodyPr/>
        <a:lstStyle/>
        <a:p>
          <a:endParaRPr lang="zh-CN" altLang="en-US"/>
        </a:p>
      </dgm:t>
    </dgm:pt>
    <dgm:pt modelId="{B4BBE645-B846-433E-89B7-C784B2B68BE1}" type="pres">
      <dgm:prSet presAssocID="{FF730C2A-221D-4333-A904-AB5894063589}" presName="parentNode2" presStyleLbl="node1" presStyleIdx="1" presStyleCnt="3">
        <dgm:presLayoutVars>
          <dgm:chMax val="0"/>
          <dgm:bulletEnabled val="1"/>
        </dgm:presLayoutVars>
      </dgm:prSet>
      <dgm:spPr/>
      <dgm:t>
        <a:bodyPr/>
        <a:lstStyle/>
        <a:p>
          <a:endParaRPr lang="zh-CN" altLang="en-US"/>
        </a:p>
      </dgm:t>
    </dgm:pt>
    <dgm:pt modelId="{7933136E-5606-46D1-A36C-6BF81329AFE2}" type="pres">
      <dgm:prSet presAssocID="{FF730C2A-221D-4333-A904-AB5894063589}" presName="connSite2" presStyleCnt="0"/>
      <dgm:spPr/>
    </dgm:pt>
    <dgm:pt modelId="{D88A8F14-A9F1-4BCF-B1F8-F109C24ACCC6}" type="pres">
      <dgm:prSet presAssocID="{255A6BD6-08BC-4063-B568-1641955D9DB0}" presName="Name18" presStyleLbl="sibTrans2D1" presStyleIdx="1" presStyleCnt="2" custAng="0" custFlipHor="1" custScaleX="97525" custLinFactNeighborX="9712" custLinFactNeighborY="-3149"/>
      <dgm:spPr/>
      <dgm:t>
        <a:bodyPr/>
        <a:lstStyle/>
        <a:p>
          <a:endParaRPr lang="zh-CN" altLang="en-US"/>
        </a:p>
      </dgm:t>
    </dgm:pt>
    <dgm:pt modelId="{CC65310B-F6E8-473D-A16D-104B17508CB4}" type="pres">
      <dgm:prSet presAssocID="{1A4A41F6-2E3E-4F8F-A3A2-4997951566C7}" presName="composite1" presStyleCnt="0"/>
      <dgm:spPr/>
    </dgm:pt>
    <dgm:pt modelId="{C19E5D3F-2F70-4B9E-A356-58B14A10A177}" type="pres">
      <dgm:prSet presAssocID="{1A4A41F6-2E3E-4F8F-A3A2-4997951566C7}" presName="dummyNode1" presStyleLbl="node1" presStyleIdx="1" presStyleCnt="3"/>
      <dgm:spPr/>
    </dgm:pt>
    <dgm:pt modelId="{B0C1FAF5-2C5F-4272-8D3B-205C76A3D83F}" type="pres">
      <dgm:prSet presAssocID="{1A4A41F6-2E3E-4F8F-A3A2-4997951566C7}" presName="childNode1" presStyleLbl="bgAcc1" presStyleIdx="2" presStyleCnt="3">
        <dgm:presLayoutVars>
          <dgm:bulletEnabled val="1"/>
        </dgm:presLayoutVars>
      </dgm:prSet>
      <dgm:spPr>
        <a:prstGeom prst="roundRect">
          <a:avLst>
            <a:gd name="adj" fmla="val 10000"/>
          </a:avLst>
        </a:prstGeom>
      </dgm:spPr>
      <dgm:t>
        <a:bodyPr/>
        <a:lstStyle/>
        <a:p>
          <a:endParaRPr lang="zh-CN" altLang="en-US"/>
        </a:p>
      </dgm:t>
    </dgm:pt>
    <dgm:pt modelId="{E83550FD-41CE-47C9-A0CF-EF13A087B400}" type="pres">
      <dgm:prSet presAssocID="{1A4A41F6-2E3E-4F8F-A3A2-4997951566C7}" presName="childNode1tx" presStyleLbl="bgAcc1" presStyleIdx="2" presStyleCnt="3">
        <dgm:presLayoutVars>
          <dgm:bulletEnabled val="1"/>
        </dgm:presLayoutVars>
      </dgm:prSet>
      <dgm:spPr/>
      <dgm:t>
        <a:bodyPr/>
        <a:lstStyle/>
        <a:p>
          <a:endParaRPr lang="zh-CN" altLang="en-US"/>
        </a:p>
      </dgm:t>
    </dgm:pt>
    <dgm:pt modelId="{FFAD8052-81EC-4B2B-A561-9365118DBD73}" type="pres">
      <dgm:prSet presAssocID="{1A4A41F6-2E3E-4F8F-A3A2-4997951566C7}" presName="parentNode1" presStyleLbl="node1" presStyleIdx="2" presStyleCnt="3">
        <dgm:presLayoutVars>
          <dgm:chMax val="1"/>
          <dgm:bulletEnabled val="1"/>
        </dgm:presLayoutVars>
      </dgm:prSet>
      <dgm:spPr/>
      <dgm:t>
        <a:bodyPr/>
        <a:lstStyle/>
        <a:p>
          <a:endParaRPr lang="zh-CN" altLang="en-US"/>
        </a:p>
      </dgm:t>
    </dgm:pt>
    <dgm:pt modelId="{5790062E-F511-4279-A73F-DC9AA9C37568}" type="pres">
      <dgm:prSet presAssocID="{1A4A41F6-2E3E-4F8F-A3A2-4997951566C7}" presName="connSite1" presStyleCnt="0"/>
      <dgm:spPr/>
    </dgm:pt>
  </dgm:ptLst>
  <dgm:cxnLst>
    <dgm:cxn modelId="{6782C454-B34B-4917-B470-D1486BDBBB01}" type="presOf" srcId="{440B3957-E925-494B-86D5-A9FE63FC148E}" destId="{B0C1FAF5-2C5F-4272-8D3B-205C76A3D83F}" srcOrd="0" destOrd="2" presId="urn:microsoft.com/office/officeart/2005/8/layout/hProcess4"/>
    <dgm:cxn modelId="{8F3092E4-7D54-4833-B949-F6D747F7E9D4}" srcId="{FF730C2A-221D-4333-A904-AB5894063589}" destId="{390E26D7-745E-4CB1-A786-C48EE9ED70AF}" srcOrd="2" destOrd="0" parTransId="{F88CC9A9-C9B0-4D72-8F86-DEDCE68C91AD}" sibTransId="{011271FF-8904-4758-A579-BA85632B1BED}"/>
    <dgm:cxn modelId="{3D3E9F65-D9D8-4E02-94CE-1D041C5D9448}" type="presOf" srcId="{440B3957-E925-494B-86D5-A9FE63FC148E}" destId="{E83550FD-41CE-47C9-A0CF-EF13A087B400}" srcOrd="1" destOrd="2" presId="urn:microsoft.com/office/officeart/2005/8/layout/hProcess4"/>
    <dgm:cxn modelId="{34906B75-1C06-4006-90B9-9B438E9616BF}" type="presOf" srcId="{0F2EA64F-B408-416C-8C20-67601D71C9F0}" destId="{3252AA43-45BF-4ED5-97E1-8D0B3E5C4C4C}" srcOrd="0" destOrd="3" presId="urn:microsoft.com/office/officeart/2005/8/layout/hProcess4"/>
    <dgm:cxn modelId="{B7818F7E-B9A2-4974-8BE8-E2C63CE219A8}" type="presOf" srcId="{9DDDC95C-7338-4D18-9202-5DEBE2248DDE}" destId="{5F3CDF73-E4DE-4271-8941-B2B8F9F6895A}" srcOrd="0" destOrd="1" presId="urn:microsoft.com/office/officeart/2005/8/layout/hProcess4"/>
    <dgm:cxn modelId="{28B8CDF1-362D-4BAA-86FC-237394716416}" type="presOf" srcId="{97111BA2-FBA4-4A6D-89FB-5939067570E6}" destId="{E83550FD-41CE-47C9-A0CF-EF13A087B400}" srcOrd="1" destOrd="1" presId="urn:microsoft.com/office/officeart/2005/8/layout/hProcess4"/>
    <dgm:cxn modelId="{6639A1EE-2DB4-42C3-A019-2F9BF09ED791}" srcId="{FF730C2A-221D-4333-A904-AB5894063589}" destId="{0F2EA64F-B408-416C-8C20-67601D71C9F0}" srcOrd="3" destOrd="0" parTransId="{10C6656C-D9A6-42F3-B945-8EE0A45051A5}" sibTransId="{F7CE8F51-4FA8-4DF5-9711-9E7D5248C2F6}"/>
    <dgm:cxn modelId="{7554A60C-64BC-4FB3-90C0-78A0C893B627}" type="presOf" srcId="{9DDDC95C-7338-4D18-9202-5DEBE2248DDE}" destId="{30E9F224-482C-4E06-A203-0A275DB47315}" srcOrd="1" destOrd="1" presId="urn:microsoft.com/office/officeart/2005/8/layout/hProcess4"/>
    <dgm:cxn modelId="{4BC96D3D-3C74-4757-A5A3-05C8B1811F24}" srcId="{1A4A41F6-2E3E-4F8F-A3A2-4997951566C7}" destId="{97111BA2-FBA4-4A6D-89FB-5939067570E6}" srcOrd="1" destOrd="0" parTransId="{F0DBBB0C-D454-4240-A3BA-CFF743BD3D81}" sibTransId="{EF2EE49B-4C81-4EEE-AD81-53A6D050F864}"/>
    <dgm:cxn modelId="{B5054630-2C26-4688-8C21-CFBE50F83DA7}" srcId="{FF730C2A-221D-4333-A904-AB5894063589}" destId="{5B2367C3-6D70-4252-8013-59E8C9B5F860}" srcOrd="0" destOrd="0" parTransId="{FD61D4BE-5C03-4984-B1B0-57DEA53A6931}" sibTransId="{E00D7495-2B95-4169-8C40-253843C83EC6}"/>
    <dgm:cxn modelId="{B03933D5-B2DF-4082-90D1-7261656C7C9E}" srcId="{CEE56389-5F37-40B8-95A3-427E701A9F68}" destId="{1A4A41F6-2E3E-4F8F-A3A2-4997951566C7}" srcOrd="2" destOrd="0" parTransId="{05CFD715-88EB-496A-8C78-C461D23B368C}" sibTransId="{BFBD7B38-64CE-446F-86F2-475CD25E2B57}"/>
    <dgm:cxn modelId="{415D4827-41F5-4BC5-8621-932B216D935E}" srcId="{CEE56389-5F37-40B8-95A3-427E701A9F68}" destId="{CEEAE2D8-D198-41A6-A619-AB278C5B1400}" srcOrd="0" destOrd="0" parTransId="{9204FB68-B686-4A31-A27D-7507CEB5CC9D}" sibTransId="{D4B53A37-C45B-4B87-B1AE-BD02DD7A80D8}"/>
    <dgm:cxn modelId="{04107186-A6C0-49E3-8BC5-68C019D05C48}" type="presOf" srcId="{A1568DDC-44C6-4D41-988A-5ED8114CD891}" destId="{E83550FD-41CE-47C9-A0CF-EF13A087B400}" srcOrd="1" destOrd="0" presId="urn:microsoft.com/office/officeart/2005/8/layout/hProcess4"/>
    <dgm:cxn modelId="{3DF5B9F7-826F-42DD-BF03-43FB220A81E2}" srcId="{FF730C2A-221D-4333-A904-AB5894063589}" destId="{F22CBB37-6E6E-4E33-B255-085E985002FC}" srcOrd="1" destOrd="0" parTransId="{DDD95A8D-E120-488F-897D-8E8AD865F031}" sibTransId="{400427CA-4997-4573-A5D3-5395B70F1858}"/>
    <dgm:cxn modelId="{EE6EA2E8-5A77-4FAA-8E25-EAC1056C5244}" type="presOf" srcId="{390E26D7-745E-4CB1-A786-C48EE9ED70AF}" destId="{0453E6CA-137A-4B9F-A7B2-97AD345FFDE2}" srcOrd="1" destOrd="2" presId="urn:microsoft.com/office/officeart/2005/8/layout/hProcess4"/>
    <dgm:cxn modelId="{2BCB8834-B933-4B79-866A-83DCBBD143AA}" srcId="{1A4A41F6-2E3E-4F8F-A3A2-4997951566C7}" destId="{440B3957-E925-494B-86D5-A9FE63FC148E}" srcOrd="2" destOrd="0" parTransId="{8399916F-E9AF-41AB-9A1B-94742D00A54B}" sibTransId="{C4FDDA1C-8922-4854-A417-EF3236BDC4C4}"/>
    <dgm:cxn modelId="{508D3E69-B9B8-4AD1-A389-4AB74E4D3FE5}" type="presOf" srcId="{D4B53A37-C45B-4B87-B1AE-BD02DD7A80D8}" destId="{4225E123-DF6D-44A8-88D4-68576D1AABB8}" srcOrd="0" destOrd="0" presId="urn:microsoft.com/office/officeart/2005/8/layout/hProcess4"/>
    <dgm:cxn modelId="{393EC3B7-32B1-4C03-AC7E-F142A56A3813}" type="presOf" srcId="{0F2EA64F-B408-416C-8C20-67601D71C9F0}" destId="{0453E6CA-137A-4B9F-A7B2-97AD345FFDE2}" srcOrd="1" destOrd="3" presId="urn:microsoft.com/office/officeart/2005/8/layout/hProcess4"/>
    <dgm:cxn modelId="{BE623666-B8CD-4DDB-A782-6B87FF703521}" type="presOf" srcId="{5B2367C3-6D70-4252-8013-59E8C9B5F860}" destId="{3252AA43-45BF-4ED5-97E1-8D0B3E5C4C4C}" srcOrd="0" destOrd="0" presId="urn:microsoft.com/office/officeart/2005/8/layout/hProcess4"/>
    <dgm:cxn modelId="{C0ADD405-EE9F-4C4E-89A5-05E558C89BDF}" type="presOf" srcId="{CEE56389-5F37-40B8-95A3-427E701A9F68}" destId="{9F3DDED6-E95D-41B5-AA1E-0B39995F3FD2}" srcOrd="0" destOrd="0" presId="urn:microsoft.com/office/officeart/2005/8/layout/hProcess4"/>
    <dgm:cxn modelId="{C5A53BB6-2D61-4B3A-8933-6E80D12D03D8}" type="presOf" srcId="{A1568DDC-44C6-4D41-988A-5ED8114CD891}" destId="{B0C1FAF5-2C5F-4272-8D3B-205C76A3D83F}" srcOrd="0" destOrd="0" presId="urn:microsoft.com/office/officeart/2005/8/layout/hProcess4"/>
    <dgm:cxn modelId="{D7771F72-4306-4BFC-A638-59CD48616A14}" srcId="{CEE56389-5F37-40B8-95A3-427E701A9F68}" destId="{FF730C2A-221D-4333-A904-AB5894063589}" srcOrd="1" destOrd="0" parTransId="{CDB91484-2FC0-4B84-9EA4-3952594EC227}" sibTransId="{255A6BD6-08BC-4063-B568-1641955D9DB0}"/>
    <dgm:cxn modelId="{F5B4F129-3A29-46F3-84D0-2D6DBB041618}" type="presOf" srcId="{F22CBB37-6E6E-4E33-B255-085E985002FC}" destId="{3252AA43-45BF-4ED5-97E1-8D0B3E5C4C4C}" srcOrd="0" destOrd="1" presId="urn:microsoft.com/office/officeart/2005/8/layout/hProcess4"/>
    <dgm:cxn modelId="{B6F66B00-428F-4961-B0D4-6FF2137EC6E9}" srcId="{CEEAE2D8-D198-41A6-A619-AB278C5B1400}" destId="{AB66271B-FC0F-451A-90A5-1DBF493081CB}" srcOrd="0" destOrd="0" parTransId="{67452CEB-5BCE-41CD-8392-1DDBAFA1681A}" sibTransId="{998E44D8-C01C-4EBC-ACF8-6C410629E5DE}"/>
    <dgm:cxn modelId="{CC5B9240-6F81-4F0E-860D-499568C2E3F1}" type="presOf" srcId="{1A4A41F6-2E3E-4F8F-A3A2-4997951566C7}" destId="{FFAD8052-81EC-4B2B-A561-9365118DBD73}" srcOrd="0" destOrd="0" presId="urn:microsoft.com/office/officeart/2005/8/layout/hProcess4"/>
    <dgm:cxn modelId="{C9869958-B0FF-4DF7-80B5-6891B5693E48}" type="presOf" srcId="{CEEAE2D8-D198-41A6-A619-AB278C5B1400}" destId="{809CF431-B0B9-4276-BD42-44220B774BAE}" srcOrd="0" destOrd="0" presId="urn:microsoft.com/office/officeart/2005/8/layout/hProcess4"/>
    <dgm:cxn modelId="{BF3C4186-6025-49D4-9447-4D41330FA99D}" srcId="{1A4A41F6-2E3E-4F8F-A3A2-4997951566C7}" destId="{A1568DDC-44C6-4D41-988A-5ED8114CD891}" srcOrd="0" destOrd="0" parTransId="{7C769489-D429-4401-8DFB-4FE9C6912615}" sibTransId="{7588D027-B85A-4E29-B2D7-F639AD74E4EE}"/>
    <dgm:cxn modelId="{1A97C143-F011-4F5C-9BE4-3725ACF22BD4}" type="presOf" srcId="{255A6BD6-08BC-4063-B568-1641955D9DB0}" destId="{D88A8F14-A9F1-4BCF-B1F8-F109C24ACCC6}" srcOrd="0" destOrd="0" presId="urn:microsoft.com/office/officeart/2005/8/layout/hProcess4"/>
    <dgm:cxn modelId="{0FCF4591-8A48-4211-AE3E-5B0598A5C205}" srcId="{CEEAE2D8-D198-41A6-A619-AB278C5B1400}" destId="{9DDDC95C-7338-4D18-9202-5DEBE2248DDE}" srcOrd="1" destOrd="0" parTransId="{11C2F945-6158-495E-9683-69A71381AA45}" sibTransId="{984B469B-9168-498D-B571-CEF66C4A5988}"/>
    <dgm:cxn modelId="{74776333-B50C-4B66-91F7-3EA407A5F37A}" type="presOf" srcId="{AB66271B-FC0F-451A-90A5-1DBF493081CB}" destId="{30E9F224-482C-4E06-A203-0A275DB47315}" srcOrd="1" destOrd="0" presId="urn:microsoft.com/office/officeart/2005/8/layout/hProcess4"/>
    <dgm:cxn modelId="{FE7627AA-0B39-42B0-8CC7-40552944755B}" type="presOf" srcId="{F22CBB37-6E6E-4E33-B255-085E985002FC}" destId="{0453E6CA-137A-4B9F-A7B2-97AD345FFDE2}" srcOrd="1" destOrd="1" presId="urn:microsoft.com/office/officeart/2005/8/layout/hProcess4"/>
    <dgm:cxn modelId="{93CC85CF-16D9-433A-A658-63CA14AD1B94}" type="presOf" srcId="{AB66271B-FC0F-451A-90A5-1DBF493081CB}" destId="{5F3CDF73-E4DE-4271-8941-B2B8F9F6895A}" srcOrd="0" destOrd="0" presId="urn:microsoft.com/office/officeart/2005/8/layout/hProcess4"/>
    <dgm:cxn modelId="{C2270360-BAE9-4B31-BF72-29837CF625F7}" type="presOf" srcId="{97111BA2-FBA4-4A6D-89FB-5939067570E6}" destId="{B0C1FAF5-2C5F-4272-8D3B-205C76A3D83F}" srcOrd="0" destOrd="1" presId="urn:microsoft.com/office/officeart/2005/8/layout/hProcess4"/>
    <dgm:cxn modelId="{4F7BCB48-5EB5-448D-9CA8-0A14B253FCF4}" type="presOf" srcId="{FF730C2A-221D-4333-A904-AB5894063589}" destId="{B4BBE645-B846-433E-89B7-C784B2B68BE1}" srcOrd="0" destOrd="0" presId="urn:microsoft.com/office/officeart/2005/8/layout/hProcess4"/>
    <dgm:cxn modelId="{4359ED4D-0B4C-4ACD-B1B6-13357E4DB373}" type="presOf" srcId="{5B2367C3-6D70-4252-8013-59E8C9B5F860}" destId="{0453E6CA-137A-4B9F-A7B2-97AD345FFDE2}" srcOrd="1" destOrd="0" presId="urn:microsoft.com/office/officeart/2005/8/layout/hProcess4"/>
    <dgm:cxn modelId="{62550A73-AF51-42E9-8506-850F262DBDE2}" type="presOf" srcId="{390E26D7-745E-4CB1-A786-C48EE9ED70AF}" destId="{3252AA43-45BF-4ED5-97E1-8D0B3E5C4C4C}" srcOrd="0" destOrd="2" presId="urn:microsoft.com/office/officeart/2005/8/layout/hProcess4"/>
    <dgm:cxn modelId="{728FB2E9-2BA7-4073-B8CC-700531B0257B}" type="presParOf" srcId="{9F3DDED6-E95D-41B5-AA1E-0B39995F3FD2}" destId="{DED38F39-3A41-459B-8E31-CAE42699DFC9}" srcOrd="0" destOrd="0" presId="urn:microsoft.com/office/officeart/2005/8/layout/hProcess4"/>
    <dgm:cxn modelId="{864A5E59-8167-4F45-9FA5-46504E920915}" type="presParOf" srcId="{9F3DDED6-E95D-41B5-AA1E-0B39995F3FD2}" destId="{DF38480B-084D-428A-A4E4-0B3578AA5877}" srcOrd="1" destOrd="0" presId="urn:microsoft.com/office/officeart/2005/8/layout/hProcess4"/>
    <dgm:cxn modelId="{CEFC23D6-51BE-4283-BB8B-5AA151F41C0E}" type="presParOf" srcId="{9F3DDED6-E95D-41B5-AA1E-0B39995F3FD2}" destId="{209C29D6-6E50-4201-BB13-3D7D74A53ADB}" srcOrd="2" destOrd="0" presId="urn:microsoft.com/office/officeart/2005/8/layout/hProcess4"/>
    <dgm:cxn modelId="{9CA7D516-46B0-4AF8-AD90-DD2DBCCE39CA}" type="presParOf" srcId="{209C29D6-6E50-4201-BB13-3D7D74A53ADB}" destId="{3414A17A-F6B6-4249-A083-84BA321A1EBB}" srcOrd="0" destOrd="0" presId="urn:microsoft.com/office/officeart/2005/8/layout/hProcess4"/>
    <dgm:cxn modelId="{726B6407-B54D-4C3D-B188-C2E30711D08E}" type="presParOf" srcId="{3414A17A-F6B6-4249-A083-84BA321A1EBB}" destId="{8B3512F8-BA68-4545-B91A-D97EB061E3F5}" srcOrd="0" destOrd="0" presId="urn:microsoft.com/office/officeart/2005/8/layout/hProcess4"/>
    <dgm:cxn modelId="{DDE69971-7073-4852-A9B7-EE533D81F388}" type="presParOf" srcId="{3414A17A-F6B6-4249-A083-84BA321A1EBB}" destId="{5F3CDF73-E4DE-4271-8941-B2B8F9F6895A}" srcOrd="1" destOrd="0" presId="urn:microsoft.com/office/officeart/2005/8/layout/hProcess4"/>
    <dgm:cxn modelId="{56C6CB26-3DFC-495A-9AB6-E0877FFC70F4}" type="presParOf" srcId="{3414A17A-F6B6-4249-A083-84BA321A1EBB}" destId="{30E9F224-482C-4E06-A203-0A275DB47315}" srcOrd="2" destOrd="0" presId="urn:microsoft.com/office/officeart/2005/8/layout/hProcess4"/>
    <dgm:cxn modelId="{FDA3E36D-E5B3-4F40-AD0D-77CA7AF14872}" type="presParOf" srcId="{3414A17A-F6B6-4249-A083-84BA321A1EBB}" destId="{809CF431-B0B9-4276-BD42-44220B774BAE}" srcOrd="3" destOrd="0" presId="urn:microsoft.com/office/officeart/2005/8/layout/hProcess4"/>
    <dgm:cxn modelId="{5C41B190-A3E6-460A-BAE7-D830BBB04881}" type="presParOf" srcId="{3414A17A-F6B6-4249-A083-84BA321A1EBB}" destId="{D0A6C97F-1B7A-4C76-9C49-137C72D099F1}" srcOrd="4" destOrd="0" presId="urn:microsoft.com/office/officeart/2005/8/layout/hProcess4"/>
    <dgm:cxn modelId="{28B7E250-72CC-4527-BE54-8AD6A2B3D2AD}" type="presParOf" srcId="{209C29D6-6E50-4201-BB13-3D7D74A53ADB}" destId="{4225E123-DF6D-44A8-88D4-68576D1AABB8}" srcOrd="1" destOrd="0" presId="urn:microsoft.com/office/officeart/2005/8/layout/hProcess4"/>
    <dgm:cxn modelId="{8432F3DB-5228-4D68-90BE-C66703A51957}" type="presParOf" srcId="{209C29D6-6E50-4201-BB13-3D7D74A53ADB}" destId="{AF0B144F-A177-4BE1-95A5-A50E213B588C}" srcOrd="2" destOrd="0" presId="urn:microsoft.com/office/officeart/2005/8/layout/hProcess4"/>
    <dgm:cxn modelId="{9F8FA099-40FE-46E2-86C9-515DCB45C38B}" type="presParOf" srcId="{AF0B144F-A177-4BE1-95A5-A50E213B588C}" destId="{918084D1-549B-4B51-9A9E-450EEF153310}" srcOrd="0" destOrd="0" presId="urn:microsoft.com/office/officeart/2005/8/layout/hProcess4"/>
    <dgm:cxn modelId="{4E028041-8533-4CCC-8A60-D379F2ADF6F6}" type="presParOf" srcId="{AF0B144F-A177-4BE1-95A5-A50E213B588C}" destId="{3252AA43-45BF-4ED5-97E1-8D0B3E5C4C4C}" srcOrd="1" destOrd="0" presId="urn:microsoft.com/office/officeart/2005/8/layout/hProcess4"/>
    <dgm:cxn modelId="{94F98A35-5B53-4102-B617-33BFF264B8E4}" type="presParOf" srcId="{AF0B144F-A177-4BE1-95A5-A50E213B588C}" destId="{0453E6CA-137A-4B9F-A7B2-97AD345FFDE2}" srcOrd="2" destOrd="0" presId="urn:microsoft.com/office/officeart/2005/8/layout/hProcess4"/>
    <dgm:cxn modelId="{05E93AA9-A272-4B3B-97A2-E78F6A841669}" type="presParOf" srcId="{AF0B144F-A177-4BE1-95A5-A50E213B588C}" destId="{B4BBE645-B846-433E-89B7-C784B2B68BE1}" srcOrd="3" destOrd="0" presId="urn:microsoft.com/office/officeart/2005/8/layout/hProcess4"/>
    <dgm:cxn modelId="{754B566C-3FB9-40B0-BF69-BEE3EEB28E3A}" type="presParOf" srcId="{AF0B144F-A177-4BE1-95A5-A50E213B588C}" destId="{7933136E-5606-46D1-A36C-6BF81329AFE2}" srcOrd="4" destOrd="0" presId="urn:microsoft.com/office/officeart/2005/8/layout/hProcess4"/>
    <dgm:cxn modelId="{1E6BB40E-3B61-4D83-AEF8-FEBCB449FB20}" type="presParOf" srcId="{209C29D6-6E50-4201-BB13-3D7D74A53ADB}" destId="{D88A8F14-A9F1-4BCF-B1F8-F109C24ACCC6}" srcOrd="3" destOrd="0" presId="urn:microsoft.com/office/officeart/2005/8/layout/hProcess4"/>
    <dgm:cxn modelId="{BDC6A678-12B0-4B71-A473-F57F69A8EB1F}" type="presParOf" srcId="{209C29D6-6E50-4201-BB13-3D7D74A53ADB}" destId="{CC65310B-F6E8-473D-A16D-104B17508CB4}" srcOrd="4" destOrd="0" presId="urn:microsoft.com/office/officeart/2005/8/layout/hProcess4"/>
    <dgm:cxn modelId="{8BAA18AF-218C-493E-A19E-F2253FB5C77C}" type="presParOf" srcId="{CC65310B-F6E8-473D-A16D-104B17508CB4}" destId="{C19E5D3F-2F70-4B9E-A356-58B14A10A177}" srcOrd="0" destOrd="0" presId="urn:microsoft.com/office/officeart/2005/8/layout/hProcess4"/>
    <dgm:cxn modelId="{C5233B7F-C0FB-4E3C-A777-9CB686981BD1}" type="presParOf" srcId="{CC65310B-F6E8-473D-A16D-104B17508CB4}" destId="{B0C1FAF5-2C5F-4272-8D3B-205C76A3D83F}" srcOrd="1" destOrd="0" presId="urn:microsoft.com/office/officeart/2005/8/layout/hProcess4"/>
    <dgm:cxn modelId="{97832FE4-A72E-42F3-BA93-6BC8AAA82250}" type="presParOf" srcId="{CC65310B-F6E8-473D-A16D-104B17508CB4}" destId="{E83550FD-41CE-47C9-A0CF-EF13A087B400}" srcOrd="2" destOrd="0" presId="urn:microsoft.com/office/officeart/2005/8/layout/hProcess4"/>
    <dgm:cxn modelId="{CE915B36-B979-496A-9D0D-BA30CE62625E}" type="presParOf" srcId="{CC65310B-F6E8-473D-A16D-104B17508CB4}" destId="{FFAD8052-81EC-4B2B-A561-9365118DBD73}" srcOrd="3" destOrd="0" presId="urn:microsoft.com/office/officeart/2005/8/layout/hProcess4"/>
    <dgm:cxn modelId="{5C2EC143-5A38-4CD8-8D6D-3F276E7D88F7}" type="presParOf" srcId="{CC65310B-F6E8-473D-A16D-104B17508CB4}" destId="{5790062E-F511-4279-A73F-DC9AA9C3756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CDF73-E4DE-4271-8941-B2B8F9F6895A}">
      <dsp:nvSpPr>
        <dsp:cNvPr id="0" name=""/>
        <dsp:cNvSpPr/>
      </dsp:nvSpPr>
      <dsp:spPr>
        <a:xfrm>
          <a:off x="0" y="1800034"/>
          <a:ext cx="3004398" cy="2478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KaiTi" panose="02010609060101010101" pitchFamily="49" charset="-122"/>
              <a:ea typeface="KaiTi" panose="02010609060101010101" pitchFamily="49" charset="-122"/>
            </a:rPr>
            <a:t>院系本身资源充分且存在利用密集度低的情况</a:t>
          </a:r>
        </a:p>
        <a:p>
          <a:pPr marL="228600" lvl="1" indent="-228600" algn="l" defTabSz="1066800">
            <a:lnSpc>
              <a:spcPct val="90000"/>
            </a:lnSpc>
            <a:spcBef>
              <a:spcPct val="0"/>
            </a:spcBef>
            <a:spcAft>
              <a:spcPct val="15000"/>
            </a:spcAft>
            <a:buChar char="•"/>
          </a:pPr>
          <a:r>
            <a:rPr lang="zh-CN" altLang="en-US" sz="2400" kern="1200" dirty="0">
              <a:latin typeface="KaiTi" panose="02010609060101010101" pitchFamily="49" charset="-122"/>
              <a:ea typeface="KaiTi" panose="02010609060101010101" pitchFamily="49" charset="-122"/>
            </a:rPr>
            <a:t>院系宣传力度小，自身资源对院系外成员较为</a:t>
          </a:r>
        </a:p>
      </dsp:txBody>
      <dsp:txXfrm>
        <a:off x="57026" y="1857060"/>
        <a:ext cx="2890346" cy="1832948"/>
      </dsp:txXfrm>
    </dsp:sp>
    <dsp:sp modelId="{4225E123-DF6D-44A8-88D4-68576D1AABB8}">
      <dsp:nvSpPr>
        <dsp:cNvPr id="0" name=""/>
        <dsp:cNvSpPr/>
      </dsp:nvSpPr>
      <dsp:spPr>
        <a:xfrm>
          <a:off x="1707452" y="2436595"/>
          <a:ext cx="3244779" cy="3244779"/>
        </a:xfrm>
        <a:prstGeom prst="leftCircularArrow">
          <a:avLst>
            <a:gd name="adj1" fmla="val 2988"/>
            <a:gd name="adj2" fmla="val 366212"/>
            <a:gd name="adj3" fmla="val 2141723"/>
            <a:gd name="adj4" fmla="val 9024489"/>
            <a:gd name="adj5" fmla="val 3485"/>
          </a:avLst>
        </a:prstGeom>
        <a:solidFill>
          <a:srgbClr val="3494BA">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809CF431-B0B9-4276-BD42-44220B774BAE}">
      <dsp:nvSpPr>
        <dsp:cNvPr id="0" name=""/>
        <dsp:cNvSpPr/>
      </dsp:nvSpPr>
      <dsp:spPr>
        <a:xfrm>
          <a:off x="673790" y="3747034"/>
          <a:ext cx="2670576" cy="1062000"/>
        </a:xfrm>
        <a:prstGeom prst="roundRect">
          <a:avLst>
            <a:gd name="adj" fmla="val 10000"/>
          </a:avLst>
        </a:prstGeom>
        <a:solidFill>
          <a:srgbClr val="3494BA">
            <a:hueOff val="0"/>
            <a:satOff val="0"/>
            <a:lumOff val="0"/>
            <a:alphaOff val="0"/>
          </a:srgbClr>
        </a:solidFill>
        <a:ln w="1905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buNone/>
          </a:pPr>
          <a:r>
            <a:rPr lang="zh-CN" altLang="en-US" sz="3800" kern="1200" dirty="0">
              <a:solidFill>
                <a:sysClr val="window" lastClr="FFFFFF"/>
              </a:solidFill>
              <a:latin typeface="Arial" panose="020B0604020202020204"/>
              <a:ea typeface="黑体" panose="02010609060101010101" pitchFamily="49" charset="-122"/>
              <a:cs typeface="+mn-cs"/>
            </a:rPr>
            <a:t>资源供给</a:t>
          </a:r>
        </a:p>
      </dsp:txBody>
      <dsp:txXfrm>
        <a:off x="704895" y="3778139"/>
        <a:ext cx="2608366" cy="999790"/>
      </dsp:txXfrm>
    </dsp:sp>
    <dsp:sp modelId="{3252AA43-45BF-4ED5-97E1-8D0B3E5C4C4C}">
      <dsp:nvSpPr>
        <dsp:cNvPr id="0" name=""/>
        <dsp:cNvSpPr/>
      </dsp:nvSpPr>
      <dsp:spPr>
        <a:xfrm>
          <a:off x="3799360" y="1800034"/>
          <a:ext cx="3004398" cy="2478000"/>
        </a:xfrm>
        <a:prstGeom prst="roundRect">
          <a:avLst>
            <a:gd name="adj" fmla="val 10000"/>
          </a:avLst>
        </a:prstGeo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KaiTi" panose="02010609060101010101" pitchFamily="49" charset="-122"/>
              <a:ea typeface="KaiTi" panose="02010609060101010101" pitchFamily="49" charset="-122"/>
              <a:cs typeface="+mn-cs"/>
            </a:rPr>
            <a:t>院系与院系外学生存在信息不对称，导致资源利用率低</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KaiTi" panose="02010609060101010101" pitchFamily="49" charset="-122"/>
              <a:ea typeface="KaiTi" panose="02010609060101010101" pitchFamily="49" charset="-122"/>
              <a:cs typeface="+mn-cs"/>
            </a:rPr>
            <a:t>院系宣传少</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KaiTi" panose="02010609060101010101" pitchFamily="49" charset="-122"/>
              <a:ea typeface="KaiTi" panose="02010609060101010101" pitchFamily="49" charset="-122"/>
              <a:cs typeface="+mn-cs"/>
            </a:rPr>
            <a:t>学生反馈程度低</a:t>
          </a:r>
        </a:p>
        <a:p>
          <a:pPr marL="171450" lvl="1" indent="-171450" algn="l" defTabSz="800100">
            <a:lnSpc>
              <a:spcPct val="90000"/>
            </a:lnSpc>
            <a:spcBef>
              <a:spcPct val="0"/>
            </a:spcBef>
            <a:spcAft>
              <a:spcPct val="15000"/>
            </a:spcAft>
            <a:buChar char="•"/>
          </a:pPr>
          <a:endParaRPr lang="zh-CN" altLang="en-US" sz="1800" kern="1200" dirty="0">
            <a:solidFill>
              <a:sysClr val="windowText" lastClr="000000">
                <a:hueOff val="0"/>
                <a:satOff val="0"/>
                <a:lumOff val="0"/>
                <a:alphaOff val="0"/>
              </a:sysClr>
            </a:solidFill>
            <a:latin typeface="Arial" panose="020B0604020202020204"/>
            <a:ea typeface="黑体" panose="02010609060101010101" pitchFamily="49" charset="-122"/>
            <a:cs typeface="+mn-cs"/>
          </a:endParaRPr>
        </a:p>
      </dsp:txBody>
      <dsp:txXfrm>
        <a:off x="3856386" y="2388060"/>
        <a:ext cx="2890346" cy="1832948"/>
      </dsp:txXfrm>
    </dsp:sp>
    <dsp:sp modelId="{D88A8F14-A9F1-4BCF-B1F8-F109C24ACCC6}">
      <dsp:nvSpPr>
        <dsp:cNvPr id="0" name=""/>
        <dsp:cNvSpPr/>
      </dsp:nvSpPr>
      <dsp:spPr>
        <a:xfrm flipH="1">
          <a:off x="5872951" y="185266"/>
          <a:ext cx="3538865" cy="3628674"/>
        </a:xfrm>
        <a:prstGeom prst="circularArrow">
          <a:avLst>
            <a:gd name="adj1" fmla="val 2673"/>
            <a:gd name="adj2" fmla="val 325210"/>
            <a:gd name="adj3" fmla="val 19499279"/>
            <a:gd name="adj4" fmla="val 12575511"/>
            <a:gd name="adj5" fmla="val 3118"/>
          </a:avLst>
        </a:prstGeom>
        <a:solidFill>
          <a:srgbClr val="3494BA">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B4BBE645-B846-433E-89B7-C784B2B68BE1}">
      <dsp:nvSpPr>
        <dsp:cNvPr id="0" name=""/>
        <dsp:cNvSpPr/>
      </dsp:nvSpPr>
      <dsp:spPr>
        <a:xfrm>
          <a:off x="4467004" y="1269034"/>
          <a:ext cx="2670576" cy="1062000"/>
        </a:xfrm>
        <a:prstGeom prst="roundRect">
          <a:avLst>
            <a:gd name="adj" fmla="val 10000"/>
          </a:avLst>
        </a:prstGeom>
        <a:solidFill>
          <a:srgbClr val="3494BA">
            <a:hueOff val="0"/>
            <a:satOff val="0"/>
            <a:lumOff val="0"/>
            <a:alphaOff val="0"/>
          </a:srgbClr>
        </a:solidFill>
        <a:ln w="1905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buNone/>
          </a:pPr>
          <a:r>
            <a:rPr lang="zh-CN" altLang="en-US" sz="3800" kern="1200" dirty="0">
              <a:solidFill>
                <a:sysClr val="window" lastClr="FFFFFF"/>
              </a:solidFill>
              <a:latin typeface="Arial" panose="020B0604020202020204"/>
              <a:ea typeface="黑体" panose="02010609060101010101" pitchFamily="49" charset="-122"/>
              <a:cs typeface="+mn-cs"/>
            </a:rPr>
            <a:t>信息不充分</a:t>
          </a:r>
        </a:p>
      </dsp:txBody>
      <dsp:txXfrm>
        <a:off x="4498109" y="1300139"/>
        <a:ext cx="2608366" cy="999790"/>
      </dsp:txXfrm>
    </dsp:sp>
    <dsp:sp modelId="{B0C1FAF5-2C5F-4272-8D3B-205C76A3D83F}">
      <dsp:nvSpPr>
        <dsp:cNvPr id="0" name=""/>
        <dsp:cNvSpPr/>
      </dsp:nvSpPr>
      <dsp:spPr>
        <a:xfrm>
          <a:off x="7592574" y="1800034"/>
          <a:ext cx="3004398" cy="2478000"/>
        </a:xfrm>
        <a:prstGeom prst="roundRect">
          <a:avLst>
            <a:gd name="adj" fmla="val 10000"/>
          </a:avLst>
        </a:prstGeom>
        <a:solidFill>
          <a:sysClr val="window" lastClr="FFFFFF">
            <a:alpha val="90000"/>
            <a:hueOff val="0"/>
            <a:satOff val="0"/>
            <a:lumOff val="0"/>
            <a:alphaOff val="0"/>
          </a:sysClr>
        </a:solidFill>
        <a:ln w="19050" cap="flat" cmpd="sng" algn="ctr">
          <a:solidFill>
            <a:srgbClr val="3494BA">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楷体" panose="02010609060101010101" pitchFamily="49" charset="-122"/>
              <a:ea typeface="楷体" panose="02010609060101010101" pitchFamily="49" charset="-122"/>
              <a:cs typeface="+mn-cs"/>
            </a:rPr>
            <a:t>校内学生对科创有需求</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楷体" panose="02010609060101010101" pitchFamily="49" charset="-122"/>
              <a:ea typeface="楷体" panose="02010609060101010101" pitchFamily="49" charset="-122"/>
              <a:cs typeface="+mn-cs"/>
            </a:rPr>
            <a:t>部分学生信息较为闭塞</a:t>
          </a:r>
        </a:p>
        <a:p>
          <a:pPr marL="171450" lvl="1" indent="-171450" algn="l" defTabSz="800100">
            <a:lnSpc>
              <a:spcPct val="90000"/>
            </a:lnSpc>
            <a:spcBef>
              <a:spcPct val="0"/>
            </a:spcBef>
            <a:spcAft>
              <a:spcPct val="15000"/>
            </a:spcAft>
            <a:buChar char="•"/>
          </a:pPr>
          <a:r>
            <a:rPr lang="zh-CN" altLang="en-US" sz="1800" kern="1200" dirty="0">
              <a:solidFill>
                <a:sysClr val="windowText" lastClr="000000">
                  <a:hueOff val="0"/>
                  <a:satOff val="0"/>
                  <a:lumOff val="0"/>
                  <a:alphaOff val="0"/>
                </a:sysClr>
              </a:solidFill>
              <a:latin typeface="楷体" panose="02010609060101010101" pitchFamily="49" charset="-122"/>
              <a:ea typeface="楷体" panose="02010609060101010101" pitchFamily="49" charset="-122"/>
              <a:cs typeface="+mn-cs"/>
            </a:rPr>
            <a:t>学生校外资源匮乏</a:t>
          </a:r>
        </a:p>
      </dsp:txBody>
      <dsp:txXfrm>
        <a:off x="7649600" y="1857060"/>
        <a:ext cx="2890346" cy="1832948"/>
      </dsp:txXfrm>
    </dsp:sp>
    <dsp:sp modelId="{FFAD8052-81EC-4B2B-A561-9365118DBD73}">
      <dsp:nvSpPr>
        <dsp:cNvPr id="0" name=""/>
        <dsp:cNvSpPr/>
      </dsp:nvSpPr>
      <dsp:spPr>
        <a:xfrm>
          <a:off x="8260218" y="3747034"/>
          <a:ext cx="2670576" cy="1062000"/>
        </a:xfrm>
        <a:prstGeom prst="roundRect">
          <a:avLst>
            <a:gd name="adj" fmla="val 10000"/>
          </a:avLst>
        </a:prstGeom>
        <a:solidFill>
          <a:srgbClr val="3494BA">
            <a:hueOff val="0"/>
            <a:satOff val="0"/>
            <a:lumOff val="0"/>
            <a:alphaOff val="0"/>
          </a:srgbClr>
        </a:solidFill>
        <a:ln w="1905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buNone/>
          </a:pPr>
          <a:r>
            <a:rPr lang="zh-CN" altLang="en-US" sz="3800" kern="1200" dirty="0">
              <a:solidFill>
                <a:sysClr val="window" lastClr="FFFFFF"/>
              </a:solidFill>
              <a:latin typeface="Arial" panose="020B0604020202020204"/>
              <a:ea typeface="黑体" panose="02010609060101010101" pitchFamily="49" charset="-122"/>
              <a:cs typeface="+mn-cs"/>
            </a:rPr>
            <a:t>资源需求</a:t>
          </a:r>
        </a:p>
      </dsp:txBody>
      <dsp:txXfrm>
        <a:off x="8291323" y="3778139"/>
        <a:ext cx="2608366" cy="9997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10/13/19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D80D5-BECC-8A4F-99A2-9D1D24041B4B}"/>
              </a:ext>
            </a:extLst>
          </p:cNvPr>
          <p:cNvSpPr>
            <a:spLocks noGrp="1"/>
          </p:cNvSpPr>
          <p:nvPr>
            <p:ph type="title"/>
          </p:nvPr>
        </p:nvSpPr>
        <p:spPr>
          <a:xfrm>
            <a:off x="1143001" y="2789063"/>
            <a:ext cx="9905998" cy="1478570"/>
          </a:xfrm>
        </p:spPr>
        <p:txBody>
          <a:bodyPr/>
          <a:lstStyle/>
          <a:p>
            <a:r>
              <a:rPr lang="zh-CN" altLang="en-US" dirty="0"/>
              <a:t>标题：</a:t>
            </a:r>
            <a:r>
              <a:rPr lang="en-US" altLang="zh-CN" dirty="0" err="1"/>
              <a:t>Icenter</a:t>
            </a:r>
            <a:r>
              <a:rPr lang="zh-CN" altLang="en-US" dirty="0"/>
              <a:t>的未来发展计划</a:t>
            </a:r>
            <a:endParaRPr lang="en-US" dirty="0"/>
          </a:p>
        </p:txBody>
      </p:sp>
    </p:spTree>
    <p:extLst>
      <p:ext uri="{BB962C8B-B14F-4D97-AF65-F5344CB8AC3E}">
        <p14:creationId xmlns:p14="http://schemas.microsoft.com/office/powerpoint/2010/main" val="150233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824589-DAE0-4B8E-9C2E-BAD8A7B48384}"/>
              </a:ext>
            </a:extLst>
          </p:cNvPr>
          <p:cNvSpPr>
            <a:spLocks noGrp="1"/>
          </p:cNvSpPr>
          <p:nvPr>
            <p:ph type="title"/>
          </p:nvPr>
        </p:nvSpPr>
        <p:spPr/>
        <p:txBody>
          <a:bodyPr/>
          <a:lstStyle/>
          <a:p>
            <a:r>
              <a:rPr lang="zh-CN" altLang="en-US">
                <a:ea typeface="宋体"/>
              </a:rPr>
              <a:t>历届检测标准数据</a:t>
            </a:r>
            <a:endParaRPr lang="zh-CN" altLang="en-US"/>
          </a:p>
        </p:txBody>
      </p:sp>
      <p:sp>
        <p:nvSpPr>
          <p:cNvPr id="3" name="内容占位符 2">
            <a:extLst>
              <a:ext uri="{FF2B5EF4-FFF2-40B4-BE49-F238E27FC236}">
                <a16:creationId xmlns:a16="http://schemas.microsoft.com/office/drawing/2014/main" xmlns="" id="{A81A27C9-F408-4938-9775-F88EFB827928}"/>
              </a:ext>
            </a:extLst>
          </p:cNvPr>
          <p:cNvSpPr>
            <a:spLocks noGrp="1"/>
          </p:cNvSpPr>
          <p:nvPr>
            <p:ph idx="1"/>
          </p:nvPr>
        </p:nvSpPr>
        <p:spPr/>
        <p:txBody>
          <a:bodyPr vert="horz" lIns="91440" tIns="45720" rIns="91440" bIns="45720" rtlCol="0" anchor="t">
            <a:normAutofit/>
          </a:bodyPr>
          <a:lstStyle/>
          <a:p>
            <a:r>
              <a:rPr lang="zh-CN" altLang="en-US">
                <a:ea typeface="宋体"/>
              </a:rPr>
              <a:t>通过提供文献获得历届改造后的检测的方面</a:t>
            </a:r>
          </a:p>
          <a:p>
            <a:endParaRPr lang="zh-CN" altLang="en-US">
              <a:ea typeface="宋体"/>
            </a:endParaRPr>
          </a:p>
          <a:p>
            <a:endParaRPr lang="zh-CN" altLang="en-US">
              <a:ea typeface="宋体"/>
            </a:endParaRPr>
          </a:p>
          <a:p>
            <a:r>
              <a:rPr lang="zh-CN" altLang="en-US">
                <a:ea typeface="宋体"/>
              </a:rPr>
              <a:t>此处将展示文献中的数据统计得来的图表（条形统计图，饼状图）</a:t>
            </a:r>
          </a:p>
          <a:p>
            <a:endParaRPr lang="zh-CN" altLang="en-US">
              <a:ea typeface="宋体"/>
            </a:endParaRPr>
          </a:p>
        </p:txBody>
      </p:sp>
    </p:spTree>
    <p:extLst>
      <p:ext uri="{BB962C8B-B14F-4D97-AF65-F5344CB8AC3E}">
        <p14:creationId xmlns:p14="http://schemas.microsoft.com/office/powerpoint/2010/main" val="80706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BDA21-5FCD-48F3-B645-041596F5A560}"/>
              </a:ext>
            </a:extLst>
          </p:cNvPr>
          <p:cNvSpPr>
            <a:spLocks noGrp="1"/>
          </p:cNvSpPr>
          <p:nvPr>
            <p:ph type="title"/>
          </p:nvPr>
        </p:nvSpPr>
        <p:spPr/>
        <p:txBody>
          <a:bodyPr/>
          <a:lstStyle/>
          <a:p>
            <a:r>
              <a:rPr lang="zh-CN" altLang="en-US">
                <a:ea typeface="宋体"/>
              </a:rPr>
              <a:t>对此次目标分析获得检验次目标的标准</a:t>
            </a:r>
          </a:p>
        </p:txBody>
      </p:sp>
      <p:sp>
        <p:nvSpPr>
          <p:cNvPr id="3" name="内容占位符 2">
            <a:extLst>
              <a:ext uri="{FF2B5EF4-FFF2-40B4-BE49-F238E27FC236}">
                <a16:creationId xmlns:a16="http://schemas.microsoft.com/office/drawing/2014/main" xmlns="" id="{CA104A7B-64B7-4A3D-930D-4EFB49EAA65F}"/>
              </a:ext>
            </a:extLst>
          </p:cNvPr>
          <p:cNvSpPr>
            <a:spLocks noGrp="1"/>
          </p:cNvSpPr>
          <p:nvPr>
            <p:ph idx="1"/>
          </p:nvPr>
        </p:nvSpPr>
        <p:spPr>
          <a:xfrm>
            <a:off x="1141412" y="2249487"/>
            <a:ext cx="8982635" cy="3541714"/>
          </a:xfrm>
        </p:spPr>
        <p:txBody>
          <a:bodyPr vert="horz" lIns="91440" tIns="45720" rIns="91440" bIns="45720" rtlCol="0" anchor="t">
            <a:normAutofit/>
          </a:bodyPr>
          <a:lstStyle/>
          <a:p>
            <a:r>
              <a:rPr lang="zh-CN" altLang="en-US">
                <a:ea typeface="宋体"/>
              </a:rPr>
              <a:t>结合历届检测标准的参考，结合我们此次建议的目标来获得此次检验标准</a:t>
            </a:r>
            <a:endParaRPr lang="zh-CN" altLang="en-US"/>
          </a:p>
        </p:txBody>
      </p:sp>
    </p:spTree>
    <p:extLst>
      <p:ext uri="{BB962C8B-B14F-4D97-AF65-F5344CB8AC3E}">
        <p14:creationId xmlns:p14="http://schemas.microsoft.com/office/powerpoint/2010/main" val="411082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C3E984-631E-480E-9C76-A557C8D94EFB}"/>
              </a:ext>
            </a:extLst>
          </p:cNvPr>
          <p:cNvSpPr>
            <a:spLocks noGrp="1"/>
          </p:cNvSpPr>
          <p:nvPr>
            <p:ph type="title"/>
          </p:nvPr>
        </p:nvSpPr>
        <p:spPr/>
        <p:txBody>
          <a:bodyPr/>
          <a:lstStyle/>
          <a:p>
            <a:r>
              <a:rPr lang="zh-CN" altLang="en-US">
                <a:ea typeface="宋体"/>
              </a:rPr>
              <a:t>目标：整合资源——检验标准：</a:t>
            </a:r>
            <a:r>
              <a:rPr lang="zh-CN">
                <a:ea typeface="+mj-lt"/>
                <a:cs typeface="+mj-lt"/>
              </a:rPr>
              <a:t>资源设备运行效率以及共享程度</a:t>
            </a:r>
            <a:endParaRPr lang="zh-CN" altLang="en-US"/>
          </a:p>
        </p:txBody>
      </p:sp>
      <p:sp>
        <p:nvSpPr>
          <p:cNvPr id="3" name="内容占位符 2">
            <a:extLst>
              <a:ext uri="{FF2B5EF4-FFF2-40B4-BE49-F238E27FC236}">
                <a16:creationId xmlns:a16="http://schemas.microsoft.com/office/drawing/2014/main" xmlns="" id="{4715DFD1-B3B9-45D1-9C1D-7B84D25116D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3277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C3E984-631E-480E-9C76-A557C8D94EFB}"/>
              </a:ext>
            </a:extLst>
          </p:cNvPr>
          <p:cNvSpPr>
            <a:spLocks noGrp="1"/>
          </p:cNvSpPr>
          <p:nvPr>
            <p:ph type="title"/>
          </p:nvPr>
        </p:nvSpPr>
        <p:spPr/>
        <p:txBody>
          <a:bodyPr>
            <a:normAutofit/>
          </a:bodyPr>
          <a:lstStyle/>
          <a:p>
            <a:pPr marL="285750" indent="-285750">
              <a:lnSpc>
                <a:spcPct val="120000"/>
              </a:lnSpc>
              <a:spcBef>
                <a:spcPts val="1000"/>
              </a:spcBef>
              <a:buFont typeface="Arial"/>
              <a:buChar char="•"/>
            </a:pPr>
            <a:r>
              <a:rPr lang="zh-CN" altLang="en-US">
                <a:ea typeface="宋体"/>
              </a:rPr>
              <a:t>目标：改进课程内容——检验标准：</a:t>
            </a:r>
            <a:r>
              <a:rPr lang="zh-CN" altLang="en-US">
                <a:ea typeface="+mj-lt"/>
                <a:cs typeface="+mj-lt"/>
              </a:rPr>
              <a:t>学生项目成果，教学评估，老师</a:t>
            </a:r>
            <a:r>
              <a:rPr lang="zh-CN">
                <a:ea typeface="+mj-lt"/>
                <a:cs typeface="+mj-lt"/>
              </a:rPr>
              <a:t>及</a:t>
            </a:r>
            <a:r>
              <a:rPr lang="zh-CN" altLang="en-US">
                <a:ea typeface="+mj-lt"/>
                <a:cs typeface="+mj-lt"/>
              </a:rPr>
              <a:t>助教反馈</a:t>
            </a:r>
            <a:endParaRPr lang="zh-CN">
              <a:ea typeface="宋体"/>
            </a:endParaRPr>
          </a:p>
        </p:txBody>
      </p:sp>
      <p:sp>
        <p:nvSpPr>
          <p:cNvPr id="3" name="内容占位符 2">
            <a:extLst>
              <a:ext uri="{FF2B5EF4-FFF2-40B4-BE49-F238E27FC236}">
                <a16:creationId xmlns:a16="http://schemas.microsoft.com/office/drawing/2014/main" xmlns="" id="{4715DFD1-B3B9-45D1-9C1D-7B84D25116DA}"/>
              </a:ext>
            </a:extLst>
          </p:cNvPr>
          <p:cNvSpPr>
            <a:spLocks noGrp="1"/>
          </p:cNvSpPr>
          <p:nvPr>
            <p:ph idx="1"/>
          </p:nvPr>
        </p:nvSpPr>
        <p:spPr/>
        <p:txBody>
          <a:bodyPr/>
          <a:lstStyle/>
          <a:p>
            <a:r>
              <a:rPr lang="zh-CN" altLang="en-US" dirty="0"/>
              <a:t>列出照片</a:t>
            </a:r>
          </a:p>
        </p:txBody>
      </p:sp>
    </p:spTree>
    <p:extLst>
      <p:ext uri="{BB962C8B-B14F-4D97-AF65-F5344CB8AC3E}">
        <p14:creationId xmlns:p14="http://schemas.microsoft.com/office/powerpoint/2010/main" val="229730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C3E984-631E-480E-9C76-A557C8D94EFB}"/>
              </a:ext>
            </a:extLst>
          </p:cNvPr>
          <p:cNvSpPr>
            <a:spLocks noGrp="1"/>
          </p:cNvSpPr>
          <p:nvPr>
            <p:ph type="title"/>
          </p:nvPr>
        </p:nvSpPr>
        <p:spPr/>
        <p:txBody>
          <a:bodyPr/>
          <a:lstStyle/>
          <a:p>
            <a:r>
              <a:rPr lang="zh-CN" altLang="en-US">
                <a:ea typeface="宋体"/>
              </a:rPr>
              <a:t>目标：与社团社工组织联动——检验标准：</a:t>
            </a:r>
            <a:r>
              <a:rPr lang="zh-CN" altLang="en-US">
                <a:ea typeface="+mj-lt"/>
                <a:cs typeface="+mj-lt"/>
              </a:rPr>
              <a:t>通过学生组织进入到</a:t>
            </a:r>
            <a:r>
              <a:rPr lang="en-US" altLang="zh-CN" err="1">
                <a:ea typeface="+mj-lt"/>
                <a:cs typeface="+mj-lt"/>
              </a:rPr>
              <a:t>icenter</a:t>
            </a:r>
            <a:r>
              <a:rPr lang="zh-CN" altLang="en-US">
                <a:ea typeface="+mj-lt"/>
                <a:cs typeface="+mj-lt"/>
              </a:rPr>
              <a:t>平台的人数</a:t>
            </a:r>
            <a:endParaRPr lang="zh-CN" altLang="en-US"/>
          </a:p>
        </p:txBody>
      </p:sp>
      <p:sp>
        <p:nvSpPr>
          <p:cNvPr id="3" name="内容占位符 2">
            <a:extLst>
              <a:ext uri="{FF2B5EF4-FFF2-40B4-BE49-F238E27FC236}">
                <a16:creationId xmlns:a16="http://schemas.microsoft.com/office/drawing/2014/main" xmlns="" id="{4715DFD1-B3B9-45D1-9C1D-7B84D25116DA}"/>
              </a:ext>
            </a:extLst>
          </p:cNvPr>
          <p:cNvSpPr>
            <a:spLocks noGrp="1"/>
          </p:cNvSpPr>
          <p:nvPr>
            <p:ph idx="1"/>
          </p:nvPr>
        </p:nvSpPr>
        <p:spPr/>
        <p:txBody>
          <a:bodyPr/>
          <a:lstStyle/>
          <a:p>
            <a:r>
              <a:rPr lang="zh-CN" altLang="en-US" dirty="0"/>
              <a:t>列出数据</a:t>
            </a:r>
          </a:p>
        </p:txBody>
      </p:sp>
    </p:spTree>
    <p:extLst>
      <p:ext uri="{BB962C8B-B14F-4D97-AF65-F5344CB8AC3E}">
        <p14:creationId xmlns:p14="http://schemas.microsoft.com/office/powerpoint/2010/main" val="16069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D39F6E-7BCC-48BC-B2A7-E7DF518FB2C2}"/>
              </a:ext>
            </a:extLst>
          </p:cNvPr>
          <p:cNvSpPr>
            <a:spLocks noGrp="1"/>
          </p:cNvSpPr>
          <p:nvPr>
            <p:ph type="title"/>
          </p:nvPr>
        </p:nvSpPr>
        <p:spPr/>
        <p:txBody>
          <a:bodyPr/>
          <a:lstStyle/>
          <a:p>
            <a:r>
              <a:rPr lang="en-US" altLang="zh-CN" dirty="0"/>
              <a:t>1</a:t>
            </a:r>
            <a:r>
              <a:rPr lang="zh-CN" altLang="en-US" dirty="0"/>
              <a:t>课程</a:t>
            </a:r>
          </a:p>
        </p:txBody>
      </p:sp>
      <p:sp>
        <p:nvSpPr>
          <p:cNvPr id="3" name="内容占位符 2">
            <a:extLst>
              <a:ext uri="{FF2B5EF4-FFF2-40B4-BE49-F238E27FC236}">
                <a16:creationId xmlns:a16="http://schemas.microsoft.com/office/drawing/2014/main" xmlns="" id="{294BD3E2-A20C-4138-9B18-92C11D5EC711}"/>
              </a:ext>
            </a:extLst>
          </p:cNvPr>
          <p:cNvSpPr>
            <a:spLocks noGrp="1"/>
          </p:cNvSpPr>
          <p:nvPr>
            <p:ph sz="half" idx="1"/>
          </p:nvPr>
        </p:nvSpPr>
        <p:spPr/>
        <p:txBody>
          <a:bodyPr/>
          <a:lstStyle/>
          <a:p>
            <a:r>
              <a:rPr lang="zh-CN" altLang="en-US" dirty="0"/>
              <a:t>列举现有的课程目录</a:t>
            </a:r>
          </a:p>
          <a:p>
            <a:r>
              <a:rPr lang="zh-CN" altLang="en-US" dirty="0">
                <a:solidFill>
                  <a:srgbClr val="FF0000"/>
                </a:solidFill>
              </a:rPr>
              <a:t>贴图片</a:t>
            </a:r>
          </a:p>
        </p:txBody>
      </p:sp>
      <p:sp>
        <p:nvSpPr>
          <p:cNvPr id="4" name="内容占位符 3">
            <a:extLst>
              <a:ext uri="{FF2B5EF4-FFF2-40B4-BE49-F238E27FC236}">
                <a16:creationId xmlns:a16="http://schemas.microsoft.com/office/drawing/2014/main" xmlns="" id="{61F1E537-AD22-4747-9024-1923F4A424B9}"/>
              </a:ext>
            </a:extLst>
          </p:cNvPr>
          <p:cNvSpPr>
            <a:spLocks noGrp="1"/>
          </p:cNvSpPr>
          <p:nvPr>
            <p:ph sz="half" idx="2"/>
          </p:nvPr>
        </p:nvSpPr>
        <p:spPr/>
        <p:txBody>
          <a:bodyPr/>
          <a:lstStyle/>
          <a:p>
            <a:r>
              <a:rPr lang="zh-CN" altLang="en-US" dirty="0"/>
              <a:t>用问卷收集同学们的课程反馈</a:t>
            </a:r>
            <a:endParaRPr lang="en-US" altLang="zh-CN" dirty="0"/>
          </a:p>
          <a:p>
            <a:r>
              <a:rPr lang="zh-CN" altLang="en-US" dirty="0">
                <a:solidFill>
                  <a:srgbClr val="FF0000"/>
                </a:solidFill>
              </a:rPr>
              <a:t>用可视化分析方法呈现课程评价</a:t>
            </a:r>
          </a:p>
        </p:txBody>
      </p:sp>
    </p:spTree>
    <p:extLst>
      <p:ext uri="{BB962C8B-B14F-4D97-AF65-F5344CB8AC3E}">
        <p14:creationId xmlns:p14="http://schemas.microsoft.com/office/powerpoint/2010/main" val="100836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D39F6E-7BCC-48BC-B2A7-E7DF518FB2C2}"/>
              </a:ext>
            </a:extLst>
          </p:cNvPr>
          <p:cNvSpPr>
            <a:spLocks noGrp="1"/>
          </p:cNvSpPr>
          <p:nvPr>
            <p:ph type="title"/>
          </p:nvPr>
        </p:nvSpPr>
        <p:spPr/>
        <p:txBody>
          <a:bodyPr/>
          <a:lstStyle/>
          <a:p>
            <a:r>
              <a:rPr lang="en-US" altLang="zh-CN" dirty="0"/>
              <a:t>1</a:t>
            </a:r>
            <a:r>
              <a:rPr lang="zh-CN" altLang="en-US" dirty="0"/>
              <a:t>课程</a:t>
            </a:r>
          </a:p>
        </p:txBody>
      </p:sp>
      <p:sp>
        <p:nvSpPr>
          <p:cNvPr id="3" name="内容占位符 2">
            <a:extLst>
              <a:ext uri="{FF2B5EF4-FFF2-40B4-BE49-F238E27FC236}">
                <a16:creationId xmlns:a16="http://schemas.microsoft.com/office/drawing/2014/main" xmlns="" id="{294BD3E2-A20C-4138-9B18-92C11D5EC711}"/>
              </a:ext>
            </a:extLst>
          </p:cNvPr>
          <p:cNvSpPr>
            <a:spLocks noGrp="1"/>
          </p:cNvSpPr>
          <p:nvPr>
            <p:ph sz="half" idx="1"/>
          </p:nvPr>
        </p:nvSpPr>
        <p:spPr/>
        <p:txBody>
          <a:bodyPr/>
          <a:lstStyle/>
          <a:p>
            <a:r>
              <a:rPr lang="zh-CN" altLang="en-US" dirty="0"/>
              <a:t>用</a:t>
            </a:r>
            <a:r>
              <a:rPr lang="en-US" altLang="zh-CN" dirty="0"/>
              <a:t>DevOps</a:t>
            </a:r>
            <a:r>
              <a:rPr lang="zh-CN" altLang="en-US" dirty="0"/>
              <a:t>方法设计改进课程</a:t>
            </a:r>
            <a:endParaRPr lang="en-US" altLang="zh-CN" dirty="0"/>
          </a:p>
        </p:txBody>
      </p:sp>
      <p:sp>
        <p:nvSpPr>
          <p:cNvPr id="6" name="内容占位符 5">
            <a:extLst>
              <a:ext uri="{FF2B5EF4-FFF2-40B4-BE49-F238E27FC236}">
                <a16:creationId xmlns:a16="http://schemas.microsoft.com/office/drawing/2014/main" xmlns="" id="{A1DA6E35-FFA4-4E6A-80E7-0D20C45CD390}"/>
              </a:ext>
            </a:extLst>
          </p:cNvPr>
          <p:cNvSpPr>
            <a:spLocks noGrp="1"/>
          </p:cNvSpPr>
          <p:nvPr>
            <p:ph sz="half" idx="2"/>
          </p:nvPr>
        </p:nvSpPr>
        <p:spPr/>
        <p:txBody>
          <a:bodyPr/>
          <a:lstStyle/>
          <a:p>
            <a:r>
              <a:rPr lang="zh-CN" altLang="en-US" dirty="0"/>
              <a:t>用</a:t>
            </a:r>
            <a:r>
              <a:rPr lang="en-US" altLang="zh-CN" dirty="0"/>
              <a:t>CI-CD</a:t>
            </a:r>
            <a:r>
              <a:rPr lang="zh-CN" altLang="en-US" dirty="0"/>
              <a:t>设计课程教学流程</a:t>
            </a:r>
          </a:p>
        </p:txBody>
      </p:sp>
    </p:spTree>
    <p:extLst>
      <p:ext uri="{BB962C8B-B14F-4D97-AF65-F5344CB8AC3E}">
        <p14:creationId xmlns:p14="http://schemas.microsoft.com/office/powerpoint/2010/main" val="289305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D39F6E-7BCC-48BC-B2A7-E7DF518FB2C2}"/>
              </a:ext>
            </a:extLst>
          </p:cNvPr>
          <p:cNvSpPr>
            <a:spLocks noGrp="1"/>
          </p:cNvSpPr>
          <p:nvPr>
            <p:ph type="title"/>
          </p:nvPr>
        </p:nvSpPr>
        <p:spPr/>
        <p:txBody>
          <a:bodyPr/>
          <a:lstStyle/>
          <a:p>
            <a:r>
              <a:rPr lang="en-US" altLang="zh-CN" dirty="0"/>
              <a:t>2</a:t>
            </a:r>
            <a:r>
              <a:rPr lang="zh-CN" altLang="en-US" dirty="0"/>
              <a:t>空间设备资源</a:t>
            </a:r>
          </a:p>
        </p:txBody>
      </p:sp>
      <p:sp>
        <p:nvSpPr>
          <p:cNvPr id="3" name="内容占位符 2">
            <a:extLst>
              <a:ext uri="{FF2B5EF4-FFF2-40B4-BE49-F238E27FC236}">
                <a16:creationId xmlns:a16="http://schemas.microsoft.com/office/drawing/2014/main" xmlns="" id="{294BD3E2-A20C-4138-9B18-92C11D5EC711}"/>
              </a:ext>
            </a:extLst>
          </p:cNvPr>
          <p:cNvSpPr>
            <a:spLocks noGrp="1"/>
          </p:cNvSpPr>
          <p:nvPr>
            <p:ph sz="half" idx="1"/>
          </p:nvPr>
        </p:nvSpPr>
        <p:spPr/>
        <p:txBody>
          <a:bodyPr/>
          <a:lstStyle/>
          <a:p>
            <a:r>
              <a:rPr lang="zh-CN" altLang="en-US" dirty="0"/>
              <a:t>建立所有设备的数据库</a:t>
            </a:r>
            <a:endParaRPr lang="en-US" altLang="zh-CN" dirty="0"/>
          </a:p>
          <a:p>
            <a:r>
              <a:rPr lang="zh-CN" altLang="en-US" dirty="0"/>
              <a:t>分析不同设备在使用中频率和相互之间的联系</a:t>
            </a:r>
            <a:endParaRPr lang="en-US" altLang="zh-CN" dirty="0"/>
          </a:p>
          <a:p>
            <a:r>
              <a:rPr lang="zh-CN" altLang="en-US" dirty="0"/>
              <a:t>重新安排分布设备</a:t>
            </a:r>
            <a:endParaRPr lang="en-US" altLang="zh-CN" dirty="0"/>
          </a:p>
          <a:p>
            <a:endParaRPr lang="en-US" altLang="zh-CN" dirty="0"/>
          </a:p>
        </p:txBody>
      </p:sp>
      <p:sp>
        <p:nvSpPr>
          <p:cNvPr id="6" name="内容占位符 5">
            <a:extLst>
              <a:ext uri="{FF2B5EF4-FFF2-40B4-BE49-F238E27FC236}">
                <a16:creationId xmlns:a16="http://schemas.microsoft.com/office/drawing/2014/main" xmlns="" id="{A1DA6E35-FFA4-4E6A-80E7-0D20C45CD390}"/>
              </a:ext>
            </a:extLst>
          </p:cNvPr>
          <p:cNvSpPr>
            <a:spLocks noGrp="1"/>
          </p:cNvSpPr>
          <p:nvPr>
            <p:ph sz="half" idx="2"/>
          </p:nvPr>
        </p:nvSpPr>
        <p:spPr/>
        <p:txBody>
          <a:bodyPr/>
          <a:lstStyle/>
          <a:p>
            <a:r>
              <a:rPr lang="zh-CN" altLang="en-US" dirty="0">
                <a:solidFill>
                  <a:srgbClr val="FF0000"/>
                </a:solidFill>
              </a:rPr>
              <a:t>提供一个安排分布的方法</a:t>
            </a:r>
          </a:p>
        </p:txBody>
      </p:sp>
    </p:spTree>
    <p:extLst>
      <p:ext uri="{BB962C8B-B14F-4D97-AF65-F5344CB8AC3E}">
        <p14:creationId xmlns:p14="http://schemas.microsoft.com/office/powerpoint/2010/main" val="154899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D39F6E-7BCC-48BC-B2A7-E7DF518FB2C2}"/>
              </a:ext>
            </a:extLst>
          </p:cNvPr>
          <p:cNvSpPr>
            <a:spLocks noGrp="1"/>
          </p:cNvSpPr>
          <p:nvPr>
            <p:ph type="title"/>
          </p:nvPr>
        </p:nvSpPr>
        <p:spPr/>
        <p:txBody>
          <a:bodyPr/>
          <a:lstStyle/>
          <a:p>
            <a:r>
              <a:rPr lang="en-US" altLang="zh-CN" dirty="0"/>
              <a:t>2</a:t>
            </a:r>
            <a:r>
              <a:rPr lang="zh-CN" altLang="en-US" dirty="0"/>
              <a:t>空间资源布局</a:t>
            </a:r>
          </a:p>
        </p:txBody>
      </p:sp>
      <p:sp>
        <p:nvSpPr>
          <p:cNvPr id="3" name="内容占位符 2">
            <a:extLst>
              <a:ext uri="{FF2B5EF4-FFF2-40B4-BE49-F238E27FC236}">
                <a16:creationId xmlns:a16="http://schemas.microsoft.com/office/drawing/2014/main" xmlns="" id="{294BD3E2-A20C-4138-9B18-92C11D5EC711}"/>
              </a:ext>
            </a:extLst>
          </p:cNvPr>
          <p:cNvSpPr>
            <a:spLocks noGrp="1"/>
          </p:cNvSpPr>
          <p:nvPr>
            <p:ph sz="half" idx="1"/>
          </p:nvPr>
        </p:nvSpPr>
        <p:spPr/>
        <p:txBody>
          <a:bodyPr/>
          <a:lstStyle/>
          <a:p>
            <a:r>
              <a:rPr lang="zh-CN" altLang="en-US" dirty="0"/>
              <a:t>建立所有</a:t>
            </a:r>
          </a:p>
        </p:txBody>
      </p:sp>
      <p:sp>
        <p:nvSpPr>
          <p:cNvPr id="4" name="内容占位符 3">
            <a:extLst>
              <a:ext uri="{FF2B5EF4-FFF2-40B4-BE49-F238E27FC236}">
                <a16:creationId xmlns:a16="http://schemas.microsoft.com/office/drawing/2014/main" xmlns="" id="{61F1E537-AD22-4747-9024-1923F4A424B9}"/>
              </a:ext>
            </a:extLst>
          </p:cNvPr>
          <p:cNvSpPr>
            <a:spLocks noGrp="1"/>
          </p:cNvSpPr>
          <p:nvPr>
            <p:ph sz="half" idx="2"/>
          </p:nvPr>
        </p:nvSpPr>
        <p:spPr/>
        <p:txBody>
          <a:bodyPr/>
          <a:lstStyle/>
          <a:p>
            <a:endParaRPr lang="zh-CN" altLang="en-US" dirty="0"/>
          </a:p>
        </p:txBody>
      </p:sp>
      <p:graphicFrame>
        <p:nvGraphicFramePr>
          <p:cNvPr id="5" name="表格 4">
            <a:extLst>
              <a:ext uri="{FF2B5EF4-FFF2-40B4-BE49-F238E27FC236}">
                <a16:creationId xmlns:a16="http://schemas.microsoft.com/office/drawing/2014/main" xmlns="" id="{A67BD2C5-D58F-4CA1-A0FA-4D6526FFB422}"/>
              </a:ext>
            </a:extLst>
          </p:cNvPr>
          <p:cNvGraphicFramePr>
            <a:graphicFrameLocks noGrp="1"/>
          </p:cNvGraphicFramePr>
          <p:nvPr/>
        </p:nvGraphicFramePr>
        <p:xfrm>
          <a:off x="116541" y="914"/>
          <a:ext cx="11643631" cy="6552286"/>
        </p:xfrm>
        <a:graphic>
          <a:graphicData uri="http://schemas.openxmlformats.org/drawingml/2006/table">
            <a:tbl>
              <a:tblPr firstRow="1" bandRow="1">
                <a:tableStyleId>{7DF18680-E054-41AD-8BC1-D1AEF772440D}</a:tableStyleId>
              </a:tblPr>
              <a:tblGrid>
                <a:gridCol w="2318068">
                  <a:extLst>
                    <a:ext uri="{9D8B030D-6E8A-4147-A177-3AD203B41FA5}">
                      <a16:colId xmlns:a16="http://schemas.microsoft.com/office/drawing/2014/main" xmlns="" val="2421478888"/>
                    </a:ext>
                  </a:extLst>
                </a:gridCol>
                <a:gridCol w="9325563">
                  <a:extLst>
                    <a:ext uri="{9D8B030D-6E8A-4147-A177-3AD203B41FA5}">
                      <a16:colId xmlns:a16="http://schemas.microsoft.com/office/drawing/2014/main" xmlns="" val="3774396598"/>
                    </a:ext>
                  </a:extLst>
                </a:gridCol>
              </a:tblGrid>
              <a:tr h="283173">
                <a:tc gridSpan="2">
                  <a:txBody>
                    <a:bodyPr/>
                    <a:lstStyle/>
                    <a:p>
                      <a:r>
                        <a:rPr lang="en-US" altLang="zh-CN" sz="2000" dirty="0" err="1"/>
                        <a:t>iCenter</a:t>
                      </a:r>
                      <a:r>
                        <a:rPr lang="zh-CN" altLang="en-US" sz="2000" kern="1200" dirty="0">
                          <a:effectLst/>
                        </a:rPr>
                        <a:t>训练中心现拥有的设备种类比较齐全，仪器设备共</a:t>
                      </a:r>
                      <a:r>
                        <a:rPr lang="en-US" altLang="zh-CN" sz="2000" kern="1200" dirty="0">
                          <a:effectLst/>
                        </a:rPr>
                        <a:t>1546</a:t>
                      </a:r>
                      <a:r>
                        <a:rPr lang="zh-CN" altLang="en-US" sz="2000" kern="1200" dirty="0">
                          <a:effectLst/>
                        </a:rPr>
                        <a:t>台件</a:t>
                      </a:r>
                      <a:r>
                        <a:rPr lang="en-US" altLang="zh-CN" sz="2000" kern="1200" dirty="0">
                          <a:effectLst/>
                        </a:rPr>
                        <a:t>,</a:t>
                      </a:r>
                      <a:r>
                        <a:rPr lang="zh-CN" altLang="en-US" sz="2000" kern="1200" dirty="0">
                          <a:effectLst/>
                        </a:rPr>
                        <a:t>特别适合科研加工和新产品孵化。</a:t>
                      </a:r>
                      <a:endParaRPr lang="zh-CN" altLang="en-US" sz="2000" dirty="0"/>
                    </a:p>
                  </a:txBody>
                  <a:tcPr/>
                </a:tc>
                <a:tc hMerge="1">
                  <a:txBody>
                    <a:bodyPr/>
                    <a:lstStyle/>
                    <a:p>
                      <a:endParaRPr lang="zh-CN" altLang="en-US" dirty="0"/>
                    </a:p>
                  </a:txBody>
                  <a:tcPr/>
                </a:tc>
                <a:extLst>
                  <a:ext uri="{0D108BD9-81ED-4DB2-BD59-A6C34878D82A}">
                    <a16:rowId xmlns:a16="http://schemas.microsoft.com/office/drawing/2014/main" xmlns="" val="1378783222"/>
                  </a:ext>
                </a:extLst>
              </a:tr>
              <a:tr h="1156758">
                <a:tc>
                  <a:txBody>
                    <a:bodyPr/>
                    <a:lstStyle/>
                    <a:p>
                      <a:r>
                        <a:rPr lang="zh-CN" altLang="en-US" dirty="0"/>
                        <a:t>切削类设备</a:t>
                      </a:r>
                    </a:p>
                  </a:txBody>
                  <a:tcPr/>
                </a:tc>
                <a:tc>
                  <a:txBody>
                    <a:bodyPr/>
                    <a:lstStyle/>
                    <a:p>
                      <a:r>
                        <a:rPr lang="en-US" altLang="zh-CN" dirty="0"/>
                        <a:t>1. </a:t>
                      </a:r>
                      <a:r>
                        <a:rPr lang="zh-CN" altLang="en-US" dirty="0"/>
                        <a:t>普通机床：车床、铣床、磨床（平面磨、外圆磨、内圆磨）、刨床、钳工等。</a:t>
                      </a:r>
                      <a:br>
                        <a:rPr lang="zh-CN" altLang="en-US" dirty="0"/>
                      </a:br>
                      <a:r>
                        <a:rPr lang="en-US" altLang="zh-CN" dirty="0"/>
                        <a:t>2. </a:t>
                      </a:r>
                      <a:r>
                        <a:rPr lang="zh-CN" altLang="en-US" dirty="0"/>
                        <a:t>数控类机床：数控车床、数控铣床、加工中心（三轴、四轴）、数控车削中心、高速小型   雕刻机等。</a:t>
                      </a:r>
                    </a:p>
                  </a:txBody>
                  <a:tcPr/>
                </a:tc>
                <a:extLst>
                  <a:ext uri="{0D108BD9-81ED-4DB2-BD59-A6C34878D82A}">
                    <a16:rowId xmlns:a16="http://schemas.microsoft.com/office/drawing/2014/main" xmlns="" val="1606781786"/>
                  </a:ext>
                </a:extLst>
              </a:tr>
              <a:tr h="939866">
                <a:tc>
                  <a:txBody>
                    <a:bodyPr/>
                    <a:lstStyle/>
                    <a:p>
                      <a:r>
                        <a:rPr lang="zh-CN" altLang="en-US" dirty="0"/>
                        <a:t>特种加工设备</a:t>
                      </a:r>
                    </a:p>
                  </a:txBody>
                  <a:tcPr/>
                </a:tc>
                <a:tc>
                  <a:txBody>
                    <a:bodyPr/>
                    <a:lstStyle/>
                    <a:p>
                      <a:r>
                        <a:rPr lang="en-US" altLang="zh-CN" dirty="0"/>
                        <a:t>1. </a:t>
                      </a:r>
                      <a:r>
                        <a:rPr lang="zh-CN" altLang="en-US" dirty="0"/>
                        <a:t>电加工类：中走丝线切割机床、电火花型腔加工机床、电火花小孔加工机床。</a:t>
                      </a:r>
                      <a:br>
                        <a:rPr lang="zh-CN" altLang="en-US" dirty="0"/>
                      </a:br>
                      <a:r>
                        <a:rPr lang="en-US" altLang="zh-CN" dirty="0"/>
                        <a:t>2. </a:t>
                      </a:r>
                      <a:r>
                        <a:rPr lang="zh-CN" altLang="en-US" dirty="0"/>
                        <a:t>激光加工：非金属材料激光切割、雕刻，金属材料激光打标。</a:t>
                      </a:r>
                    </a:p>
                  </a:txBody>
                  <a:tcPr/>
                </a:tc>
                <a:extLst>
                  <a:ext uri="{0D108BD9-81ED-4DB2-BD59-A6C34878D82A}">
                    <a16:rowId xmlns:a16="http://schemas.microsoft.com/office/drawing/2014/main" xmlns="" val="2225774382"/>
                  </a:ext>
                </a:extLst>
              </a:tr>
              <a:tr h="1590542">
                <a:tc>
                  <a:txBody>
                    <a:bodyPr/>
                    <a:lstStyle/>
                    <a:p>
                      <a:r>
                        <a:rPr lang="zh-CN" altLang="en-US" dirty="0"/>
                        <a:t>材料成型类加工设备</a:t>
                      </a:r>
                    </a:p>
                  </a:txBody>
                  <a:tcPr/>
                </a:tc>
                <a:tc>
                  <a:txBody>
                    <a:bodyPr/>
                    <a:lstStyle/>
                    <a:p>
                      <a:r>
                        <a:rPr lang="en-US" altLang="zh-CN" dirty="0"/>
                        <a:t>1. </a:t>
                      </a:r>
                      <a:r>
                        <a:rPr lang="zh-CN" altLang="en-US" dirty="0"/>
                        <a:t>板料加工：剪板机、折弯机、四柱压机、数控冲床等。</a:t>
                      </a:r>
                      <a:br>
                        <a:rPr lang="zh-CN" altLang="en-US" dirty="0"/>
                      </a:br>
                      <a:r>
                        <a:rPr lang="en-US" altLang="zh-CN" dirty="0"/>
                        <a:t>2. </a:t>
                      </a:r>
                      <a:r>
                        <a:rPr lang="zh-CN" altLang="en-US" dirty="0"/>
                        <a:t>铸造设备：普通砂铸、消失模铸、压力铸造。</a:t>
                      </a:r>
                      <a:br>
                        <a:rPr lang="zh-CN" altLang="en-US" dirty="0"/>
                      </a:br>
                      <a:r>
                        <a:rPr lang="en-US" altLang="zh-CN" dirty="0"/>
                        <a:t>3. </a:t>
                      </a:r>
                      <a:r>
                        <a:rPr lang="zh-CN" altLang="en-US" dirty="0"/>
                        <a:t>焊接设备：气焊、电弧焊、二氧化碳保护焊、氩弧焊、点焊、埋弧自动焊等。</a:t>
                      </a:r>
                      <a:br>
                        <a:rPr lang="zh-CN" altLang="en-US" dirty="0"/>
                      </a:br>
                      <a:r>
                        <a:rPr lang="en-US" altLang="zh-CN" dirty="0"/>
                        <a:t>4. </a:t>
                      </a:r>
                      <a:r>
                        <a:rPr lang="zh-CN" altLang="en-US" dirty="0"/>
                        <a:t>锻造设备：空气锤锻造、手工锻造。</a:t>
                      </a:r>
                      <a:br>
                        <a:rPr lang="zh-CN" altLang="en-US" dirty="0"/>
                      </a:br>
                      <a:r>
                        <a:rPr lang="en-US" altLang="zh-CN" dirty="0"/>
                        <a:t>5. </a:t>
                      </a:r>
                      <a:r>
                        <a:rPr lang="zh-CN" altLang="en-US" dirty="0"/>
                        <a:t>数控等离子</a:t>
                      </a:r>
                      <a:r>
                        <a:rPr lang="en-US" altLang="zh-CN" dirty="0"/>
                        <a:t>---</a:t>
                      </a:r>
                      <a:r>
                        <a:rPr lang="zh-CN" altLang="en-US" dirty="0"/>
                        <a:t>火焰双功能切割机（板材下料）。</a:t>
                      </a:r>
                    </a:p>
                  </a:txBody>
                  <a:tcPr/>
                </a:tc>
                <a:extLst>
                  <a:ext uri="{0D108BD9-81ED-4DB2-BD59-A6C34878D82A}">
                    <a16:rowId xmlns:a16="http://schemas.microsoft.com/office/drawing/2014/main" xmlns="" val="1434164095"/>
                  </a:ext>
                </a:extLst>
              </a:tr>
              <a:tr h="506082">
                <a:tc>
                  <a:txBody>
                    <a:bodyPr/>
                    <a:lstStyle/>
                    <a:p>
                      <a:r>
                        <a:rPr lang="zh-CN" altLang="en-US" dirty="0"/>
                        <a:t>特种制造</a:t>
                      </a:r>
                    </a:p>
                  </a:txBody>
                  <a:tcPr/>
                </a:tc>
                <a:tc>
                  <a:txBody>
                    <a:bodyPr/>
                    <a:lstStyle/>
                    <a:p>
                      <a:r>
                        <a:rPr lang="en-US" altLang="zh-CN" dirty="0"/>
                        <a:t>1. </a:t>
                      </a:r>
                      <a:r>
                        <a:rPr lang="zh-CN" altLang="en-US" dirty="0"/>
                        <a:t>激光快速成形制造设备。</a:t>
                      </a:r>
                      <a:br>
                        <a:rPr lang="zh-CN" altLang="en-US" dirty="0"/>
                      </a:br>
                      <a:r>
                        <a:rPr lang="en-US" altLang="zh-CN" dirty="0"/>
                        <a:t>2. </a:t>
                      </a:r>
                      <a:r>
                        <a:rPr lang="zh-CN" altLang="en-US" dirty="0"/>
                        <a:t>超声波焊接机。</a:t>
                      </a:r>
                    </a:p>
                  </a:txBody>
                  <a:tcPr/>
                </a:tc>
                <a:extLst>
                  <a:ext uri="{0D108BD9-81ED-4DB2-BD59-A6C34878D82A}">
                    <a16:rowId xmlns:a16="http://schemas.microsoft.com/office/drawing/2014/main" xmlns="" val="4263726367"/>
                  </a:ext>
                </a:extLst>
              </a:tr>
              <a:tr h="939866">
                <a:tc>
                  <a:txBody>
                    <a:bodyPr/>
                    <a:lstStyle/>
                    <a:p>
                      <a:r>
                        <a:rPr lang="zh-CN" altLang="en-US" dirty="0"/>
                        <a:t>检测仪器</a:t>
                      </a:r>
                    </a:p>
                  </a:txBody>
                  <a:tcPr/>
                </a:tc>
                <a:tc>
                  <a:txBody>
                    <a:bodyPr/>
                    <a:lstStyle/>
                    <a:p>
                      <a:r>
                        <a:rPr lang="en-US" altLang="zh-CN" dirty="0"/>
                        <a:t>1. </a:t>
                      </a:r>
                      <a:r>
                        <a:rPr lang="zh-CN" altLang="en-US" dirty="0"/>
                        <a:t>三坐标测量仪（反求测量）。</a:t>
                      </a:r>
                      <a:br>
                        <a:rPr lang="zh-CN" altLang="en-US" dirty="0"/>
                      </a:br>
                      <a:r>
                        <a:rPr lang="en-US" altLang="zh-CN" dirty="0"/>
                        <a:t>2. </a:t>
                      </a:r>
                      <a:r>
                        <a:rPr lang="zh-CN" altLang="en-US" dirty="0"/>
                        <a:t>数显洛氏硬度计、金相显微镜等。</a:t>
                      </a:r>
                      <a:br>
                        <a:rPr lang="zh-CN" altLang="en-US" dirty="0"/>
                      </a:br>
                      <a:r>
                        <a:rPr lang="en-US" altLang="zh-CN" dirty="0"/>
                        <a:t>3. </a:t>
                      </a:r>
                      <a:r>
                        <a:rPr lang="zh-CN" altLang="en-US" dirty="0"/>
                        <a:t>便携式三维打印机。</a:t>
                      </a:r>
                      <a:br>
                        <a:rPr lang="zh-CN" altLang="en-US" dirty="0"/>
                      </a:br>
                      <a:r>
                        <a:rPr lang="en-US" altLang="zh-CN" dirty="0"/>
                        <a:t>4. </a:t>
                      </a:r>
                      <a:r>
                        <a:rPr lang="zh-CN" altLang="en-US" dirty="0"/>
                        <a:t>照相式三维扫描仪。</a:t>
                      </a:r>
                    </a:p>
                  </a:txBody>
                  <a:tcPr/>
                </a:tc>
                <a:extLst>
                  <a:ext uri="{0D108BD9-81ED-4DB2-BD59-A6C34878D82A}">
                    <a16:rowId xmlns:a16="http://schemas.microsoft.com/office/drawing/2014/main" xmlns="" val="1877961787"/>
                  </a:ext>
                </a:extLst>
              </a:tr>
              <a:tr h="506082">
                <a:tc>
                  <a:txBody>
                    <a:bodyPr/>
                    <a:lstStyle/>
                    <a:p>
                      <a:r>
                        <a:rPr lang="zh-CN" altLang="en-US" dirty="0"/>
                        <a:t>电子类设备</a:t>
                      </a:r>
                    </a:p>
                  </a:txBody>
                  <a:tcPr/>
                </a:tc>
                <a:tc>
                  <a:txBody>
                    <a:bodyPr/>
                    <a:lstStyle/>
                    <a:p>
                      <a:r>
                        <a:rPr lang="en-US" altLang="zh-CN" dirty="0"/>
                        <a:t>1. SMT</a:t>
                      </a:r>
                      <a:r>
                        <a:rPr lang="zh-CN" altLang="en-US" dirty="0"/>
                        <a:t>表面贴装成套设备。</a:t>
                      </a:r>
                      <a:br>
                        <a:rPr lang="zh-CN" altLang="en-US" dirty="0"/>
                      </a:br>
                      <a:r>
                        <a:rPr lang="en-US" altLang="zh-CN" dirty="0"/>
                        <a:t>2. </a:t>
                      </a:r>
                      <a:r>
                        <a:rPr lang="zh-CN" altLang="en-US" dirty="0"/>
                        <a:t>手工电烙铁焊接工具等。</a:t>
                      </a:r>
                    </a:p>
                  </a:txBody>
                  <a:tcPr/>
                </a:tc>
                <a:extLst>
                  <a:ext uri="{0D108BD9-81ED-4DB2-BD59-A6C34878D82A}">
                    <a16:rowId xmlns:a16="http://schemas.microsoft.com/office/drawing/2014/main" xmlns="" val="753583683"/>
                  </a:ext>
                </a:extLst>
              </a:tr>
            </a:tbl>
          </a:graphicData>
        </a:graphic>
      </p:graphicFrame>
    </p:spTree>
    <p:extLst>
      <p:ext uri="{BB962C8B-B14F-4D97-AF65-F5344CB8AC3E}">
        <p14:creationId xmlns:p14="http://schemas.microsoft.com/office/powerpoint/2010/main" val="360975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D39F6E-7BCC-48BC-B2A7-E7DF518FB2C2}"/>
              </a:ext>
            </a:extLst>
          </p:cNvPr>
          <p:cNvSpPr>
            <a:spLocks noGrp="1"/>
          </p:cNvSpPr>
          <p:nvPr>
            <p:ph type="title"/>
          </p:nvPr>
        </p:nvSpPr>
        <p:spPr/>
        <p:txBody>
          <a:bodyPr/>
          <a:lstStyle/>
          <a:p>
            <a:r>
              <a:rPr lang="en-US" altLang="zh-CN" dirty="0"/>
              <a:t>3</a:t>
            </a:r>
            <a:r>
              <a:rPr lang="zh-CN" altLang="en-US" dirty="0"/>
              <a:t>学生组织</a:t>
            </a:r>
          </a:p>
        </p:txBody>
      </p:sp>
      <p:sp>
        <p:nvSpPr>
          <p:cNvPr id="3" name="内容占位符 2">
            <a:extLst>
              <a:ext uri="{FF2B5EF4-FFF2-40B4-BE49-F238E27FC236}">
                <a16:creationId xmlns:a16="http://schemas.microsoft.com/office/drawing/2014/main" xmlns="" id="{294BD3E2-A20C-4138-9B18-92C11D5EC711}"/>
              </a:ext>
            </a:extLst>
          </p:cNvPr>
          <p:cNvSpPr>
            <a:spLocks noGrp="1"/>
          </p:cNvSpPr>
          <p:nvPr>
            <p:ph sz="half" idx="1"/>
          </p:nvPr>
        </p:nvSpPr>
        <p:spPr>
          <a:xfrm>
            <a:off x="788894" y="2132947"/>
            <a:ext cx="6203576" cy="3926541"/>
          </a:xfrm>
        </p:spPr>
        <p:txBody>
          <a:bodyPr>
            <a:normAutofit/>
          </a:bodyPr>
          <a:lstStyle/>
          <a:p>
            <a:pPr marL="0" indent="0">
              <a:buNone/>
            </a:pPr>
            <a:r>
              <a:rPr lang="zh-CN" altLang="en-US" dirty="0"/>
              <a:t>分析学生组织的类型：</a:t>
            </a:r>
            <a:endParaRPr lang="en-US" altLang="zh-CN" dirty="0"/>
          </a:p>
          <a:p>
            <a:pPr marL="0" indent="0">
              <a:buNone/>
            </a:pPr>
            <a:r>
              <a:rPr lang="en-US" altLang="zh-CN" dirty="0"/>
              <a:t>1.</a:t>
            </a:r>
            <a:r>
              <a:rPr lang="zh-CN" altLang="en-US" dirty="0"/>
              <a:t>科创类社团、科协：</a:t>
            </a:r>
            <a:endParaRPr lang="en-US" altLang="zh-CN" dirty="0"/>
          </a:p>
          <a:p>
            <a:pPr marL="0" indent="0">
              <a:buNone/>
            </a:pPr>
            <a:r>
              <a:rPr lang="en-US" altLang="zh-CN" dirty="0"/>
              <a:t>2.</a:t>
            </a:r>
            <a:r>
              <a:rPr lang="zh-CN" altLang="en-US" dirty="0"/>
              <a:t>潜在对象：</a:t>
            </a:r>
            <a:endParaRPr lang="en-US" altLang="zh-CN" dirty="0"/>
          </a:p>
          <a:p>
            <a:pPr marL="0" indent="0">
              <a:buNone/>
            </a:pPr>
            <a:r>
              <a:rPr lang="en-US" altLang="zh-CN" dirty="0"/>
              <a:t>   </a:t>
            </a:r>
            <a:r>
              <a:rPr lang="zh-CN" altLang="en-US" dirty="0"/>
              <a:t>校级、院系学生会、团委</a:t>
            </a:r>
            <a:endParaRPr lang="en-US" altLang="zh-CN" dirty="0"/>
          </a:p>
          <a:p>
            <a:pPr marL="0" indent="0">
              <a:buNone/>
            </a:pPr>
            <a:r>
              <a:rPr lang="zh-CN" altLang="en-US" dirty="0"/>
              <a:t>   其他社团：手工社、科幻协会</a:t>
            </a:r>
            <a:r>
              <a:rPr lang="en-US" altLang="zh-CN" dirty="0"/>
              <a:t>…</a:t>
            </a:r>
          </a:p>
          <a:p>
            <a:pPr marL="0" indent="0">
              <a:buNone/>
            </a:pPr>
            <a:endParaRPr lang="en-US" altLang="zh-CN" dirty="0"/>
          </a:p>
          <a:p>
            <a:endParaRPr lang="zh-CN" altLang="en-US" dirty="0"/>
          </a:p>
        </p:txBody>
      </p:sp>
      <p:sp>
        <p:nvSpPr>
          <p:cNvPr id="7" name="内容占位符 6">
            <a:extLst>
              <a:ext uri="{FF2B5EF4-FFF2-40B4-BE49-F238E27FC236}">
                <a16:creationId xmlns:a16="http://schemas.microsoft.com/office/drawing/2014/main" xmlns="" id="{8E209D6D-AB07-43E7-9EC8-0DCE7B5F19C6}"/>
              </a:ext>
            </a:extLst>
          </p:cNvPr>
          <p:cNvSpPr>
            <a:spLocks noGrp="1"/>
          </p:cNvSpPr>
          <p:nvPr>
            <p:ph sz="half" idx="2"/>
          </p:nvPr>
        </p:nvSpPr>
        <p:spPr/>
        <p:txBody>
          <a:bodyPr/>
          <a:lstStyle/>
          <a:p>
            <a:r>
              <a:rPr lang="en-US" altLang="zh-CN" dirty="0"/>
              <a:t>1.</a:t>
            </a:r>
            <a:r>
              <a:rPr lang="zh-CN" altLang="zh-CN" dirty="0"/>
              <a:t>根据学生组织特点，举办合适的赛事</a:t>
            </a:r>
            <a:r>
              <a:rPr lang="en-US" altLang="zh-CN" dirty="0"/>
              <a:t>/</a:t>
            </a:r>
            <a:r>
              <a:rPr lang="zh-CN" altLang="zh-CN" dirty="0"/>
              <a:t>活动</a:t>
            </a:r>
          </a:p>
          <a:p>
            <a:r>
              <a:rPr lang="en-US" altLang="zh-CN" dirty="0"/>
              <a:t>2.</a:t>
            </a:r>
            <a:r>
              <a:rPr lang="zh-CN" altLang="zh-CN" dirty="0"/>
              <a:t>根据学生的活动进度、成果，反馈调节组织安排</a:t>
            </a:r>
          </a:p>
          <a:p>
            <a:r>
              <a:rPr lang="en-US" altLang="zh-CN" dirty="0"/>
              <a:t>3.</a:t>
            </a:r>
            <a:r>
              <a:rPr lang="zh-CN" altLang="zh-CN" dirty="0"/>
              <a:t>优化合作模式，总结切实可行的合作指南</a:t>
            </a:r>
          </a:p>
          <a:p>
            <a:endParaRPr lang="zh-CN" altLang="en-US" dirty="0"/>
          </a:p>
        </p:txBody>
      </p:sp>
    </p:spTree>
    <p:extLst>
      <p:ext uri="{BB962C8B-B14F-4D97-AF65-F5344CB8AC3E}">
        <p14:creationId xmlns:p14="http://schemas.microsoft.com/office/powerpoint/2010/main" val="285009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E20B1-3C2D-7B46-851F-77B2B8EE8044}"/>
              </a:ext>
            </a:extLst>
          </p:cNvPr>
          <p:cNvSpPr>
            <a:spLocks noGrp="1"/>
          </p:cNvSpPr>
          <p:nvPr>
            <p:ph type="title"/>
          </p:nvPr>
        </p:nvSpPr>
        <p:spPr/>
        <p:txBody>
          <a:bodyPr/>
          <a:lstStyle/>
          <a:p>
            <a:r>
              <a:rPr lang="zh-CN" altLang="en-US" dirty="0"/>
              <a:t>作者介绍，目录及前沿</a:t>
            </a:r>
            <a:endParaRPr lang="en-US" dirty="0"/>
          </a:p>
        </p:txBody>
      </p:sp>
      <p:sp>
        <p:nvSpPr>
          <p:cNvPr id="3" name="Content Placeholder 2">
            <a:extLst>
              <a:ext uri="{FF2B5EF4-FFF2-40B4-BE49-F238E27FC236}">
                <a16:creationId xmlns:a16="http://schemas.microsoft.com/office/drawing/2014/main" xmlns="" id="{B0EBABA5-A8C1-414E-88C8-46D23EF6CC40}"/>
              </a:ext>
            </a:extLst>
          </p:cNvPr>
          <p:cNvSpPr>
            <a:spLocks noGrp="1"/>
          </p:cNvSpPr>
          <p:nvPr>
            <p:ph idx="1"/>
          </p:nvPr>
        </p:nvSpPr>
        <p:spPr/>
        <p:txBody>
          <a:bodyPr>
            <a:normAutofit fontScale="77500" lnSpcReduction="20000"/>
          </a:bodyPr>
          <a:lstStyle/>
          <a:p>
            <a:r>
              <a:rPr lang="zh-CN" altLang="en-US" dirty="0"/>
              <a:t>作者介绍，目录及前沿各别占据一页</a:t>
            </a:r>
            <a:r>
              <a:rPr lang="en-US" altLang="zh-CN" dirty="0"/>
              <a:t>ppt</a:t>
            </a:r>
          </a:p>
          <a:p>
            <a:pPr marL="34290" indent="0">
              <a:buNone/>
            </a:pPr>
            <a:r>
              <a:rPr lang="en-US" altLang="zh-CN" dirty="0"/>
              <a:t>1.</a:t>
            </a:r>
            <a:r>
              <a:rPr lang="zh-CN" altLang="en-US" dirty="0"/>
              <a:t>作者介绍中间放指导老师（顾学雍）的照片，在照片下面写上老师的简历，周围有各个组员的照片</a:t>
            </a:r>
            <a:endParaRPr lang="en-US" altLang="zh-CN" dirty="0"/>
          </a:p>
          <a:p>
            <a:r>
              <a:rPr lang="en-US" altLang="zh-CN" dirty="0"/>
              <a:t>2.</a:t>
            </a:r>
            <a:r>
              <a:rPr lang="zh-CN" altLang="en-US" dirty="0"/>
              <a:t>目录那一页以列表式将整份计划书的主要模块列出来</a:t>
            </a:r>
            <a:endParaRPr lang="en-US" altLang="zh-CN" dirty="0"/>
          </a:p>
          <a:p>
            <a:r>
              <a:rPr lang="en-US" altLang="zh-CN" dirty="0"/>
              <a:t>3.</a:t>
            </a:r>
            <a:r>
              <a:rPr lang="zh-CN" altLang="en-US" dirty="0"/>
              <a:t>前沿方面引入顾学雍老师在</a:t>
            </a:r>
            <a:r>
              <a:rPr lang="en-US" altLang="zh-CN" dirty="0"/>
              <a:t> 《</a:t>
            </a:r>
            <a:r>
              <a:rPr lang="zh-CN" altLang="en-US" dirty="0"/>
              <a:t>新百年新学习</a:t>
            </a:r>
            <a:r>
              <a:rPr lang="en-US" altLang="zh-CN" dirty="0"/>
              <a:t>》</a:t>
            </a:r>
            <a:r>
              <a:rPr lang="zh-CN" altLang="en-US" dirty="0"/>
              <a:t>中的话作为引言的开头：</a:t>
            </a:r>
            <a:endParaRPr lang="en-US" altLang="zh-CN" dirty="0"/>
          </a:p>
          <a:p>
            <a:r>
              <a:rPr lang="zh-CN" altLang="en-US" dirty="0"/>
              <a:t>一个理想的未来大学，不但需要向学生传递知识内容，同时也必须要养成学生良好的学习态度与治学风格。鉴于此，网络化学习的规划，必需从信息交换网络</a:t>
            </a:r>
            <a:r>
              <a:rPr lang="en-US" altLang="zh-CN" dirty="0"/>
              <a:t>(</a:t>
            </a:r>
            <a:r>
              <a:rPr lang="zh-CN" altLang="en-US" dirty="0"/>
              <a:t>技术层面</a:t>
            </a:r>
            <a:r>
              <a:rPr lang="en-US" altLang="zh-CN" dirty="0"/>
              <a:t>)</a:t>
            </a:r>
            <a:r>
              <a:rPr lang="zh-CN" altLang="en-US" dirty="0"/>
              <a:t>，社交活动网络</a:t>
            </a:r>
            <a:r>
              <a:rPr lang="en-US" altLang="zh-CN" dirty="0"/>
              <a:t>(</a:t>
            </a:r>
            <a:r>
              <a:rPr lang="zh-CN" altLang="en-US" dirty="0"/>
              <a:t>社会层面</a:t>
            </a:r>
            <a:r>
              <a:rPr lang="en-US" altLang="zh-CN" dirty="0"/>
              <a:t>)</a:t>
            </a:r>
            <a:r>
              <a:rPr lang="zh-CN" altLang="en-US" dirty="0"/>
              <a:t>，学科交叉网络</a:t>
            </a:r>
            <a:r>
              <a:rPr lang="en-US" altLang="zh-CN" dirty="0"/>
              <a:t>(</a:t>
            </a:r>
            <a:r>
              <a:rPr lang="zh-CN" altLang="en-US" dirty="0"/>
              <a:t>知识层面</a:t>
            </a:r>
            <a:r>
              <a:rPr lang="en-US" altLang="zh-CN" dirty="0"/>
              <a:t>)</a:t>
            </a:r>
            <a:r>
              <a:rPr lang="zh-CN" altLang="en-US" dirty="0"/>
              <a:t>，三网一体地建设起一个融合实体资源与网络化资源的学习活动协调平台，让师生得以灵活地重构各类学习活动，利用各层面的网络，传播知识、孵化创新</a:t>
            </a:r>
            <a:r>
              <a:rPr lang="en-US" altLang="zh-CN" dirty="0"/>
              <a:t>, </a:t>
            </a:r>
            <a:r>
              <a:rPr lang="zh-CN" altLang="en-US" dirty="0"/>
              <a:t>与周边的社会与产业生态体系融合。</a:t>
            </a:r>
            <a:endParaRPr lang="en-US" dirty="0"/>
          </a:p>
        </p:txBody>
      </p:sp>
    </p:spTree>
    <p:extLst>
      <p:ext uri="{BB962C8B-B14F-4D97-AF65-F5344CB8AC3E}">
        <p14:creationId xmlns:p14="http://schemas.microsoft.com/office/powerpoint/2010/main" val="346647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9FB2D9C-EB89-48D4-8736-1758079D27CF}"/>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xmlns="" id="{69260D87-2F98-48AD-AFB5-86F0B33B6F34}"/>
              </a:ext>
            </a:extLst>
          </p:cNvPr>
          <p:cNvSpPr>
            <a:spLocks noGrp="1"/>
          </p:cNvSpPr>
          <p:nvPr>
            <p:ph idx="1"/>
          </p:nvPr>
        </p:nvSpPr>
        <p:spPr>
          <a:xfrm>
            <a:off x="1141413" y="2249488"/>
            <a:ext cx="9906000" cy="3541712"/>
          </a:xfrm>
        </p:spPr>
        <p:txBody>
          <a:bodyPr>
            <a:normAutofit/>
          </a:bodyPr>
          <a:lstStyle/>
          <a:p>
            <a:r>
              <a:rPr lang="en-US" altLang="zh-CN" dirty="0"/>
              <a:t>1.</a:t>
            </a:r>
            <a:r>
              <a:rPr lang="zh-CN" altLang="en-US" dirty="0"/>
              <a:t>科创类：</a:t>
            </a:r>
            <a:endParaRPr lang="en-US" altLang="zh-CN" dirty="0"/>
          </a:p>
          <a:p>
            <a:r>
              <a:rPr lang="zh-CN" altLang="en-US" dirty="0"/>
              <a:t>举办科创赛事  </a:t>
            </a:r>
            <a:r>
              <a:rPr lang="zh-CN" altLang="en-US" dirty="0">
                <a:solidFill>
                  <a:srgbClr val="FF0000"/>
                </a:solidFill>
              </a:rPr>
              <a:t>参考现有的科技科创赛事</a:t>
            </a:r>
            <a:endParaRPr lang="en-US" altLang="zh-CN" dirty="0"/>
          </a:p>
          <a:p>
            <a:r>
              <a:rPr lang="zh-CN" altLang="en-US" dirty="0"/>
              <a:t>提供活动场地</a:t>
            </a:r>
            <a:endParaRPr lang="en-US" altLang="zh-CN" dirty="0"/>
          </a:p>
          <a:p>
            <a:r>
              <a:rPr lang="zh-CN" altLang="en-US" dirty="0"/>
              <a:t>开展交流论坛</a:t>
            </a:r>
          </a:p>
        </p:txBody>
      </p:sp>
    </p:spTree>
    <p:extLst>
      <p:ext uri="{BB962C8B-B14F-4D97-AF65-F5344CB8AC3E}">
        <p14:creationId xmlns:p14="http://schemas.microsoft.com/office/powerpoint/2010/main" val="367530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EA76F0A-6EB5-4B2A-A9F1-110D642363A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xmlns="" id="{C1423441-6B77-4C55-AC72-F6D2764F578C}"/>
              </a:ext>
            </a:extLst>
          </p:cNvPr>
          <p:cNvSpPr>
            <a:spLocks noGrp="1"/>
          </p:cNvSpPr>
          <p:nvPr>
            <p:ph idx="1"/>
          </p:nvPr>
        </p:nvSpPr>
        <p:spPr/>
        <p:txBody>
          <a:bodyPr/>
          <a:lstStyle/>
          <a:p>
            <a:r>
              <a:rPr lang="en-US" altLang="zh-CN" dirty="0"/>
              <a:t>2.</a:t>
            </a:r>
            <a:r>
              <a:rPr lang="zh-CN" altLang="en-US" dirty="0"/>
              <a:t>潜在合作对象</a:t>
            </a:r>
            <a:endParaRPr lang="en-US" altLang="zh-CN" dirty="0"/>
          </a:p>
          <a:p>
            <a:r>
              <a:rPr lang="zh-CN" altLang="en-US" dirty="0"/>
              <a:t>举办趣味活动，吸引来访者</a:t>
            </a:r>
            <a:endParaRPr lang="en-US" altLang="zh-CN" dirty="0"/>
          </a:p>
          <a:p>
            <a:r>
              <a:rPr lang="zh-CN" altLang="en-US" dirty="0"/>
              <a:t>联合社团开展“体验实验室”</a:t>
            </a:r>
          </a:p>
        </p:txBody>
      </p:sp>
    </p:spTree>
    <p:extLst>
      <p:ext uri="{BB962C8B-B14F-4D97-AF65-F5344CB8AC3E}">
        <p14:creationId xmlns:p14="http://schemas.microsoft.com/office/powerpoint/2010/main" val="2097479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89E6D-89CD-8E4A-81C2-175996E0786C}"/>
              </a:ext>
            </a:extLst>
          </p:cNvPr>
          <p:cNvSpPr>
            <a:spLocks noGrp="1"/>
          </p:cNvSpPr>
          <p:nvPr>
            <p:ph type="title"/>
          </p:nvPr>
        </p:nvSpPr>
        <p:spPr/>
        <p:txBody>
          <a:bodyPr/>
          <a:lstStyle/>
          <a:p>
            <a:r>
              <a:rPr lang="zh-CN" altLang="en-US"/>
              <a:t>输入</a:t>
            </a:r>
            <a:endParaRPr lang="en-US"/>
          </a:p>
        </p:txBody>
      </p:sp>
      <p:sp>
        <p:nvSpPr>
          <p:cNvPr id="3" name="Content Placeholder 2">
            <a:extLst>
              <a:ext uri="{FF2B5EF4-FFF2-40B4-BE49-F238E27FC236}">
                <a16:creationId xmlns:a16="http://schemas.microsoft.com/office/drawing/2014/main" xmlns="" id="{2646047B-9034-F948-81F4-9F48ABC8D9B1}"/>
              </a:ext>
            </a:extLst>
          </p:cNvPr>
          <p:cNvSpPr>
            <a:spLocks noGrp="1"/>
          </p:cNvSpPr>
          <p:nvPr>
            <p:ph idx="1"/>
          </p:nvPr>
        </p:nvSpPr>
        <p:spPr/>
        <p:txBody>
          <a:bodyPr vert="horz" lIns="91440" tIns="45720" rIns="91440" bIns="45720" rtlCol="0" anchor="t">
            <a:normAutofit/>
          </a:bodyPr>
          <a:lstStyle/>
          <a:p>
            <a:r>
              <a:rPr lang="en-US" dirty="0" err="1"/>
              <a:t>Icenter</a:t>
            </a:r>
            <a:r>
              <a:rPr lang="zh-CN" altLang="en-US" dirty="0">
                <a:ea typeface="宋体"/>
              </a:rPr>
              <a:t>资源现状</a:t>
            </a:r>
            <a:endParaRPr lang="en-US" altLang="zh-CN" dirty="0">
              <a:ea typeface="宋体"/>
            </a:endParaRPr>
          </a:p>
          <a:p>
            <a:r>
              <a:rPr lang="zh-CN" altLang="en-US" dirty="0">
                <a:ea typeface="宋体"/>
              </a:rPr>
              <a:t>Icenter课程现状</a:t>
            </a:r>
          </a:p>
          <a:p>
            <a:r>
              <a:rPr lang="zh-CN" altLang="en-US" dirty="0">
                <a:ea typeface="宋体"/>
              </a:rPr>
              <a:t>icenter与社团合作现状</a:t>
            </a:r>
          </a:p>
        </p:txBody>
      </p:sp>
    </p:spTree>
    <p:extLst>
      <p:ext uri="{BB962C8B-B14F-4D97-AF65-F5344CB8AC3E}">
        <p14:creationId xmlns:p14="http://schemas.microsoft.com/office/powerpoint/2010/main" val="2535464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4167DC46-5ADC-44BF-8FFE-0EA397C4E46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CN" altLang="en-US">
              <a:ea typeface="宋体"/>
            </a:endParaRPr>
          </a:p>
        </p:txBody>
      </p:sp>
      <p:graphicFrame>
        <p:nvGraphicFramePr>
          <p:cNvPr id="5" name="表格 5">
            <a:extLst>
              <a:ext uri="{FF2B5EF4-FFF2-40B4-BE49-F238E27FC236}">
                <a16:creationId xmlns:a16="http://schemas.microsoft.com/office/drawing/2014/main" xmlns="" id="{FA635534-AAED-498E-92FA-F342714311EB}"/>
              </a:ext>
            </a:extLst>
          </p:cNvPr>
          <p:cNvGraphicFramePr>
            <a:graphicFrameLocks noGrp="1"/>
          </p:cNvGraphicFramePr>
          <p:nvPr/>
        </p:nvGraphicFramePr>
        <p:xfrm>
          <a:off x="982717" y="1760483"/>
          <a:ext cx="9261722" cy="1737360"/>
        </p:xfrm>
        <a:graphic>
          <a:graphicData uri="http://schemas.openxmlformats.org/drawingml/2006/table">
            <a:tbl>
              <a:tblPr firstRow="1" bandRow="1">
                <a:tableStyleId>{7DF18680-E054-41AD-8BC1-D1AEF772440D}</a:tableStyleId>
              </a:tblPr>
              <a:tblGrid>
                <a:gridCol w="3047999">
                  <a:extLst>
                    <a:ext uri="{9D8B030D-6E8A-4147-A177-3AD203B41FA5}">
                      <a16:colId xmlns:a16="http://schemas.microsoft.com/office/drawing/2014/main" xmlns="" val="230803398"/>
                    </a:ext>
                  </a:extLst>
                </a:gridCol>
                <a:gridCol w="6213723">
                  <a:extLst>
                    <a:ext uri="{9D8B030D-6E8A-4147-A177-3AD203B41FA5}">
                      <a16:colId xmlns:a16="http://schemas.microsoft.com/office/drawing/2014/main" xmlns="" val="2263784644"/>
                    </a:ext>
                  </a:extLst>
                </a:gridCol>
              </a:tblGrid>
              <a:tr h="1471019">
                <a:tc>
                  <a:txBody>
                    <a:bodyPr/>
                    <a:lstStyle/>
                    <a:p>
                      <a:pPr lvl="0" algn="l">
                        <a:lnSpc>
                          <a:spcPct val="100000"/>
                        </a:lnSpc>
                        <a:spcBef>
                          <a:spcPts val="0"/>
                        </a:spcBef>
                        <a:spcAft>
                          <a:spcPts val="0"/>
                        </a:spcAft>
                        <a:buNone/>
                      </a:pPr>
                      <a:r>
                        <a:rPr lang="zh-CN" sz="1800" b="1" i="0" u="none" strike="noStrike" noProof="0">
                          <a:latin typeface="宋体"/>
                          <a:ea typeface="宋体"/>
                        </a:rPr>
                        <a:t>切削类设备</a:t>
                      </a:r>
                      <a:r>
                        <a:rPr lang="en-US" altLang="zh-CN" sz="1800" b="1" i="0" u="none" strike="noStrike" noProof="0">
                          <a:latin typeface="宋体"/>
                          <a:ea typeface="宋体"/>
                        </a:rPr>
                        <a:t>······</a:t>
                      </a:r>
                    </a:p>
                    <a:p>
                      <a:pPr lvl="0">
                        <a:buNone/>
                      </a:pPr>
                      <a:endParaRPr lang="zh-CN" altLang="en-US"/>
                    </a:p>
                  </a:txBody>
                  <a:tcPr/>
                </a:tc>
                <a:tc>
                  <a:txBody>
                    <a:bodyPr/>
                    <a:lstStyle/>
                    <a:p>
                      <a:pPr lvl="0" algn="l">
                        <a:lnSpc>
                          <a:spcPct val="100000"/>
                        </a:lnSpc>
                        <a:spcBef>
                          <a:spcPts val="0"/>
                        </a:spcBef>
                        <a:spcAft>
                          <a:spcPts val="0"/>
                        </a:spcAft>
                        <a:buNone/>
                      </a:pPr>
                      <a:r>
                        <a:rPr lang="zh-CN" sz="1800" b="0" i="0" u="none" strike="noStrike" noProof="0">
                          <a:latin typeface="宋体"/>
                          <a:ea typeface="宋体"/>
                        </a:rPr>
                        <a:t>1. 普通机床：车床、铣床、磨床（平面磨、外圆磨、内圆磨）、刨床、钳工等。</a:t>
                      </a:r>
                      <a:br>
                        <a:rPr lang="zh-CN" sz="1800" b="0" i="0" u="none" strike="noStrike" noProof="0">
                          <a:latin typeface="宋体"/>
                          <a:ea typeface="宋体"/>
                        </a:rPr>
                      </a:br>
                      <a:r>
                        <a:rPr lang="zh-CN" sz="1800" b="0" i="0" u="none" strike="noStrike" noProof="0">
                          <a:latin typeface="宋体"/>
                          <a:ea typeface="宋体"/>
                        </a:rPr>
                        <a:t>2. 数控类机床：数控车床、数控铣床、加工中心（三轴、四轴）、数控车削中心、高速小型   雕刻机等。</a:t>
                      </a:r>
                      <a:endParaRPr lang="zh-CN"/>
                    </a:p>
                    <a:p>
                      <a:pPr lvl="0" algn="l">
                        <a:lnSpc>
                          <a:spcPct val="100000"/>
                        </a:lnSpc>
                        <a:spcBef>
                          <a:spcPts val="0"/>
                        </a:spcBef>
                        <a:spcAft>
                          <a:spcPts val="0"/>
                        </a:spcAft>
                        <a:buNone/>
                      </a:pPr>
                      <a:r>
                        <a:rPr lang="en-US" altLang="zh-CN" sz="1800" b="0" i="0" u="none" strike="noStrike" noProof="0">
                          <a:latin typeface="宋体"/>
                          <a:ea typeface="宋体"/>
                        </a:rPr>
                        <a:t>······</a:t>
                      </a:r>
                      <a:endParaRPr lang="zh-CN" sz="1800" b="0" i="0" u="none" strike="noStrike" noProof="0">
                        <a:latin typeface="宋体"/>
                        <a:ea typeface="宋体"/>
                      </a:endParaRPr>
                    </a:p>
                    <a:p>
                      <a:pPr lvl="0">
                        <a:buNone/>
                      </a:pPr>
                      <a:endParaRPr lang="zh-CN" altLang="en-US"/>
                    </a:p>
                  </a:txBody>
                  <a:tcPr/>
                </a:tc>
                <a:extLst>
                  <a:ext uri="{0D108BD9-81ED-4DB2-BD59-A6C34878D82A}">
                    <a16:rowId xmlns:a16="http://schemas.microsoft.com/office/drawing/2014/main" xmlns="" val="4202958960"/>
                  </a:ext>
                </a:extLst>
              </a:tr>
            </a:tbl>
          </a:graphicData>
        </a:graphic>
      </p:graphicFrame>
      <p:sp>
        <p:nvSpPr>
          <p:cNvPr id="7" name="文本框 6">
            <a:extLst>
              <a:ext uri="{FF2B5EF4-FFF2-40B4-BE49-F238E27FC236}">
                <a16:creationId xmlns:a16="http://schemas.microsoft.com/office/drawing/2014/main" xmlns="" id="{E903E7AF-3B21-474C-9308-CE8481149DBA}"/>
              </a:ext>
            </a:extLst>
          </p:cNvPr>
          <p:cNvSpPr txBox="1"/>
          <p:nvPr/>
        </p:nvSpPr>
        <p:spPr>
          <a:xfrm>
            <a:off x="977463" y="3836276"/>
            <a:ext cx="66215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b="1">
                <a:solidFill>
                  <a:srgbClr val="FF0000"/>
                </a:solidFill>
                <a:ea typeface="宋体"/>
              </a:rPr>
              <a:t>插入同学们实际操作中的图片并附上语言介绍（约6页）</a:t>
            </a:r>
          </a:p>
        </p:txBody>
      </p:sp>
      <p:sp>
        <p:nvSpPr>
          <p:cNvPr id="8" name="文本框 7">
            <a:extLst>
              <a:ext uri="{FF2B5EF4-FFF2-40B4-BE49-F238E27FC236}">
                <a16:creationId xmlns:a16="http://schemas.microsoft.com/office/drawing/2014/main" xmlns="" id="{3FDEC61D-407C-49FB-B15C-2407EC317ED6}"/>
              </a:ext>
            </a:extLst>
          </p:cNvPr>
          <p:cNvSpPr txBox="1"/>
          <p:nvPr/>
        </p:nvSpPr>
        <p:spPr>
          <a:xfrm>
            <a:off x="919655" y="85659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3600">
                <a:ea typeface="宋体"/>
              </a:rPr>
              <a:t>设备类型</a:t>
            </a:r>
          </a:p>
        </p:txBody>
      </p:sp>
    </p:spTree>
    <p:extLst>
      <p:ext uri="{BB962C8B-B14F-4D97-AF65-F5344CB8AC3E}">
        <p14:creationId xmlns:p14="http://schemas.microsoft.com/office/powerpoint/2010/main" val="425842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12098582-B4B5-44B2-8625-671692D11DD3}"/>
              </a:ext>
            </a:extLst>
          </p:cNvPr>
          <p:cNvSpPr txBox="1"/>
          <p:nvPr/>
        </p:nvSpPr>
        <p:spPr>
          <a:xfrm>
            <a:off x="1549400" y="1181100"/>
            <a:ext cx="44577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3600">
                <a:ea typeface="宋体"/>
              </a:rPr>
              <a:t>设备使用情况的统计</a:t>
            </a:r>
            <a:endParaRPr lang="zh-CN" altLang="en-US" sz="2400">
              <a:ea typeface="宋体"/>
            </a:endParaRPr>
          </a:p>
          <a:p>
            <a:endParaRPr lang="zh-CN" altLang="en-US" sz="2400">
              <a:ea typeface="宋体"/>
            </a:endParaRPr>
          </a:p>
          <a:p>
            <a:r>
              <a:rPr lang="zh-CN" altLang="en-US" sz="2400">
                <a:ea typeface="宋体"/>
              </a:rPr>
              <a:t>（从icenter网站数据引用）</a:t>
            </a:r>
            <a:endParaRPr lang="zh-CN"/>
          </a:p>
        </p:txBody>
      </p:sp>
      <p:graphicFrame>
        <p:nvGraphicFramePr>
          <p:cNvPr id="5" name="表格 5">
            <a:extLst>
              <a:ext uri="{FF2B5EF4-FFF2-40B4-BE49-F238E27FC236}">
                <a16:creationId xmlns:a16="http://schemas.microsoft.com/office/drawing/2014/main" xmlns="" id="{F52F2F56-9250-487B-A41F-8CC16B2A4A85}"/>
              </a:ext>
            </a:extLst>
          </p:cNvPr>
          <p:cNvGraphicFramePr>
            <a:graphicFrameLocks noGrp="1"/>
          </p:cNvGraphicFramePr>
          <p:nvPr/>
        </p:nvGraphicFramePr>
        <p:xfrm>
          <a:off x="1549400" y="2628900"/>
          <a:ext cx="8168640" cy="365760"/>
        </p:xfrm>
        <a:graphic>
          <a:graphicData uri="http://schemas.openxmlformats.org/drawingml/2006/table">
            <a:tbl>
              <a:tblPr firstRow="1" bandRow="1">
                <a:tableStyleId>{7DF18680-E054-41AD-8BC1-D1AEF772440D}</a:tableStyleId>
              </a:tblPr>
              <a:tblGrid>
                <a:gridCol w="4084320">
                  <a:extLst>
                    <a:ext uri="{9D8B030D-6E8A-4147-A177-3AD203B41FA5}">
                      <a16:colId xmlns:a16="http://schemas.microsoft.com/office/drawing/2014/main" xmlns="" val="4103742428"/>
                    </a:ext>
                  </a:extLst>
                </a:gridCol>
                <a:gridCol w="4084320">
                  <a:extLst>
                    <a:ext uri="{9D8B030D-6E8A-4147-A177-3AD203B41FA5}">
                      <a16:colId xmlns:a16="http://schemas.microsoft.com/office/drawing/2014/main" xmlns="" val="4099852217"/>
                    </a:ext>
                  </a:extLst>
                </a:gridCol>
              </a:tblGrid>
              <a:tr h="357351">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xmlns="" val="552404366"/>
                  </a:ext>
                </a:extLst>
              </a:tr>
            </a:tbl>
          </a:graphicData>
        </a:graphic>
      </p:graphicFrame>
      <p:sp>
        <p:nvSpPr>
          <p:cNvPr id="7" name="文本框 6">
            <a:extLst>
              <a:ext uri="{FF2B5EF4-FFF2-40B4-BE49-F238E27FC236}">
                <a16:creationId xmlns:a16="http://schemas.microsoft.com/office/drawing/2014/main" xmlns="" id="{DFD9A135-4A19-40A9-BF29-D809E490BC42}"/>
              </a:ext>
            </a:extLst>
          </p:cNvPr>
          <p:cNvSpPr txBox="1"/>
          <p:nvPr/>
        </p:nvSpPr>
        <p:spPr>
          <a:xfrm>
            <a:off x="1778000" y="3276600"/>
            <a:ext cx="4419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宋体"/>
              </a:rPr>
              <a:t>同学老师建议（问卷星调研获得）</a:t>
            </a:r>
          </a:p>
        </p:txBody>
      </p:sp>
      <p:sp>
        <p:nvSpPr>
          <p:cNvPr id="8" name="文本框 7">
            <a:extLst>
              <a:ext uri="{FF2B5EF4-FFF2-40B4-BE49-F238E27FC236}">
                <a16:creationId xmlns:a16="http://schemas.microsoft.com/office/drawing/2014/main" xmlns="" id="{F7FD6A4D-DEE5-4B61-97D2-0A14D59AE485}"/>
              </a:ext>
            </a:extLst>
          </p:cNvPr>
          <p:cNvSpPr txBox="1"/>
          <p:nvPr/>
        </p:nvSpPr>
        <p:spPr>
          <a:xfrm>
            <a:off x="1778000" y="3810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solidFill>
                  <a:srgbClr val="FF0000"/>
                </a:solidFill>
                <a:ea typeface="宋体"/>
              </a:rPr>
              <a:t>（共约1～2页）</a:t>
            </a:r>
            <a:endParaRPr lang="zh-CN" altLang="en-US">
              <a:solidFill>
                <a:srgbClr val="FF0000"/>
              </a:solidFill>
            </a:endParaRPr>
          </a:p>
        </p:txBody>
      </p:sp>
    </p:spTree>
    <p:extLst>
      <p:ext uri="{BB962C8B-B14F-4D97-AF65-F5344CB8AC3E}">
        <p14:creationId xmlns:p14="http://schemas.microsoft.com/office/powerpoint/2010/main" val="401414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318BFDB-2423-40AC-B487-822326492CF4}"/>
              </a:ext>
            </a:extLst>
          </p:cNvPr>
          <p:cNvSpPr txBox="1"/>
          <p:nvPr/>
        </p:nvSpPr>
        <p:spPr>
          <a:xfrm>
            <a:off x="1892300" y="1170151"/>
            <a:ext cx="628036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600" err="1">
                <a:ea typeface="宋体"/>
              </a:rPr>
              <a:t>icenter课程表（网站获得</a:t>
            </a:r>
            <a:r>
              <a:rPr lang="en-US" altLang="zh-CN" sz="3600">
                <a:ea typeface="宋体"/>
              </a:rPr>
              <a:t>）</a:t>
            </a:r>
          </a:p>
          <a:p>
            <a:pPr algn="l"/>
            <a:endParaRPr lang="zh-CN" sz="2400">
              <a:ea typeface="宋体"/>
            </a:endParaRPr>
          </a:p>
        </p:txBody>
      </p:sp>
      <p:sp>
        <p:nvSpPr>
          <p:cNvPr id="3" name="文本框 2">
            <a:extLst>
              <a:ext uri="{FF2B5EF4-FFF2-40B4-BE49-F238E27FC236}">
                <a16:creationId xmlns:a16="http://schemas.microsoft.com/office/drawing/2014/main" xmlns="" id="{FCAE8706-2024-41BD-BD6D-F87328010296}"/>
              </a:ext>
            </a:extLst>
          </p:cNvPr>
          <p:cNvSpPr txBox="1"/>
          <p:nvPr/>
        </p:nvSpPr>
        <p:spPr>
          <a:xfrm>
            <a:off x="2238703" y="22684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solidFill>
                  <a:srgbClr val="FF0000"/>
                </a:solidFill>
                <a:ea typeface="宋体"/>
              </a:rPr>
              <a:t>（共1页）</a:t>
            </a:r>
            <a:endParaRPr lang="zh-CN" altLang="en-US">
              <a:solidFill>
                <a:srgbClr val="FF0000"/>
              </a:solidFill>
            </a:endParaRPr>
          </a:p>
        </p:txBody>
      </p:sp>
    </p:spTree>
    <p:extLst>
      <p:ext uri="{BB962C8B-B14F-4D97-AF65-F5344CB8AC3E}">
        <p14:creationId xmlns:p14="http://schemas.microsoft.com/office/powerpoint/2010/main" val="370236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B06CE5-EAEF-4BF3-94C0-408567E9508E}"/>
              </a:ext>
            </a:extLst>
          </p:cNvPr>
          <p:cNvSpPr>
            <a:spLocks noGrp="1"/>
          </p:cNvSpPr>
          <p:nvPr>
            <p:ph type="title"/>
          </p:nvPr>
        </p:nvSpPr>
        <p:spPr/>
        <p:txBody>
          <a:bodyPr/>
          <a:lstStyle/>
          <a:p>
            <a:r>
              <a:rPr lang="zh-CN" altLang="en-US">
                <a:ea typeface="宋体"/>
              </a:rPr>
              <a:t>与哪些社团合作</a:t>
            </a:r>
            <a:endParaRPr lang="zh-CN" altLang="en-US"/>
          </a:p>
        </p:txBody>
      </p:sp>
      <p:sp>
        <p:nvSpPr>
          <p:cNvPr id="3" name="文本框 2">
            <a:extLst>
              <a:ext uri="{FF2B5EF4-FFF2-40B4-BE49-F238E27FC236}">
                <a16:creationId xmlns:a16="http://schemas.microsoft.com/office/drawing/2014/main" xmlns="" id="{463C9E7B-3D0B-4235-BD5B-C48D4B003FEE}"/>
              </a:ext>
            </a:extLst>
          </p:cNvPr>
          <p:cNvSpPr txBox="1"/>
          <p:nvPr/>
        </p:nvSpPr>
        <p:spPr>
          <a:xfrm>
            <a:off x="1270000" y="2044700"/>
            <a:ext cx="3784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宋体"/>
              </a:rPr>
              <a:t>现有社团活动照片及文字介绍</a:t>
            </a:r>
          </a:p>
        </p:txBody>
      </p:sp>
      <p:sp>
        <p:nvSpPr>
          <p:cNvPr id="4" name="文本框 3">
            <a:extLst>
              <a:ext uri="{FF2B5EF4-FFF2-40B4-BE49-F238E27FC236}">
                <a16:creationId xmlns:a16="http://schemas.microsoft.com/office/drawing/2014/main" xmlns="" id="{45BCAA28-DC86-48BD-B1B6-19C8B687A5C5}"/>
              </a:ext>
            </a:extLst>
          </p:cNvPr>
          <p:cNvSpPr txBox="1"/>
          <p:nvPr/>
        </p:nvSpPr>
        <p:spPr>
          <a:xfrm>
            <a:off x="1146175" y="27590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solidFill>
                  <a:srgbClr val="FF0000"/>
                </a:solidFill>
                <a:ea typeface="宋体"/>
              </a:rPr>
              <a:t>（共约3页）</a:t>
            </a:r>
            <a:endParaRPr lang="zh-CN" altLang="en-US">
              <a:solidFill>
                <a:srgbClr val="FF0000"/>
              </a:solidFill>
            </a:endParaRPr>
          </a:p>
        </p:txBody>
      </p:sp>
      <p:pic>
        <p:nvPicPr>
          <p:cNvPr id="5" name="图片 5" descr="一群人坐在桌子前&#10;&#10;已生成高可信度的说明">
            <a:extLst>
              <a:ext uri="{FF2B5EF4-FFF2-40B4-BE49-F238E27FC236}">
                <a16:creationId xmlns:a16="http://schemas.microsoft.com/office/drawing/2014/main" xmlns="" id="{D4DC43F6-2C07-4E47-9DE4-368F313E7CC2}"/>
              </a:ext>
            </a:extLst>
          </p:cNvPr>
          <p:cNvPicPr>
            <a:picLocks noChangeAspect="1"/>
          </p:cNvPicPr>
          <p:nvPr/>
        </p:nvPicPr>
        <p:blipFill>
          <a:blip r:embed="rId2"/>
          <a:stretch>
            <a:fillRect/>
          </a:stretch>
        </p:blipFill>
        <p:spPr>
          <a:xfrm>
            <a:off x="4950178" y="1461919"/>
            <a:ext cx="6073421" cy="4028235"/>
          </a:xfrm>
          <a:prstGeom prst="rect">
            <a:avLst/>
          </a:prstGeom>
        </p:spPr>
      </p:pic>
    </p:spTree>
    <p:extLst>
      <p:ext uri="{BB962C8B-B14F-4D97-AF65-F5344CB8AC3E}">
        <p14:creationId xmlns:p14="http://schemas.microsoft.com/office/powerpoint/2010/main" val="3828480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itle 1"/>
          <p:cNvSpPr txBox="1">
            <a:spLocks noGrp="1"/>
          </p:cNvSpPr>
          <p:nvPr>
            <p:ph type="ctrTitle"/>
          </p:nvPr>
        </p:nvSpPr>
        <p:spPr>
          <a:prstGeom prst="rect">
            <a:avLst/>
          </a:prstGeom>
        </p:spPr>
        <p:txBody>
          <a:bodyPr/>
          <a:lstStyle/>
          <a:p>
            <a:r>
              <a:t>输出</a:t>
            </a:r>
          </a:p>
        </p:txBody>
      </p:sp>
      <p:sp>
        <p:nvSpPr>
          <p:cNvPr id="302" name="Subtitle 2"/>
          <p:cNvSpPr txBox="1">
            <a:spLocks noGrp="1"/>
          </p:cNvSpPr>
          <p:nvPr>
            <p:ph type="subTitle" sz="quarter" idx="1"/>
          </p:nvPr>
        </p:nvSpPr>
        <p:spPr>
          <a:xfrm>
            <a:off x="1876424" y="3602037"/>
            <a:ext cx="8791576" cy="1655762"/>
          </a:xfrm>
          <a:prstGeom prst="rect">
            <a:avLst/>
          </a:prstGeom>
        </p:spPr>
        <p:txBody>
          <a:bodyPr/>
          <a:lstStyle/>
          <a:p>
            <a:endParaRPr/>
          </a:p>
        </p:txBody>
      </p:sp>
    </p:spTree>
    <p:extLst>
      <p:ext uri="{BB962C8B-B14F-4D97-AF65-F5344CB8AC3E}">
        <p14:creationId xmlns:p14="http://schemas.microsoft.com/office/powerpoint/2010/main" val="427151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ubtitle 2"/>
          <p:cNvSpPr txBox="1">
            <a:spLocks noGrp="1"/>
          </p:cNvSpPr>
          <p:nvPr>
            <p:ph type="subTitle" idx="1"/>
          </p:nvPr>
        </p:nvSpPr>
        <p:spPr>
          <a:xfrm>
            <a:off x="1700212" y="1922222"/>
            <a:ext cx="8791576" cy="4516085"/>
          </a:xfrm>
          <a:prstGeom prst="rect">
            <a:avLst/>
          </a:prstGeom>
        </p:spPr>
        <p:txBody>
          <a:bodyPr/>
          <a:lstStyle>
            <a:lvl1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lvl1pPr>
          </a:lstStyle>
          <a:p>
            <a:r>
              <a:rPr dirty="0"/>
              <a:t>1、各个课程的流程、教学计划书；实验指导书与教学课件</a:t>
            </a:r>
            <a:endParaRPr lang="en-US" dirty="0"/>
          </a:p>
          <a:p>
            <a:r>
              <a:rPr lang="zh-CN" altLang="en-US" dirty="0"/>
              <a:t>（列出数据）</a:t>
            </a:r>
            <a:endParaRPr dirty="0"/>
          </a:p>
        </p:txBody>
      </p:sp>
    </p:spTree>
    <p:extLst>
      <p:ext uri="{BB962C8B-B14F-4D97-AF65-F5344CB8AC3E}">
        <p14:creationId xmlns:p14="http://schemas.microsoft.com/office/powerpoint/2010/main" val="3918767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2、icenter各个楼层的平面图，功能分区图，各个车间使用时间的统筹规划表格"/>
          <p:cNvSpPr txBox="1">
            <a:spLocks noGrp="1"/>
          </p:cNvSpPr>
          <p:nvPr>
            <p:ph type="subTitle" idx="1"/>
          </p:nvPr>
        </p:nvSpPr>
        <p:spPr>
          <a:xfrm>
            <a:off x="1700212" y="1170958"/>
            <a:ext cx="8791576" cy="4516084"/>
          </a:xfrm>
          <a:prstGeom prst="rect">
            <a:avLst/>
          </a:prstGeom>
        </p:spPr>
        <p:txBody>
          <a:bodyP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endParaRPr/>
          </a:p>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r>
              <a:t>2、icenter各个楼层的平面图，功能分区图，各个车间使用时间的统筹规划表格 </a:t>
            </a:r>
          </a:p>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cap="none">
                <a:solidFill>
                  <a:srgbClr val="FFFFFF"/>
                </a:solidFill>
                <a:latin typeface="Helvetica Neue"/>
                <a:ea typeface="Helvetica Neue"/>
                <a:cs typeface="Helvetica Neue"/>
                <a:sym typeface="Helvetica Neue"/>
              </a:defRPr>
            </a:pPr>
            <a:endParaRPr/>
          </a:p>
        </p:txBody>
      </p:sp>
    </p:spTree>
    <p:extLst>
      <p:ext uri="{BB962C8B-B14F-4D97-AF65-F5344CB8AC3E}">
        <p14:creationId xmlns:p14="http://schemas.microsoft.com/office/powerpoint/2010/main" val="356637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B06CE5-EAEF-4BF3-94C0-408567E9508E}"/>
              </a:ext>
            </a:extLst>
          </p:cNvPr>
          <p:cNvSpPr>
            <a:spLocks noGrp="1"/>
          </p:cNvSpPr>
          <p:nvPr>
            <p:ph type="ctrTitle"/>
          </p:nvPr>
        </p:nvSpPr>
        <p:spPr>
          <a:xfrm>
            <a:off x="678996" y="359229"/>
            <a:ext cx="8791575" cy="848406"/>
          </a:xfrm>
        </p:spPr>
        <p:txBody>
          <a:bodyPr/>
          <a:lstStyle/>
          <a:p>
            <a:r>
              <a:rPr lang="zh-CN" altLang="en-US" dirty="0"/>
              <a:t>背景</a:t>
            </a:r>
          </a:p>
        </p:txBody>
      </p:sp>
      <p:sp>
        <p:nvSpPr>
          <p:cNvPr id="4" name="Subtitle 3">
            <a:extLst>
              <a:ext uri="{FF2B5EF4-FFF2-40B4-BE49-F238E27FC236}">
                <a16:creationId xmlns:a16="http://schemas.microsoft.com/office/drawing/2014/main" xmlns="" id="{22F470C7-3F50-E343-AAA3-EA8F11C50A71}"/>
              </a:ext>
            </a:extLst>
          </p:cNvPr>
          <p:cNvSpPr>
            <a:spLocks noGrp="1"/>
          </p:cNvSpPr>
          <p:nvPr>
            <p:ph type="subTitle" idx="1"/>
          </p:nvPr>
        </p:nvSpPr>
        <p:spPr>
          <a:xfrm>
            <a:off x="1088572" y="1654629"/>
            <a:ext cx="9579428" cy="3603171"/>
          </a:xfrm>
        </p:spPr>
        <p:txBody>
          <a:bodyPr>
            <a:normAutofit lnSpcReduction="10000"/>
          </a:bodyPr>
          <a:lstStyle/>
          <a:p>
            <a:r>
              <a:rPr lang="en-US" altLang="zh-CN" dirty="0">
                <a:solidFill>
                  <a:schemeClr val="tx1"/>
                </a:solidFill>
              </a:rPr>
              <a:t>1.</a:t>
            </a:r>
            <a:r>
              <a:rPr lang="zh-CN" altLang="en-US" dirty="0">
                <a:solidFill>
                  <a:schemeClr val="tx1"/>
                </a:solidFill>
              </a:rPr>
              <a:t>现有经济发展状况促进教育改革以跟上时代进步，教育投入大</a:t>
            </a:r>
            <a:endParaRPr lang="en-US" altLang="zh-CN" dirty="0">
              <a:solidFill>
                <a:schemeClr val="tx1"/>
              </a:solidFill>
            </a:endParaRPr>
          </a:p>
          <a:p>
            <a:r>
              <a:rPr lang="zh-CN" altLang="en-US" dirty="0">
                <a:solidFill>
                  <a:schemeClr val="tx1"/>
                </a:solidFill>
              </a:rPr>
              <a:t>中美教育投入占</a:t>
            </a:r>
            <a:r>
              <a:rPr lang="en-US" altLang="zh-CN" dirty="0">
                <a:solidFill>
                  <a:schemeClr val="tx1"/>
                </a:solidFill>
              </a:rPr>
              <a:t>GDP</a:t>
            </a:r>
            <a:r>
              <a:rPr lang="zh-CN" altLang="en-US" dirty="0">
                <a:solidFill>
                  <a:schemeClr val="tx1"/>
                </a:solidFill>
              </a:rPr>
              <a:t>比例图</a:t>
            </a:r>
            <a:endParaRPr lang="en-US" altLang="zh-CN" dirty="0">
              <a:solidFill>
                <a:schemeClr val="tx1"/>
              </a:solidFill>
            </a:endParaRPr>
          </a:p>
          <a:p>
            <a:r>
              <a:rPr lang="en-US" altLang="zh-CN" dirty="0">
                <a:solidFill>
                  <a:schemeClr val="tx1"/>
                </a:solidFill>
              </a:rPr>
              <a:t>2.</a:t>
            </a:r>
            <a:r>
              <a:rPr lang="zh-CN" altLang="en-US" dirty="0">
                <a:solidFill>
                  <a:schemeClr val="tx1"/>
                </a:solidFill>
              </a:rPr>
              <a:t>世界创客发展现状，</a:t>
            </a:r>
            <a:r>
              <a:rPr lang="en-US" altLang="zh-CN" dirty="0" err="1">
                <a:solidFill>
                  <a:schemeClr val="tx1"/>
                </a:solidFill>
              </a:rPr>
              <a:t>Icenter</a:t>
            </a:r>
            <a:r>
              <a:rPr lang="zh-CN" altLang="en-US" dirty="0">
                <a:solidFill>
                  <a:schemeClr val="tx1"/>
                </a:solidFill>
              </a:rPr>
              <a:t>成立初衷</a:t>
            </a:r>
            <a:endParaRPr lang="en-US" altLang="zh-CN" dirty="0">
              <a:solidFill>
                <a:schemeClr val="tx1"/>
              </a:solidFill>
            </a:endParaRPr>
          </a:p>
          <a:p>
            <a:r>
              <a:rPr lang="zh-CN" altLang="en-US" dirty="0">
                <a:solidFill>
                  <a:schemeClr val="tx1"/>
                </a:solidFill>
              </a:rPr>
              <a:t>世界著名创客照片</a:t>
            </a:r>
            <a:endParaRPr lang="en-US" altLang="zh-CN" dirty="0">
              <a:solidFill>
                <a:schemeClr val="tx1"/>
              </a:solidFill>
            </a:endParaRPr>
          </a:p>
          <a:p>
            <a:r>
              <a:rPr lang="en-US" altLang="zh-CN" dirty="0">
                <a:solidFill>
                  <a:schemeClr val="tx1"/>
                </a:solidFill>
              </a:rPr>
              <a:t>3.</a:t>
            </a:r>
            <a:r>
              <a:rPr lang="zh-CN" altLang="en-US" dirty="0">
                <a:solidFill>
                  <a:schemeClr val="tx1"/>
                </a:solidFill>
              </a:rPr>
              <a:t>从互联网时代信息具有强大的交换率出发，以及以世界名校如</a:t>
            </a:r>
            <a:r>
              <a:rPr lang="en-US" altLang="zh-CN" dirty="0">
                <a:solidFill>
                  <a:schemeClr val="tx1"/>
                </a:solidFill>
              </a:rPr>
              <a:t>MIT</a:t>
            </a:r>
            <a:r>
              <a:rPr lang="zh-CN" altLang="en-US" dirty="0">
                <a:solidFill>
                  <a:schemeClr val="tx1"/>
                </a:solidFill>
              </a:rPr>
              <a:t>的教学模式所来带的好处从互联网时代信息具有强大的交换率出发，以及以世界名校如</a:t>
            </a:r>
            <a:r>
              <a:rPr lang="en-US" altLang="zh-CN" dirty="0">
                <a:solidFill>
                  <a:schemeClr val="tx1"/>
                </a:solidFill>
              </a:rPr>
              <a:t>MIT</a:t>
            </a:r>
            <a:r>
              <a:rPr lang="zh-CN" altLang="en-US" dirty="0">
                <a:solidFill>
                  <a:schemeClr val="tx1"/>
                </a:solidFill>
              </a:rPr>
              <a:t>的教学模式所来带的好处，直接切入到</a:t>
            </a:r>
            <a:r>
              <a:rPr lang="en-US" altLang="zh-CN" dirty="0" err="1">
                <a:solidFill>
                  <a:schemeClr val="tx1"/>
                </a:solidFill>
              </a:rPr>
              <a:t>IcentEr</a:t>
            </a:r>
            <a:r>
              <a:rPr lang="zh-CN" altLang="en-US" dirty="0">
                <a:solidFill>
                  <a:schemeClr val="tx1"/>
                </a:solidFill>
              </a:rPr>
              <a:t>应该进行模仿。</a:t>
            </a:r>
            <a:endParaRPr lang="en-US" altLang="zh-CN" dirty="0">
              <a:solidFill>
                <a:schemeClr val="tx1"/>
              </a:solidFill>
            </a:endParaRPr>
          </a:p>
          <a:p>
            <a:r>
              <a:rPr lang="en-US" altLang="zh-CN" dirty="0">
                <a:solidFill>
                  <a:schemeClr val="tx1"/>
                </a:solidFill>
              </a:rPr>
              <a:t>4.Icenter</a:t>
            </a:r>
            <a:r>
              <a:rPr lang="zh-CN" altLang="en-US" dirty="0">
                <a:solidFill>
                  <a:schemeClr val="tx1"/>
                </a:solidFill>
              </a:rPr>
              <a:t>影响力不够，几个痛点，背离初衷</a:t>
            </a:r>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154832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3、学生组织和icenter合作的模式"/>
          <p:cNvSpPr txBox="1">
            <a:spLocks noGrp="1"/>
          </p:cNvSpPr>
          <p:nvPr>
            <p:ph type="subTitle" idx="1"/>
          </p:nvPr>
        </p:nvSpPr>
        <p:spPr>
          <a:xfrm>
            <a:off x="1700212" y="772161"/>
            <a:ext cx="8791576" cy="5862898"/>
          </a:xfrm>
          <a:prstGeom prst="rect">
            <a:avLst/>
          </a:prstGeom>
        </p:spPr>
        <p:txBody>
          <a:bodyPr/>
          <a:lstStyle/>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endParaRPr dirty="0"/>
          </a:p>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r>
              <a:rPr dirty="0"/>
              <a:t>3、学生组织和icenter合作的模式</a:t>
            </a:r>
            <a:endParaRPr lang="en-US" dirty="0"/>
          </a:p>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endParaRPr lang="en-US" dirty="0"/>
          </a:p>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r>
              <a:rPr lang="en-US" altLang="zh-CN" dirty="0"/>
              <a:t>-</a:t>
            </a:r>
            <a:r>
              <a:rPr lang="zh-CN" altLang="en-US" dirty="0"/>
              <a:t>例如科学护肤协会和一间医院的现有</a:t>
            </a:r>
            <a:endParaRPr lang="en-US" altLang="zh-CN" dirty="0"/>
          </a:p>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endParaRPr lang="en-US" altLang="zh-CN" dirty="0"/>
          </a:p>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r>
              <a:rPr lang="zh-CN" altLang="en-US" dirty="0"/>
              <a:t>合作照片</a:t>
            </a:r>
            <a:endParaRPr lang="en-US" dirty="0"/>
          </a:p>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endParaRPr lang="en-US" dirty="0"/>
          </a:p>
          <a:p>
            <a:pPr defTabSz="12700">
              <a:lnSpc>
                <a:spcPts val="27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000" cap="none">
                <a:solidFill>
                  <a:srgbClr val="FFFFFF"/>
                </a:solidFill>
                <a:latin typeface="Helvetica Neue"/>
                <a:ea typeface="Helvetica Neue"/>
                <a:cs typeface="Helvetica Neue"/>
                <a:sym typeface="Helvetica Neue"/>
              </a:defRPr>
            </a:pPr>
            <a:endParaRPr dirty="0"/>
          </a:p>
        </p:txBody>
      </p:sp>
    </p:spTree>
    <p:extLst>
      <p:ext uri="{BB962C8B-B14F-4D97-AF65-F5344CB8AC3E}">
        <p14:creationId xmlns:p14="http://schemas.microsoft.com/office/powerpoint/2010/main" val="2842350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E5FE2-CC6A-A841-B280-F650D23B3E2F}"/>
              </a:ext>
            </a:extLst>
          </p:cNvPr>
          <p:cNvSpPr>
            <a:spLocks noGrp="1"/>
          </p:cNvSpPr>
          <p:nvPr>
            <p:ph type="ctrTitle"/>
          </p:nvPr>
        </p:nvSpPr>
        <p:spPr>
          <a:xfrm>
            <a:off x="2508576" y="1041400"/>
            <a:ext cx="7174847" cy="2387600"/>
          </a:xfrm>
        </p:spPr>
        <p:txBody>
          <a:bodyPr/>
          <a:lstStyle/>
          <a:p>
            <a:r>
              <a:rPr lang="zh-CN" altLang="en-US" dirty="0"/>
              <a:t>七：外部因素</a:t>
            </a:r>
            <a:r>
              <a:rPr lang="en-US" altLang="zh-CN" dirty="0"/>
              <a:t>——</a:t>
            </a:r>
            <a:r>
              <a:rPr lang="zh-CN" altLang="en-US" dirty="0"/>
              <a:t>边际性</a:t>
            </a:r>
            <a:endParaRPr lang="en-US" dirty="0"/>
          </a:p>
        </p:txBody>
      </p:sp>
    </p:spTree>
    <p:extLst>
      <p:ext uri="{BB962C8B-B14F-4D97-AF65-F5344CB8AC3E}">
        <p14:creationId xmlns:p14="http://schemas.microsoft.com/office/powerpoint/2010/main" val="4244114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E5FE2-CC6A-A841-B280-F650D23B3E2F}"/>
              </a:ext>
            </a:extLst>
          </p:cNvPr>
          <p:cNvSpPr>
            <a:spLocks noGrp="1"/>
          </p:cNvSpPr>
          <p:nvPr>
            <p:ph type="ctrTitle"/>
          </p:nvPr>
        </p:nvSpPr>
        <p:spPr>
          <a:xfrm>
            <a:off x="412378" y="168088"/>
            <a:ext cx="3747246" cy="1187824"/>
          </a:xfrm>
        </p:spPr>
        <p:txBody>
          <a:bodyPr/>
          <a:lstStyle/>
          <a:p>
            <a:r>
              <a:rPr lang="zh-CN" altLang="en-US" dirty="0"/>
              <a:t>信息匮乏</a:t>
            </a:r>
            <a:endParaRPr lang="en-US" dirty="0"/>
          </a:p>
        </p:txBody>
      </p:sp>
      <p:graphicFrame>
        <p:nvGraphicFramePr>
          <p:cNvPr id="5" name="内容占位符 3">
            <a:extLst>
              <a:ext uri="{FF2B5EF4-FFF2-40B4-BE49-F238E27FC236}">
                <a16:creationId xmlns:a16="http://schemas.microsoft.com/office/drawing/2014/main" xmlns="" id="{8D4E2574-BD5C-4E81-B348-3C75673D6491}"/>
              </a:ext>
            </a:extLst>
          </p:cNvPr>
          <p:cNvGraphicFramePr>
            <a:graphicFrameLocks/>
          </p:cNvGraphicFramePr>
          <p:nvPr/>
        </p:nvGraphicFramePr>
        <p:xfrm>
          <a:off x="627529" y="389965"/>
          <a:ext cx="10936941" cy="6078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35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E5FE2-CC6A-A841-B280-F650D23B3E2F}"/>
              </a:ext>
            </a:extLst>
          </p:cNvPr>
          <p:cNvSpPr>
            <a:spLocks noGrp="1"/>
          </p:cNvSpPr>
          <p:nvPr>
            <p:ph type="ctrTitle"/>
          </p:nvPr>
        </p:nvSpPr>
        <p:spPr>
          <a:xfrm>
            <a:off x="790575" y="639761"/>
            <a:ext cx="3076576" cy="938213"/>
          </a:xfrm>
        </p:spPr>
        <p:txBody>
          <a:bodyPr/>
          <a:lstStyle/>
          <a:p>
            <a:r>
              <a:rPr lang="zh-CN" altLang="en-US" dirty="0"/>
              <a:t>课程劝退</a:t>
            </a:r>
            <a:endParaRPr lang="en-US" dirty="0"/>
          </a:p>
        </p:txBody>
      </p:sp>
      <p:sp>
        <p:nvSpPr>
          <p:cNvPr id="3" name="Subtitle 2">
            <a:extLst>
              <a:ext uri="{FF2B5EF4-FFF2-40B4-BE49-F238E27FC236}">
                <a16:creationId xmlns:a16="http://schemas.microsoft.com/office/drawing/2014/main" xmlns="" id="{2B25874A-7B98-9247-8E48-C0A4D037C6E9}"/>
              </a:ext>
            </a:extLst>
          </p:cNvPr>
          <p:cNvSpPr>
            <a:spLocks noGrp="1"/>
          </p:cNvSpPr>
          <p:nvPr>
            <p:ph type="subTitle" idx="1"/>
          </p:nvPr>
        </p:nvSpPr>
        <p:spPr>
          <a:xfrm>
            <a:off x="1507329" y="2050277"/>
            <a:ext cx="9177338" cy="787399"/>
          </a:xfrm>
        </p:spPr>
        <p:txBody>
          <a:bodyPr>
            <a:normAutofit fontScale="85000" lnSpcReduction="10000"/>
          </a:bodyPr>
          <a:lstStyle/>
          <a:p>
            <a:r>
              <a:rPr lang="zh-CN" altLang="zh-CN" dirty="0"/>
              <a:t>科创本身具有一定的难度和先修要求，</a:t>
            </a:r>
            <a:r>
              <a:rPr lang="zh-CN" altLang="en-US" dirty="0"/>
              <a:t>无部分无先修要求的同学有较大难度适应</a:t>
            </a:r>
            <a:endParaRPr lang="en-US" altLang="zh-CN" dirty="0"/>
          </a:p>
          <a:p>
            <a:r>
              <a:rPr lang="zh-CN" altLang="en-US" dirty="0"/>
              <a:t>而基于设备的中心课程进一步使得动手能力缺乏的同学难以进入</a:t>
            </a:r>
            <a:endParaRPr lang="en-US" dirty="0"/>
          </a:p>
        </p:txBody>
      </p:sp>
      <p:sp>
        <p:nvSpPr>
          <p:cNvPr id="6" name="TextBox 5">
            <a:extLst>
              <a:ext uri="{FF2B5EF4-FFF2-40B4-BE49-F238E27FC236}">
                <a16:creationId xmlns:a16="http://schemas.microsoft.com/office/drawing/2014/main" xmlns="" id="{598D2574-7017-4298-AD76-E26136B77CB6}"/>
              </a:ext>
            </a:extLst>
          </p:cNvPr>
          <p:cNvSpPr txBox="1"/>
          <p:nvPr/>
        </p:nvSpPr>
        <p:spPr>
          <a:xfrm flipH="1">
            <a:off x="1800223" y="3195679"/>
            <a:ext cx="8591551" cy="1107996"/>
          </a:xfrm>
          <a:prstGeom prst="rect">
            <a:avLst/>
          </a:prstGeom>
          <a:noFill/>
        </p:spPr>
        <p:txBody>
          <a:bodyPr wrap="square" rtlCol="0">
            <a:spAutoFit/>
          </a:bodyPr>
          <a:lstStyle/>
          <a:p>
            <a:r>
              <a:rPr lang="zh-CN" altLang="en-US" sz="6600" dirty="0"/>
              <a:t>编程</a:t>
            </a:r>
            <a:r>
              <a:rPr lang="en-US" altLang="zh-CN" sz="6600" dirty="0"/>
              <a:t>+</a:t>
            </a:r>
            <a:r>
              <a:rPr lang="zh-CN" altLang="en-US" sz="6600" dirty="0"/>
              <a:t>创新</a:t>
            </a:r>
            <a:r>
              <a:rPr lang="en-US" altLang="zh-CN" sz="6600" dirty="0"/>
              <a:t>+</a:t>
            </a:r>
            <a:r>
              <a:rPr lang="zh-CN" altLang="en-US" sz="6600" dirty="0"/>
              <a:t>实操</a:t>
            </a:r>
            <a:r>
              <a:rPr lang="en-US" altLang="zh-CN" sz="6600" dirty="0"/>
              <a:t>=</a:t>
            </a:r>
            <a:r>
              <a:rPr lang="zh-CN" altLang="en-US" sz="6600" dirty="0"/>
              <a:t>劝退</a:t>
            </a:r>
          </a:p>
        </p:txBody>
      </p:sp>
    </p:spTree>
    <p:extLst>
      <p:ext uri="{BB962C8B-B14F-4D97-AF65-F5344CB8AC3E}">
        <p14:creationId xmlns:p14="http://schemas.microsoft.com/office/powerpoint/2010/main" val="1334509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E5FE2-CC6A-A841-B280-F650D23B3E2F}"/>
              </a:ext>
            </a:extLst>
          </p:cNvPr>
          <p:cNvSpPr>
            <a:spLocks noGrp="1"/>
          </p:cNvSpPr>
          <p:nvPr>
            <p:ph type="ctrTitle"/>
          </p:nvPr>
        </p:nvSpPr>
        <p:spPr>
          <a:xfrm>
            <a:off x="771524" y="625476"/>
            <a:ext cx="3962401" cy="992187"/>
          </a:xfrm>
        </p:spPr>
        <p:txBody>
          <a:bodyPr/>
          <a:lstStyle/>
          <a:p>
            <a:r>
              <a:rPr lang="zh-CN" altLang="en-US" dirty="0"/>
              <a:t>课程成本高昂</a:t>
            </a:r>
            <a:endParaRPr lang="en-US" dirty="0"/>
          </a:p>
        </p:txBody>
      </p:sp>
      <p:sp>
        <p:nvSpPr>
          <p:cNvPr id="3" name="Subtitle 2">
            <a:extLst>
              <a:ext uri="{FF2B5EF4-FFF2-40B4-BE49-F238E27FC236}">
                <a16:creationId xmlns:a16="http://schemas.microsoft.com/office/drawing/2014/main" xmlns="" id="{2B25874A-7B98-9247-8E48-C0A4D037C6E9}"/>
              </a:ext>
            </a:extLst>
          </p:cNvPr>
          <p:cNvSpPr>
            <a:spLocks noGrp="1"/>
          </p:cNvSpPr>
          <p:nvPr>
            <p:ph type="subTitle" idx="1"/>
          </p:nvPr>
        </p:nvSpPr>
        <p:spPr>
          <a:xfrm>
            <a:off x="1521618" y="2233612"/>
            <a:ext cx="9148763" cy="2390775"/>
          </a:xfrm>
        </p:spPr>
        <p:txBody>
          <a:bodyPr>
            <a:normAutofit/>
          </a:bodyPr>
          <a:lstStyle/>
          <a:p>
            <a:r>
              <a:rPr lang="en-US" altLang="zh-CN" dirty="0" err="1"/>
              <a:t>iCenter</a:t>
            </a:r>
            <a:r>
              <a:rPr lang="zh-CN" altLang="en-US" dirty="0"/>
              <a:t>内动辄几十万的机床设备对于基础教学来说投入高、成本高。</a:t>
            </a:r>
            <a:endParaRPr lang="en-US" altLang="zh-CN" dirty="0"/>
          </a:p>
          <a:p>
            <a:r>
              <a:rPr lang="zh-CN" altLang="en-US" dirty="0"/>
              <a:t>设备本身</a:t>
            </a:r>
            <a:r>
              <a:rPr lang="zh-CN" altLang="zh-CN" dirty="0"/>
              <a:t>控制方法先进，这就使得对于学生群体来说，操作难度较大，而对于不熟练人群的使用来说，设备磨损</a:t>
            </a:r>
            <a:r>
              <a:rPr lang="zh-CN" altLang="en-US" dirty="0"/>
              <a:t>程度增大，</a:t>
            </a:r>
            <a:r>
              <a:rPr lang="zh-CN" altLang="zh-CN" dirty="0"/>
              <a:t>其可能使得中心承担较大的风险，面对较大的损失</a:t>
            </a:r>
            <a:r>
              <a:rPr lang="zh-CN" altLang="en-US" dirty="0"/>
              <a:t>。</a:t>
            </a:r>
            <a:endParaRPr lang="en-US" altLang="zh-CN" dirty="0"/>
          </a:p>
          <a:p>
            <a:r>
              <a:rPr lang="zh-CN" altLang="zh-CN" dirty="0"/>
              <a:t>高昂的代价也会使得中心难以大量为在校学生提供服务。</a:t>
            </a:r>
          </a:p>
          <a:p>
            <a:endParaRPr lang="en-US" dirty="0"/>
          </a:p>
        </p:txBody>
      </p:sp>
    </p:spTree>
    <p:extLst>
      <p:ext uri="{BB962C8B-B14F-4D97-AF65-F5344CB8AC3E}">
        <p14:creationId xmlns:p14="http://schemas.microsoft.com/office/powerpoint/2010/main" val="3938460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E5FE2-CC6A-A841-B280-F650D23B3E2F}"/>
              </a:ext>
            </a:extLst>
          </p:cNvPr>
          <p:cNvSpPr>
            <a:spLocks noGrp="1"/>
          </p:cNvSpPr>
          <p:nvPr>
            <p:ph type="ctrTitle"/>
          </p:nvPr>
        </p:nvSpPr>
        <p:spPr>
          <a:xfrm>
            <a:off x="1009650" y="792163"/>
            <a:ext cx="3590926" cy="1062038"/>
          </a:xfrm>
        </p:spPr>
        <p:txBody>
          <a:bodyPr>
            <a:normAutofit/>
          </a:bodyPr>
          <a:lstStyle/>
          <a:p>
            <a:r>
              <a:rPr lang="zh-CN" altLang="en-US"/>
              <a:t>设备更迭</a:t>
            </a:r>
            <a:endParaRPr lang="en-US" dirty="0"/>
          </a:p>
        </p:txBody>
      </p:sp>
      <p:grpSp>
        <p:nvGrpSpPr>
          <p:cNvPr id="23" name="组合 60">
            <a:extLst>
              <a:ext uri="{FF2B5EF4-FFF2-40B4-BE49-F238E27FC236}">
                <a16:creationId xmlns:a16="http://schemas.microsoft.com/office/drawing/2014/main" xmlns="" id="{2DBA1CBA-2EAB-4C9F-8623-29F13D279179}"/>
              </a:ext>
            </a:extLst>
          </p:cNvPr>
          <p:cNvGrpSpPr/>
          <p:nvPr/>
        </p:nvGrpSpPr>
        <p:grpSpPr>
          <a:xfrm>
            <a:off x="2514600" y="2059706"/>
            <a:ext cx="4892845" cy="2764294"/>
            <a:chOff x="158530" y="543901"/>
            <a:chExt cx="6904663" cy="3390908"/>
          </a:xfrm>
        </p:grpSpPr>
        <p:sp>
          <p:nvSpPr>
            <p:cNvPr id="24" name="文本框 20">
              <a:extLst>
                <a:ext uri="{FF2B5EF4-FFF2-40B4-BE49-F238E27FC236}">
                  <a16:creationId xmlns:a16="http://schemas.microsoft.com/office/drawing/2014/main" xmlns="" id="{9FCB790C-1DED-4938-9179-7EE9514C35EF}"/>
                </a:ext>
              </a:extLst>
            </p:cNvPr>
            <p:cNvSpPr txBox="1"/>
            <p:nvPr/>
          </p:nvSpPr>
          <p:spPr>
            <a:xfrm>
              <a:off x="2533617" y="671324"/>
              <a:ext cx="1512825" cy="368105"/>
            </a:xfrm>
            <a:prstGeom prst="rect">
              <a:avLst/>
            </a:prstGeom>
            <a:solidFill>
              <a:srgbClr val="761B60"/>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rgbClr val="58B6C0">
                  <a:shade val="27000"/>
                  <a:satMod val="120000"/>
                </a:srgbClr>
              </a:contourClr>
            </a:sp3d>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zh-CN" altLang="en-US" sz="1350" kern="0" dirty="0">
                  <a:solidFill>
                    <a:prstClr val="white"/>
                  </a:solidFill>
                  <a:latin typeface="Calibri"/>
                  <a:ea typeface="微软雅黑" panose="020B0503020204020204" pitchFamily="34" charset="-122"/>
                </a:rPr>
                <a:t>学生</a:t>
              </a:r>
              <a:endParaRPr kumimoji="0" lang="zh-CN" altLang="en-US" sz="1350" b="0" i="0" u="none" strike="noStrike" kern="0" cap="none" spc="0" normalizeH="0" baseline="0" noProof="0" dirty="0">
                <a:ln>
                  <a:noFill/>
                </a:ln>
                <a:solidFill>
                  <a:prstClr val="white"/>
                </a:solidFill>
                <a:effectLst/>
                <a:uLnTx/>
                <a:uFillTx/>
                <a:latin typeface="Calibri"/>
                <a:ea typeface="微软雅黑" panose="020B0503020204020204" pitchFamily="34" charset="-122"/>
                <a:cs typeface="+mn-cs"/>
              </a:endParaRPr>
            </a:p>
          </p:txBody>
        </p:sp>
        <p:sp>
          <p:nvSpPr>
            <p:cNvPr id="25" name="文本框 21">
              <a:extLst>
                <a:ext uri="{FF2B5EF4-FFF2-40B4-BE49-F238E27FC236}">
                  <a16:creationId xmlns:a16="http://schemas.microsoft.com/office/drawing/2014/main" xmlns="" id="{72B6CA67-E852-4DD7-8F8A-084D7FAAA69B}"/>
                </a:ext>
              </a:extLst>
            </p:cNvPr>
            <p:cNvSpPr txBox="1"/>
            <p:nvPr/>
          </p:nvSpPr>
          <p:spPr>
            <a:xfrm>
              <a:off x="2533617" y="1502300"/>
              <a:ext cx="1512825" cy="368105"/>
            </a:xfrm>
            <a:prstGeom prst="rect">
              <a:avLst/>
            </a:prstGeom>
            <a:solidFill>
              <a:srgbClr val="761B60"/>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rgbClr val="58B6C0">
                  <a:shade val="27000"/>
                  <a:satMod val="120000"/>
                </a:srgbClr>
              </a:contourClr>
            </a:sp3d>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zh-CN" altLang="en-US" sz="1350" kern="0" dirty="0">
                  <a:solidFill>
                    <a:prstClr val="white"/>
                  </a:solidFill>
                  <a:latin typeface="Calibri"/>
                  <a:ea typeface="微软雅黑" panose="020B0503020204020204" pitchFamily="34" charset="-122"/>
                </a:rPr>
                <a:t>课程</a:t>
              </a:r>
              <a:endParaRPr kumimoji="0" lang="zh-CN" altLang="en-US" sz="1350" b="0" i="0" u="none" strike="noStrike" kern="0" cap="none" spc="0" normalizeH="0" baseline="0" noProof="0" dirty="0">
                <a:ln>
                  <a:noFill/>
                </a:ln>
                <a:solidFill>
                  <a:prstClr val="white"/>
                </a:solidFill>
                <a:effectLst/>
                <a:uLnTx/>
                <a:uFillTx/>
                <a:latin typeface="Calibri"/>
                <a:ea typeface="微软雅黑" panose="020B0503020204020204" pitchFamily="34" charset="-122"/>
                <a:cs typeface="+mn-cs"/>
              </a:endParaRPr>
            </a:p>
          </p:txBody>
        </p:sp>
        <p:sp>
          <p:nvSpPr>
            <p:cNvPr id="26" name="文本框 22">
              <a:extLst>
                <a:ext uri="{FF2B5EF4-FFF2-40B4-BE49-F238E27FC236}">
                  <a16:creationId xmlns:a16="http://schemas.microsoft.com/office/drawing/2014/main" xmlns="" id="{EF8E032E-5F03-4AF8-9E5C-78B823ACF999}"/>
                </a:ext>
              </a:extLst>
            </p:cNvPr>
            <p:cNvSpPr txBox="1"/>
            <p:nvPr/>
          </p:nvSpPr>
          <p:spPr>
            <a:xfrm>
              <a:off x="2533617" y="2360366"/>
              <a:ext cx="1512825" cy="368105"/>
            </a:xfrm>
            <a:prstGeom prst="rect">
              <a:avLst/>
            </a:prstGeom>
            <a:solidFill>
              <a:srgbClr val="761B60"/>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rgbClr val="58B6C0">
                  <a:shade val="27000"/>
                  <a:satMod val="120000"/>
                </a:srgbClr>
              </a:contourClr>
            </a:sp3d>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350" b="0" i="0" u="none" strike="noStrike" kern="0" cap="none" spc="0" normalizeH="0" baseline="0" noProof="0" dirty="0">
                  <a:ln>
                    <a:noFill/>
                  </a:ln>
                  <a:solidFill>
                    <a:prstClr val="white"/>
                  </a:solidFill>
                  <a:effectLst/>
                  <a:uLnTx/>
                  <a:uFillTx/>
                  <a:latin typeface="Calibri"/>
                  <a:ea typeface="微软雅黑" panose="020B0503020204020204" pitchFamily="34" charset="-122"/>
                  <a:cs typeface="+mn-cs"/>
                </a:rPr>
                <a:t>时效性</a:t>
              </a:r>
            </a:p>
          </p:txBody>
        </p:sp>
        <p:sp>
          <p:nvSpPr>
            <p:cNvPr id="27" name="文本框 23">
              <a:extLst>
                <a:ext uri="{FF2B5EF4-FFF2-40B4-BE49-F238E27FC236}">
                  <a16:creationId xmlns:a16="http://schemas.microsoft.com/office/drawing/2014/main" xmlns="" id="{8F599661-2053-4192-ABF2-C11522E8A0B5}"/>
                </a:ext>
              </a:extLst>
            </p:cNvPr>
            <p:cNvSpPr txBox="1"/>
            <p:nvPr/>
          </p:nvSpPr>
          <p:spPr>
            <a:xfrm>
              <a:off x="2533615" y="3407747"/>
              <a:ext cx="1512825" cy="368105"/>
            </a:xfrm>
            <a:prstGeom prst="rect">
              <a:avLst/>
            </a:prstGeom>
            <a:solidFill>
              <a:srgbClr val="761B60"/>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rgbClr val="58B6C0">
                  <a:shade val="27000"/>
                  <a:satMod val="120000"/>
                </a:srgbClr>
              </a:contourClr>
            </a:sp3d>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en-US" altLang="zh-CN" sz="1350" kern="0" dirty="0" err="1">
                  <a:solidFill>
                    <a:prstClr val="white"/>
                  </a:solidFill>
                  <a:latin typeface="Calibri"/>
                  <a:ea typeface="微软雅黑" panose="020B0503020204020204" pitchFamily="34" charset="-122"/>
                </a:rPr>
                <a:t>icenter</a:t>
              </a:r>
              <a:endParaRPr kumimoji="0" lang="zh-CN" altLang="en-US" sz="1350" b="0" i="0" u="none" strike="noStrike" kern="0" cap="none" spc="0" normalizeH="0" baseline="0" noProof="0" dirty="0">
                <a:ln>
                  <a:noFill/>
                </a:ln>
                <a:solidFill>
                  <a:prstClr val="white"/>
                </a:solidFill>
                <a:effectLst/>
                <a:uLnTx/>
                <a:uFillTx/>
                <a:latin typeface="Calibri"/>
                <a:ea typeface="微软雅黑" panose="020B0503020204020204" pitchFamily="34" charset="-122"/>
                <a:cs typeface="+mn-cs"/>
              </a:endParaRPr>
            </a:p>
          </p:txBody>
        </p:sp>
        <p:sp>
          <p:nvSpPr>
            <p:cNvPr id="28" name="文本框 6">
              <a:extLst>
                <a:ext uri="{FF2B5EF4-FFF2-40B4-BE49-F238E27FC236}">
                  <a16:creationId xmlns:a16="http://schemas.microsoft.com/office/drawing/2014/main" xmlns="" id="{FBA9FBD5-76EF-4DD4-9113-A7B56B2779E6}"/>
                </a:ext>
              </a:extLst>
            </p:cNvPr>
            <p:cNvSpPr txBox="1"/>
            <p:nvPr/>
          </p:nvSpPr>
          <p:spPr>
            <a:xfrm>
              <a:off x="158530" y="2053578"/>
              <a:ext cx="1498495" cy="368105"/>
            </a:xfrm>
            <a:prstGeom prst="rect">
              <a:avLst/>
            </a:prstGeom>
            <a:noFill/>
            <a:ln w="38100">
              <a:solidFill>
                <a:srgbClr val="761B6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350" kern="0" dirty="0">
                  <a:solidFill>
                    <a:prstClr val="black"/>
                  </a:solidFill>
                  <a:latin typeface="Arial" panose="020B0604020202020204"/>
                  <a:ea typeface="黑体" panose="02010609060101010101" pitchFamily="49" charset="-122"/>
                </a:rPr>
                <a:t>设备更迭慢</a:t>
              </a:r>
              <a:endParaRPr kumimoji="0" lang="zh-CN" altLang="en-US" sz="1350" b="0"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endParaRPr>
            </a:p>
          </p:txBody>
        </p:sp>
        <p:sp>
          <p:nvSpPr>
            <p:cNvPr id="29" name="文本框 25">
              <a:extLst>
                <a:ext uri="{FF2B5EF4-FFF2-40B4-BE49-F238E27FC236}">
                  <a16:creationId xmlns:a16="http://schemas.microsoft.com/office/drawing/2014/main" xmlns="" id="{5DC34133-82CB-4A62-9047-772FDA2A9815}"/>
                </a:ext>
              </a:extLst>
            </p:cNvPr>
            <p:cNvSpPr txBox="1"/>
            <p:nvPr/>
          </p:nvSpPr>
          <p:spPr>
            <a:xfrm>
              <a:off x="4923035" y="543901"/>
              <a:ext cx="2066315" cy="622947"/>
            </a:xfrm>
            <a:prstGeom prst="rect">
              <a:avLst/>
            </a:prstGeom>
            <a:solidFill>
              <a:srgbClr val="761B60"/>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rgbClr val="58B6C0">
                  <a:shade val="27000"/>
                  <a:satMod val="120000"/>
                </a:srgbClr>
              </a:contourClr>
            </a:sp3d>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zh-CN" altLang="en-US" sz="1350" kern="0" dirty="0">
                  <a:solidFill>
                    <a:prstClr val="white"/>
                  </a:solidFill>
                  <a:latin typeface="Calibri"/>
                  <a:ea typeface="微软雅黑" panose="020B0503020204020204" pitchFamily="34" charset="-122"/>
                </a:rPr>
                <a:t>难以及时跟进世界前沿</a:t>
              </a:r>
              <a:endParaRPr kumimoji="0" lang="zh-CN" altLang="en-US" sz="1350" b="0" i="0" u="none" strike="noStrike" kern="0" cap="none" spc="0" normalizeH="0" baseline="0" noProof="0" dirty="0">
                <a:ln>
                  <a:noFill/>
                </a:ln>
                <a:solidFill>
                  <a:prstClr val="white"/>
                </a:solidFill>
                <a:effectLst/>
                <a:uLnTx/>
                <a:uFillTx/>
                <a:latin typeface="Calibri"/>
                <a:ea typeface="微软雅黑" panose="020B0503020204020204" pitchFamily="34" charset="-122"/>
                <a:cs typeface="+mn-cs"/>
              </a:endParaRPr>
            </a:p>
          </p:txBody>
        </p:sp>
        <p:sp>
          <p:nvSpPr>
            <p:cNvPr id="30" name="文本框 26">
              <a:extLst>
                <a:ext uri="{FF2B5EF4-FFF2-40B4-BE49-F238E27FC236}">
                  <a16:creationId xmlns:a16="http://schemas.microsoft.com/office/drawing/2014/main" xmlns="" id="{6CD255B3-E66C-4BE5-B087-8C1B9F062A02}"/>
                </a:ext>
              </a:extLst>
            </p:cNvPr>
            <p:cNvSpPr txBox="1"/>
            <p:nvPr/>
          </p:nvSpPr>
          <p:spPr>
            <a:xfrm>
              <a:off x="4923035" y="1345799"/>
              <a:ext cx="2140158" cy="877790"/>
            </a:xfrm>
            <a:prstGeom prst="rect">
              <a:avLst/>
            </a:prstGeom>
            <a:solidFill>
              <a:srgbClr val="761B60"/>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rgbClr val="58B6C0">
                  <a:shade val="27000"/>
                  <a:satMod val="120000"/>
                </a:srgbClr>
              </a:contourClr>
            </a:sp3d>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350" b="0" i="0" u="none" strike="noStrike" kern="0" cap="none" spc="0" normalizeH="0" baseline="0" noProof="0" dirty="0">
                  <a:ln>
                    <a:noFill/>
                  </a:ln>
                  <a:solidFill>
                    <a:prstClr val="white"/>
                  </a:solidFill>
                  <a:effectLst/>
                  <a:uLnTx/>
                  <a:uFillTx/>
                  <a:latin typeface="Calibri"/>
                  <a:ea typeface="微软雅黑" panose="020B0503020204020204" pitchFamily="34" charset="-122"/>
                  <a:cs typeface="+mn-cs"/>
                </a:rPr>
                <a:t>基于设备更迭的课程更新设计缓慢</a:t>
              </a:r>
            </a:p>
          </p:txBody>
        </p:sp>
        <p:sp>
          <p:nvSpPr>
            <p:cNvPr id="31" name="文本框 27">
              <a:extLst>
                <a:ext uri="{FF2B5EF4-FFF2-40B4-BE49-F238E27FC236}">
                  <a16:creationId xmlns:a16="http://schemas.microsoft.com/office/drawing/2014/main" xmlns="" id="{C7AFC081-A231-423F-8DF6-F4C872DD8BCD}"/>
                </a:ext>
              </a:extLst>
            </p:cNvPr>
            <p:cNvSpPr txBox="1"/>
            <p:nvPr/>
          </p:nvSpPr>
          <p:spPr>
            <a:xfrm>
              <a:off x="4923035" y="2360366"/>
              <a:ext cx="2140158" cy="1132632"/>
            </a:xfrm>
            <a:prstGeom prst="rect">
              <a:avLst/>
            </a:prstGeom>
            <a:solidFill>
              <a:srgbClr val="761B60"/>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rgbClr val="58B6C0">
                  <a:shade val="27000"/>
                  <a:satMod val="120000"/>
                </a:srgbClr>
              </a:contourClr>
            </a:sp3d>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lang="zh-CN" altLang="en-US" sz="1350" kern="0" dirty="0">
                  <a:solidFill>
                    <a:prstClr val="white"/>
                  </a:solidFill>
                  <a:latin typeface="Calibri"/>
                  <a:ea typeface="微软雅黑" panose="020B0503020204020204" pitchFamily="34" charset="-122"/>
                </a:rPr>
                <a:t>基于设备的学习场所固定、方法论明确，缺乏灵活性</a:t>
              </a:r>
              <a:endParaRPr kumimoji="0" lang="zh-CN" altLang="en-US" sz="1350" b="0" i="0" u="none" strike="noStrike" kern="0" cap="none" spc="0" normalizeH="0" baseline="0" noProof="0" dirty="0">
                <a:ln>
                  <a:noFill/>
                </a:ln>
                <a:solidFill>
                  <a:prstClr val="white"/>
                </a:solidFill>
                <a:effectLst/>
                <a:uLnTx/>
                <a:uFillTx/>
                <a:latin typeface="Calibri"/>
                <a:ea typeface="微软雅黑" panose="020B0503020204020204" pitchFamily="34" charset="-122"/>
                <a:cs typeface="+mn-cs"/>
              </a:endParaRPr>
            </a:p>
          </p:txBody>
        </p:sp>
        <p:sp>
          <p:nvSpPr>
            <p:cNvPr id="32" name="文本框 28">
              <a:extLst>
                <a:ext uri="{FF2B5EF4-FFF2-40B4-BE49-F238E27FC236}">
                  <a16:creationId xmlns:a16="http://schemas.microsoft.com/office/drawing/2014/main" xmlns="" id="{B8D00492-AF8D-4419-AAB2-A3B65F47F06E}"/>
                </a:ext>
              </a:extLst>
            </p:cNvPr>
            <p:cNvSpPr txBox="1"/>
            <p:nvPr/>
          </p:nvSpPr>
          <p:spPr>
            <a:xfrm>
              <a:off x="4923035" y="3566704"/>
              <a:ext cx="2140158" cy="368105"/>
            </a:xfrm>
            <a:prstGeom prst="rect">
              <a:avLst/>
            </a:prstGeom>
            <a:solidFill>
              <a:srgbClr val="761B60"/>
            </a:soli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rgbClr val="58B6C0">
                  <a:shade val="27000"/>
                  <a:satMod val="120000"/>
                </a:srgbClr>
              </a:contourClr>
            </a:sp3d>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350" b="0" i="0" u="none" strike="noStrike" kern="0" cap="none" spc="0" normalizeH="0" baseline="0" noProof="0" dirty="0">
                  <a:ln>
                    <a:noFill/>
                  </a:ln>
                  <a:solidFill>
                    <a:prstClr val="white"/>
                  </a:solidFill>
                  <a:effectLst/>
                  <a:uLnTx/>
                  <a:uFillTx/>
                  <a:latin typeface="Calibri"/>
                  <a:ea typeface="微软雅黑" panose="020B0503020204020204" pitchFamily="34" charset="-122"/>
                  <a:cs typeface="+mn-cs"/>
                </a:rPr>
                <a:t>成本高昂</a:t>
              </a:r>
            </a:p>
          </p:txBody>
        </p:sp>
        <p:cxnSp>
          <p:nvCxnSpPr>
            <p:cNvPr id="33" name="连接符: 肘形 8">
              <a:extLst>
                <a:ext uri="{FF2B5EF4-FFF2-40B4-BE49-F238E27FC236}">
                  <a16:creationId xmlns:a16="http://schemas.microsoft.com/office/drawing/2014/main" xmlns="" id="{CDC7092E-F251-456C-8F6C-60B0B222F7D6}"/>
                </a:ext>
              </a:extLst>
            </p:cNvPr>
            <p:cNvCxnSpPr>
              <a:cxnSpLocks/>
              <a:stCxn id="28" idx="3"/>
              <a:endCxn id="24" idx="1"/>
            </p:cNvCxnSpPr>
            <p:nvPr/>
          </p:nvCxnSpPr>
          <p:spPr>
            <a:xfrm flipV="1">
              <a:off x="1657025" y="855376"/>
              <a:ext cx="876593" cy="1382254"/>
            </a:xfrm>
            <a:prstGeom prst="bentConnector3">
              <a:avLst>
                <a:gd name="adj1" fmla="val 50000"/>
              </a:avLst>
            </a:prstGeom>
            <a:noFill/>
            <a:ln w="10000" cap="flat" cmpd="sng" algn="ctr">
              <a:solidFill>
                <a:srgbClr val="3494BA"/>
              </a:solidFill>
              <a:prstDash val="solid"/>
              <a:tailEnd type="triangle"/>
            </a:ln>
            <a:effectLst/>
          </p:spPr>
        </p:cxnSp>
        <p:cxnSp>
          <p:nvCxnSpPr>
            <p:cNvPr id="34" name="连接符: 肘形 10">
              <a:extLst>
                <a:ext uri="{FF2B5EF4-FFF2-40B4-BE49-F238E27FC236}">
                  <a16:creationId xmlns:a16="http://schemas.microsoft.com/office/drawing/2014/main" xmlns="" id="{C6B1ACDE-C592-4430-855A-87CBCCC5CD18}"/>
                </a:ext>
              </a:extLst>
            </p:cNvPr>
            <p:cNvCxnSpPr>
              <a:endCxn id="27" idx="1"/>
            </p:cNvCxnSpPr>
            <p:nvPr/>
          </p:nvCxnSpPr>
          <p:spPr>
            <a:xfrm rot="16200000" flipH="1">
              <a:off x="1685547" y="2743732"/>
              <a:ext cx="1250773" cy="445361"/>
            </a:xfrm>
            <a:prstGeom prst="bentConnector2">
              <a:avLst/>
            </a:prstGeom>
            <a:noFill/>
            <a:ln w="10000" cap="flat" cmpd="sng" algn="ctr">
              <a:solidFill>
                <a:srgbClr val="3494BA"/>
              </a:solidFill>
              <a:prstDash val="solid"/>
              <a:tailEnd type="triangle"/>
            </a:ln>
            <a:effectLst/>
          </p:spPr>
        </p:cxnSp>
        <p:cxnSp>
          <p:nvCxnSpPr>
            <p:cNvPr id="35" name="连接符: 肘形 12">
              <a:extLst>
                <a:ext uri="{FF2B5EF4-FFF2-40B4-BE49-F238E27FC236}">
                  <a16:creationId xmlns:a16="http://schemas.microsoft.com/office/drawing/2014/main" xmlns="" id="{48DC78B0-3438-41FF-96CB-D0A33E4566C7}"/>
                </a:ext>
              </a:extLst>
            </p:cNvPr>
            <p:cNvCxnSpPr>
              <a:endCxn id="25" idx="1"/>
            </p:cNvCxnSpPr>
            <p:nvPr/>
          </p:nvCxnSpPr>
          <p:spPr>
            <a:xfrm rot="5400000" flipH="1" flipV="1">
              <a:off x="1991005" y="1790666"/>
              <a:ext cx="646925" cy="438298"/>
            </a:xfrm>
            <a:prstGeom prst="bentConnector2">
              <a:avLst/>
            </a:prstGeom>
            <a:noFill/>
            <a:ln w="10000" cap="flat" cmpd="sng" algn="ctr">
              <a:solidFill>
                <a:srgbClr val="3494BA"/>
              </a:solidFill>
              <a:prstDash val="solid"/>
              <a:tailEnd type="triangle"/>
            </a:ln>
            <a:effectLst/>
          </p:spPr>
        </p:cxnSp>
        <p:cxnSp>
          <p:nvCxnSpPr>
            <p:cNvPr id="36" name="连接符: 肘形 43">
              <a:extLst>
                <a:ext uri="{FF2B5EF4-FFF2-40B4-BE49-F238E27FC236}">
                  <a16:creationId xmlns:a16="http://schemas.microsoft.com/office/drawing/2014/main" xmlns="" id="{524974D3-0A47-4333-9A82-E794AEA0CED1}"/>
                </a:ext>
              </a:extLst>
            </p:cNvPr>
            <p:cNvCxnSpPr>
              <a:cxnSpLocks/>
              <a:endCxn id="26" idx="1"/>
            </p:cNvCxnSpPr>
            <p:nvPr/>
          </p:nvCxnSpPr>
          <p:spPr>
            <a:xfrm>
              <a:off x="2095322" y="2520196"/>
              <a:ext cx="438296" cy="24222"/>
            </a:xfrm>
            <a:prstGeom prst="bentConnector3">
              <a:avLst>
                <a:gd name="adj1" fmla="val 50000"/>
              </a:avLst>
            </a:prstGeom>
            <a:noFill/>
            <a:ln w="10000" cap="flat" cmpd="sng" algn="ctr">
              <a:solidFill>
                <a:srgbClr val="3494BA"/>
              </a:solidFill>
              <a:prstDash val="solid"/>
              <a:tailEnd type="triangle"/>
            </a:ln>
            <a:effectLst/>
          </p:spPr>
        </p:cxnSp>
        <p:cxnSp>
          <p:nvCxnSpPr>
            <p:cNvPr id="37" name="直接箭头连接符 48">
              <a:extLst>
                <a:ext uri="{FF2B5EF4-FFF2-40B4-BE49-F238E27FC236}">
                  <a16:creationId xmlns:a16="http://schemas.microsoft.com/office/drawing/2014/main" xmlns="" id="{0CC2EDE5-E72D-4565-9AE1-576560435BE9}"/>
                </a:ext>
              </a:extLst>
            </p:cNvPr>
            <p:cNvCxnSpPr>
              <a:cxnSpLocks/>
              <a:stCxn id="24" idx="3"/>
              <a:endCxn id="29" idx="1"/>
            </p:cNvCxnSpPr>
            <p:nvPr/>
          </p:nvCxnSpPr>
          <p:spPr>
            <a:xfrm flipV="1">
              <a:off x="4046443" y="855375"/>
              <a:ext cx="876593" cy="1"/>
            </a:xfrm>
            <a:prstGeom prst="straightConnector1">
              <a:avLst/>
            </a:prstGeom>
            <a:noFill/>
            <a:ln w="10000" cap="flat" cmpd="sng" algn="ctr">
              <a:solidFill>
                <a:srgbClr val="3494BA"/>
              </a:solidFill>
              <a:prstDash val="solid"/>
              <a:tailEnd type="triangle"/>
            </a:ln>
            <a:effectLst/>
          </p:spPr>
        </p:cxnSp>
        <p:cxnSp>
          <p:nvCxnSpPr>
            <p:cNvPr id="38" name="直接箭头连接符 49">
              <a:extLst>
                <a:ext uri="{FF2B5EF4-FFF2-40B4-BE49-F238E27FC236}">
                  <a16:creationId xmlns:a16="http://schemas.microsoft.com/office/drawing/2014/main" xmlns="" id="{43C8E70D-8EB9-4C36-95C5-2DBF01B1BC45}"/>
                </a:ext>
              </a:extLst>
            </p:cNvPr>
            <p:cNvCxnSpPr>
              <a:cxnSpLocks/>
            </p:cNvCxnSpPr>
            <p:nvPr/>
          </p:nvCxnSpPr>
          <p:spPr>
            <a:xfrm>
              <a:off x="4046441" y="1677021"/>
              <a:ext cx="942052" cy="0"/>
            </a:xfrm>
            <a:prstGeom prst="straightConnector1">
              <a:avLst/>
            </a:prstGeom>
            <a:noFill/>
            <a:ln w="10000" cap="flat" cmpd="sng" algn="ctr">
              <a:solidFill>
                <a:srgbClr val="3494BA"/>
              </a:solidFill>
              <a:prstDash val="solid"/>
              <a:tailEnd type="triangle"/>
            </a:ln>
            <a:effectLst/>
          </p:spPr>
        </p:cxnSp>
        <p:cxnSp>
          <p:nvCxnSpPr>
            <p:cNvPr id="39" name="直接箭头连接符 50">
              <a:extLst>
                <a:ext uri="{FF2B5EF4-FFF2-40B4-BE49-F238E27FC236}">
                  <a16:creationId xmlns:a16="http://schemas.microsoft.com/office/drawing/2014/main" xmlns="" id="{63479A2E-72DC-457A-95AA-D15432C59B23}"/>
                </a:ext>
              </a:extLst>
            </p:cNvPr>
            <p:cNvCxnSpPr>
              <a:cxnSpLocks/>
            </p:cNvCxnSpPr>
            <p:nvPr/>
          </p:nvCxnSpPr>
          <p:spPr>
            <a:xfrm>
              <a:off x="4046441" y="2520193"/>
              <a:ext cx="942052" cy="0"/>
            </a:xfrm>
            <a:prstGeom prst="straightConnector1">
              <a:avLst/>
            </a:prstGeom>
            <a:noFill/>
            <a:ln w="10000" cap="flat" cmpd="sng" algn="ctr">
              <a:solidFill>
                <a:srgbClr val="3494BA"/>
              </a:solidFill>
              <a:prstDash val="solid"/>
              <a:tailEnd type="triangle"/>
            </a:ln>
            <a:effectLst/>
          </p:spPr>
        </p:cxnSp>
        <p:cxnSp>
          <p:nvCxnSpPr>
            <p:cNvPr id="40" name="直接箭头连接符 51">
              <a:extLst>
                <a:ext uri="{FF2B5EF4-FFF2-40B4-BE49-F238E27FC236}">
                  <a16:creationId xmlns:a16="http://schemas.microsoft.com/office/drawing/2014/main" xmlns="" id="{6481D106-39F7-4D71-930F-1B99EACEA11D}"/>
                </a:ext>
              </a:extLst>
            </p:cNvPr>
            <p:cNvCxnSpPr>
              <a:cxnSpLocks/>
              <a:endCxn id="32" idx="1"/>
            </p:cNvCxnSpPr>
            <p:nvPr/>
          </p:nvCxnSpPr>
          <p:spPr>
            <a:xfrm>
              <a:off x="4046441" y="3567575"/>
              <a:ext cx="876594" cy="183182"/>
            </a:xfrm>
            <a:prstGeom prst="straightConnector1">
              <a:avLst/>
            </a:prstGeom>
            <a:noFill/>
            <a:ln w="10000" cap="flat" cmpd="sng" algn="ctr">
              <a:solidFill>
                <a:srgbClr val="3494BA"/>
              </a:solidFill>
              <a:prstDash val="solid"/>
              <a:tailEnd type="triangle"/>
            </a:ln>
            <a:effectLst/>
          </p:spPr>
        </p:cxnSp>
      </p:grpSp>
    </p:spTree>
    <p:extLst>
      <p:ext uri="{BB962C8B-B14F-4D97-AF65-F5344CB8AC3E}">
        <p14:creationId xmlns:p14="http://schemas.microsoft.com/office/powerpoint/2010/main" val="37338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85B10-3B01-FA49-96AD-62541D4D6796}"/>
              </a:ext>
            </a:extLst>
          </p:cNvPr>
          <p:cNvSpPr>
            <a:spLocks noGrp="1"/>
          </p:cNvSpPr>
          <p:nvPr>
            <p:ph type="title"/>
          </p:nvPr>
        </p:nvSpPr>
        <p:spPr/>
        <p:txBody>
          <a:bodyPr/>
          <a:lstStyle/>
          <a:p>
            <a:r>
              <a:rPr lang="en-US" dirty="0" err="1"/>
              <a:t>Icenter</a:t>
            </a:r>
            <a:r>
              <a:rPr lang="zh-CN" altLang="en-US" dirty="0"/>
              <a:t>的现状</a:t>
            </a:r>
            <a:endParaRPr lang="en-US" dirty="0"/>
          </a:p>
        </p:txBody>
      </p:sp>
      <p:sp>
        <p:nvSpPr>
          <p:cNvPr id="3" name="Content Placeholder 2">
            <a:extLst>
              <a:ext uri="{FF2B5EF4-FFF2-40B4-BE49-F238E27FC236}">
                <a16:creationId xmlns:a16="http://schemas.microsoft.com/office/drawing/2014/main" xmlns="" id="{02800F62-2016-A74D-AE97-D03298287B7A}"/>
              </a:ext>
            </a:extLst>
          </p:cNvPr>
          <p:cNvSpPr>
            <a:spLocks noGrp="1"/>
          </p:cNvSpPr>
          <p:nvPr>
            <p:ph idx="1"/>
          </p:nvPr>
        </p:nvSpPr>
        <p:spPr/>
        <p:txBody>
          <a:bodyPr/>
          <a:lstStyle/>
          <a:p>
            <a:r>
              <a:rPr lang="zh-CN" altLang="en-US" dirty="0"/>
              <a:t>一共有三个痛点：</a:t>
            </a:r>
            <a:endParaRPr lang="en-US" altLang="zh-CN" dirty="0"/>
          </a:p>
          <a:p>
            <a:r>
              <a:rPr lang="zh-CN" altLang="en-US" dirty="0"/>
              <a:t>每个痛点各占一页</a:t>
            </a:r>
            <a:r>
              <a:rPr lang="en-US" altLang="zh-CN" dirty="0"/>
              <a:t>ppt</a:t>
            </a:r>
            <a:r>
              <a:rPr lang="zh-CN" altLang="en-US" dirty="0"/>
              <a:t>，同时附上一张反映现象的照片</a:t>
            </a:r>
            <a:endParaRPr lang="en-US" altLang="zh-CN" dirty="0"/>
          </a:p>
          <a:p>
            <a:r>
              <a:rPr lang="en-US" altLang="zh-CN" dirty="0"/>
              <a:t>1.</a:t>
            </a:r>
            <a:r>
              <a:rPr lang="en-US" dirty="0"/>
              <a:t> </a:t>
            </a:r>
            <a:r>
              <a:rPr lang="en-US" dirty="0" err="1"/>
              <a:t>Icenter</a:t>
            </a:r>
            <a:r>
              <a:rPr lang="zh-CN" altLang="en-US" dirty="0"/>
              <a:t>课程种类太多，而且大部分非常广，不精</a:t>
            </a:r>
            <a:endParaRPr lang="en-US" altLang="zh-CN" dirty="0"/>
          </a:p>
          <a:p>
            <a:r>
              <a:rPr lang="en-US" altLang="zh-CN" dirty="0"/>
              <a:t>2.</a:t>
            </a:r>
            <a:r>
              <a:rPr lang="zh-CN" altLang="en-US" dirty="0"/>
              <a:t>校内的各种科创组织进行的科创活动和</a:t>
            </a:r>
            <a:r>
              <a:rPr lang="en-US" dirty="0" err="1"/>
              <a:t>icenter</a:t>
            </a:r>
            <a:r>
              <a:rPr lang="zh-CN" altLang="en-US" dirty="0"/>
              <a:t>的定位契合。</a:t>
            </a:r>
            <a:endParaRPr lang="en-US" altLang="zh-CN" dirty="0"/>
          </a:p>
          <a:p>
            <a:r>
              <a:rPr lang="en-US" altLang="zh-CN" dirty="0"/>
              <a:t>3.</a:t>
            </a:r>
            <a:r>
              <a:rPr lang="zh-CN" altLang="en-US" dirty="0"/>
              <a:t> 具有非常多的设备，但是没有进行归类，导致空间局部复杂</a:t>
            </a:r>
            <a:endParaRPr lang="en-US" dirty="0"/>
          </a:p>
          <a:p>
            <a:endParaRPr lang="en-US" dirty="0"/>
          </a:p>
        </p:txBody>
      </p:sp>
    </p:spTree>
    <p:extLst>
      <p:ext uri="{BB962C8B-B14F-4D97-AF65-F5344CB8AC3E}">
        <p14:creationId xmlns:p14="http://schemas.microsoft.com/office/powerpoint/2010/main" val="134738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xmlns="" id="{E409EA77-B5B5-4FAA-90D1-7482BB1DD7CD}"/>
              </a:ext>
            </a:extLst>
          </p:cNvPr>
          <p:cNvGraphicFramePr>
            <a:graphicFrameLocks noGrp="1"/>
          </p:cNvGraphicFramePr>
          <p:nvPr>
            <p:extLst>
              <p:ext uri="{D42A27DB-BD31-4B8C-83A1-F6EECF244321}">
                <p14:modId xmlns:p14="http://schemas.microsoft.com/office/powerpoint/2010/main" val="250586472"/>
              </p:ext>
            </p:extLst>
          </p:nvPr>
        </p:nvGraphicFramePr>
        <p:xfrm>
          <a:off x="2331313" y="0"/>
          <a:ext cx="7529374" cy="7833360"/>
        </p:xfrm>
        <a:graphic>
          <a:graphicData uri="http://schemas.openxmlformats.org/drawingml/2006/table">
            <a:tbl>
              <a:tblPr firstRow="1" bandRow="1">
                <a:tableStyleId>{5C22544A-7EE6-4342-B048-85BDC9FD1C3A}</a:tableStyleId>
              </a:tblPr>
              <a:tblGrid>
                <a:gridCol w="2297178">
                  <a:extLst>
                    <a:ext uri="{9D8B030D-6E8A-4147-A177-3AD203B41FA5}">
                      <a16:colId xmlns:a16="http://schemas.microsoft.com/office/drawing/2014/main" xmlns="" val="2421478888"/>
                    </a:ext>
                  </a:extLst>
                </a:gridCol>
                <a:gridCol w="5232196">
                  <a:extLst>
                    <a:ext uri="{9D8B030D-6E8A-4147-A177-3AD203B41FA5}">
                      <a16:colId xmlns:a16="http://schemas.microsoft.com/office/drawing/2014/main" xmlns="" val="3774396598"/>
                    </a:ext>
                  </a:extLst>
                </a:gridCol>
              </a:tblGrid>
              <a:tr h="309349">
                <a:tc gridSpan="2">
                  <a:txBody>
                    <a:bodyPr/>
                    <a:lstStyle/>
                    <a:p>
                      <a:r>
                        <a:rPr lang="en-US" altLang="zh-CN" sz="2000" dirty="0" err="1"/>
                        <a:t>iCenter</a:t>
                      </a:r>
                      <a:r>
                        <a:rPr lang="zh-CN" altLang="en-US" sz="2000" b="0" i="0" kern="1200" dirty="0">
                          <a:solidFill>
                            <a:schemeClr val="lt1"/>
                          </a:solidFill>
                          <a:effectLst/>
                          <a:latin typeface="+mn-lt"/>
                          <a:ea typeface="+mn-ea"/>
                          <a:cs typeface="+mn-cs"/>
                        </a:rPr>
                        <a:t>训练中心现拥有的设备种类比较齐全，仪器设备共</a:t>
                      </a:r>
                      <a:r>
                        <a:rPr lang="en-US" altLang="zh-CN" sz="2000" b="0" i="0" kern="1200" dirty="0">
                          <a:solidFill>
                            <a:schemeClr val="lt1"/>
                          </a:solidFill>
                          <a:effectLst/>
                          <a:latin typeface="+mn-lt"/>
                          <a:ea typeface="+mn-ea"/>
                          <a:cs typeface="+mn-cs"/>
                        </a:rPr>
                        <a:t>1546</a:t>
                      </a:r>
                      <a:r>
                        <a:rPr lang="zh-CN" altLang="en-US" sz="2000" b="0" i="0" kern="1200" dirty="0">
                          <a:solidFill>
                            <a:schemeClr val="lt1"/>
                          </a:solidFill>
                          <a:effectLst/>
                          <a:latin typeface="+mn-lt"/>
                          <a:ea typeface="+mn-ea"/>
                          <a:cs typeface="+mn-cs"/>
                        </a:rPr>
                        <a:t>台件</a:t>
                      </a:r>
                      <a:r>
                        <a:rPr lang="en-US" altLang="zh-CN" sz="2000" b="0" i="0" kern="1200" dirty="0">
                          <a:solidFill>
                            <a:schemeClr val="lt1"/>
                          </a:solidFill>
                          <a:effectLst/>
                          <a:latin typeface="+mn-lt"/>
                          <a:ea typeface="+mn-ea"/>
                          <a:cs typeface="+mn-cs"/>
                        </a:rPr>
                        <a:t>,</a:t>
                      </a:r>
                      <a:r>
                        <a:rPr lang="zh-CN" altLang="en-US" sz="2000" b="0" i="0" kern="1200" dirty="0">
                          <a:solidFill>
                            <a:schemeClr val="lt1"/>
                          </a:solidFill>
                          <a:effectLst/>
                          <a:latin typeface="+mn-lt"/>
                          <a:ea typeface="+mn-ea"/>
                          <a:cs typeface="+mn-cs"/>
                        </a:rPr>
                        <a:t>特别适合科研加工和新产品孵化。</a:t>
                      </a:r>
                      <a:endParaRPr lang="zh-CN" altLang="en-US" sz="2000" dirty="0"/>
                    </a:p>
                  </a:txBody>
                  <a:tcPr/>
                </a:tc>
                <a:tc hMerge="1">
                  <a:txBody>
                    <a:bodyPr/>
                    <a:lstStyle/>
                    <a:p>
                      <a:endParaRPr lang="zh-CN" altLang="en-US" dirty="0"/>
                    </a:p>
                  </a:txBody>
                  <a:tcPr/>
                </a:tc>
                <a:extLst>
                  <a:ext uri="{0D108BD9-81ED-4DB2-BD59-A6C34878D82A}">
                    <a16:rowId xmlns:a16="http://schemas.microsoft.com/office/drawing/2014/main" xmlns="" val="1378783222"/>
                  </a:ext>
                </a:extLst>
              </a:tr>
              <a:tr h="895338">
                <a:tc>
                  <a:txBody>
                    <a:bodyPr/>
                    <a:lstStyle/>
                    <a:p>
                      <a:r>
                        <a:rPr lang="zh-CN" altLang="en-US" b="1" dirty="0">
                          <a:solidFill>
                            <a:schemeClr val="tx1"/>
                          </a:solidFill>
                        </a:rPr>
                        <a:t>切削类设备</a:t>
                      </a:r>
                      <a:endParaRPr lang="zh-CN" altLang="en-US" dirty="0"/>
                    </a:p>
                  </a:txBody>
                  <a:tcPr/>
                </a:tc>
                <a:tc>
                  <a:txBody>
                    <a:bodyPr/>
                    <a:lstStyle/>
                    <a:p>
                      <a:r>
                        <a:rPr lang="en-US" altLang="zh-CN" dirty="0">
                          <a:solidFill>
                            <a:schemeClr val="tx1"/>
                          </a:solidFill>
                        </a:rPr>
                        <a:t>1. </a:t>
                      </a:r>
                      <a:r>
                        <a:rPr lang="zh-CN" altLang="en-US" dirty="0">
                          <a:solidFill>
                            <a:schemeClr val="tx1"/>
                          </a:solidFill>
                        </a:rPr>
                        <a:t>普通机床：车床、铣床、磨床（平面磨、外圆磨、内圆磨）、刨床、钳工等。</a:t>
                      </a:r>
                      <a:br>
                        <a:rPr lang="zh-CN" altLang="en-US" dirty="0">
                          <a:solidFill>
                            <a:schemeClr val="tx1"/>
                          </a:solidFill>
                        </a:rPr>
                      </a:br>
                      <a:r>
                        <a:rPr lang="en-US" altLang="zh-CN" dirty="0">
                          <a:solidFill>
                            <a:schemeClr val="tx1"/>
                          </a:solidFill>
                        </a:rPr>
                        <a:t>2. </a:t>
                      </a:r>
                      <a:r>
                        <a:rPr lang="zh-CN" altLang="en-US" dirty="0">
                          <a:solidFill>
                            <a:schemeClr val="tx1"/>
                          </a:solidFill>
                        </a:rPr>
                        <a:t>数控类机床：数控车床、数控铣床、加工中心（三轴、四轴）、数控车削中心、高速小型   雕刻机等。</a:t>
                      </a:r>
                      <a:endParaRPr lang="zh-CN" altLang="en-US" dirty="0"/>
                    </a:p>
                  </a:txBody>
                  <a:tcPr/>
                </a:tc>
                <a:extLst>
                  <a:ext uri="{0D108BD9-81ED-4DB2-BD59-A6C34878D82A}">
                    <a16:rowId xmlns:a16="http://schemas.microsoft.com/office/drawing/2014/main" xmlns="" val="1606781786"/>
                  </a:ext>
                </a:extLst>
              </a:tr>
              <a:tr h="693887">
                <a:tc>
                  <a:txBody>
                    <a:bodyPr/>
                    <a:lstStyle/>
                    <a:p>
                      <a:r>
                        <a:rPr lang="zh-CN" altLang="en-US" b="1" dirty="0">
                          <a:solidFill>
                            <a:schemeClr val="tx1"/>
                          </a:solidFill>
                        </a:rPr>
                        <a:t>特种加工设备</a:t>
                      </a:r>
                      <a:endParaRPr lang="zh-CN" altLang="en-US" dirty="0"/>
                    </a:p>
                  </a:txBody>
                  <a:tcPr/>
                </a:tc>
                <a:tc>
                  <a:txBody>
                    <a:bodyPr/>
                    <a:lstStyle/>
                    <a:p>
                      <a:r>
                        <a:rPr lang="en-US" altLang="zh-CN" dirty="0">
                          <a:solidFill>
                            <a:schemeClr val="tx1"/>
                          </a:solidFill>
                        </a:rPr>
                        <a:t>1. </a:t>
                      </a:r>
                      <a:r>
                        <a:rPr lang="zh-CN" altLang="en-US" dirty="0">
                          <a:solidFill>
                            <a:schemeClr val="tx1"/>
                          </a:solidFill>
                        </a:rPr>
                        <a:t>电加工类：中走丝线切割机床、电火花型腔加工机床、电火花小孔加工机床。</a:t>
                      </a:r>
                      <a:br>
                        <a:rPr lang="zh-CN" altLang="en-US" dirty="0">
                          <a:solidFill>
                            <a:schemeClr val="tx1"/>
                          </a:solidFill>
                        </a:rPr>
                      </a:br>
                      <a:r>
                        <a:rPr lang="en-US" altLang="zh-CN" dirty="0">
                          <a:solidFill>
                            <a:schemeClr val="tx1"/>
                          </a:solidFill>
                        </a:rPr>
                        <a:t>2. </a:t>
                      </a:r>
                      <a:r>
                        <a:rPr lang="zh-CN" altLang="en-US" dirty="0">
                          <a:solidFill>
                            <a:schemeClr val="tx1"/>
                          </a:solidFill>
                        </a:rPr>
                        <a:t>激光加工：非金属材料激光切割、雕刻，金属材料激光打标。</a:t>
                      </a:r>
                      <a:endParaRPr lang="zh-CN" altLang="en-US" dirty="0"/>
                    </a:p>
                  </a:txBody>
                  <a:tcPr/>
                </a:tc>
                <a:extLst>
                  <a:ext uri="{0D108BD9-81ED-4DB2-BD59-A6C34878D82A}">
                    <a16:rowId xmlns:a16="http://schemas.microsoft.com/office/drawing/2014/main" xmlns="" val="2225774382"/>
                  </a:ext>
                </a:extLst>
              </a:tr>
              <a:tr h="1298241">
                <a:tc>
                  <a:txBody>
                    <a:bodyPr/>
                    <a:lstStyle/>
                    <a:p>
                      <a:r>
                        <a:rPr lang="zh-CN" altLang="en-US" b="1" dirty="0">
                          <a:solidFill>
                            <a:schemeClr val="tx1"/>
                          </a:solidFill>
                        </a:rPr>
                        <a:t>材料成型类加工设备</a:t>
                      </a:r>
                      <a:endParaRPr lang="zh-CN" altLang="en-US" dirty="0"/>
                    </a:p>
                  </a:txBody>
                  <a:tcPr/>
                </a:tc>
                <a:tc>
                  <a:txBody>
                    <a:bodyPr/>
                    <a:lstStyle/>
                    <a:p>
                      <a:r>
                        <a:rPr lang="en-US" altLang="zh-CN" dirty="0">
                          <a:solidFill>
                            <a:schemeClr val="tx1"/>
                          </a:solidFill>
                        </a:rPr>
                        <a:t>1. </a:t>
                      </a:r>
                      <a:r>
                        <a:rPr lang="zh-CN" altLang="en-US" dirty="0">
                          <a:solidFill>
                            <a:schemeClr val="tx1"/>
                          </a:solidFill>
                        </a:rPr>
                        <a:t>板料加工：剪板机、折弯机、四柱压机、数控冲床等。</a:t>
                      </a:r>
                      <a:br>
                        <a:rPr lang="zh-CN" altLang="en-US" dirty="0">
                          <a:solidFill>
                            <a:schemeClr val="tx1"/>
                          </a:solidFill>
                        </a:rPr>
                      </a:br>
                      <a:r>
                        <a:rPr lang="en-US" altLang="zh-CN" dirty="0">
                          <a:solidFill>
                            <a:schemeClr val="tx1"/>
                          </a:solidFill>
                        </a:rPr>
                        <a:t>2. </a:t>
                      </a:r>
                      <a:r>
                        <a:rPr lang="zh-CN" altLang="en-US" dirty="0">
                          <a:solidFill>
                            <a:schemeClr val="tx1"/>
                          </a:solidFill>
                        </a:rPr>
                        <a:t>铸造设备：普通砂铸、消失模铸、压力铸造。</a:t>
                      </a:r>
                      <a:br>
                        <a:rPr lang="zh-CN" altLang="en-US" dirty="0">
                          <a:solidFill>
                            <a:schemeClr val="tx1"/>
                          </a:solidFill>
                        </a:rPr>
                      </a:br>
                      <a:r>
                        <a:rPr lang="en-US" altLang="zh-CN" dirty="0">
                          <a:solidFill>
                            <a:schemeClr val="tx1"/>
                          </a:solidFill>
                        </a:rPr>
                        <a:t>3. </a:t>
                      </a:r>
                      <a:r>
                        <a:rPr lang="zh-CN" altLang="en-US" dirty="0">
                          <a:solidFill>
                            <a:schemeClr val="tx1"/>
                          </a:solidFill>
                        </a:rPr>
                        <a:t>焊接设备：气焊、电弧焊、二氧化碳保护焊、氩弧焊、点焊、埋弧自动焊等。</a:t>
                      </a:r>
                      <a:br>
                        <a:rPr lang="zh-CN" altLang="en-US" dirty="0">
                          <a:solidFill>
                            <a:schemeClr val="tx1"/>
                          </a:solidFill>
                        </a:rPr>
                      </a:br>
                      <a:r>
                        <a:rPr lang="en-US" altLang="zh-CN" dirty="0">
                          <a:solidFill>
                            <a:schemeClr val="tx1"/>
                          </a:solidFill>
                        </a:rPr>
                        <a:t>4. </a:t>
                      </a:r>
                      <a:r>
                        <a:rPr lang="zh-CN" altLang="en-US" dirty="0">
                          <a:solidFill>
                            <a:schemeClr val="tx1"/>
                          </a:solidFill>
                        </a:rPr>
                        <a:t>锻造设备：空气锤锻造、手工锻造。</a:t>
                      </a:r>
                      <a:br>
                        <a:rPr lang="zh-CN" altLang="en-US" dirty="0">
                          <a:solidFill>
                            <a:schemeClr val="tx1"/>
                          </a:solidFill>
                        </a:rPr>
                      </a:br>
                      <a:r>
                        <a:rPr lang="en-US" altLang="zh-CN" dirty="0">
                          <a:solidFill>
                            <a:schemeClr val="tx1"/>
                          </a:solidFill>
                        </a:rPr>
                        <a:t>5. </a:t>
                      </a:r>
                      <a:r>
                        <a:rPr lang="zh-CN" altLang="en-US" dirty="0">
                          <a:solidFill>
                            <a:schemeClr val="tx1"/>
                          </a:solidFill>
                        </a:rPr>
                        <a:t>数控等离子</a:t>
                      </a:r>
                      <a:r>
                        <a:rPr lang="en-US" altLang="zh-CN" dirty="0">
                          <a:solidFill>
                            <a:schemeClr val="tx1"/>
                          </a:solidFill>
                        </a:rPr>
                        <a:t>---</a:t>
                      </a:r>
                      <a:r>
                        <a:rPr lang="zh-CN" altLang="en-US" dirty="0">
                          <a:solidFill>
                            <a:schemeClr val="tx1"/>
                          </a:solidFill>
                        </a:rPr>
                        <a:t>火焰双功能切割机（板材下料）。</a:t>
                      </a:r>
                      <a:endParaRPr lang="zh-CN" altLang="en-US" dirty="0"/>
                    </a:p>
                  </a:txBody>
                  <a:tcPr/>
                </a:tc>
                <a:extLst>
                  <a:ext uri="{0D108BD9-81ED-4DB2-BD59-A6C34878D82A}">
                    <a16:rowId xmlns:a16="http://schemas.microsoft.com/office/drawing/2014/main" xmlns="" val="1434164095"/>
                  </a:ext>
                </a:extLst>
              </a:tr>
              <a:tr h="492436">
                <a:tc>
                  <a:txBody>
                    <a:bodyPr/>
                    <a:lstStyle/>
                    <a:p>
                      <a:r>
                        <a:rPr lang="zh-CN" altLang="en-US" b="1" dirty="0">
                          <a:solidFill>
                            <a:schemeClr val="tx1"/>
                          </a:solidFill>
                        </a:rPr>
                        <a:t>特种制造</a:t>
                      </a:r>
                      <a:endParaRPr lang="zh-CN" altLang="en-US" dirty="0"/>
                    </a:p>
                  </a:txBody>
                  <a:tcPr/>
                </a:tc>
                <a:tc>
                  <a:txBody>
                    <a:bodyPr/>
                    <a:lstStyle/>
                    <a:p>
                      <a:r>
                        <a:rPr lang="en-US" altLang="zh-CN" dirty="0">
                          <a:solidFill>
                            <a:schemeClr val="tx1"/>
                          </a:solidFill>
                        </a:rPr>
                        <a:t>1. </a:t>
                      </a:r>
                      <a:r>
                        <a:rPr lang="zh-CN" altLang="en-US" dirty="0">
                          <a:solidFill>
                            <a:schemeClr val="tx1"/>
                          </a:solidFill>
                        </a:rPr>
                        <a:t>激光快速成形制造设备。</a:t>
                      </a:r>
                      <a:br>
                        <a:rPr lang="zh-CN" altLang="en-US" dirty="0">
                          <a:solidFill>
                            <a:schemeClr val="tx1"/>
                          </a:solidFill>
                        </a:rPr>
                      </a:br>
                      <a:r>
                        <a:rPr lang="en-US" altLang="zh-CN" dirty="0">
                          <a:solidFill>
                            <a:schemeClr val="tx1"/>
                          </a:solidFill>
                        </a:rPr>
                        <a:t>2. </a:t>
                      </a:r>
                      <a:r>
                        <a:rPr lang="zh-CN" altLang="en-US" dirty="0">
                          <a:solidFill>
                            <a:schemeClr val="tx1"/>
                          </a:solidFill>
                        </a:rPr>
                        <a:t>超声波焊接机。</a:t>
                      </a:r>
                      <a:endParaRPr lang="zh-CN" altLang="en-US" dirty="0"/>
                    </a:p>
                  </a:txBody>
                  <a:tcPr/>
                </a:tc>
                <a:extLst>
                  <a:ext uri="{0D108BD9-81ED-4DB2-BD59-A6C34878D82A}">
                    <a16:rowId xmlns:a16="http://schemas.microsoft.com/office/drawing/2014/main" xmlns="" val="4263726367"/>
                  </a:ext>
                </a:extLst>
              </a:tr>
              <a:tr h="895338">
                <a:tc>
                  <a:txBody>
                    <a:bodyPr/>
                    <a:lstStyle/>
                    <a:p>
                      <a:r>
                        <a:rPr lang="zh-CN" altLang="en-US" b="1" dirty="0">
                          <a:solidFill>
                            <a:schemeClr val="tx1"/>
                          </a:solidFill>
                        </a:rPr>
                        <a:t>检测仪器</a:t>
                      </a:r>
                      <a:endParaRPr lang="zh-CN" altLang="en-US" dirty="0"/>
                    </a:p>
                  </a:txBody>
                  <a:tcPr/>
                </a:tc>
                <a:tc>
                  <a:txBody>
                    <a:bodyPr/>
                    <a:lstStyle/>
                    <a:p>
                      <a:r>
                        <a:rPr lang="en-US" altLang="zh-CN" dirty="0">
                          <a:solidFill>
                            <a:schemeClr val="tx1"/>
                          </a:solidFill>
                        </a:rPr>
                        <a:t>1. </a:t>
                      </a:r>
                      <a:r>
                        <a:rPr lang="zh-CN" altLang="en-US" dirty="0">
                          <a:solidFill>
                            <a:schemeClr val="tx1"/>
                          </a:solidFill>
                        </a:rPr>
                        <a:t>三坐标测量仪（反求测量）。</a:t>
                      </a:r>
                      <a:br>
                        <a:rPr lang="zh-CN" altLang="en-US" dirty="0">
                          <a:solidFill>
                            <a:schemeClr val="tx1"/>
                          </a:solidFill>
                        </a:rPr>
                      </a:br>
                      <a:r>
                        <a:rPr lang="en-US" altLang="zh-CN" dirty="0">
                          <a:solidFill>
                            <a:schemeClr val="tx1"/>
                          </a:solidFill>
                        </a:rPr>
                        <a:t>2. </a:t>
                      </a:r>
                      <a:r>
                        <a:rPr lang="zh-CN" altLang="en-US" dirty="0">
                          <a:solidFill>
                            <a:schemeClr val="tx1"/>
                          </a:solidFill>
                        </a:rPr>
                        <a:t>数显洛氏硬度计、金相显微镜等。</a:t>
                      </a:r>
                      <a:br>
                        <a:rPr lang="zh-CN" altLang="en-US" dirty="0">
                          <a:solidFill>
                            <a:schemeClr val="tx1"/>
                          </a:solidFill>
                        </a:rPr>
                      </a:br>
                      <a:r>
                        <a:rPr lang="en-US" altLang="zh-CN" dirty="0">
                          <a:solidFill>
                            <a:schemeClr val="tx1"/>
                          </a:solidFill>
                        </a:rPr>
                        <a:t>3. </a:t>
                      </a:r>
                      <a:r>
                        <a:rPr lang="zh-CN" altLang="en-US" dirty="0">
                          <a:solidFill>
                            <a:schemeClr val="tx1"/>
                          </a:solidFill>
                        </a:rPr>
                        <a:t>便携式三维打印机。</a:t>
                      </a:r>
                      <a:br>
                        <a:rPr lang="zh-CN" altLang="en-US" dirty="0">
                          <a:solidFill>
                            <a:schemeClr val="tx1"/>
                          </a:solidFill>
                        </a:rPr>
                      </a:br>
                      <a:r>
                        <a:rPr lang="en-US" altLang="zh-CN" dirty="0">
                          <a:solidFill>
                            <a:schemeClr val="tx1"/>
                          </a:solidFill>
                        </a:rPr>
                        <a:t>4. </a:t>
                      </a:r>
                      <a:r>
                        <a:rPr lang="zh-CN" altLang="en-US" dirty="0">
                          <a:solidFill>
                            <a:schemeClr val="tx1"/>
                          </a:solidFill>
                        </a:rPr>
                        <a:t>照相式三维扫描仪。</a:t>
                      </a:r>
                      <a:endParaRPr lang="zh-CN" altLang="en-US" dirty="0"/>
                    </a:p>
                  </a:txBody>
                  <a:tcPr/>
                </a:tc>
                <a:extLst>
                  <a:ext uri="{0D108BD9-81ED-4DB2-BD59-A6C34878D82A}">
                    <a16:rowId xmlns:a16="http://schemas.microsoft.com/office/drawing/2014/main" xmlns="" val="1877961787"/>
                  </a:ext>
                </a:extLst>
              </a:tr>
              <a:tr h="492436">
                <a:tc>
                  <a:txBody>
                    <a:bodyPr/>
                    <a:lstStyle/>
                    <a:p>
                      <a:r>
                        <a:rPr lang="zh-CN" altLang="en-US" b="1" dirty="0">
                          <a:solidFill>
                            <a:schemeClr val="tx1"/>
                          </a:solidFill>
                        </a:rPr>
                        <a:t>电子类设备</a:t>
                      </a:r>
                      <a:endParaRPr lang="zh-CN" altLang="en-US" dirty="0"/>
                    </a:p>
                  </a:txBody>
                  <a:tcPr/>
                </a:tc>
                <a:tc>
                  <a:txBody>
                    <a:bodyPr/>
                    <a:lstStyle/>
                    <a:p>
                      <a:r>
                        <a:rPr lang="en-US" altLang="zh-CN" dirty="0">
                          <a:solidFill>
                            <a:schemeClr val="tx1"/>
                          </a:solidFill>
                        </a:rPr>
                        <a:t>1. SMT</a:t>
                      </a:r>
                      <a:r>
                        <a:rPr lang="zh-CN" altLang="en-US" dirty="0">
                          <a:solidFill>
                            <a:schemeClr val="tx1"/>
                          </a:solidFill>
                        </a:rPr>
                        <a:t>表面贴装成套设备。</a:t>
                      </a:r>
                      <a:br>
                        <a:rPr lang="zh-CN" altLang="en-US" dirty="0">
                          <a:solidFill>
                            <a:schemeClr val="tx1"/>
                          </a:solidFill>
                        </a:rPr>
                      </a:br>
                      <a:r>
                        <a:rPr lang="en-US" altLang="zh-CN" dirty="0">
                          <a:solidFill>
                            <a:schemeClr val="tx1"/>
                          </a:solidFill>
                        </a:rPr>
                        <a:t>2. </a:t>
                      </a:r>
                      <a:r>
                        <a:rPr lang="zh-CN" altLang="en-US" dirty="0">
                          <a:solidFill>
                            <a:schemeClr val="tx1"/>
                          </a:solidFill>
                        </a:rPr>
                        <a:t>手工电烙铁焊接工具等。</a:t>
                      </a:r>
                      <a:endParaRPr lang="zh-CN" altLang="en-US" dirty="0"/>
                    </a:p>
                  </a:txBody>
                  <a:tcPr/>
                </a:tc>
                <a:extLst>
                  <a:ext uri="{0D108BD9-81ED-4DB2-BD59-A6C34878D82A}">
                    <a16:rowId xmlns:a16="http://schemas.microsoft.com/office/drawing/2014/main" xmlns="" val="753583683"/>
                  </a:ext>
                </a:extLst>
              </a:tr>
            </a:tbl>
          </a:graphicData>
        </a:graphic>
      </p:graphicFrame>
    </p:spTree>
    <p:extLst>
      <p:ext uri="{BB962C8B-B14F-4D97-AF65-F5344CB8AC3E}">
        <p14:creationId xmlns:p14="http://schemas.microsoft.com/office/powerpoint/2010/main" val="351063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EB441-2D3D-8245-939D-A5373AEAC44F}"/>
              </a:ext>
            </a:extLst>
          </p:cNvPr>
          <p:cNvSpPr>
            <a:spLocks noGrp="1"/>
          </p:cNvSpPr>
          <p:nvPr>
            <p:ph type="title"/>
          </p:nvPr>
        </p:nvSpPr>
        <p:spPr/>
        <p:txBody>
          <a:bodyPr/>
          <a:lstStyle/>
          <a:p>
            <a:r>
              <a:rPr lang="zh-CN" altLang="en-US" dirty="0"/>
              <a:t>不足：资源过于分散→目标：整合资源</a:t>
            </a:r>
            <a:br>
              <a:rPr lang="zh-CN" altLang="en-US" dirty="0"/>
            </a:br>
            <a:endParaRPr lang="en-US" dirty="0"/>
          </a:p>
        </p:txBody>
      </p:sp>
      <p:sp>
        <p:nvSpPr>
          <p:cNvPr id="3" name="Content Placeholder 2">
            <a:extLst>
              <a:ext uri="{FF2B5EF4-FFF2-40B4-BE49-F238E27FC236}">
                <a16:creationId xmlns:a16="http://schemas.microsoft.com/office/drawing/2014/main" xmlns="" id="{4788A145-46A0-5C4B-B36E-7398C1D5ADAE}"/>
              </a:ext>
            </a:extLst>
          </p:cNvPr>
          <p:cNvSpPr>
            <a:spLocks noGrp="1"/>
          </p:cNvSpPr>
          <p:nvPr>
            <p:ph idx="1"/>
          </p:nvPr>
        </p:nvSpPr>
        <p:spPr/>
        <p:txBody>
          <a:bodyPr/>
          <a:lstStyle/>
          <a:p>
            <a:r>
              <a:rPr lang="zh-CN" altLang="en-US" dirty="0"/>
              <a:t>以列表作对比的形式，展现出目前的不足以及需要完成的目标之间的对比关系</a:t>
            </a:r>
            <a:endParaRPr lang="en-US" dirty="0"/>
          </a:p>
        </p:txBody>
      </p:sp>
    </p:spTree>
    <p:extLst>
      <p:ext uri="{BB962C8B-B14F-4D97-AF65-F5344CB8AC3E}">
        <p14:creationId xmlns:p14="http://schemas.microsoft.com/office/powerpoint/2010/main" val="250650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BB245-D8BE-4B43-9CAB-BC4A2081C2A7}"/>
              </a:ext>
            </a:extLst>
          </p:cNvPr>
          <p:cNvSpPr>
            <a:spLocks noGrp="1"/>
          </p:cNvSpPr>
          <p:nvPr>
            <p:ph type="title"/>
          </p:nvPr>
        </p:nvSpPr>
        <p:spPr/>
        <p:txBody>
          <a:bodyPr/>
          <a:lstStyle/>
          <a:p>
            <a:r>
              <a:rPr lang="zh-CN" altLang="en-US" dirty="0"/>
              <a:t>课程偏向技术性，过于宏观→改进课程内容</a:t>
            </a:r>
            <a:endParaRPr lang="en-US" dirty="0"/>
          </a:p>
        </p:txBody>
      </p:sp>
      <p:sp>
        <p:nvSpPr>
          <p:cNvPr id="3" name="Content Placeholder 2">
            <a:extLst>
              <a:ext uri="{FF2B5EF4-FFF2-40B4-BE49-F238E27FC236}">
                <a16:creationId xmlns:a16="http://schemas.microsoft.com/office/drawing/2014/main" xmlns="" id="{9CD78843-3BA1-AE4B-9395-1B8E621034DB}"/>
              </a:ext>
            </a:extLst>
          </p:cNvPr>
          <p:cNvSpPr>
            <a:spLocks noGrp="1"/>
          </p:cNvSpPr>
          <p:nvPr>
            <p:ph idx="1"/>
          </p:nvPr>
        </p:nvSpPr>
        <p:spPr/>
        <p:txBody>
          <a:bodyPr>
            <a:normAutofit fontScale="85000" lnSpcReduction="20000"/>
          </a:bodyPr>
          <a:lstStyle/>
          <a:p>
            <a:r>
              <a:rPr lang="zh-CN" altLang="en-US" dirty="0"/>
              <a:t>文献调研：现有课程内容如下：</a:t>
            </a:r>
            <a:endParaRPr lang="en-US" altLang="zh-CN" dirty="0"/>
          </a:p>
          <a:p>
            <a:r>
              <a:rPr lang="en-US" altLang="zh-CN" dirty="0"/>
              <a:t>1</a:t>
            </a:r>
            <a:r>
              <a:rPr lang="zh-CN" altLang="en-US" dirty="0"/>
              <a:t>、金工实习、精密铸造</a:t>
            </a:r>
            <a:endParaRPr lang="en-US" altLang="zh-CN" dirty="0"/>
          </a:p>
          <a:p>
            <a:r>
              <a:rPr lang="en-US" altLang="zh-CN" dirty="0"/>
              <a:t>2</a:t>
            </a:r>
            <a:r>
              <a:rPr lang="zh-CN" altLang="en-US" dirty="0"/>
              <a:t>、电工实习</a:t>
            </a:r>
            <a:endParaRPr lang="en-US" altLang="zh-CN" dirty="0"/>
          </a:p>
          <a:p>
            <a:r>
              <a:rPr lang="en-US" altLang="zh-CN" dirty="0"/>
              <a:t>3</a:t>
            </a:r>
            <a:r>
              <a:rPr lang="zh-CN" altLang="en-US" dirty="0"/>
              <a:t>、</a:t>
            </a:r>
            <a:r>
              <a:rPr lang="en-US" altLang="zh-CN" dirty="0"/>
              <a:t>3D</a:t>
            </a:r>
            <a:r>
              <a:rPr lang="zh-CN" altLang="en-US" dirty="0"/>
              <a:t>打印</a:t>
            </a:r>
            <a:endParaRPr lang="en-US" altLang="zh-CN" dirty="0"/>
          </a:p>
          <a:p>
            <a:r>
              <a:rPr lang="en-US" altLang="zh-CN" dirty="0"/>
              <a:t>4</a:t>
            </a:r>
            <a:r>
              <a:rPr lang="zh-CN" altLang="en-US" dirty="0"/>
              <a:t>、工业云计算与通信资源</a:t>
            </a:r>
            <a:endParaRPr lang="en-US" altLang="zh-CN" dirty="0"/>
          </a:p>
          <a:p>
            <a:r>
              <a:rPr lang="en-US" altLang="zh-CN" dirty="0"/>
              <a:t>5</a:t>
            </a:r>
            <a:r>
              <a:rPr lang="zh-CN" altLang="en-US" dirty="0"/>
              <a:t>、终身学习实验室</a:t>
            </a:r>
            <a:endParaRPr lang="en-US" altLang="zh-CN" dirty="0"/>
          </a:p>
          <a:p>
            <a:r>
              <a:rPr lang="en-US" altLang="zh-CN" dirty="0"/>
              <a:t>6</a:t>
            </a:r>
            <a:r>
              <a:rPr lang="zh-CN" altLang="en-US" dirty="0"/>
              <a:t>、麦肯锡数字能力中心</a:t>
            </a:r>
            <a:endParaRPr lang="en-US" altLang="zh-CN" dirty="0"/>
          </a:p>
          <a:p>
            <a:r>
              <a:rPr lang="en-US" altLang="zh-CN" dirty="0"/>
              <a:t>7</a:t>
            </a:r>
            <a:r>
              <a:rPr lang="zh-CN" altLang="en-US" dirty="0"/>
              <a:t>、木工</a:t>
            </a:r>
          </a:p>
          <a:p>
            <a:endParaRPr lang="en-US" dirty="0"/>
          </a:p>
        </p:txBody>
      </p:sp>
    </p:spTree>
    <p:extLst>
      <p:ext uri="{BB962C8B-B14F-4D97-AF65-F5344CB8AC3E}">
        <p14:creationId xmlns:p14="http://schemas.microsoft.com/office/powerpoint/2010/main" val="123980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7F402-948D-0F47-9955-5F650783AFF7}"/>
              </a:ext>
            </a:extLst>
          </p:cNvPr>
          <p:cNvSpPr>
            <a:spLocks noGrp="1"/>
          </p:cNvSpPr>
          <p:nvPr>
            <p:ph type="title"/>
          </p:nvPr>
        </p:nvSpPr>
        <p:spPr/>
        <p:txBody>
          <a:bodyPr/>
          <a:lstStyle/>
          <a:p>
            <a:r>
              <a:rPr lang="zh-CN" altLang="en-US" dirty="0"/>
              <a:t>宣传不足，缺乏联动→与社团、社工组织联动</a:t>
            </a:r>
            <a:endParaRPr lang="en-US" dirty="0"/>
          </a:p>
        </p:txBody>
      </p:sp>
      <p:sp>
        <p:nvSpPr>
          <p:cNvPr id="3" name="Content Placeholder 2">
            <a:extLst>
              <a:ext uri="{FF2B5EF4-FFF2-40B4-BE49-F238E27FC236}">
                <a16:creationId xmlns:a16="http://schemas.microsoft.com/office/drawing/2014/main" xmlns="" id="{5B1C362E-FC37-A649-9FD4-497154A91C16}"/>
              </a:ext>
            </a:extLst>
          </p:cNvPr>
          <p:cNvSpPr>
            <a:spLocks noGrp="1"/>
          </p:cNvSpPr>
          <p:nvPr>
            <p:ph idx="1"/>
          </p:nvPr>
        </p:nvSpPr>
        <p:spPr/>
        <p:txBody>
          <a:bodyPr/>
          <a:lstStyle/>
          <a:p>
            <a:r>
              <a:rPr lang="zh-CN" altLang="en-US" dirty="0"/>
              <a:t>列出三项解决方案，并且每一个解决方案都</a:t>
            </a:r>
            <a:r>
              <a:rPr lang="zh-CN" altLang="en-US"/>
              <a:t>附上照片例子</a:t>
            </a:r>
            <a:endParaRPr lang="en-US" altLang="zh-CN" dirty="0"/>
          </a:p>
          <a:p>
            <a:r>
              <a:rPr lang="zh-CN" altLang="en-US" dirty="0"/>
              <a:t>科协定期活动照</a:t>
            </a:r>
            <a:endParaRPr lang="en-US" altLang="zh-CN" dirty="0"/>
          </a:p>
          <a:p>
            <a:r>
              <a:rPr lang="zh-CN" altLang="en-US" dirty="0"/>
              <a:t>大学生科创比赛照</a:t>
            </a:r>
            <a:endParaRPr lang="en-US" altLang="zh-CN" dirty="0"/>
          </a:p>
          <a:p>
            <a:r>
              <a:rPr lang="zh-CN" altLang="en-US" dirty="0"/>
              <a:t>宣传海报照片</a:t>
            </a:r>
          </a:p>
          <a:p>
            <a:endParaRPr lang="en-US" dirty="0"/>
          </a:p>
        </p:txBody>
      </p:sp>
    </p:spTree>
    <p:extLst>
      <p:ext uri="{BB962C8B-B14F-4D97-AF65-F5344CB8AC3E}">
        <p14:creationId xmlns:p14="http://schemas.microsoft.com/office/powerpoint/2010/main" val="163813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E83FF-0664-D64C-933F-E2983992D201}"/>
              </a:ext>
            </a:extLst>
          </p:cNvPr>
          <p:cNvSpPr>
            <a:spLocks noGrp="1"/>
          </p:cNvSpPr>
          <p:nvPr>
            <p:ph type="title"/>
          </p:nvPr>
        </p:nvSpPr>
        <p:spPr/>
        <p:txBody>
          <a:bodyPr/>
          <a:lstStyle/>
          <a:p>
            <a:r>
              <a:rPr lang="zh-CN" altLang="en-US"/>
              <a:t>检验标准</a:t>
            </a:r>
            <a:endParaRPr lang="en-US"/>
          </a:p>
        </p:txBody>
      </p:sp>
      <p:sp>
        <p:nvSpPr>
          <p:cNvPr id="3" name="Content Placeholder 2">
            <a:extLst>
              <a:ext uri="{FF2B5EF4-FFF2-40B4-BE49-F238E27FC236}">
                <a16:creationId xmlns:a16="http://schemas.microsoft.com/office/drawing/2014/main" xmlns="" id="{BC990724-AB93-B440-9C88-A8B6C2571383}"/>
              </a:ext>
            </a:extLst>
          </p:cNvPr>
          <p:cNvSpPr>
            <a:spLocks noGrp="1"/>
          </p:cNvSpPr>
          <p:nvPr>
            <p:ph idx="1"/>
          </p:nvPr>
        </p:nvSpPr>
        <p:spPr/>
        <p:txBody>
          <a:bodyPr vert="horz" lIns="91440" tIns="45720" rIns="91440" bIns="45720" rtlCol="0" anchor="t">
            <a:normAutofit/>
          </a:bodyPr>
          <a:lstStyle/>
          <a:p>
            <a:r>
              <a:rPr lang="zh-CN" altLang="en-US" dirty="0">
                <a:ea typeface="+mn-lt"/>
                <a:cs typeface="+mn-lt"/>
              </a:rPr>
              <a:t>资源设备运行效率以及共享程度</a:t>
            </a:r>
            <a:endParaRPr lang="en-US" altLang="zh-CN" dirty="0">
              <a:ea typeface="+mn-lt"/>
              <a:cs typeface="+mn-lt"/>
            </a:endParaRPr>
          </a:p>
          <a:p>
            <a:r>
              <a:rPr lang="zh-CN" altLang="en-US" dirty="0">
                <a:ea typeface="+mn-lt"/>
                <a:cs typeface="+mn-lt"/>
              </a:rPr>
              <a:t>学生项目成果</a:t>
            </a:r>
            <a:endParaRPr lang="en-US" altLang="zh-CN" dirty="0">
              <a:ea typeface="+mn-lt"/>
              <a:cs typeface="+mn-lt"/>
            </a:endParaRPr>
          </a:p>
          <a:p>
            <a:r>
              <a:rPr lang="zh-CN" altLang="en-US" dirty="0">
                <a:ea typeface="+mn-lt"/>
                <a:cs typeface="+mn-lt"/>
              </a:rPr>
              <a:t>教学评估</a:t>
            </a:r>
            <a:endParaRPr lang="en-US" altLang="zh-CN" dirty="0">
              <a:ea typeface="+mn-lt"/>
              <a:cs typeface="+mn-lt"/>
            </a:endParaRPr>
          </a:p>
          <a:p>
            <a:r>
              <a:rPr lang="zh-CN" altLang="en-US" dirty="0">
                <a:ea typeface="+mn-lt"/>
                <a:cs typeface="+mn-lt"/>
              </a:rPr>
              <a:t>老师及助教反馈</a:t>
            </a:r>
            <a:endParaRPr lang="en-US" altLang="zh-CN" dirty="0">
              <a:ea typeface="+mn-lt"/>
              <a:cs typeface="+mn-lt"/>
            </a:endParaRPr>
          </a:p>
          <a:p>
            <a:r>
              <a:rPr lang="zh-CN" altLang="en-US" dirty="0">
                <a:ea typeface="+mn-lt"/>
                <a:cs typeface="+mn-lt"/>
              </a:rPr>
              <a:t>通过学生组织进入到</a:t>
            </a:r>
            <a:r>
              <a:rPr lang="en-US" dirty="0" err="1">
                <a:ea typeface="+mn-lt"/>
                <a:cs typeface="+mn-lt"/>
              </a:rPr>
              <a:t>icenter</a:t>
            </a:r>
            <a:r>
              <a:rPr lang="zh-CN" altLang="en-US" dirty="0">
                <a:ea typeface="+mn-lt"/>
                <a:cs typeface="+mn-lt"/>
              </a:rPr>
              <a:t>平台的人数</a:t>
            </a:r>
            <a:endParaRPr lang="en-US" dirty="0"/>
          </a:p>
          <a:p>
            <a:endParaRPr lang="en-US" dirty="0"/>
          </a:p>
        </p:txBody>
      </p:sp>
    </p:spTree>
    <p:extLst>
      <p:ext uri="{BB962C8B-B14F-4D97-AF65-F5344CB8AC3E}">
        <p14:creationId xmlns:p14="http://schemas.microsoft.com/office/powerpoint/2010/main" val="2770248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61</TotalTime>
  <Words>1532</Words>
  <Application>Microsoft Macintosh PowerPoint</Application>
  <PresentationFormat>宽屏</PresentationFormat>
  <Paragraphs>172</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Helvetica Neue</vt:lpstr>
      <vt:lpstr>KaiTi</vt:lpstr>
      <vt:lpstr>Trebuchet MS</vt:lpstr>
      <vt:lpstr>Tw Cen MT</vt:lpstr>
      <vt:lpstr>黑体</vt:lpstr>
      <vt:lpstr>楷体</vt:lpstr>
      <vt:lpstr>宋体</vt:lpstr>
      <vt:lpstr>微软雅黑</vt:lpstr>
      <vt:lpstr>Arial</vt:lpstr>
      <vt:lpstr>Calibri</vt:lpstr>
      <vt:lpstr>Circuit</vt:lpstr>
      <vt:lpstr>标题：Icenter的未来发展计划</vt:lpstr>
      <vt:lpstr>作者介绍，目录及前沿</vt:lpstr>
      <vt:lpstr>背景</vt:lpstr>
      <vt:lpstr>Icenter的现状</vt:lpstr>
      <vt:lpstr>PowerPoint 演示文稿</vt:lpstr>
      <vt:lpstr>不足：资源过于分散→目标：整合资源 </vt:lpstr>
      <vt:lpstr>课程偏向技术性，过于宏观→改进课程内容</vt:lpstr>
      <vt:lpstr>宣传不足，缺乏联动→与社团、社工组织联动</vt:lpstr>
      <vt:lpstr>检验标准</vt:lpstr>
      <vt:lpstr>历届检测标准数据</vt:lpstr>
      <vt:lpstr>对此次目标分析获得检验次目标的标准</vt:lpstr>
      <vt:lpstr>目标：整合资源——检验标准：资源设备运行效率以及共享程度</vt:lpstr>
      <vt:lpstr>目标：改进课程内容——检验标准：学生项目成果，教学评估，老师及助教反馈</vt:lpstr>
      <vt:lpstr>目标：与社团社工组织联动——检验标准：通过学生组织进入到icenter平台的人数</vt:lpstr>
      <vt:lpstr>1课程</vt:lpstr>
      <vt:lpstr>1课程</vt:lpstr>
      <vt:lpstr>2空间设备资源</vt:lpstr>
      <vt:lpstr>2空间资源布局</vt:lpstr>
      <vt:lpstr>3学生组织</vt:lpstr>
      <vt:lpstr>PowerPoint 演示文稿</vt:lpstr>
      <vt:lpstr>PowerPoint 演示文稿</vt:lpstr>
      <vt:lpstr>输入</vt:lpstr>
      <vt:lpstr>PowerPoint 演示文稿</vt:lpstr>
      <vt:lpstr>PowerPoint 演示文稿</vt:lpstr>
      <vt:lpstr>PowerPoint 演示文稿</vt:lpstr>
      <vt:lpstr>与哪些社团合作</vt:lpstr>
      <vt:lpstr>输出</vt:lpstr>
      <vt:lpstr>PowerPoint 演示文稿</vt:lpstr>
      <vt:lpstr>PowerPoint 演示文稿</vt:lpstr>
      <vt:lpstr>PowerPoint 演示文稿</vt:lpstr>
      <vt:lpstr>七：外部因素——边际性</vt:lpstr>
      <vt:lpstr>信息匮乏</vt:lpstr>
      <vt:lpstr>课程劝退</vt:lpstr>
      <vt:lpstr>课程成本高昂</vt:lpstr>
      <vt:lpstr>设备更迭</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Mso9779</dc:creator>
  <cp:lastModifiedBy>Microsoft Office 用户</cp:lastModifiedBy>
  <cp:revision>13</cp:revision>
  <dcterms:created xsi:type="dcterms:W3CDTF">2019-10-13T06:28:39Z</dcterms:created>
  <dcterms:modified xsi:type="dcterms:W3CDTF">2019-10-13T07:44:19Z</dcterms:modified>
</cp:coreProperties>
</file>