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1" r:id="rId2"/>
    <p:sldId id="280" r:id="rId3"/>
    <p:sldId id="265" r:id="rId4"/>
    <p:sldId id="268" r:id="rId5"/>
    <p:sldId id="266" r:id="rId6"/>
    <p:sldId id="270" r:id="rId7"/>
    <p:sldId id="281" r:id="rId8"/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9B5C"/>
    <a:srgbClr val="98442C"/>
    <a:srgbClr val="7030A0"/>
    <a:srgbClr val="41719C"/>
    <a:srgbClr val="6D90D1"/>
    <a:srgbClr val="5B9BD5"/>
    <a:srgbClr val="B7C2D5"/>
    <a:srgbClr val="859EC9"/>
    <a:srgbClr val="FFFFFF"/>
    <a:srgbClr val="FE6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84696" autoAdjust="0"/>
  </p:normalViewPr>
  <p:slideViewPr>
    <p:cSldViewPr snapToGrid="0">
      <p:cViewPr varScale="1">
        <p:scale>
          <a:sx n="61" d="100"/>
          <a:sy n="61" d="100"/>
        </p:scale>
        <p:origin x="1116" y="90"/>
      </p:cViewPr>
      <p:guideLst>
        <p:guide orient="horz" pos="211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solidFill>
                  <a:schemeClr val="tx1"/>
                </a:solidFill>
              </a:rPr>
              <a:t>类别</a:t>
            </a:r>
          </a:p>
        </c:rich>
      </c:tx>
      <c:layout>
        <c:manualLayout>
          <c:xMode val="edge"/>
          <c:yMode val="edge"/>
          <c:x val="0.43381295675048809"/>
          <c:y val="0.113695164464083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类别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DF1-47BD-852B-A69A7137A599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DF1-47BD-852B-A69A7137A599}"/>
              </c:ext>
            </c:extLst>
          </c:dPt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6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9DF1-47BD-852B-A69A7137A599}"/>
                </c:ext>
              </c:extLst>
            </c:dLbl>
            <c:dLbl>
              <c:idx val="1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9DF1-47BD-852B-A69A7137A5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智能</c:v>
                </c:pt>
                <c:pt idx="1">
                  <c:v>传统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67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F1-47BD-852B-A69A7137A5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735265325977354"/>
          <c:y val="0.82522248144321841"/>
          <c:w val="0.28855795507878462"/>
          <c:h val="0.106560419878331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测距功能</a:t>
            </a:r>
            <a:endParaRPr lang="zh-CN" altLang="en-US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3694858104346093"/>
          <c:y val="0.113695144192797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测距功能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C68-402D-B12E-85D9E59E5220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C68-402D-B12E-85D9E59E5220}"/>
              </c:ext>
            </c:extLst>
          </c:dPt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AC68-402D-B12E-85D9E59E5220}"/>
                </c:ext>
              </c:extLst>
            </c:dLbl>
            <c:dLbl>
              <c:idx val="1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AC68-402D-B12E-85D9E59E52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具有</c:v>
                </c:pt>
                <c:pt idx="1">
                  <c:v>不具有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39</c:v>
                </c:pt>
                <c:pt idx="1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68-402D-B12E-85D9E59E52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735265325977354"/>
          <c:y val="0.82522248144321841"/>
          <c:w val="0.28855795507878462"/>
          <c:h val="0.106560419878331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定位功能</a:t>
            </a:r>
            <a:endParaRPr lang="zh-CN" altLang="en-US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603399620534159"/>
          <c:y val="0.113695164464083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类别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6E-4AFC-86C7-78DE8D2A9E6B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6E-4AFC-86C7-78DE8D2A9E6B}"/>
              </c:ext>
            </c:extLst>
          </c:dPt>
          <c:dLbls>
            <c:dLbl>
              <c:idx val="0"/>
              <c:layout>
                <c:manualLayout>
                  <c:x val="-0.2011250882708471"/>
                  <c:y val="7.40246485023142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6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76E-4AFC-86C7-78DE8D2A9E6B}"/>
                </c:ext>
              </c:extLst>
            </c:dLbl>
            <c:dLbl>
              <c:idx val="1"/>
              <c:layout>
                <c:manualLayout>
                  <c:x val="0.21211875400795363"/>
                  <c:y val="-2.19808859488254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F76E-4AFC-86C7-78DE8D2A9E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具有</c:v>
                </c:pt>
                <c:pt idx="1">
                  <c:v>不具有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32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6E-4AFC-86C7-78DE8D2A9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735265325977354"/>
          <c:y val="0.82522248144321841"/>
          <c:w val="0.28855795507878462"/>
          <c:h val="0.106560419878331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摄像头</a:t>
            </a:r>
            <a:endParaRPr lang="zh-CN" altLang="en-US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8483096028577324"/>
          <c:y val="0.113695164464083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类别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89A-45D8-BA9F-262FCD31A4DE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89A-45D8-BA9F-262FCD31A4DE}"/>
              </c:ext>
            </c:extLst>
          </c:dPt>
          <c:dLbls>
            <c:dLbl>
              <c:idx val="0"/>
              <c:layout>
                <c:manualLayout>
                  <c:x val="-0.14943004192155021"/>
                  <c:y val="0.185266718112982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89A-45D8-BA9F-262FCD31A4DE}"/>
                </c:ext>
              </c:extLst>
            </c:dLbl>
            <c:dLbl>
              <c:idx val="1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89A-45D8-BA9F-262FCD31A4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具有</c:v>
                </c:pt>
                <c:pt idx="1">
                  <c:v>不具有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</c:v>
                </c:pt>
                <c:pt idx="1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9A-45D8-BA9F-262FCD31A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735265325977354"/>
          <c:y val="0.82522248144321841"/>
          <c:w val="0.28855795507878462"/>
          <c:h val="0.106560419878331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059702-B5BF-46B9-BA1A-8CBA5349580D}" type="doc">
      <dgm:prSet loTypeId="urn:microsoft.com/office/officeart/2008/layout/AlternatingHexagons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zh-CN" altLang="en-US"/>
        </a:p>
      </dgm:t>
    </dgm:pt>
    <dgm:pt modelId="{769C7086-84BA-4F4D-BC19-F48C87262E3A}">
      <dgm:prSet phldrT="[文本]" custT="1"/>
      <dgm:spPr/>
      <dgm:t>
        <a:bodyPr/>
        <a:lstStyle/>
        <a:p>
          <a:r>
            <a:rPr lang="zh-CN" altLang="en-US" sz="2400" b="1" dirty="0" smtClean="0"/>
            <a:t>独立出行难</a:t>
          </a:r>
          <a:endParaRPr lang="zh-CN" altLang="en-US" sz="2400" b="1" dirty="0"/>
        </a:p>
      </dgm:t>
    </dgm:pt>
    <dgm:pt modelId="{689E563B-F0AD-4140-AEE1-E9CA7C23138D}" type="parTrans" cxnId="{AE1433F4-7861-40E1-A42F-42A81F00662A}">
      <dgm:prSet/>
      <dgm:spPr/>
      <dgm:t>
        <a:bodyPr/>
        <a:lstStyle/>
        <a:p>
          <a:endParaRPr lang="zh-CN" altLang="en-US"/>
        </a:p>
      </dgm:t>
    </dgm:pt>
    <dgm:pt modelId="{7D0A7E42-3E94-4197-9FC1-560B7DD9FD81}" type="sibTrans" cxnId="{AE1433F4-7861-40E1-A42F-42A81F00662A}">
      <dgm:prSet custT="1"/>
      <dgm:spPr/>
      <dgm:t>
        <a:bodyPr/>
        <a:lstStyle/>
        <a:p>
          <a:r>
            <a:rPr lang="en-US" altLang="zh-CN" sz="3200" b="1" dirty="0" smtClean="0"/>
            <a:t>1700</a:t>
          </a:r>
          <a:r>
            <a:rPr lang="zh-CN" altLang="en-US" sz="3200" b="1" dirty="0" smtClean="0"/>
            <a:t>万</a:t>
          </a:r>
          <a:endParaRPr lang="zh-CN" altLang="en-US" sz="3200" b="1" dirty="0"/>
        </a:p>
      </dgm:t>
    </dgm:pt>
    <dgm:pt modelId="{084D4B25-B8AA-432F-AD0F-5F82B2EB697A}">
      <dgm:prSet phldrT="[文本]" custT="1"/>
      <dgm:spPr/>
      <dgm:t>
        <a:bodyPr/>
        <a:lstStyle/>
        <a:p>
          <a:r>
            <a:rPr lang="zh-CN" altLang="en-US" sz="1600" b="1" dirty="0" smtClean="0"/>
            <a:t>缺少有效解决办法</a:t>
          </a:r>
          <a:endParaRPr lang="zh-CN" altLang="en-US" sz="1600" b="1" dirty="0"/>
        </a:p>
      </dgm:t>
    </dgm:pt>
    <dgm:pt modelId="{A366AD6D-1378-4CD6-9245-08A45FE47169}" type="parTrans" cxnId="{470EADA9-DB7A-42C2-87CF-CFE04F91D9E9}">
      <dgm:prSet/>
      <dgm:spPr/>
      <dgm:t>
        <a:bodyPr/>
        <a:lstStyle/>
        <a:p>
          <a:endParaRPr lang="zh-CN" altLang="en-US"/>
        </a:p>
      </dgm:t>
    </dgm:pt>
    <dgm:pt modelId="{B4CA5B1B-D78B-4371-A665-D4DE7D08EF6D}" type="sibTrans" cxnId="{470EADA9-DB7A-42C2-87CF-CFE04F91D9E9}">
      <dgm:prSet/>
      <dgm:spPr/>
      <dgm:t>
        <a:bodyPr/>
        <a:lstStyle/>
        <a:p>
          <a:endParaRPr lang="zh-CN" altLang="en-US" dirty="0"/>
        </a:p>
      </dgm:t>
    </dgm:pt>
    <dgm:pt modelId="{27DA1F3B-D2D5-4CB8-BBDE-A279025665B8}">
      <dgm:prSet phldrT="[文本]"/>
      <dgm:spPr/>
      <dgm:t>
        <a:bodyPr/>
        <a:lstStyle/>
        <a:p>
          <a:endParaRPr lang="zh-CN" altLang="en-US" dirty="0"/>
        </a:p>
      </dgm:t>
    </dgm:pt>
    <dgm:pt modelId="{A36F062E-4C1D-4BE3-8F31-2483997AEEA7}" type="sibTrans" cxnId="{83E0B42D-E184-4EE4-9A7A-04FBDE842119}">
      <dgm:prSet/>
      <dgm:spPr/>
      <dgm:t>
        <a:bodyPr/>
        <a:lstStyle/>
        <a:p>
          <a:r>
            <a:rPr lang="zh-CN" altLang="en-US" b="1" dirty="0" smtClean="0"/>
            <a:t>盲道盲杖</a:t>
          </a:r>
          <a:endParaRPr lang="zh-CN" altLang="en-US" b="1" dirty="0"/>
        </a:p>
      </dgm:t>
    </dgm:pt>
    <dgm:pt modelId="{E7D69101-2C3F-4B15-A0AD-BAA619FC6847}" type="parTrans" cxnId="{83E0B42D-E184-4EE4-9A7A-04FBDE842119}">
      <dgm:prSet/>
      <dgm:spPr/>
      <dgm:t>
        <a:bodyPr/>
        <a:lstStyle/>
        <a:p>
          <a:endParaRPr lang="zh-CN" altLang="en-US"/>
        </a:p>
      </dgm:t>
    </dgm:pt>
    <dgm:pt modelId="{1CA72712-37AF-40B2-BDDD-7ACFB5E589CE}" type="pres">
      <dgm:prSet presAssocID="{B5059702-B5BF-46B9-BA1A-8CBA5349580D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33767ABD-1037-4966-A496-7277FE1BA75F}" type="pres">
      <dgm:prSet presAssocID="{769C7086-84BA-4F4D-BC19-F48C87262E3A}" presName="composite" presStyleCnt="0"/>
      <dgm:spPr/>
    </dgm:pt>
    <dgm:pt modelId="{DE218930-57B1-4717-9A8F-813DE91465F8}" type="pres">
      <dgm:prSet presAssocID="{769C7086-84BA-4F4D-BC19-F48C87262E3A}" presName="Parent1" presStyleLbl="node1" presStyleIdx="0" presStyleCnt="6" custScaleX="138594" custScaleY="138594" custLinFactNeighborX="15897" custLinFactNeighborY="2207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3892C0-79AB-432C-A1EC-48ED22B0D0EF}" type="pres">
      <dgm:prSet presAssocID="{769C7086-84BA-4F4D-BC19-F48C87262E3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E82D54-BBEB-4E49-81D4-0504B3AA2A95}" type="pres">
      <dgm:prSet presAssocID="{769C7086-84BA-4F4D-BC19-F48C87262E3A}" presName="BalanceSpacing" presStyleCnt="0"/>
      <dgm:spPr/>
    </dgm:pt>
    <dgm:pt modelId="{D64D69B6-E018-4BDF-8842-78BBA9357750}" type="pres">
      <dgm:prSet presAssocID="{769C7086-84BA-4F4D-BC19-F48C87262E3A}" presName="BalanceSpacing1" presStyleCnt="0"/>
      <dgm:spPr/>
    </dgm:pt>
    <dgm:pt modelId="{A0E8D573-8C31-4B02-B7B3-27379965BDD0}" type="pres">
      <dgm:prSet presAssocID="{7D0A7E42-3E94-4197-9FC1-560B7DD9FD81}" presName="Accent1Text" presStyleLbl="node1" presStyleIdx="1" presStyleCnt="6" custScaleX="150760" custScaleY="150759" custLinFactNeighborX="-52518" custLinFactNeighborY="18138"/>
      <dgm:spPr/>
      <dgm:t>
        <a:bodyPr/>
        <a:lstStyle/>
        <a:p>
          <a:endParaRPr lang="zh-CN" altLang="en-US"/>
        </a:p>
      </dgm:t>
    </dgm:pt>
    <dgm:pt modelId="{4F138B22-0240-425F-B121-0357210251E1}" type="pres">
      <dgm:prSet presAssocID="{7D0A7E42-3E94-4197-9FC1-560B7DD9FD81}" presName="spaceBetweenRectangles" presStyleCnt="0"/>
      <dgm:spPr/>
    </dgm:pt>
    <dgm:pt modelId="{92E5A0B0-7531-4DC2-AA65-C6596C4A66C2}" type="pres">
      <dgm:prSet presAssocID="{084D4B25-B8AA-432F-AD0F-5F82B2EB697A}" presName="composite" presStyleCnt="0"/>
      <dgm:spPr/>
    </dgm:pt>
    <dgm:pt modelId="{53B67266-D060-493B-A113-0CE029A3CEAF}" type="pres">
      <dgm:prSet presAssocID="{084D4B25-B8AA-432F-AD0F-5F82B2EB697A}" presName="Parent1" presStyleLbl="node1" presStyleIdx="2" presStyleCnt="6" custScaleX="110019" custScaleY="110019" custLinFactNeighborX="-46752" custLinFactNeighborY="4647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6E0570-149E-4FCF-A67E-1A57FC36EE44}" type="pres">
      <dgm:prSet presAssocID="{084D4B25-B8AA-432F-AD0F-5F82B2EB697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F88C72-E5E7-4FFD-8D70-3FDFF00739A2}" type="pres">
      <dgm:prSet presAssocID="{084D4B25-B8AA-432F-AD0F-5F82B2EB697A}" presName="BalanceSpacing" presStyleCnt="0"/>
      <dgm:spPr/>
    </dgm:pt>
    <dgm:pt modelId="{F91D5866-391F-47F7-9486-BF645EB6AB51}" type="pres">
      <dgm:prSet presAssocID="{084D4B25-B8AA-432F-AD0F-5F82B2EB697A}" presName="BalanceSpacing1" presStyleCnt="0"/>
      <dgm:spPr/>
    </dgm:pt>
    <dgm:pt modelId="{C115FB70-DDC8-440C-AC47-22A8815F0463}" type="pres">
      <dgm:prSet presAssocID="{B4CA5B1B-D78B-4371-A665-D4DE7D08EF6D}" presName="Accent1Text" presStyleLbl="node1" presStyleIdx="3" presStyleCnt="6" custAng="1797306" custScaleX="29951" custScaleY="29951" custLinFactX="2419" custLinFactNeighborX="100000" custLinFactNeighborY="-43028"/>
      <dgm:spPr/>
      <dgm:t>
        <a:bodyPr/>
        <a:lstStyle/>
        <a:p>
          <a:endParaRPr lang="zh-CN" altLang="en-US"/>
        </a:p>
      </dgm:t>
    </dgm:pt>
    <dgm:pt modelId="{83894776-2593-49CE-8F26-876E0C619464}" type="pres">
      <dgm:prSet presAssocID="{B4CA5B1B-D78B-4371-A665-D4DE7D08EF6D}" presName="spaceBetweenRectangles" presStyleCnt="0"/>
      <dgm:spPr/>
    </dgm:pt>
    <dgm:pt modelId="{1A4997AB-7A57-4A0C-9C97-74F66E0F65CD}" type="pres">
      <dgm:prSet presAssocID="{27DA1F3B-D2D5-4CB8-BBDE-A279025665B8}" presName="composite" presStyleCnt="0"/>
      <dgm:spPr/>
    </dgm:pt>
    <dgm:pt modelId="{2F0FC80B-ED46-45A2-BC7F-3766A87AFDDF}" type="pres">
      <dgm:prSet presAssocID="{27DA1F3B-D2D5-4CB8-BBDE-A279025665B8}" presName="Parent1" presStyleLbl="node1" presStyleIdx="4" presStyleCnt="6" custAng="1090550" custScaleX="41810" custScaleY="41810" custLinFactX="-98491" custLinFactNeighborX="-100000" custLinFactNeighborY="438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70814-BCF1-48D0-85C1-2F2898D99588}" type="pres">
      <dgm:prSet presAssocID="{27DA1F3B-D2D5-4CB8-BBDE-A279025665B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612BB5-6282-48F3-B859-D7A7AA7F80A1}" type="pres">
      <dgm:prSet presAssocID="{27DA1F3B-D2D5-4CB8-BBDE-A279025665B8}" presName="BalanceSpacing" presStyleCnt="0"/>
      <dgm:spPr/>
    </dgm:pt>
    <dgm:pt modelId="{A191DF46-C2F2-440A-BF8C-9D83969F7926}" type="pres">
      <dgm:prSet presAssocID="{27DA1F3B-D2D5-4CB8-BBDE-A279025665B8}" presName="BalanceSpacing1" presStyleCnt="0"/>
      <dgm:spPr/>
    </dgm:pt>
    <dgm:pt modelId="{D181EE66-C27D-4C2D-8C93-AD81EFBEA083}" type="pres">
      <dgm:prSet presAssocID="{A36F062E-4C1D-4BE3-8F31-2483997AEEA7}" presName="Accent1Text" presStyleLbl="node1" presStyleIdx="5" presStyleCnt="6" custLinFactX="92160" custLinFactNeighborX="100000" custLinFactNeighborY="-26120"/>
      <dgm:spPr/>
      <dgm:t>
        <a:bodyPr/>
        <a:lstStyle/>
        <a:p>
          <a:endParaRPr lang="zh-CN" altLang="en-US"/>
        </a:p>
      </dgm:t>
    </dgm:pt>
  </dgm:ptLst>
  <dgm:cxnLst>
    <dgm:cxn modelId="{83E0B42D-E184-4EE4-9A7A-04FBDE842119}" srcId="{B5059702-B5BF-46B9-BA1A-8CBA5349580D}" destId="{27DA1F3B-D2D5-4CB8-BBDE-A279025665B8}" srcOrd="2" destOrd="0" parTransId="{E7D69101-2C3F-4B15-A0AD-BAA619FC6847}" sibTransId="{A36F062E-4C1D-4BE3-8F31-2483997AEEA7}"/>
    <dgm:cxn modelId="{DCA4CA90-D8CC-47B5-81E8-3D8F302C9EDA}" type="presOf" srcId="{A36F062E-4C1D-4BE3-8F31-2483997AEEA7}" destId="{D181EE66-C27D-4C2D-8C93-AD81EFBEA083}" srcOrd="0" destOrd="0" presId="urn:microsoft.com/office/officeart/2008/layout/AlternatingHexagons"/>
    <dgm:cxn modelId="{DE0AB836-DE67-4B21-B1F2-CA557E089930}" type="presOf" srcId="{769C7086-84BA-4F4D-BC19-F48C87262E3A}" destId="{DE218930-57B1-4717-9A8F-813DE91465F8}" srcOrd="0" destOrd="0" presId="urn:microsoft.com/office/officeart/2008/layout/AlternatingHexagons"/>
    <dgm:cxn modelId="{D85CBBC8-1A68-4A1D-9C12-A35C1DF95A42}" type="presOf" srcId="{B5059702-B5BF-46B9-BA1A-8CBA5349580D}" destId="{1CA72712-37AF-40B2-BDDD-7ACFB5E589CE}" srcOrd="0" destOrd="0" presId="urn:microsoft.com/office/officeart/2008/layout/AlternatingHexagons"/>
    <dgm:cxn modelId="{9F3FF5A4-DA07-491E-A0F0-0F7FB45818F9}" type="presOf" srcId="{27DA1F3B-D2D5-4CB8-BBDE-A279025665B8}" destId="{2F0FC80B-ED46-45A2-BC7F-3766A87AFDDF}" srcOrd="0" destOrd="0" presId="urn:microsoft.com/office/officeart/2008/layout/AlternatingHexagons"/>
    <dgm:cxn modelId="{8FD71C1B-DE61-472B-908C-822E49E4D290}" type="presOf" srcId="{7D0A7E42-3E94-4197-9FC1-560B7DD9FD81}" destId="{A0E8D573-8C31-4B02-B7B3-27379965BDD0}" srcOrd="0" destOrd="0" presId="urn:microsoft.com/office/officeart/2008/layout/AlternatingHexagons"/>
    <dgm:cxn modelId="{A869374E-A5F1-4EC1-A7FF-7FC9136ADF90}" type="presOf" srcId="{B4CA5B1B-D78B-4371-A665-D4DE7D08EF6D}" destId="{C115FB70-DDC8-440C-AC47-22A8815F0463}" srcOrd="0" destOrd="0" presId="urn:microsoft.com/office/officeart/2008/layout/AlternatingHexagons"/>
    <dgm:cxn modelId="{AE1433F4-7861-40E1-A42F-42A81F00662A}" srcId="{B5059702-B5BF-46B9-BA1A-8CBA5349580D}" destId="{769C7086-84BA-4F4D-BC19-F48C87262E3A}" srcOrd="0" destOrd="0" parTransId="{689E563B-F0AD-4140-AEE1-E9CA7C23138D}" sibTransId="{7D0A7E42-3E94-4197-9FC1-560B7DD9FD81}"/>
    <dgm:cxn modelId="{C6129885-A307-4420-A8A2-BC260712E8EF}" type="presOf" srcId="{084D4B25-B8AA-432F-AD0F-5F82B2EB697A}" destId="{53B67266-D060-493B-A113-0CE029A3CEAF}" srcOrd="0" destOrd="0" presId="urn:microsoft.com/office/officeart/2008/layout/AlternatingHexagons"/>
    <dgm:cxn modelId="{470EADA9-DB7A-42C2-87CF-CFE04F91D9E9}" srcId="{B5059702-B5BF-46B9-BA1A-8CBA5349580D}" destId="{084D4B25-B8AA-432F-AD0F-5F82B2EB697A}" srcOrd="1" destOrd="0" parTransId="{A366AD6D-1378-4CD6-9245-08A45FE47169}" sibTransId="{B4CA5B1B-D78B-4371-A665-D4DE7D08EF6D}"/>
    <dgm:cxn modelId="{40C86D08-65F9-4778-9CE7-91D6D6CDF62E}" type="presParOf" srcId="{1CA72712-37AF-40B2-BDDD-7ACFB5E589CE}" destId="{33767ABD-1037-4966-A496-7277FE1BA75F}" srcOrd="0" destOrd="0" presId="urn:microsoft.com/office/officeart/2008/layout/AlternatingHexagons"/>
    <dgm:cxn modelId="{3E797963-8F98-43F4-976E-E7506B1C020D}" type="presParOf" srcId="{33767ABD-1037-4966-A496-7277FE1BA75F}" destId="{DE218930-57B1-4717-9A8F-813DE91465F8}" srcOrd="0" destOrd="0" presId="urn:microsoft.com/office/officeart/2008/layout/AlternatingHexagons"/>
    <dgm:cxn modelId="{974DCF93-D29F-41A4-BF3C-85826F9ED6F4}" type="presParOf" srcId="{33767ABD-1037-4966-A496-7277FE1BA75F}" destId="{2D3892C0-79AB-432C-A1EC-48ED22B0D0EF}" srcOrd="1" destOrd="0" presId="urn:microsoft.com/office/officeart/2008/layout/AlternatingHexagons"/>
    <dgm:cxn modelId="{E4CD38C7-B00A-47AD-8C10-4E1DF6D97546}" type="presParOf" srcId="{33767ABD-1037-4966-A496-7277FE1BA75F}" destId="{77E82D54-BBEB-4E49-81D4-0504B3AA2A95}" srcOrd="2" destOrd="0" presId="urn:microsoft.com/office/officeart/2008/layout/AlternatingHexagons"/>
    <dgm:cxn modelId="{85792523-B5F7-4586-8790-E5656D786EF5}" type="presParOf" srcId="{33767ABD-1037-4966-A496-7277FE1BA75F}" destId="{D64D69B6-E018-4BDF-8842-78BBA9357750}" srcOrd="3" destOrd="0" presId="urn:microsoft.com/office/officeart/2008/layout/AlternatingHexagons"/>
    <dgm:cxn modelId="{495A5729-E563-47C3-BC85-0F0DCDAC2EC8}" type="presParOf" srcId="{33767ABD-1037-4966-A496-7277FE1BA75F}" destId="{A0E8D573-8C31-4B02-B7B3-27379965BDD0}" srcOrd="4" destOrd="0" presId="urn:microsoft.com/office/officeart/2008/layout/AlternatingHexagons"/>
    <dgm:cxn modelId="{9E71348F-50A9-4AC2-95B4-43198D52F848}" type="presParOf" srcId="{1CA72712-37AF-40B2-BDDD-7ACFB5E589CE}" destId="{4F138B22-0240-425F-B121-0357210251E1}" srcOrd="1" destOrd="0" presId="urn:microsoft.com/office/officeart/2008/layout/AlternatingHexagons"/>
    <dgm:cxn modelId="{833720B9-6EF9-4C34-8D0D-E4D7CB48689E}" type="presParOf" srcId="{1CA72712-37AF-40B2-BDDD-7ACFB5E589CE}" destId="{92E5A0B0-7531-4DC2-AA65-C6596C4A66C2}" srcOrd="2" destOrd="0" presId="urn:microsoft.com/office/officeart/2008/layout/AlternatingHexagons"/>
    <dgm:cxn modelId="{BD32CDE3-CA41-40BB-83E7-76C08D7D3C33}" type="presParOf" srcId="{92E5A0B0-7531-4DC2-AA65-C6596C4A66C2}" destId="{53B67266-D060-493B-A113-0CE029A3CEAF}" srcOrd="0" destOrd="0" presId="urn:microsoft.com/office/officeart/2008/layout/AlternatingHexagons"/>
    <dgm:cxn modelId="{D66279EA-7B24-4D43-8555-E30D2F2FB56E}" type="presParOf" srcId="{92E5A0B0-7531-4DC2-AA65-C6596C4A66C2}" destId="{416E0570-149E-4FCF-A67E-1A57FC36EE44}" srcOrd="1" destOrd="0" presId="urn:microsoft.com/office/officeart/2008/layout/AlternatingHexagons"/>
    <dgm:cxn modelId="{2E09EA2F-2F14-46E3-B2ED-32AE86640545}" type="presParOf" srcId="{92E5A0B0-7531-4DC2-AA65-C6596C4A66C2}" destId="{B1F88C72-E5E7-4FFD-8D70-3FDFF00739A2}" srcOrd="2" destOrd="0" presId="urn:microsoft.com/office/officeart/2008/layout/AlternatingHexagons"/>
    <dgm:cxn modelId="{00B44AD7-FB5F-4804-AA84-1BA90FF97632}" type="presParOf" srcId="{92E5A0B0-7531-4DC2-AA65-C6596C4A66C2}" destId="{F91D5866-391F-47F7-9486-BF645EB6AB51}" srcOrd="3" destOrd="0" presId="urn:microsoft.com/office/officeart/2008/layout/AlternatingHexagons"/>
    <dgm:cxn modelId="{0C41579D-8BEB-489E-838F-C9DB4B888A2E}" type="presParOf" srcId="{92E5A0B0-7531-4DC2-AA65-C6596C4A66C2}" destId="{C115FB70-DDC8-440C-AC47-22A8815F0463}" srcOrd="4" destOrd="0" presId="urn:microsoft.com/office/officeart/2008/layout/AlternatingHexagons"/>
    <dgm:cxn modelId="{B7E51870-A44C-4E22-B764-8084D2B90C90}" type="presParOf" srcId="{1CA72712-37AF-40B2-BDDD-7ACFB5E589CE}" destId="{83894776-2593-49CE-8F26-876E0C619464}" srcOrd="3" destOrd="0" presId="urn:microsoft.com/office/officeart/2008/layout/AlternatingHexagons"/>
    <dgm:cxn modelId="{D4DFED36-8B97-434E-9433-F5FF9217DCF4}" type="presParOf" srcId="{1CA72712-37AF-40B2-BDDD-7ACFB5E589CE}" destId="{1A4997AB-7A57-4A0C-9C97-74F66E0F65CD}" srcOrd="4" destOrd="0" presId="urn:microsoft.com/office/officeart/2008/layout/AlternatingHexagons"/>
    <dgm:cxn modelId="{8809ECDE-C96B-4592-91CD-CF987F12C29E}" type="presParOf" srcId="{1A4997AB-7A57-4A0C-9C97-74F66E0F65CD}" destId="{2F0FC80B-ED46-45A2-BC7F-3766A87AFDDF}" srcOrd="0" destOrd="0" presId="urn:microsoft.com/office/officeart/2008/layout/AlternatingHexagons"/>
    <dgm:cxn modelId="{B4FEAEDA-F385-4574-BECF-B545F10E10EA}" type="presParOf" srcId="{1A4997AB-7A57-4A0C-9C97-74F66E0F65CD}" destId="{4BB70814-BCF1-48D0-85C1-2F2898D99588}" srcOrd="1" destOrd="0" presId="urn:microsoft.com/office/officeart/2008/layout/AlternatingHexagons"/>
    <dgm:cxn modelId="{6EC640EF-7F14-45B8-9D57-70A11563264F}" type="presParOf" srcId="{1A4997AB-7A57-4A0C-9C97-74F66E0F65CD}" destId="{18612BB5-6282-48F3-B859-D7A7AA7F80A1}" srcOrd="2" destOrd="0" presId="urn:microsoft.com/office/officeart/2008/layout/AlternatingHexagons"/>
    <dgm:cxn modelId="{2BFAC226-792E-4F15-908C-9CD1F6FB7BE6}" type="presParOf" srcId="{1A4997AB-7A57-4A0C-9C97-74F66E0F65CD}" destId="{A191DF46-C2F2-440A-BF8C-9D83969F7926}" srcOrd="3" destOrd="0" presId="urn:microsoft.com/office/officeart/2008/layout/AlternatingHexagons"/>
    <dgm:cxn modelId="{6567EC94-E085-4EAF-AA5C-3016C1312301}" type="presParOf" srcId="{1A4997AB-7A57-4A0C-9C97-74F66E0F65CD}" destId="{D181EE66-C27D-4C2D-8C93-AD81EFBEA08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18930-57B1-4717-9A8F-813DE91465F8}">
      <dsp:nvSpPr>
        <dsp:cNvPr id="0" name=""/>
        <dsp:cNvSpPr/>
      </dsp:nvSpPr>
      <dsp:spPr>
        <a:xfrm rot="5400000">
          <a:off x="2541171" y="563780"/>
          <a:ext cx="2093434" cy="182128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独立出行难</a:t>
          </a:r>
          <a:endParaRPr lang="zh-CN" altLang="en-US" sz="2400" b="1" kern="1200" dirty="0"/>
        </a:p>
      </dsp:txBody>
      <dsp:txXfrm rot="-5400000">
        <a:off x="2961061" y="753934"/>
        <a:ext cx="1253654" cy="1440980"/>
      </dsp:txXfrm>
    </dsp:sp>
    <dsp:sp modelId="{2D3892C0-79AB-432C-A1EC-48ED22B0D0EF}">
      <dsp:nvSpPr>
        <dsp:cNvPr id="0" name=""/>
        <dsp:cNvSpPr/>
      </dsp:nvSpPr>
      <dsp:spPr>
        <a:xfrm>
          <a:off x="4075919" y="687811"/>
          <a:ext cx="1685695" cy="906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8D573-8C31-4B02-B7B3-27379965BDD0}">
      <dsp:nvSpPr>
        <dsp:cNvPr id="0" name=""/>
        <dsp:cNvSpPr/>
      </dsp:nvSpPr>
      <dsp:spPr>
        <a:xfrm rot="5400000">
          <a:off x="130995" y="424344"/>
          <a:ext cx="2277184" cy="198116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shade val="50000"/>
            <a:hueOff val="-164345"/>
            <a:satOff val="-10887"/>
            <a:lumOff val="15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/>
            <a:t>1700</a:t>
          </a:r>
          <a:r>
            <a:rPr lang="zh-CN" altLang="en-US" sz="3200" b="1" kern="1200" dirty="0" smtClean="0"/>
            <a:t>万</a:t>
          </a:r>
          <a:endParaRPr lang="zh-CN" altLang="en-US" sz="3200" b="1" kern="1200" dirty="0"/>
        </a:p>
      </dsp:txBody>
      <dsp:txXfrm rot="-5400000">
        <a:off x="587737" y="631196"/>
        <a:ext cx="1363699" cy="1567460"/>
      </dsp:txXfrm>
    </dsp:sp>
    <dsp:sp modelId="{53B67266-D060-493B-A113-0CE029A3CEAF}">
      <dsp:nvSpPr>
        <dsp:cNvPr id="0" name=""/>
        <dsp:cNvSpPr/>
      </dsp:nvSpPr>
      <dsp:spPr>
        <a:xfrm rot="5400000">
          <a:off x="1221357" y="2861162"/>
          <a:ext cx="1661815" cy="1445779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shade val="50000"/>
            <a:hueOff val="-328690"/>
            <a:satOff val="-21775"/>
            <a:lumOff val="317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缺少有效解决办法</a:t>
          </a:r>
          <a:endParaRPr lang="zh-CN" altLang="en-US" sz="1600" b="1" kern="1200" dirty="0"/>
        </a:p>
      </dsp:txBody>
      <dsp:txXfrm rot="-5400000">
        <a:off x="1554676" y="3012110"/>
        <a:ext cx="995177" cy="1143883"/>
      </dsp:txXfrm>
    </dsp:sp>
    <dsp:sp modelId="{416E0570-149E-4FCF-A67E-1A57FC36EE44}">
      <dsp:nvSpPr>
        <dsp:cNvPr id="0" name=""/>
        <dsp:cNvSpPr/>
      </dsp:nvSpPr>
      <dsp:spPr>
        <a:xfrm>
          <a:off x="323886" y="2428927"/>
          <a:ext cx="1631318" cy="906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5FB70-DDC8-440C-AC47-22A8815F0463}">
      <dsp:nvSpPr>
        <dsp:cNvPr id="0" name=""/>
        <dsp:cNvSpPr/>
      </dsp:nvSpPr>
      <dsp:spPr>
        <a:xfrm rot="7197306">
          <a:off x="5205592" y="2035346"/>
          <a:ext cx="452403" cy="3935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shade val="50000"/>
            <a:hueOff val="-493035"/>
            <a:satOff val="-32662"/>
            <a:lumOff val="476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 dirty="0"/>
        </a:p>
      </dsp:txBody>
      <dsp:txXfrm rot="-5400000">
        <a:off x="5296332" y="2076440"/>
        <a:ext cx="270921" cy="311404"/>
      </dsp:txXfrm>
    </dsp:sp>
    <dsp:sp modelId="{2F0FC80B-ED46-45A2-BC7F-3766A87AFDDF}">
      <dsp:nvSpPr>
        <dsp:cNvPr id="0" name=""/>
        <dsp:cNvSpPr/>
      </dsp:nvSpPr>
      <dsp:spPr>
        <a:xfrm rot="6490550">
          <a:off x="454812" y="4337017"/>
          <a:ext cx="631531" cy="54943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shade val="50000"/>
            <a:hueOff val="-328690"/>
            <a:satOff val="-21775"/>
            <a:lumOff val="317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 rot="-5400000">
        <a:off x="581481" y="4394382"/>
        <a:ext cx="378192" cy="434703"/>
      </dsp:txXfrm>
    </dsp:sp>
    <dsp:sp modelId="{4BB70814-BCF1-48D0-85C1-2F2898D99588}">
      <dsp:nvSpPr>
        <dsp:cNvPr id="0" name=""/>
        <dsp:cNvSpPr/>
      </dsp:nvSpPr>
      <dsp:spPr>
        <a:xfrm>
          <a:off x="4075919" y="3786690"/>
          <a:ext cx="1685695" cy="906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1EE66-C27D-4C2D-8C93-AD81EFBEA083}">
      <dsp:nvSpPr>
        <dsp:cNvPr id="0" name=""/>
        <dsp:cNvSpPr/>
      </dsp:nvSpPr>
      <dsp:spPr>
        <a:xfrm rot="5400000">
          <a:off x="3729705" y="3188238"/>
          <a:ext cx="1510480" cy="1314117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shade val="50000"/>
            <a:hueOff val="-164345"/>
            <a:satOff val="-10887"/>
            <a:lumOff val="15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/>
            <a:t>盲道盲杖</a:t>
          </a:r>
          <a:endParaRPr lang="zh-CN" altLang="en-US" sz="2600" b="1" kern="1200" dirty="0"/>
        </a:p>
      </dsp:txBody>
      <dsp:txXfrm rot="-5400000">
        <a:off x="4032669" y="3325440"/>
        <a:ext cx="904551" cy="1039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自我介绍，导航与控制研究所，硕士，董岩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102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338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312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385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81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下面我将从如下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个方面进行项目答辩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63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smtClean="0"/>
              <a:t>1700</a:t>
            </a:r>
            <a:r>
              <a:rPr lang="zh-CN" altLang="en-US" dirty="0" smtClean="0"/>
              <a:t>万，看不到？独立出行难。</a:t>
            </a:r>
            <a:endParaRPr lang="en-US" altLang="zh-CN" dirty="0" smtClean="0"/>
          </a:p>
          <a:p>
            <a:r>
              <a:rPr lang="zh-CN" altLang="en-US" dirty="0" smtClean="0"/>
              <a:t>盲道，是目前国家投入较大的一个体系；盲杖，是盲人使用最多的工具之一：</a:t>
            </a:r>
            <a:endParaRPr lang="en-US" altLang="zh-CN" dirty="0" smtClean="0"/>
          </a:p>
          <a:p>
            <a:r>
              <a:rPr lang="zh-CN" altLang="en-US" dirty="0" smtClean="0"/>
              <a:t>？ 是否能够将二者结合，充分发挥盲道的普及性与规范性特点，以及盲杖的灵活性，而不是“另辟蹊径”去创造其他的系统？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9102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只是团队的一个近期目标</a:t>
            </a:r>
            <a:endParaRPr lang="en-US" altLang="zh-CN" dirty="0" smtClean="0"/>
          </a:p>
          <a:p>
            <a:r>
              <a:rPr lang="zh-CN" altLang="en-US" dirty="0" smtClean="0"/>
              <a:t>长远：是做</a:t>
            </a:r>
            <a:r>
              <a:rPr lang="en-US" altLang="zh-CN" dirty="0" smtClean="0"/>
              <a:t>xxx</a:t>
            </a:r>
            <a:r>
              <a:rPr lang="zh-CN" altLang="en-US" dirty="0" smtClean="0"/>
              <a:t>，但不属于挑战杯的计划，故不做介绍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001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290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这些创新点并不是说我们完全提出来的，但我们希望把这些综合，实现一个切实可行的方案。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我们期望：</a:t>
            </a:r>
            <a:endParaRPr lang="en-US" altLang="zh-CN" dirty="0" smtClean="0"/>
          </a:p>
          <a:p>
            <a:r>
              <a:rPr lang="zh-CN" altLang="en-US" dirty="0" smtClean="0"/>
              <a:t>从新水到主楼，说“去主楼”，盲杖能够定位出目前所在位置，载入清华校园的地图信息，确定有盲道的路线并规划路线，并指引盲人走到主楼。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独创的？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237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337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844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60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矩形 27"/>
          <p:cNvSpPr/>
          <p:nvPr userDrawn="1"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 14"/>
          <p:cNvGrpSpPr/>
          <p:nvPr userDrawn="1"/>
        </p:nvGrpSpPr>
        <p:grpSpPr>
          <a:xfrm>
            <a:off x="-22301" y="6654791"/>
            <a:ext cx="1271471" cy="203211"/>
            <a:chOff x="-22302" y="6654791"/>
            <a:chExt cx="1271471" cy="203210"/>
          </a:xfrm>
        </p:grpSpPr>
        <p:sp>
          <p:nvSpPr>
            <p:cNvPr id="30" name="圆角矩形 29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 userDrawn="1"/>
        </p:nvSpPr>
        <p:spPr>
          <a:xfrm>
            <a:off x="113075" y="24532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zh-CN" altLang="en-US" sz="5500" dirty="0" smtClean="0">
                <a:solidFill>
                  <a:schemeClr val="bg1"/>
                </a:solidFill>
                <a:latin typeface="Eras Light ITC" panose="020B0402030504020804" pitchFamily="34" charset="0"/>
              </a:rPr>
              <a:t>答辩内容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37" name="圆角矩形 36"/>
          <p:cNvSpPr/>
          <p:nvPr userDrawn="1"/>
        </p:nvSpPr>
        <p:spPr>
          <a:xfrm rot="10800000" flipV="1">
            <a:off x="3097113" y="2358263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38" name="圆角矩形 37"/>
          <p:cNvSpPr/>
          <p:nvPr userDrawn="1"/>
        </p:nvSpPr>
        <p:spPr>
          <a:xfrm rot="10800000" flipV="1">
            <a:off x="3079954" y="3387634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39" name="圆角矩形 38"/>
          <p:cNvSpPr/>
          <p:nvPr userDrawn="1"/>
        </p:nvSpPr>
        <p:spPr>
          <a:xfrm rot="10800000" flipV="1">
            <a:off x="3088344" y="4372648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4</a:t>
            </a:r>
            <a:endParaRPr lang="zh-CN" altLang="en-US" sz="3600" dirty="0"/>
          </a:p>
        </p:txBody>
      </p:sp>
      <p:sp>
        <p:nvSpPr>
          <p:cNvPr id="36" name="圆角矩形 35"/>
          <p:cNvSpPr/>
          <p:nvPr userDrawn="1"/>
        </p:nvSpPr>
        <p:spPr>
          <a:xfrm rot="10800000" flipV="1">
            <a:off x="3084729" y="1309197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050" y="119756"/>
            <a:ext cx="909490" cy="8871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 3"/>
          <p:cNvGrpSpPr/>
          <p:nvPr userDrawn="1"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8" name="矩形 7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endParaRPr lang="zh-CN" altLang="en-US" sz="6000" dirty="0"/>
            </a:p>
          </p:txBody>
        </p:sp>
        <p:grpSp>
          <p:nvGrpSpPr>
            <p:cNvPr id="11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12" name="圆角矩形 11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角矩形 12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文本占位符 21"/>
          <p:cNvSpPr>
            <a:spLocks noGrp="1"/>
          </p:cNvSpPr>
          <p:nvPr>
            <p:ph type="body" sz="quarter" idx="13"/>
          </p:nvPr>
        </p:nvSpPr>
        <p:spPr>
          <a:xfrm>
            <a:off x="465271" y="3085743"/>
            <a:ext cx="1273175" cy="1038669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algn="ctr"/>
            <a:endParaRPr lang="zh-CN" altLang="en-US" sz="6000" dirty="0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050" y="119756"/>
            <a:ext cx="909490" cy="8871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9"/>
          <p:cNvSpPr txBox="1"/>
          <p:nvPr userDrawn="1"/>
        </p:nvSpPr>
        <p:spPr>
          <a:xfrm>
            <a:off x="598516" y="249441"/>
            <a:ext cx="2334155" cy="438563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marL="0" lvl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难点评估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3865418" y="252859"/>
            <a:ext cx="8326584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 userDrawn="1"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sz="3600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050" y="119756"/>
            <a:ext cx="909490" cy="887197"/>
          </a:xfrm>
          <a:prstGeom prst="rect">
            <a:avLst/>
          </a:prstGeom>
        </p:spPr>
      </p:pic>
      <p:sp>
        <p:nvSpPr>
          <p:cNvPr id="20" name="文本占位符 19"/>
          <p:cNvSpPr>
            <a:spLocks noGrp="1"/>
          </p:cNvSpPr>
          <p:nvPr>
            <p:ph type="body" sz="quarter" idx="13"/>
          </p:nvPr>
        </p:nvSpPr>
        <p:spPr>
          <a:xfrm>
            <a:off x="589306" y="251146"/>
            <a:ext cx="3165428" cy="487703"/>
          </a:xfrm>
        </p:spPr>
        <p:txBody>
          <a:bodyPr/>
          <a:lstStyle>
            <a:lvl1pPr marL="0" indent="0">
              <a:buNone/>
              <a:defRPr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257" y="293145"/>
            <a:ext cx="448018" cy="40370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7A37-B852-49AB-B2E2-96296AB21F67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png"/><Relationship Id="rId3" Type="http://schemas.openxmlformats.org/officeDocument/2006/relationships/image" Target="../media/image2.jpe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png"/><Relationship Id="rId10" Type="http://schemas.openxmlformats.org/officeDocument/2006/relationships/image" Target="../media/image18.jpe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4.png"/><Relationship Id="rId4" Type="http://schemas.openxmlformats.org/officeDocument/2006/relationships/image" Target="../media/image2.jpe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95108" y="1874565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dirty="0"/>
              <a:t>智能盲杖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18437" y="35005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答辩人：董岩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766262" y="5006499"/>
            <a:ext cx="505779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指导老师：</a:t>
            </a:r>
            <a:r>
              <a:rPr lang="zh-CN" altLang="en-US" dirty="0" smtClean="0"/>
              <a:t>张涛教授</a:t>
            </a:r>
            <a:endParaRPr lang="en-US" altLang="zh-CN" dirty="0" smtClean="0"/>
          </a:p>
          <a:p>
            <a:r>
              <a:rPr lang="zh-CN" altLang="en-US" dirty="0" smtClean="0"/>
              <a:t>团队成员：夏卓凡、黄松睿、韩虎生、林嘉成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064" y="182337"/>
            <a:ext cx="1282506" cy="1251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190"/>
    </mc:Choice>
    <mc:Fallback xmlns="">
      <p:transition advTm="1019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-9430" y="199156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    创新性</a:t>
            </a:r>
            <a:r>
              <a:rPr lang="en-US" altLang="zh-CN" sz="3200" b="1" dirty="0">
                <a:solidFill>
                  <a:schemeClr val="bg1"/>
                </a:solidFill>
              </a:rPr>
              <a:t>-</a:t>
            </a:r>
            <a:r>
              <a:rPr lang="zh-CN" altLang="en-US" sz="3200" b="1" dirty="0">
                <a:solidFill>
                  <a:schemeClr val="bg1"/>
                </a:solidFill>
              </a:rPr>
              <a:t>盲道识别与定位</a:t>
            </a:r>
            <a:r>
              <a:rPr lang="en-US" altLang="zh-CN" sz="3200" b="1" dirty="0">
                <a:solidFill>
                  <a:schemeClr val="bg1"/>
                </a:solidFill>
              </a:rPr>
              <a:t>-</a:t>
            </a:r>
            <a:r>
              <a:rPr lang="zh-CN" altLang="en-US" sz="3200" b="1" dirty="0">
                <a:solidFill>
                  <a:schemeClr val="bg1"/>
                </a:solidFill>
              </a:rPr>
              <a:t>原理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064" y="182337"/>
            <a:ext cx="1282506" cy="12510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85" y="2473948"/>
            <a:ext cx="5368830" cy="4047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42995" y="1623535"/>
                <a:ext cx="11090537" cy="831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 smtClean="0"/>
                  <a:t>在人所站立的位置定义世界坐标系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sz="1600" dirty="0"/>
                  <a:t>（</a:t>
                </a:r>
                <a:r>
                  <a:rPr lang="zh-CN" altLang="en-US" sz="1600" dirty="0" smtClean="0"/>
                  <a:t>摄像头所在位置在地面的投影点）</a:t>
                </a:r>
                <a:r>
                  <a:rPr lang="en-US" altLang="zh-CN" sz="1600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𝑥𝑧</m:t>
                    </m:r>
                  </m:oMath>
                </a14:m>
                <a:r>
                  <a:rPr lang="zh-CN" altLang="en-US" sz="1600" dirty="0" smtClean="0"/>
                  <a:t>分别定义为前进方向、竖直向上，从而得到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600" dirty="0" smtClean="0"/>
                  <a:t>;</a:t>
                </a:r>
              </a:p>
              <a:p>
                <a:r>
                  <a:rPr lang="zh-CN" altLang="en-US" sz="1600" dirty="0" smtClean="0"/>
                  <a:t>摄像头所处位置的坐标系为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en-US" sz="1600" dirty="0" smtClean="0"/>
                  <a:t>，方向定义相同与世界坐标系相同；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摄像头旋转后的坐标系定为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zh-CN" altLang="en-US" sz="1600" dirty="0" smtClean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sz="1600" dirty="0" smtClean="0"/>
                  <a:t>为摄像头主光轴方向，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1600" dirty="0" smtClean="0"/>
                  <a:t>相应坐标轴旋转后得到</a:t>
                </a:r>
                <a:endParaRPr lang="en-US" altLang="zh-CN" sz="1600" dirty="0" smtClean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95" y="1623535"/>
                <a:ext cx="11090537" cy="831638"/>
              </a:xfrm>
              <a:prstGeom prst="rect">
                <a:avLst/>
              </a:prstGeom>
              <a:blipFill>
                <a:blip r:embed="rId5"/>
                <a:stretch>
                  <a:fillRect l="-275" t="-2920" b="-8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845271" y="2651124"/>
                <a:ext cx="5939703" cy="1846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世界坐标系中的三维坐标点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经过齐次坐标变换到基坐标系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中，得到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再通过基坐标系到摄像头坐标系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zh-CN" altLang="en-US" dirty="0" smtClean="0"/>
                  <a:t>的变换：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得到</a:t>
                </a:r>
                <a:r>
                  <a:rPr lang="zh-CN" altLang="en-US" dirty="0"/>
                  <a:t>图像中的</a:t>
                </a:r>
                <a:r>
                  <a:rPr lang="zh-CN" altLang="en-US" dirty="0" smtClean="0"/>
                  <a:t>像素值（其中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𝑊𝐵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为相应变化矩阵）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271" y="2651124"/>
                <a:ext cx="5939703" cy="1846659"/>
              </a:xfrm>
              <a:prstGeom prst="rect">
                <a:avLst/>
              </a:prstGeom>
              <a:blipFill>
                <a:blip r:embed="rId6"/>
                <a:stretch>
                  <a:fillRect l="-1027" t="-1980" r="-308" b="-4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782060" y="4753254"/>
                <a:ext cx="628565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dirty="0" smtClean="0"/>
                  <a:t>那么，</a:t>
                </a:r>
                <a:endParaRPr lang="en-US" altLang="zh-CN" sz="1800" dirty="0" smtClean="0"/>
              </a:p>
              <a:p>
                <a:r>
                  <a:rPr lang="zh-CN" altLang="en-US" sz="1800" dirty="0" smtClean="0"/>
                  <a:t>当已知像素坐标后，可以通过变化矩阵反解回地面坐标。</a:t>
                </a:r>
                <a:endParaRPr lang="en-US" altLang="zh-CN" sz="1800" dirty="0" smtClean="0"/>
              </a:p>
              <a:p>
                <a:r>
                  <a:rPr lang="zh-CN" altLang="en-US" sz="1800" dirty="0" smtClean="0"/>
                  <a:t>此时反解需要的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𝐵𝐶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𝑊𝐵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均可以通过传感器解算出来，</a:t>
                </a:r>
                <a:endParaRPr lang="en-US" altLang="zh-CN" sz="1800" dirty="0" smtClean="0"/>
              </a:p>
              <a:p>
                <a:r>
                  <a:rPr lang="zh-CN" altLang="en-US" sz="1800" dirty="0"/>
                  <a:t>之后</a:t>
                </a:r>
                <a:r>
                  <a:rPr lang="zh-CN" altLang="en-US" sz="1800" dirty="0" smtClean="0"/>
                  <a:t>通过约束</a:t>
                </a:r>
                <a:r>
                  <a:rPr lang="zh-CN" altLang="en-US" sz="1800" dirty="0"/>
                  <a:t>解算</a:t>
                </a:r>
                <a:r>
                  <a:rPr lang="zh-CN" altLang="en-US" sz="1800" dirty="0" smtClean="0"/>
                  <a:t>后的高度坐标为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800" dirty="0" smtClean="0"/>
                  <a:t>，解算出地面的二维坐标。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60" y="4753254"/>
                <a:ext cx="6285659" cy="1200329"/>
              </a:xfrm>
              <a:prstGeom prst="rect">
                <a:avLst/>
              </a:prstGeom>
              <a:blipFill>
                <a:blip r:embed="rId7"/>
                <a:stretch>
                  <a:fillRect l="-873" t="-3046" r="-4365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4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190"/>
    </mc:Choice>
    <mc:Fallback xmlns="">
      <p:transition advTm="1019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-9430" y="199156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    项目进展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-</a:t>
            </a:r>
            <a:r>
              <a:rPr lang="zh-CN" altLang="en-US" sz="3200" b="1" dirty="0">
                <a:solidFill>
                  <a:schemeClr val="bg1"/>
                </a:solidFill>
              </a:rPr>
              <a:t>硬件部分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064" y="182337"/>
            <a:ext cx="1282506" cy="12510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529" y="1890961"/>
            <a:ext cx="2880000" cy="34097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73" y="2262321"/>
            <a:ext cx="4320000" cy="26289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1885" y="1890961"/>
            <a:ext cx="4276875" cy="346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5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190"/>
    </mc:Choice>
    <mc:Fallback xmlns="">
      <p:transition advTm="1019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-9430" y="199156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    项目</a:t>
            </a:r>
            <a:r>
              <a:rPr lang="zh-CN" altLang="en-US" sz="3200" b="1" dirty="0">
                <a:solidFill>
                  <a:schemeClr val="bg1"/>
                </a:solidFill>
              </a:rPr>
              <a:t>进展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-</a:t>
            </a:r>
            <a:r>
              <a:rPr lang="zh-CN" altLang="en-US" sz="3200" b="1" dirty="0">
                <a:solidFill>
                  <a:schemeClr val="bg1"/>
                </a:solidFill>
              </a:rPr>
              <a:t>软件算法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064" y="182337"/>
            <a:ext cx="1282506" cy="12510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02" y="1600880"/>
            <a:ext cx="6301341" cy="1866900"/>
          </a:xfrm>
          <a:prstGeom prst="rect">
            <a:avLst/>
          </a:prstGeom>
        </p:spPr>
      </p:pic>
      <p:pic>
        <p:nvPicPr>
          <p:cNvPr id="8" name="图片 7" descr="C:\Users\larrydong\Desktop\Histogram\Histogram\mangdao3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57987" y="2290657"/>
            <a:ext cx="108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C:\Users\larrydong\Desktop\Histogram\Histogram\高斯滤波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9556" y="2290657"/>
            <a:ext cx="108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C:\Users\larrydong\Desktop\Histogram\Histogram\边沿提取图像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41125" y="2257207"/>
            <a:ext cx="108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C:\Users\larrydong\Desktop\Histogram\Histogram\盲道检测图效果图.jp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79139" y="2285564"/>
            <a:ext cx="108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C:\Users\larrydong\Desktop\Histogram\Histogram\mangdao.jpg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57987" y="4319475"/>
            <a:ext cx="108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C:\Users\larrydong\Desktop\Histogram\Histogram\高斯滤波.jpg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9556" y="4319475"/>
            <a:ext cx="108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 descr="C:\Users\larrydong\Desktop\Histogram\Histogram\边沿提取图像.jpg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41125" y="4342950"/>
            <a:ext cx="108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8" descr="C:\Users\larrydong\Desktop\Histogram\Histogram\盲道检测图效果图.jpg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41399" y="4342950"/>
            <a:ext cx="108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1654" y="3635253"/>
            <a:ext cx="4610100" cy="259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6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190"/>
    </mc:Choice>
    <mc:Fallback xmlns="">
      <p:transition advTm="1019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-9430" y="199156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    未来</a:t>
            </a:r>
            <a:r>
              <a:rPr lang="zh-CN" altLang="en-US" sz="3200" b="1" dirty="0">
                <a:solidFill>
                  <a:schemeClr val="bg1"/>
                </a:solidFill>
              </a:rPr>
              <a:t>规划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064" y="182337"/>
            <a:ext cx="1282506" cy="12510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23395" y="2162175"/>
            <a:ext cx="492634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、完善图像识别算法</a:t>
            </a:r>
            <a:endParaRPr lang="en-US" altLang="zh-CN" sz="3200" b="1" dirty="0" smtClean="0"/>
          </a:p>
          <a:p>
            <a:endParaRPr lang="en-US" altLang="zh-CN" sz="3200" b="1" dirty="0" smtClean="0"/>
          </a:p>
          <a:p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、实现精准定位功能</a:t>
            </a:r>
            <a:endParaRPr lang="en-US" altLang="zh-CN" sz="3200" b="1" dirty="0" smtClean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、加入</a:t>
            </a:r>
            <a:r>
              <a:rPr lang="zh-CN" altLang="en-US" sz="3200" dirty="0"/>
              <a:t>语音</a:t>
            </a:r>
            <a:r>
              <a:rPr lang="zh-CN" altLang="en-US" sz="3200" dirty="0" smtClean="0"/>
              <a:t>人机交互功能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4</a:t>
            </a:r>
            <a:r>
              <a:rPr lang="zh-CN" altLang="en-US" sz="3200" dirty="0" smtClean="0"/>
              <a:t>、规划与导航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00606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190"/>
    </mc:Choice>
    <mc:Fallback xmlns="">
      <p:transition advTm="1019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7193" y="1889125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 smtClean="0"/>
              <a:t>谢谢大家</a:t>
            </a:r>
            <a:endParaRPr lang="en-US" altLang="zh-CN" sz="4800" dirty="0" smtClean="0"/>
          </a:p>
          <a:p>
            <a:pPr algn="ctr"/>
            <a:r>
              <a:rPr lang="zh-CN" altLang="en-US" sz="4800" dirty="0" smtClean="0"/>
              <a:t>欢迎评委老师批评指正</a:t>
            </a:r>
            <a:endParaRPr lang="zh-CN" altLang="en-US" sz="4800" dirty="0"/>
          </a:p>
        </p:txBody>
      </p:sp>
      <p:sp>
        <p:nvSpPr>
          <p:cNvPr id="8" name="文本框 7"/>
          <p:cNvSpPr txBox="1"/>
          <p:nvPr/>
        </p:nvSpPr>
        <p:spPr>
          <a:xfrm>
            <a:off x="6908493" y="4805879"/>
            <a:ext cx="505779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指导老师：张涛</a:t>
            </a:r>
            <a:endParaRPr lang="en-US" altLang="zh-CN" dirty="0" smtClean="0"/>
          </a:p>
          <a:p>
            <a:r>
              <a:rPr lang="zh-CN" altLang="en-US" dirty="0" smtClean="0"/>
              <a:t>答辩人</a:t>
            </a: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：董岩</a:t>
            </a:r>
            <a:endParaRPr lang="en-US" altLang="zh-CN" dirty="0" smtClean="0"/>
          </a:p>
          <a:p>
            <a:r>
              <a:rPr lang="zh-CN" altLang="en-US" dirty="0" smtClean="0"/>
              <a:t>团队成员：夏卓凡、黄松睿、韩虎生、林嘉成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064" y="182337"/>
            <a:ext cx="1282506" cy="12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7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190"/>
    </mc:Choice>
    <mc:Fallback xmlns="">
      <p:transition advTm="1019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29882" y="1244139"/>
            <a:ext cx="203131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9882" y="3315078"/>
            <a:ext cx="203131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29884" y="2282113"/>
            <a:ext cx="1569652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创新性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29882" y="4343161"/>
            <a:ext cx="2031317" cy="64632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  <a:endParaRPr lang="zh-CN" altLang="en-US" sz="3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32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64" y="1780956"/>
            <a:ext cx="3240000" cy="2271141"/>
          </a:xfrm>
          <a:prstGeom prst="rect">
            <a:avLst/>
          </a:prstGeom>
        </p:spPr>
      </p:pic>
      <p:sp>
        <p:nvSpPr>
          <p:cNvPr id="79" name="矩形 78"/>
          <p:cNvSpPr/>
          <p:nvPr/>
        </p:nvSpPr>
        <p:spPr>
          <a:xfrm>
            <a:off x="-9430" y="199156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sz="3200" b="1" dirty="0" smtClean="0">
                <a:solidFill>
                  <a:schemeClr val="tx1"/>
                </a:solidFill>
              </a:rPr>
              <a:t>   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项目背景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-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现状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064" y="182337"/>
            <a:ext cx="1282506" cy="1251070"/>
          </a:xfrm>
          <a:prstGeom prst="rect">
            <a:avLst/>
          </a:prstGeom>
        </p:spPr>
      </p:pic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316041744"/>
              </p:ext>
            </p:extLst>
          </p:nvPr>
        </p:nvGraphicFramePr>
        <p:xfrm>
          <a:off x="5691530" y="1553378"/>
          <a:ext cx="6085502" cy="49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0164" y="4361146"/>
            <a:ext cx="3240000" cy="21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5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190"/>
    </mc:Choice>
    <mc:Fallback xmlns="">
      <p:transition advTm="1019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064" y="182337"/>
            <a:ext cx="1282506" cy="12510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890821" y="2919010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基于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盲道识别</a:t>
            </a:r>
            <a:r>
              <a:rPr lang="zh-CN" altLang="en-US" sz="4400" dirty="0" smtClean="0"/>
              <a:t>的智能盲杖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3192185" y="5174054"/>
            <a:ext cx="578876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最终目标：能够让盲人完全自主出行的智能导盲系统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9430" y="199156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sz="3200" b="1" dirty="0" smtClean="0">
                <a:solidFill>
                  <a:schemeClr val="tx1"/>
                </a:solidFill>
              </a:rPr>
              <a:t>   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项目背景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-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目标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09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190"/>
    </mc:Choice>
    <mc:Fallback xmlns="">
      <p:transition advTm="1019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-9430" y="199156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    项目</a:t>
            </a:r>
            <a:r>
              <a:rPr lang="zh-CN" altLang="en-US" sz="3200" b="1" dirty="0">
                <a:solidFill>
                  <a:schemeClr val="bg1"/>
                </a:solidFill>
              </a:rPr>
              <a:t>背景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-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前期调研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064" y="182337"/>
            <a:ext cx="1282506" cy="1251070"/>
          </a:xfrm>
          <a:prstGeom prst="rect">
            <a:avLst/>
          </a:prstGeom>
        </p:spPr>
      </p:pic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872042514"/>
              </p:ext>
            </p:extLst>
          </p:nvPr>
        </p:nvGraphicFramePr>
        <p:xfrm>
          <a:off x="-182390" y="2688115"/>
          <a:ext cx="4148463" cy="335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445039391"/>
              </p:ext>
            </p:extLst>
          </p:nvPr>
        </p:nvGraphicFramePr>
        <p:xfrm>
          <a:off x="2248542" y="1960038"/>
          <a:ext cx="3015561" cy="2932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1714146459"/>
              </p:ext>
            </p:extLst>
          </p:nvPr>
        </p:nvGraphicFramePr>
        <p:xfrm>
          <a:off x="3216621" y="3657599"/>
          <a:ext cx="3390134" cy="2931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485516174"/>
              </p:ext>
            </p:extLst>
          </p:nvPr>
        </p:nvGraphicFramePr>
        <p:xfrm>
          <a:off x="4322773" y="1670448"/>
          <a:ext cx="4148463" cy="335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242403" y="4002462"/>
            <a:ext cx="4940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现有的智能盲杖多停留于障碍检测、定位等基础功能</a:t>
            </a:r>
            <a:endParaRPr lang="en-US" altLang="zh-CN" sz="1600" dirty="0" smtClean="0"/>
          </a:p>
          <a:p>
            <a:r>
              <a:rPr lang="zh-CN" altLang="en-US" sz="1600" dirty="0" smtClean="0"/>
              <a:t>具有</a:t>
            </a:r>
            <a:r>
              <a:rPr lang="zh-CN" altLang="en-US" sz="1600" dirty="0"/>
              <a:t>摄像头的</a:t>
            </a:r>
            <a:r>
              <a:rPr lang="en-US" altLang="zh-CN" sz="1600" dirty="0"/>
              <a:t>15</a:t>
            </a:r>
            <a:r>
              <a:rPr lang="zh-CN" altLang="en-US" sz="1600" dirty="0"/>
              <a:t>个专利</a:t>
            </a:r>
            <a:r>
              <a:rPr lang="zh-CN" altLang="en-US" sz="1600" dirty="0" smtClean="0"/>
              <a:t>中，仅</a:t>
            </a:r>
            <a:r>
              <a:rPr lang="zh-CN" altLang="en-US" sz="1600" dirty="0"/>
              <a:t>有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dirty="0"/>
              <a:t>个用于盲道识别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经过小组分析：</a:t>
            </a:r>
            <a:endParaRPr lang="en-US" altLang="zh-CN" sz="1600" dirty="0" smtClean="0"/>
          </a:p>
          <a:p>
            <a:r>
              <a:rPr lang="zh-CN" altLang="en-US" sz="1600" dirty="0" smtClean="0"/>
              <a:t>方案可实现性较差，且并未找到相关发明的生产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b="1" dirty="0">
                <a:solidFill>
                  <a:srgbClr val="FF0000"/>
                </a:solidFill>
              </a:rPr>
              <a:t>结论：目前并不存在相同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产品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86570" y="6242971"/>
            <a:ext cx="6131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数据来源：专利检索分析</a:t>
            </a:r>
            <a:endParaRPr lang="en-US" altLang="zh-CN" sz="1400" dirty="0" smtClean="0"/>
          </a:p>
          <a:p>
            <a:r>
              <a:rPr lang="en-US" altLang="zh-CN" sz="1400" dirty="0"/>
              <a:t>http://www.pss-system.gov.cn/sipopublicsearch/portal/uiIndex.shtml</a:t>
            </a:r>
            <a:endParaRPr lang="zh-CN" altLang="en-US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7446935" y="5439882"/>
            <a:ext cx="1847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243" y="1716794"/>
            <a:ext cx="4564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年内</a:t>
            </a:r>
            <a:r>
              <a:rPr lang="en-US" altLang="zh-CN" sz="2000" dirty="0" smtClean="0"/>
              <a:t>(2016-2018)</a:t>
            </a:r>
            <a:r>
              <a:rPr lang="zh-CN" altLang="en-US" sz="2000" dirty="0" smtClean="0"/>
              <a:t>关于盲杖的专利情况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516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190"/>
    </mc:Choice>
    <mc:Fallback xmlns="">
      <p:transition advTm="1019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-9430" y="199156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    创新性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064" y="182337"/>
            <a:ext cx="1282506" cy="12510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67788" y="2225407"/>
            <a:ext cx="81842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、图像处理</a:t>
            </a:r>
            <a:r>
              <a:rPr lang="en-US" altLang="zh-CN" sz="2800" dirty="0" smtClean="0"/>
              <a:t>		</a:t>
            </a:r>
            <a:r>
              <a:rPr lang="zh-CN" altLang="en-US" sz="2800" dirty="0" smtClean="0"/>
              <a:t>盲道识别与定位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、规划与导航</a:t>
            </a:r>
            <a:r>
              <a:rPr lang="en-US" altLang="zh-CN" sz="2800" dirty="0" smtClean="0"/>
              <a:t>		</a:t>
            </a:r>
            <a:r>
              <a:rPr lang="zh-CN" altLang="en-US" sz="2800" dirty="0" smtClean="0"/>
              <a:t>规划路线，指引盲人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、人机交互</a:t>
            </a:r>
            <a:r>
              <a:rPr lang="en-US" altLang="zh-CN" sz="2800" dirty="0" smtClean="0"/>
              <a:t>		</a:t>
            </a:r>
            <a:r>
              <a:rPr lang="zh-CN" altLang="en-US" sz="2800" dirty="0" smtClean="0"/>
              <a:t>语音（输入与输出），按键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、可靠的危险警示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声音报警、灯光等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212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190"/>
    </mc:Choice>
    <mc:Fallback xmlns="">
      <p:transition advTm="1019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-9430" y="199156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    创新性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064" y="182337"/>
            <a:ext cx="1282506" cy="12510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67788" y="2225407"/>
            <a:ext cx="81842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、图像处理</a:t>
            </a:r>
            <a:r>
              <a:rPr lang="en-US" altLang="zh-CN" sz="2800" dirty="0" smtClean="0"/>
              <a:t>		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盲道识别与定位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、规划与导航</a:t>
            </a:r>
            <a:r>
              <a:rPr lang="en-US" altLang="zh-CN" sz="2800" dirty="0" smtClean="0"/>
              <a:t>		</a:t>
            </a:r>
            <a:r>
              <a:rPr lang="zh-CN" altLang="en-US" sz="2800" dirty="0" smtClean="0"/>
              <a:t>规划路线，指引盲人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、人机交互</a:t>
            </a:r>
            <a:r>
              <a:rPr lang="en-US" altLang="zh-CN" sz="2800" dirty="0" smtClean="0"/>
              <a:t>		</a:t>
            </a:r>
            <a:r>
              <a:rPr lang="zh-CN" altLang="en-US" sz="2800" dirty="0" smtClean="0"/>
              <a:t>语音（输入与输出），按键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、可靠的危险警示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声音报警、灯光等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4571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190"/>
    </mc:Choice>
    <mc:Fallback xmlns="">
      <p:transition advTm="1019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-9430" y="199156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    创新性</a:t>
            </a:r>
            <a:r>
              <a:rPr lang="en-US" altLang="zh-CN" sz="3200" b="1" dirty="0">
                <a:solidFill>
                  <a:schemeClr val="bg1"/>
                </a:solidFill>
              </a:rPr>
              <a:t>-</a:t>
            </a:r>
            <a:r>
              <a:rPr lang="zh-CN" altLang="en-US" sz="3200" b="1" dirty="0">
                <a:solidFill>
                  <a:schemeClr val="bg1"/>
                </a:solidFill>
              </a:rPr>
              <a:t>盲道识别与定位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064" y="182337"/>
            <a:ext cx="1282506" cy="12510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9826" y="1938969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传统盲道信息的处理方法：</a:t>
            </a:r>
            <a:endParaRPr lang="en-US" altLang="zh-CN" sz="2400" dirty="0" smtClean="0"/>
          </a:p>
          <a:p>
            <a:r>
              <a:rPr lang="zh-CN" altLang="en-US" sz="2400" dirty="0" smtClean="0"/>
              <a:t>判断图像中是否具有盲道，并告知盲人存在与否</a:t>
            </a:r>
            <a:endParaRPr lang="en-US" altLang="zh-CN" sz="24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539826" y="3102892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创新之处：</a:t>
            </a:r>
            <a:endParaRPr lang="en-US" altLang="zh-CN" sz="2400" dirty="0" smtClean="0"/>
          </a:p>
          <a:p>
            <a:r>
              <a:rPr lang="zh-CN" altLang="en-US" sz="2400" dirty="0" smtClean="0"/>
              <a:t>识别盲道，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对盲道进行定位，</a:t>
            </a:r>
            <a:r>
              <a:rPr lang="zh-CN" altLang="en-US" sz="2400" dirty="0" smtClean="0"/>
              <a:t>通知盲人盲道的具体位置</a:t>
            </a:r>
            <a:endParaRPr lang="en-US" altLang="zh-CN" sz="2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39826" y="4439451"/>
            <a:ext cx="100335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更重要的是：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考虑到盲杖在使用过程中会高低会变化、产生前后</a:t>
            </a:r>
            <a:r>
              <a:rPr lang="en-US" altLang="zh-CN" sz="2400" dirty="0" smtClean="0"/>
              <a:t>/</a:t>
            </a:r>
            <a:r>
              <a:rPr lang="zh-CN" altLang="en-US" sz="2400" dirty="0"/>
              <a:t>左右</a:t>
            </a:r>
            <a:r>
              <a:rPr lang="zh-CN" altLang="en-US" sz="2400" dirty="0" smtClean="0"/>
              <a:t>的倾斜</a:t>
            </a:r>
            <a:endParaRPr lang="en-US" altLang="zh-CN" sz="2400" dirty="0"/>
          </a:p>
          <a:p>
            <a:r>
              <a:rPr lang="zh-CN" altLang="en-US" sz="2400" dirty="0" smtClean="0"/>
              <a:t>这会导致盲道在图像中位置变化</a:t>
            </a:r>
            <a:endParaRPr lang="en-US" altLang="zh-CN" sz="2400" dirty="0" smtClean="0"/>
          </a:p>
          <a:p>
            <a:r>
              <a:rPr lang="zh-CN" altLang="en-US" sz="2400" b="1" dirty="0" smtClean="0"/>
              <a:t>要求算法能够解算出摄像头的位姿，并计算出盲道的位置（相对于盲人）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570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190"/>
    </mc:Choice>
    <mc:Fallback xmlns="">
      <p:transition advTm="1019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-9430" y="199156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    创新性</a:t>
            </a:r>
            <a:r>
              <a:rPr lang="en-US" altLang="zh-CN" sz="3200" b="1" dirty="0">
                <a:solidFill>
                  <a:schemeClr val="bg1"/>
                </a:solidFill>
              </a:rPr>
              <a:t>-</a:t>
            </a:r>
            <a:r>
              <a:rPr lang="zh-CN" altLang="en-US" sz="3200" b="1" dirty="0">
                <a:solidFill>
                  <a:schemeClr val="bg1"/>
                </a:solidFill>
              </a:rPr>
              <a:t>盲道识别与定位</a:t>
            </a:r>
            <a:r>
              <a:rPr lang="en-US" altLang="zh-CN" sz="3200" b="1" dirty="0">
                <a:solidFill>
                  <a:schemeClr val="bg1"/>
                </a:solidFill>
              </a:rPr>
              <a:t>-</a:t>
            </a:r>
            <a:r>
              <a:rPr lang="zh-CN" altLang="en-US" sz="3200" b="1" dirty="0">
                <a:solidFill>
                  <a:schemeClr val="bg1"/>
                </a:solidFill>
              </a:rPr>
              <a:t>原理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064" y="182337"/>
            <a:ext cx="1282506" cy="12510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28595" y="2371725"/>
            <a:ext cx="791595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姿态传感器，距离传感器 </a:t>
            </a:r>
            <a:r>
              <a:rPr lang="en-US" altLang="zh-CN" sz="2800" dirty="0" smtClean="0">
                <a:sym typeface="Wingdings" panose="05000000000000000000" pitchFamily="2" charset="2"/>
              </a:rPr>
              <a:t> </a:t>
            </a:r>
            <a:r>
              <a:rPr lang="zh-CN" altLang="en-US" sz="2800" dirty="0" smtClean="0">
                <a:sym typeface="Wingdings" panose="05000000000000000000" pitchFamily="2" charset="2"/>
              </a:rPr>
              <a:t>获得摄像头位姿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endParaRPr lang="en-US" altLang="zh-CN" sz="2800" dirty="0">
              <a:sym typeface="Wingdings" panose="05000000000000000000" pitchFamily="2" charset="2"/>
            </a:endParaRPr>
          </a:p>
          <a:p>
            <a:r>
              <a:rPr lang="zh-CN" altLang="en-US" sz="2800" dirty="0" smtClean="0">
                <a:sym typeface="Wingdings" panose="05000000000000000000" pitchFamily="2" charset="2"/>
              </a:rPr>
              <a:t>图像处理 </a:t>
            </a:r>
            <a:r>
              <a:rPr lang="en-US" altLang="zh-CN" sz="2800" dirty="0" smtClean="0">
                <a:sym typeface="Wingdings" panose="05000000000000000000" pitchFamily="2" charset="2"/>
              </a:rPr>
              <a:t> </a:t>
            </a:r>
            <a:r>
              <a:rPr lang="zh-CN" altLang="en-US" sz="2800" dirty="0" smtClean="0">
                <a:sym typeface="Wingdings" panose="05000000000000000000" pitchFamily="2" charset="2"/>
              </a:rPr>
              <a:t>获得盲道在图像中位置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endParaRPr lang="en-US" altLang="zh-CN" sz="2800" dirty="0">
              <a:sym typeface="Wingdings" panose="05000000000000000000" pitchFamily="2" charset="2"/>
            </a:endParaRPr>
          </a:p>
          <a:p>
            <a:r>
              <a:rPr lang="zh-CN" altLang="en-US" sz="2800" dirty="0" smtClean="0">
                <a:sym typeface="Wingdings" panose="05000000000000000000" pitchFamily="2" charset="2"/>
              </a:rPr>
              <a:t>坐标变换 </a:t>
            </a:r>
            <a:r>
              <a:rPr lang="en-US" altLang="zh-CN" sz="2800" dirty="0" smtClean="0">
                <a:sym typeface="Wingdings" panose="05000000000000000000" pitchFamily="2" charset="2"/>
              </a:rPr>
              <a:t> </a:t>
            </a:r>
            <a:r>
              <a:rPr lang="zh-CN" altLang="en-US" sz="2800" dirty="0" smtClean="0">
                <a:sym typeface="Wingdings" panose="05000000000000000000" pitchFamily="2" charset="2"/>
              </a:rPr>
              <a:t>解算出图像中关键点在实际地面位置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6312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190"/>
    </mc:Choice>
    <mc:Fallback xmlns="">
      <p:transition advTm="1019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7030A0"/>
      </a:accent5>
      <a:accent6>
        <a:srgbClr val="D54773"/>
      </a:accent6>
      <a:hlink>
        <a:srgbClr val="6B9F25"/>
      </a:hlink>
      <a:folHlink>
        <a:srgbClr val="8C8C8C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659</Words>
  <Application>Microsoft Office PowerPoint</Application>
  <PresentationFormat>宽屏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Cambria Math</vt:lpstr>
      <vt:lpstr>Century Gothic</vt:lpstr>
      <vt:lpstr>Eras Light ITC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 PLUS</dc:creator>
  <cp:lastModifiedBy>Dong Yan</cp:lastModifiedBy>
  <cp:revision>955</cp:revision>
  <dcterms:created xsi:type="dcterms:W3CDTF">2015-04-07T16:28:00Z</dcterms:created>
  <dcterms:modified xsi:type="dcterms:W3CDTF">2018-12-23T06:19:23Z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