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notesMasterIdLst>
    <p:notesMasterId r:id="rId15"/>
  </p:notesMasterIdLst>
  <p:sldIdLst>
    <p:sldId id="256" r:id="rId2"/>
    <p:sldId id="408" r:id="rId3"/>
    <p:sldId id="413" r:id="rId4"/>
    <p:sldId id="411" r:id="rId5"/>
    <p:sldId id="412" r:id="rId6"/>
    <p:sldId id="414" r:id="rId7"/>
    <p:sldId id="417" r:id="rId8"/>
    <p:sldId id="418" r:id="rId9"/>
    <p:sldId id="419" r:id="rId10"/>
    <p:sldId id="420" r:id="rId11"/>
    <p:sldId id="422" r:id="rId12"/>
    <p:sldId id="423" r:id="rId13"/>
    <p:sldId id="421" r:id="rId1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xd" initials="h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0" autoAdjust="0"/>
    <p:restoredTop sz="85503" autoAdjust="0"/>
  </p:normalViewPr>
  <p:slideViewPr>
    <p:cSldViewPr snapToGrid="0" snapToObjects="1">
      <p:cViewPr varScale="1">
        <p:scale>
          <a:sx n="94" d="100"/>
          <a:sy n="94" d="100"/>
        </p:scale>
        <p:origin x="2076" y="-78"/>
      </p:cViewPr>
      <p:guideLst>
        <p:guide orient="horz" pos="218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8A7A4-65B2-8B42-B50D-31860E4240D1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B523B-807C-3B43-933E-7D7E408066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2456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685800" y="3657600"/>
            <a:ext cx="7772400" cy="76200"/>
          </a:xfrm>
          <a:prstGeom prst="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  <a:lumMod val="10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2057400"/>
            <a:ext cx="7772400" cy="1470025"/>
          </a:xfrm>
        </p:spPr>
        <p:txBody>
          <a:bodyPr/>
          <a:lstStyle>
            <a:lvl1pPr algn="ctr">
              <a:defRPr sz="3600" b="0" i="0">
                <a:solidFill>
                  <a:schemeClr val="tx1"/>
                </a:solidFill>
                <a:effectLst/>
                <a:latin typeface="Gill Sans"/>
                <a:ea typeface="黑体"/>
                <a:cs typeface="Gill Sans"/>
              </a:defRPr>
            </a:lvl1pPr>
          </a:lstStyle>
          <a:p>
            <a:r>
              <a:rPr lang="en-US" altLang="zh-CN" dirty="0"/>
              <a:t>T</a:t>
            </a:r>
            <a:r>
              <a:rPr lang="zh-CN" altLang="en-US" dirty="0"/>
              <a:t>单击此处编辑母版标题样式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911599"/>
            <a:ext cx="6400800" cy="123150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0" i="0" baseline="0">
                <a:latin typeface="Gill Sans"/>
                <a:ea typeface="楷体"/>
                <a:cs typeface="Gill Sans"/>
              </a:defRPr>
            </a:lvl1pPr>
          </a:lstStyle>
          <a:p>
            <a:r>
              <a:rPr lang="en-US" altLang="zh-CN" dirty="0"/>
              <a:t>T</a:t>
            </a:r>
            <a:r>
              <a:rPr lang="zh-CN" altLang="en-US" dirty="0"/>
              <a:t>单击此处编辑母版副标题样式</a:t>
            </a: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0" y="1752600"/>
            <a:ext cx="9144000" cy="0"/>
          </a:xfrm>
          <a:prstGeom prst="line">
            <a:avLst/>
          </a:prstGeom>
          <a:solidFill>
            <a:srgbClr val="000000"/>
          </a:solidFill>
          <a:ln w="38100" cap="flat" cmpd="sng" algn="ctr">
            <a:solidFill>
              <a:srgbClr val="74348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>
            <a:off x="0" y="5260802"/>
            <a:ext cx="9144000" cy="0"/>
          </a:xfrm>
          <a:prstGeom prst="line">
            <a:avLst/>
          </a:prstGeom>
          <a:solidFill>
            <a:srgbClr val="000000"/>
          </a:solidFill>
          <a:ln w="38100" cap="flat" cmpd="sng" algn="ctr">
            <a:solidFill>
              <a:srgbClr val="74348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>
            <a:off x="0" y="1752600"/>
            <a:ext cx="9144000" cy="0"/>
          </a:xfrm>
          <a:prstGeom prst="line">
            <a:avLst/>
          </a:prstGeom>
          <a:solidFill>
            <a:srgbClr val="000000"/>
          </a:solidFill>
          <a:ln w="57150" cap="flat" cmpd="sng" algn="ctr">
            <a:solidFill>
              <a:srgbClr val="74348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/>
          <p:nvPr/>
        </p:nvCxnSpPr>
        <p:spPr bwMode="auto">
          <a:xfrm>
            <a:off x="0" y="5260802"/>
            <a:ext cx="9144000" cy="0"/>
          </a:xfrm>
          <a:prstGeom prst="line">
            <a:avLst/>
          </a:prstGeom>
          <a:solidFill>
            <a:srgbClr val="000000"/>
          </a:solidFill>
          <a:ln w="57150" cap="flat" cmpd="sng" algn="ctr">
            <a:solidFill>
              <a:srgbClr val="74348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-18000" y="1752600"/>
            <a:ext cx="9180000" cy="0"/>
          </a:xfrm>
          <a:prstGeom prst="line">
            <a:avLst/>
          </a:prstGeom>
          <a:solidFill>
            <a:srgbClr val="00000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/>
          <p:nvPr/>
        </p:nvCxnSpPr>
        <p:spPr bwMode="auto">
          <a:xfrm>
            <a:off x="-18000" y="5260802"/>
            <a:ext cx="9180000" cy="0"/>
          </a:xfrm>
          <a:prstGeom prst="line">
            <a:avLst/>
          </a:prstGeom>
          <a:solidFill>
            <a:srgbClr val="000000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4" descr="cover-4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1752600"/>
            <a:ext cx="9158288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latin typeface="Gill Sans"/>
                <a:ea typeface="黑体"/>
                <a:cs typeface="Gill Sans"/>
              </a:defRPr>
            </a:lvl1pPr>
          </a:lstStyle>
          <a:p>
            <a:r>
              <a:rPr kumimoji="1" lang="en-US" altLang="zh-CN" dirty="0"/>
              <a:t>T</a:t>
            </a:r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171450" y="1270834"/>
            <a:ext cx="8820150" cy="5246688"/>
          </a:xfrm>
        </p:spPr>
        <p:txBody>
          <a:bodyPr/>
          <a:lstStyle>
            <a:lvl1pPr marL="342900" indent="-342900">
              <a:buFont typeface="Wingdings" charset="2"/>
              <a:buChar char="p"/>
              <a:defRPr sz="2800" b="0" i="0">
                <a:latin typeface="Gill Sans"/>
                <a:cs typeface="Gill Sans"/>
              </a:defRPr>
            </a:lvl1pPr>
            <a:lvl2pPr marL="742950" indent="-285750">
              <a:buFont typeface="Wingdings" charset="2"/>
              <a:buChar char="Ø"/>
              <a:defRPr sz="2400" b="0" i="0">
                <a:latin typeface="Gill Sans"/>
                <a:ea typeface="楷体"/>
                <a:cs typeface="Gill Sans"/>
              </a:defRPr>
            </a:lvl2pPr>
            <a:lvl3pPr marL="1143000" indent="-228600">
              <a:buFont typeface="Wingdings" charset="2"/>
              <a:buChar char="ü"/>
              <a:defRPr sz="2000" b="0" i="0">
                <a:latin typeface="Gill Sans"/>
                <a:ea typeface="华文新魏"/>
                <a:cs typeface="Gill Sans"/>
              </a:defRPr>
            </a:lvl3pPr>
            <a:lvl4pPr marL="1371600" indent="0">
              <a:buFont typeface="Wingdings" charset="2"/>
              <a:buNone/>
              <a:defRPr sz="1800">
                <a:latin typeface="Gill Sans"/>
                <a:ea typeface="宋体"/>
                <a:cs typeface="Gill Sans"/>
              </a:defRPr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altLang="zh-CN" dirty="0"/>
              <a:t>Title</a:t>
            </a:r>
            <a:r>
              <a:rPr kumimoji="1" lang="zh-CN" altLang="en-US" dirty="0"/>
              <a:t>单击此处编辑母版文本样式</a:t>
            </a:r>
          </a:p>
          <a:p>
            <a:pPr lvl="1"/>
            <a:r>
              <a:rPr lang="en-US" altLang="zh-CN" dirty="0"/>
              <a:t>Title</a:t>
            </a:r>
            <a:r>
              <a:rPr kumimoji="1" lang="zh-CN" altLang="en-US" dirty="0"/>
              <a:t>二级</a:t>
            </a:r>
          </a:p>
          <a:p>
            <a:pPr lvl="2"/>
            <a:r>
              <a:rPr lang="en-US" altLang="zh-CN" dirty="0"/>
              <a:t>Title</a:t>
            </a:r>
            <a:r>
              <a:rPr kumimoji="1" lang="zh-CN" altLang="en-US" dirty="0"/>
              <a:t>三级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055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1F212-E36A-6C44-B33E-311474828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2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thu.jpg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5246" y="75334"/>
            <a:ext cx="811556" cy="808657"/>
          </a:xfrm>
          <a:prstGeom prst="rect">
            <a:avLst/>
          </a:prstGeom>
        </p:spPr>
      </p:pic>
      <p:sp>
        <p:nvSpPr>
          <p:cNvPr id="112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71450" y="137057"/>
            <a:ext cx="728379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T</a:t>
            </a:r>
            <a:r>
              <a:rPr lang="zh-CN" altLang="en-US" dirty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1450" y="1268413"/>
            <a:ext cx="8820150" cy="5265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Title</a:t>
            </a:r>
            <a:r>
              <a:rPr lang="zh-CN" altLang="en-US" dirty="0"/>
              <a:t>第一级</a:t>
            </a:r>
          </a:p>
          <a:p>
            <a:pPr lvl="1"/>
            <a:r>
              <a:rPr lang="en-US" altLang="zh-CN" dirty="0"/>
              <a:t>Title</a:t>
            </a:r>
            <a:r>
              <a:rPr lang="zh-CN" altLang="en-US" dirty="0"/>
              <a:t>第二级</a:t>
            </a:r>
          </a:p>
          <a:p>
            <a:pPr lvl="2"/>
            <a:r>
              <a:rPr lang="en-US" altLang="zh-CN" dirty="0"/>
              <a:t>Title</a:t>
            </a:r>
            <a:r>
              <a:rPr lang="zh-CN" altLang="en-US" dirty="0"/>
              <a:t>第三级</a:t>
            </a:r>
          </a:p>
          <a:p>
            <a:pPr lvl="3"/>
            <a:r>
              <a:rPr lang="en-US" altLang="zh-CN" dirty="0"/>
              <a:t>Title</a:t>
            </a:r>
            <a:r>
              <a:rPr lang="zh-CN" altLang="en-US" dirty="0"/>
              <a:t>第四级</a:t>
            </a:r>
          </a:p>
          <a:p>
            <a:pPr lvl="4"/>
            <a:r>
              <a:rPr lang="en-US" altLang="zh-CN" dirty="0"/>
              <a:t>Title</a:t>
            </a:r>
            <a:r>
              <a:rPr lang="zh-CN" altLang="en-US" dirty="0"/>
              <a:t>第五级</a:t>
            </a:r>
          </a:p>
        </p:txBody>
      </p:sp>
      <p:pic>
        <p:nvPicPr>
          <p:cNvPr id="9" name="图片 8" descr="thss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6337" y="75333"/>
            <a:ext cx="808658" cy="80865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 bwMode="auto">
          <a:xfrm>
            <a:off x="0" y="957723"/>
            <a:ext cx="9144000" cy="36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0" i="0">
          <a:solidFill>
            <a:srgbClr val="000000"/>
          </a:solidFill>
          <a:latin typeface="Gill Sans"/>
          <a:ea typeface="黑体"/>
          <a:cs typeface="Gill San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"/>
        <a:defRPr sz="2400" b="0" i="0">
          <a:solidFill>
            <a:schemeClr val="tx1"/>
          </a:solidFill>
          <a:effectLst/>
          <a:latin typeface="Gill Sans"/>
          <a:ea typeface="+mn-ea"/>
          <a:cs typeface="Gill San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"/>
        <a:defRPr sz="2000" b="0" i="0">
          <a:solidFill>
            <a:schemeClr val="tx1"/>
          </a:solidFill>
          <a:effectLst/>
          <a:latin typeface="Gill Sans"/>
          <a:ea typeface="+mn-ea"/>
          <a:cs typeface="Gill San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"/>
        <a:defRPr sz="1800" b="0" i="0">
          <a:solidFill>
            <a:schemeClr val="tx1"/>
          </a:solidFill>
          <a:effectLst/>
          <a:latin typeface="Gill Sans"/>
          <a:ea typeface="+mn-ea"/>
          <a:cs typeface="Gill San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"/>
        <a:defRPr sz="1600" b="0" i="0">
          <a:solidFill>
            <a:schemeClr val="tx1"/>
          </a:solidFill>
          <a:effectLst/>
          <a:latin typeface="Gill Sans"/>
          <a:ea typeface="+mn-ea"/>
          <a:cs typeface="Gill San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"/>
        <a:defRPr sz="1600" b="0" i="0">
          <a:solidFill>
            <a:schemeClr val="tx1"/>
          </a:solidFill>
          <a:effectLst/>
          <a:latin typeface="Gill Sans"/>
          <a:ea typeface="+mn-ea"/>
          <a:cs typeface="Gill San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HSQLDB</a:t>
            </a:r>
            <a:r>
              <a:rPr kumimoji="1"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存储机制</a:t>
            </a:r>
          </a:p>
        </p:txBody>
      </p:sp>
      <p:pic>
        <p:nvPicPr>
          <p:cNvPr id="4" name="图片 3" descr="thu.jp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10491" y="5511129"/>
            <a:ext cx="1165908" cy="1159711"/>
          </a:xfrm>
          <a:prstGeom prst="rect">
            <a:avLst/>
          </a:prstGeom>
        </p:spPr>
      </p:pic>
      <p:pic>
        <p:nvPicPr>
          <p:cNvPr id="5" name="图片 4" descr="th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0526" y="5511129"/>
            <a:ext cx="1159711" cy="1159711"/>
          </a:xfrm>
          <a:prstGeom prst="rect">
            <a:avLst/>
          </a:prstGeom>
        </p:spPr>
      </p:pic>
      <p:pic>
        <p:nvPicPr>
          <p:cNvPr id="6" name="图片 5" descr="is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7999" y="5282463"/>
            <a:ext cx="2603063" cy="157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数据写入流程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zh-CN" altLang="en-US" dirty="0"/>
              <a:t>写入流程（调试）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断点设置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93761" y="1921565"/>
            <a:ext cx="849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insert into </a:t>
            </a:r>
            <a:r>
              <a:rPr kumimoji="1" lang="en-US" altLang="zh-CN" dirty="0" err="1"/>
              <a:t>persontext</a:t>
            </a:r>
            <a:r>
              <a:rPr kumimoji="1" lang="en-US" altLang="zh-CN" dirty="0"/>
              <a:t> values ('00000005', 'student5', 22, true, 1995, '1995-01-01');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466" y="2547454"/>
            <a:ext cx="2299763" cy="42045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F671072-0AEC-4C6C-B1AF-305FB80C7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340" y="2547454"/>
            <a:ext cx="3055820" cy="564222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D8D00DD-E064-48D6-9DF7-43BEB2A57E3A}"/>
              </a:ext>
            </a:extLst>
          </p:cNvPr>
          <p:cNvSpPr/>
          <p:nvPr/>
        </p:nvSpPr>
        <p:spPr bwMode="auto">
          <a:xfrm>
            <a:off x="2121311" y="6263743"/>
            <a:ext cx="711200" cy="457200"/>
          </a:xfrm>
          <a:prstGeom prst="rect">
            <a:avLst/>
          </a:prstGeom>
          <a:solidFill>
            <a:srgbClr val="000000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2.4.0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2635B6-66F1-494A-A7ED-23629BA18E2B}"/>
              </a:ext>
            </a:extLst>
          </p:cNvPr>
          <p:cNvSpPr/>
          <p:nvPr/>
        </p:nvSpPr>
        <p:spPr bwMode="auto">
          <a:xfrm>
            <a:off x="7871871" y="6294782"/>
            <a:ext cx="711200" cy="457200"/>
          </a:xfrm>
          <a:prstGeom prst="rect">
            <a:avLst/>
          </a:prstGeom>
          <a:solidFill>
            <a:srgbClr val="000000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2.5.0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6061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zh-CN" altLang="en-US" dirty="0"/>
              <a:t>内存元组</a:t>
            </a:r>
          </a:p>
          <a:p>
            <a:pPr lvl="1"/>
            <a:r>
              <a:rPr kumimoji="1" lang="en-US" altLang="zh-CN" dirty="0" err="1"/>
              <a:t>RowAVL</a:t>
            </a:r>
            <a:r>
              <a:rPr kumimoji="1" lang="zh-CN" altLang="en-US" dirty="0"/>
              <a:t>：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endParaRPr kumimoji="1" lang="zh-CN" altLang="en-US" dirty="0"/>
          </a:p>
          <a:p>
            <a:pPr lvl="1"/>
            <a:r>
              <a:rPr kumimoji="1" lang="en-US" altLang="zh-CN" dirty="0" err="1"/>
              <a:t>RowAVLDisk</a:t>
            </a:r>
            <a:r>
              <a:rPr kumimoji="1" lang="zh-CN" altLang="en-US" dirty="0"/>
              <a:t>：</a:t>
            </a:r>
            <a:r>
              <a:rPr kumimoji="1" lang="en-US" altLang="zh-CN" dirty="0"/>
              <a:t>Cached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endParaRPr kumimoji="1" lang="zh-CN" altLang="en-US" dirty="0"/>
          </a:p>
          <a:p>
            <a:pPr lvl="1"/>
            <a:r>
              <a:rPr kumimoji="1" lang="en-US" altLang="zh-CN" dirty="0" err="1"/>
              <a:t>RowAVLDiskData</a:t>
            </a:r>
            <a:r>
              <a:rPr kumimoji="1" lang="zh-CN" altLang="en-US" dirty="0"/>
              <a:t>：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</a:p>
          <a:p>
            <a:pPr lvl="1"/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541" y="3330374"/>
            <a:ext cx="3804015" cy="318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70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对象（表的定义、索引、约束、触发器）</a:t>
            </a:r>
          </a:p>
          <a:p>
            <a:pPr lvl="1"/>
            <a:r>
              <a:rPr kumimoji="1" lang="en-US" altLang="zh-CN" dirty="0"/>
              <a:t>Table</a:t>
            </a:r>
            <a:r>
              <a:rPr kumimoji="1" lang="zh-CN" altLang="en-US" dirty="0"/>
              <a:t>：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cached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endParaRPr kumimoji="1" lang="zh-CN" altLang="en-US" dirty="0"/>
          </a:p>
          <a:p>
            <a:pPr lvl="1"/>
            <a:r>
              <a:rPr kumimoji="1" lang="en-US" altLang="zh-CN" dirty="0" err="1"/>
              <a:t>TextTable</a:t>
            </a:r>
            <a:r>
              <a:rPr kumimoji="1" lang="zh-CN" altLang="en-US" dirty="0"/>
              <a:t>：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579" y="3008795"/>
            <a:ext cx="4381138" cy="316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03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zh-CN" altLang="en-US" dirty="0"/>
              <a:t>各个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 的数据管理模块（创建，缓存，持久化）</a:t>
            </a:r>
          </a:p>
          <a:p>
            <a:pPr lvl="1"/>
            <a:r>
              <a:rPr kumimoji="1" lang="en-US" altLang="zh-CN" dirty="0" err="1"/>
              <a:t>RowStoreAVLMemory</a:t>
            </a:r>
            <a:r>
              <a:rPr kumimoji="1" lang="zh-CN" altLang="en-US" dirty="0"/>
              <a:t>：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endParaRPr kumimoji="1" lang="zh-CN" altLang="en-US" dirty="0"/>
          </a:p>
          <a:p>
            <a:pPr lvl="1"/>
            <a:r>
              <a:rPr kumimoji="1" lang="en-US" altLang="zh-CN" dirty="0" err="1"/>
              <a:t>RowStoreAVLDisk</a:t>
            </a:r>
            <a:r>
              <a:rPr kumimoji="1" lang="zh-CN" altLang="en-US" dirty="0"/>
              <a:t>：</a:t>
            </a:r>
            <a:r>
              <a:rPr kumimoji="1" lang="en-US" altLang="zh-CN" dirty="0"/>
              <a:t>Cached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endParaRPr kumimoji="1" lang="zh-CN" altLang="en-US" dirty="0"/>
          </a:p>
          <a:p>
            <a:pPr lvl="1"/>
            <a:r>
              <a:rPr kumimoji="1" lang="en-US" altLang="zh-CN" dirty="0" err="1"/>
              <a:t>RowStoreAVLDiskData</a:t>
            </a:r>
            <a:r>
              <a:rPr kumimoji="1" lang="zh-CN" altLang="en-US" dirty="0"/>
              <a:t>：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76" y="3379305"/>
            <a:ext cx="8119980" cy="299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5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05E71-CBB0-6544-A0C7-87B0F1EB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主函数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8F44E-B465-8247-845A-C4625C948E2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zh-CN" altLang="en-US" dirty="0"/>
              <a:t>服务器（启动调试）</a:t>
            </a:r>
          </a:p>
          <a:p>
            <a:pPr lvl="1"/>
            <a:r>
              <a:rPr kumimoji="1" lang="en-US" altLang="zh-CN" dirty="0" err="1"/>
              <a:t>org.hsqldb.server.Server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创建系统表：</a:t>
            </a:r>
            <a:r>
              <a:rPr kumimoji="1" lang="en-US" altLang="zh-CN" dirty="0" err="1"/>
              <a:t>DatabaseInformationMain.init</a:t>
            </a:r>
            <a:r>
              <a:rPr kumimoji="1" lang="en-US" altLang="zh-CN" dirty="0"/>
              <a:t>(Session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session)</a:t>
            </a:r>
            <a:endParaRPr kumimoji="1" lang="zh-CN" altLang="en-US" dirty="0"/>
          </a:p>
          <a:p>
            <a:pPr lvl="1"/>
            <a:endParaRPr kumimoji="1" lang="zh-CN" altLang="en-US" dirty="0"/>
          </a:p>
          <a:p>
            <a:pPr lvl="1"/>
            <a:endParaRPr kumimoji="1" lang="zh-CN" altLang="en-US" dirty="0"/>
          </a:p>
          <a:p>
            <a:r>
              <a:rPr kumimoji="1" lang="zh-CN" altLang="en-US" dirty="0"/>
              <a:t>客户端</a:t>
            </a:r>
          </a:p>
          <a:p>
            <a:pPr lvl="1"/>
            <a:r>
              <a:rPr kumimoji="1" lang="en-US" altLang="zh-CN" dirty="0" err="1"/>
              <a:t>org.hsqldb.util.DatabaseManagerSwing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0346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启动后生成文件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70766" b="59202"/>
          <a:stretch/>
        </p:blipFill>
        <p:spPr>
          <a:xfrm>
            <a:off x="556899" y="2236341"/>
            <a:ext cx="5312867" cy="9119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b="55930"/>
          <a:stretch/>
        </p:blipFill>
        <p:spPr>
          <a:xfrm>
            <a:off x="556899" y="4087994"/>
            <a:ext cx="6221328" cy="2020501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171450" y="1301449"/>
            <a:ext cx="8289644" cy="835758"/>
          </a:xfrm>
        </p:spPr>
        <p:txBody>
          <a:bodyPr/>
          <a:lstStyle/>
          <a:p>
            <a:r>
              <a:rPr kumimoji="1" lang="en-US" altLang="zh-CN" dirty="0" err="1"/>
              <a:t>test.log</a:t>
            </a:r>
            <a:r>
              <a:rPr kumimoji="1" lang="zh-CN" altLang="en-US" dirty="0"/>
              <a:t>（临时记录执行的 系统</a:t>
            </a:r>
            <a:r>
              <a:rPr kumimoji="1" lang="en-US" altLang="zh-CN" dirty="0"/>
              <a:t>/</a:t>
            </a:r>
            <a:r>
              <a:rPr kumimoji="1" lang="zh-CN" altLang="en-US" dirty="0"/>
              <a:t>用户 语句）</a:t>
            </a:r>
          </a:p>
          <a:p>
            <a:pPr marL="0" indent="0">
              <a:buNone/>
            </a:pPr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-US" altLang="zh-CN" dirty="0" err="1"/>
              <a:t>test.script</a:t>
            </a:r>
            <a:r>
              <a:rPr kumimoji="1" lang="zh-CN" altLang="en-US" dirty="0"/>
              <a:t>（数据库元数据）</a:t>
            </a:r>
          </a:p>
        </p:txBody>
      </p:sp>
    </p:spTree>
    <p:extLst>
      <p:ext uri="{BB962C8B-B14F-4D97-AF65-F5344CB8AC3E}">
        <p14:creationId xmlns:p14="http://schemas.microsoft.com/office/powerpoint/2010/main" val="71407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zh-CN" altLang="en-US" dirty="0"/>
              <a:t>创建表</a:t>
            </a:r>
          </a:p>
          <a:p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r>
              <a:rPr kumimoji="1" lang="zh-CN" altLang="en-US" dirty="0"/>
              <a:t>插入</a:t>
            </a:r>
            <a:r>
              <a:rPr kumimoji="1" lang="en-US" altLang="zh-CN" dirty="0"/>
              <a:t>/</a:t>
            </a:r>
            <a:r>
              <a:rPr kumimoji="1" lang="zh-CN" altLang="en-US" dirty="0"/>
              <a:t>删除数据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r>
              <a:rPr kumimoji="1" lang="en-US" altLang="zh-CN" dirty="0"/>
              <a:t>.log</a:t>
            </a:r>
            <a:r>
              <a:rPr kumimoji="1" lang="zh-CN" altLang="en-US" dirty="0"/>
              <a:t>文件变化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75069" y="1956244"/>
            <a:ext cx="7812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create table </a:t>
            </a:r>
            <a:r>
              <a:rPr kumimoji="1" lang="en-US" altLang="zh-CN" dirty="0" err="1"/>
              <a:t>personmem</a:t>
            </a:r>
            <a:r>
              <a:rPr kumimoji="1" lang="en-US" altLang="zh-CN" dirty="0"/>
              <a:t>(id char(8),name </a:t>
            </a:r>
            <a:r>
              <a:rPr kumimoji="1" lang="en-US" altLang="zh-CN" dirty="0" err="1"/>
              <a:t>varchar</a:t>
            </a:r>
            <a:r>
              <a:rPr kumimoji="1" lang="en-US" altLang="zh-CN" dirty="0"/>
              <a:t>(8),age </a:t>
            </a:r>
            <a:r>
              <a:rPr kumimoji="1" lang="en-US" altLang="zh-CN" dirty="0" err="1"/>
              <a:t>int,undergraduate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boolean,birth_year</a:t>
            </a:r>
            <a:r>
              <a:rPr kumimoji="1" lang="en-US" altLang="zh-CN" dirty="0"/>
              <a:t> numeric(4,0),birthdate </a:t>
            </a:r>
            <a:r>
              <a:rPr kumimoji="1" lang="en-US" altLang="zh-CN" dirty="0" err="1"/>
              <a:t>date,primary</a:t>
            </a:r>
            <a:r>
              <a:rPr kumimoji="1" lang="en-US" altLang="zh-CN" dirty="0"/>
              <a:t> key (id));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75069" y="3287985"/>
            <a:ext cx="8638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insert into </a:t>
            </a:r>
            <a:r>
              <a:rPr kumimoji="1" lang="en-US" altLang="zh-CN" dirty="0" err="1"/>
              <a:t>personmem</a:t>
            </a:r>
            <a:r>
              <a:rPr kumimoji="1" lang="en-US" altLang="zh-CN" dirty="0"/>
              <a:t> values ('00000001', 'student1', 22, true, 1995, '1995-01-01');</a:t>
            </a:r>
            <a:endParaRPr kumimoji="1" lang="zh-CN" altLang="en-US" dirty="0"/>
          </a:p>
          <a:p>
            <a:r>
              <a:rPr kumimoji="1" lang="en-US" altLang="zh-CN" dirty="0"/>
              <a:t>insert into </a:t>
            </a:r>
            <a:r>
              <a:rPr kumimoji="1" lang="en-US" altLang="zh-CN" dirty="0" err="1"/>
              <a:t>personmem</a:t>
            </a:r>
            <a:r>
              <a:rPr kumimoji="1" lang="en-US" altLang="zh-CN" dirty="0"/>
              <a:t> values ('00000002', 'student2', 22, true, 1995, '1995-01-01');</a:t>
            </a:r>
            <a:endParaRPr kumimoji="1" lang="zh-CN" altLang="en-US" dirty="0"/>
          </a:p>
          <a:p>
            <a:r>
              <a:rPr kumimoji="1" lang="en-US" altLang="zh-CN" dirty="0"/>
              <a:t>delete from </a:t>
            </a:r>
            <a:r>
              <a:rPr kumimoji="1" lang="en-US" altLang="zh-CN" dirty="0" err="1"/>
              <a:t>personmem</a:t>
            </a:r>
            <a:r>
              <a:rPr kumimoji="1" lang="en-US" altLang="zh-CN" dirty="0"/>
              <a:t> where id = '00000002';</a:t>
            </a:r>
            <a:endParaRPr kumimoji="1" lang="zh-CN" altLang="en-US" dirty="0"/>
          </a:p>
          <a:p>
            <a:r>
              <a:rPr kumimoji="1" lang="en-US" altLang="zh-CN" dirty="0"/>
              <a:t>insert into </a:t>
            </a:r>
            <a:r>
              <a:rPr kumimoji="1" lang="en-US" altLang="zh-CN" dirty="0" err="1"/>
              <a:t>personmem</a:t>
            </a:r>
            <a:r>
              <a:rPr kumimoji="1" lang="en-US" altLang="zh-CN" dirty="0"/>
              <a:t> values ('00000003', 'student3', 22, true, 1995, '1995-01-01');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r="53543"/>
          <a:stretch/>
        </p:blipFill>
        <p:spPr>
          <a:xfrm>
            <a:off x="852049" y="4936291"/>
            <a:ext cx="6178015" cy="149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90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71450" y="1270834"/>
            <a:ext cx="8820150" cy="1226560"/>
          </a:xfrm>
        </p:spPr>
        <p:txBody>
          <a:bodyPr/>
          <a:lstStyle/>
          <a:p>
            <a:r>
              <a:rPr kumimoji="1" lang="zh-CN" altLang="en-US" dirty="0"/>
              <a:t>设置检查点，持久化数据</a:t>
            </a:r>
          </a:p>
          <a:p>
            <a:r>
              <a:rPr kumimoji="1" lang="en-US" altLang="zh-CN" dirty="0"/>
              <a:t>.log</a:t>
            </a:r>
            <a:r>
              <a:rPr kumimoji="1" lang="zh-CN" altLang="en-US" dirty="0"/>
              <a:t>文件变空</a:t>
            </a:r>
          </a:p>
          <a:p>
            <a:r>
              <a:rPr kumimoji="1" lang="en-US" altLang="zh-CN" dirty="0"/>
              <a:t>.script</a:t>
            </a:r>
            <a:r>
              <a:rPr kumimoji="1" lang="zh-CN" altLang="en-US" dirty="0"/>
              <a:t>文件记录元数据和数据</a:t>
            </a:r>
          </a:p>
          <a:p>
            <a:pPr marL="457200" lvl="1" indent="0">
              <a:buNone/>
            </a:pPr>
            <a:endParaRPr kumimoji="1" lang="zh-CN" altLang="en-US" dirty="0"/>
          </a:p>
          <a:p>
            <a:pPr lvl="1"/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991100" y="1348891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checkpoint</a:t>
            </a:r>
            <a:r>
              <a:rPr kumimoji="1" lang="en-US" altLang="zh-CN" dirty="0"/>
              <a:t>;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17" y="4031022"/>
            <a:ext cx="8001000" cy="1155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r="65061"/>
          <a:stretch/>
        </p:blipFill>
        <p:spPr>
          <a:xfrm>
            <a:off x="1361126" y="3203086"/>
            <a:ext cx="5662459" cy="46191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1450" y="32505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元数据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71450" y="44242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</a:t>
            </a:r>
          </a:p>
        </p:txBody>
      </p:sp>
    </p:spTree>
    <p:extLst>
      <p:ext uri="{BB962C8B-B14F-4D97-AF65-F5344CB8AC3E}">
        <p14:creationId xmlns:p14="http://schemas.microsoft.com/office/powerpoint/2010/main" val="1262191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Cached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zh-CN" altLang="en-US" dirty="0"/>
              <a:t>创建表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插入</a:t>
            </a:r>
            <a:r>
              <a:rPr kumimoji="1" lang="en-US" altLang="zh-CN" dirty="0"/>
              <a:t>/</a:t>
            </a:r>
            <a:r>
              <a:rPr kumimoji="1" lang="zh-CN" altLang="en-US" dirty="0"/>
              <a:t>删除数据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-US" altLang="zh-CN" dirty="0"/>
              <a:t>.log</a:t>
            </a:r>
            <a:r>
              <a:rPr kumimoji="1" lang="zh-CN" altLang="en-US" dirty="0"/>
              <a:t>文件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4807" y="1893310"/>
            <a:ext cx="8738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create cached table </a:t>
            </a:r>
            <a:r>
              <a:rPr kumimoji="1" lang="en-US" altLang="zh-CN" dirty="0" err="1"/>
              <a:t>personcache</a:t>
            </a:r>
            <a:r>
              <a:rPr kumimoji="1" lang="en-US" altLang="zh-CN" dirty="0"/>
              <a:t>(id char(8),name </a:t>
            </a:r>
            <a:r>
              <a:rPr kumimoji="1" lang="en-US" altLang="zh-CN" dirty="0" err="1"/>
              <a:t>varchar</a:t>
            </a:r>
            <a:r>
              <a:rPr kumimoji="1" lang="en-US" altLang="zh-CN" dirty="0"/>
              <a:t>(8),age </a:t>
            </a:r>
            <a:r>
              <a:rPr kumimoji="1" lang="en-US" altLang="zh-CN" dirty="0" err="1"/>
              <a:t>int,undergraduate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boolean,birth_year</a:t>
            </a:r>
            <a:r>
              <a:rPr kumimoji="1" lang="en-US" altLang="zh-CN" dirty="0"/>
              <a:t> numeric(4,0),birthdate </a:t>
            </a:r>
            <a:r>
              <a:rPr kumimoji="1" lang="en-US" altLang="zh-CN" dirty="0" err="1"/>
              <a:t>date,primary</a:t>
            </a:r>
            <a:r>
              <a:rPr kumimoji="1" lang="en-US" altLang="zh-CN" dirty="0"/>
              <a:t> key (id));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91793" y="3474091"/>
            <a:ext cx="8741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insert into </a:t>
            </a:r>
            <a:r>
              <a:rPr kumimoji="1" lang="en-US" altLang="zh-CN" dirty="0" err="1"/>
              <a:t>personcache</a:t>
            </a:r>
            <a:r>
              <a:rPr kumimoji="1" lang="en-US" altLang="zh-CN" dirty="0"/>
              <a:t> values ('00000001', 'student1', 22, true, 1995, '1995-01-01');</a:t>
            </a:r>
            <a:endParaRPr kumimoji="1" lang="zh-CN" altLang="en-US" dirty="0"/>
          </a:p>
          <a:p>
            <a:r>
              <a:rPr kumimoji="1" lang="en-US" altLang="zh-CN" dirty="0"/>
              <a:t>insert into </a:t>
            </a:r>
            <a:r>
              <a:rPr kumimoji="1" lang="en-US" altLang="zh-CN" dirty="0" err="1"/>
              <a:t>personcache</a:t>
            </a:r>
            <a:r>
              <a:rPr kumimoji="1" lang="en-US" altLang="zh-CN" dirty="0"/>
              <a:t> values ('00000002', 'student2', 22, true, 1995, '1995-01-01');</a:t>
            </a:r>
            <a:endParaRPr kumimoji="1" lang="zh-CN" altLang="en-US" dirty="0"/>
          </a:p>
          <a:p>
            <a:r>
              <a:rPr kumimoji="1" lang="en-US" altLang="zh-CN" dirty="0"/>
              <a:t>delete from </a:t>
            </a:r>
            <a:r>
              <a:rPr kumimoji="1" lang="en-US" altLang="zh-CN" dirty="0" err="1"/>
              <a:t>personcache</a:t>
            </a:r>
            <a:r>
              <a:rPr kumimoji="1" lang="en-US" altLang="zh-CN" dirty="0"/>
              <a:t> where id = '00000002';</a:t>
            </a:r>
            <a:endParaRPr kumimoji="1" lang="zh-CN" altLang="en-US" dirty="0"/>
          </a:p>
          <a:p>
            <a:r>
              <a:rPr kumimoji="1" lang="en-US" altLang="zh-CN" dirty="0"/>
              <a:t>insert into </a:t>
            </a:r>
            <a:r>
              <a:rPr kumimoji="1" lang="en-US" altLang="zh-CN" dirty="0" err="1"/>
              <a:t>personcache</a:t>
            </a:r>
            <a:r>
              <a:rPr kumimoji="1" lang="en-US" altLang="zh-CN" dirty="0"/>
              <a:t> values ('00000003', 'student3', 22, true, 1995, '1995-01-01');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r="57795"/>
          <a:stretch/>
        </p:blipFill>
        <p:spPr>
          <a:xfrm>
            <a:off x="634525" y="5404129"/>
            <a:ext cx="5815436" cy="135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74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Cached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71450" y="1270834"/>
            <a:ext cx="8820150" cy="1226560"/>
          </a:xfrm>
        </p:spPr>
        <p:txBody>
          <a:bodyPr/>
          <a:lstStyle/>
          <a:p>
            <a:r>
              <a:rPr kumimoji="1" lang="zh-CN" altLang="en-US" dirty="0"/>
              <a:t>设置检查点，整理数据</a:t>
            </a:r>
          </a:p>
          <a:p>
            <a:r>
              <a:rPr kumimoji="1" lang="en-US" altLang="zh-CN" dirty="0"/>
              <a:t>.log</a:t>
            </a:r>
            <a:r>
              <a:rPr kumimoji="1" lang="zh-CN" altLang="en-US" dirty="0"/>
              <a:t>文件变空</a:t>
            </a:r>
          </a:p>
          <a:p>
            <a:r>
              <a:rPr kumimoji="1" lang="en-US" altLang="zh-CN" dirty="0"/>
              <a:t>.script</a:t>
            </a:r>
            <a:r>
              <a:rPr kumimoji="1" lang="zh-CN" altLang="en-US" dirty="0"/>
              <a:t>文件记录元数据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生成</a:t>
            </a:r>
            <a:r>
              <a:rPr kumimoji="1" lang="en-US" altLang="zh-CN" dirty="0"/>
              <a:t>.data</a:t>
            </a:r>
            <a:r>
              <a:rPr kumimoji="1" lang="zh-CN" altLang="en-US" dirty="0"/>
              <a:t>文件，存储数据</a:t>
            </a:r>
          </a:p>
          <a:p>
            <a:pPr marL="0" indent="0">
              <a:buNone/>
            </a:pPr>
            <a:endParaRPr kumimoji="1" lang="zh-CN" altLang="en-US" dirty="0"/>
          </a:p>
          <a:p>
            <a:pPr lvl="1"/>
            <a:endParaRPr kumimoji="1" lang="zh-CN" altLang="en-US" dirty="0"/>
          </a:p>
          <a:p>
            <a:pPr lvl="1"/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r="39853"/>
          <a:stretch/>
        </p:blipFill>
        <p:spPr>
          <a:xfrm>
            <a:off x="657193" y="2778222"/>
            <a:ext cx="7678994" cy="55950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010300"/>
            <a:ext cx="8382000" cy="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66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zh-CN" altLang="en-US" dirty="0"/>
              <a:t>创建表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插入</a:t>
            </a:r>
            <a:r>
              <a:rPr kumimoji="1" lang="en-US" altLang="zh-CN" dirty="0"/>
              <a:t>/</a:t>
            </a:r>
            <a:r>
              <a:rPr kumimoji="1" lang="zh-CN" altLang="en-US" dirty="0"/>
              <a:t>删除数据</a:t>
            </a:r>
          </a:p>
          <a:p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r>
              <a:rPr kumimoji="1" lang="en-US" altLang="zh-CN" dirty="0"/>
              <a:t>.log</a:t>
            </a:r>
            <a:r>
              <a:rPr kumimoji="1" lang="zh-CN" altLang="en-US" dirty="0"/>
              <a:t>文件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94852" y="1838633"/>
            <a:ext cx="8396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create text table </a:t>
            </a:r>
            <a:r>
              <a:rPr kumimoji="1" lang="en-US" altLang="zh-CN" dirty="0" err="1"/>
              <a:t>persontext</a:t>
            </a:r>
            <a:r>
              <a:rPr kumimoji="1" lang="en-US" altLang="zh-CN" dirty="0"/>
              <a:t>(id char(8),name </a:t>
            </a:r>
            <a:r>
              <a:rPr kumimoji="1" lang="en-US" altLang="zh-CN" dirty="0" err="1"/>
              <a:t>varchar</a:t>
            </a:r>
            <a:r>
              <a:rPr kumimoji="1" lang="en-US" altLang="zh-CN" dirty="0"/>
              <a:t>(8),age </a:t>
            </a:r>
            <a:r>
              <a:rPr kumimoji="1" lang="en-US" altLang="zh-CN" dirty="0" err="1"/>
              <a:t>int,undergraduate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boolean,birth_year</a:t>
            </a:r>
            <a:r>
              <a:rPr kumimoji="1" lang="en-US" altLang="zh-CN" dirty="0"/>
              <a:t> numeric(4,0),birthdate </a:t>
            </a:r>
            <a:r>
              <a:rPr kumimoji="1" lang="en-US" altLang="zh-CN" dirty="0" err="1"/>
              <a:t>date,primary</a:t>
            </a:r>
            <a:r>
              <a:rPr kumimoji="1" lang="en-US" altLang="zh-CN" dirty="0"/>
              <a:t> key (id));</a:t>
            </a:r>
            <a:endParaRPr kumimoji="1" lang="zh-CN" altLang="en-US" dirty="0"/>
          </a:p>
          <a:p>
            <a:r>
              <a:rPr kumimoji="1" lang="en-US" altLang="zh-CN" dirty="0">
                <a:solidFill>
                  <a:srgbClr val="FF0000"/>
                </a:solidFill>
              </a:rPr>
              <a:t>SET TABLE </a:t>
            </a:r>
            <a:r>
              <a:rPr kumimoji="1" lang="en-US" altLang="zh-CN" dirty="0" err="1">
                <a:solidFill>
                  <a:srgbClr val="FF0000"/>
                </a:solidFill>
              </a:rPr>
              <a:t>PUBLIC.persontext</a:t>
            </a:r>
            <a:r>
              <a:rPr kumimoji="1" lang="en-US" altLang="zh-CN" dirty="0">
                <a:solidFill>
                  <a:srgbClr val="FF0000"/>
                </a:solidFill>
              </a:rPr>
              <a:t> SOURCE "</a:t>
            </a:r>
            <a:r>
              <a:rPr kumimoji="1" lang="en-US" altLang="zh-CN" dirty="0" err="1">
                <a:solidFill>
                  <a:srgbClr val="FF0000"/>
                </a:solidFill>
              </a:rPr>
              <a:t>persontextdata;fs</a:t>
            </a:r>
            <a:r>
              <a:rPr kumimoji="1" lang="en-US" altLang="zh-CN" dirty="0">
                <a:solidFill>
                  <a:srgbClr val="FF0000"/>
                </a:solidFill>
              </a:rPr>
              <a:t>=|";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44380"/>
          <a:stretch/>
        </p:blipFill>
        <p:spPr>
          <a:xfrm>
            <a:off x="594852" y="5026392"/>
            <a:ext cx="6582696" cy="144111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4852" y="3294013"/>
            <a:ext cx="8741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insert into </a:t>
            </a:r>
            <a:r>
              <a:rPr kumimoji="1" lang="en-US" altLang="zh-CN" dirty="0" err="1"/>
              <a:t>persontext</a:t>
            </a:r>
            <a:r>
              <a:rPr kumimoji="1" lang="en-US" altLang="zh-CN" dirty="0"/>
              <a:t> values ('00000001', 'student1', 22, true, 1995, '1995-01-01');</a:t>
            </a:r>
            <a:endParaRPr kumimoji="1" lang="zh-CN" altLang="en-US" dirty="0"/>
          </a:p>
          <a:p>
            <a:r>
              <a:rPr kumimoji="1" lang="en-US" altLang="zh-CN" dirty="0"/>
              <a:t>insert into </a:t>
            </a:r>
            <a:r>
              <a:rPr kumimoji="1" lang="en-US" altLang="zh-CN" dirty="0" err="1"/>
              <a:t>persontext</a:t>
            </a:r>
            <a:r>
              <a:rPr kumimoji="1" lang="en-US" altLang="zh-CN" dirty="0"/>
              <a:t> values ('00000002', 'student2', 22, true, 1995, '1995-01-01');</a:t>
            </a:r>
            <a:endParaRPr kumimoji="1" lang="zh-CN" altLang="en-US" dirty="0"/>
          </a:p>
          <a:p>
            <a:r>
              <a:rPr kumimoji="1" lang="en-US" altLang="zh-CN" dirty="0"/>
              <a:t>delete from </a:t>
            </a:r>
            <a:r>
              <a:rPr kumimoji="1" lang="en-US" altLang="zh-CN" dirty="0" err="1"/>
              <a:t>persontext</a:t>
            </a:r>
            <a:r>
              <a:rPr kumimoji="1" lang="en-US" altLang="zh-CN" dirty="0"/>
              <a:t> where id = '00000002';</a:t>
            </a:r>
            <a:endParaRPr kumimoji="1" lang="zh-CN" altLang="en-US" dirty="0"/>
          </a:p>
          <a:p>
            <a:r>
              <a:rPr kumimoji="1" lang="en-US" altLang="zh-CN" dirty="0"/>
              <a:t>insert into </a:t>
            </a:r>
            <a:r>
              <a:rPr kumimoji="1" lang="en-US" altLang="zh-CN" dirty="0" err="1"/>
              <a:t>persontext</a:t>
            </a:r>
            <a:r>
              <a:rPr kumimoji="1" lang="en-US" altLang="zh-CN" dirty="0"/>
              <a:t> values ('00000003', 'student3', 22, true, 1995, '1995-01-01');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4975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zh-CN" altLang="en-US" dirty="0"/>
              <a:t>设置检查点</a:t>
            </a:r>
          </a:p>
          <a:p>
            <a:r>
              <a:rPr kumimoji="1" lang="en-US" altLang="zh-CN" dirty="0"/>
              <a:t>.log</a:t>
            </a:r>
            <a:r>
              <a:rPr kumimoji="1" lang="zh-CN" altLang="en-US" dirty="0"/>
              <a:t>清空</a:t>
            </a:r>
          </a:p>
          <a:p>
            <a:r>
              <a:rPr kumimoji="1" lang="en-US" altLang="zh-CN" dirty="0"/>
              <a:t>.script</a:t>
            </a:r>
            <a:r>
              <a:rPr kumimoji="1" lang="zh-CN" altLang="en-US" dirty="0"/>
              <a:t>记录元数据</a:t>
            </a:r>
          </a:p>
          <a:p>
            <a:endParaRPr kumimoji="1" lang="zh-CN" altLang="en-US" dirty="0"/>
          </a:p>
          <a:p>
            <a:r>
              <a:rPr kumimoji="1" lang="en-US" altLang="zh-CN" dirty="0" err="1"/>
              <a:t>persontextdata</a:t>
            </a:r>
            <a:r>
              <a:rPr kumimoji="1" lang="zh-CN" altLang="en-US" dirty="0"/>
              <a:t>文件记录数据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56" y="3906284"/>
            <a:ext cx="5067300" cy="1016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65488"/>
          <a:stretch/>
        </p:blipFill>
        <p:spPr>
          <a:xfrm>
            <a:off x="760156" y="2781310"/>
            <a:ext cx="6230579" cy="54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2757"/>
      </p:ext>
    </p:extLst>
  </p:cSld>
  <p:clrMapOvr>
    <a:masterClrMapping/>
  </p:clrMapOvr>
</p:sld>
</file>

<file path=ppt/theme/theme1.xml><?xml version="1.0" encoding="utf-8"?>
<a:theme xmlns:a="http://schemas.openxmlformats.org/drawingml/2006/main" name="littetotoro_gill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Tahoma"/>
        <a:ea typeface="黑体"/>
        <a:cs typeface=""/>
      </a:majorFont>
      <a:minorFont>
        <a:latin typeface="Arial"/>
        <a:ea typeface="黑体"/>
        <a:cs typeface="Times New Roma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1905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1905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分布式机器学习计算模型与优化算法" id="{A34E1C5D-57A8-41D1-868C-C895C2745BD7}" vid="{8549CFA3-E5D0-409A-AEA0-EC25A7E08AEE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4198</TotalTime>
  <Words>553</Words>
  <Application>Microsoft Office PowerPoint</Application>
  <PresentationFormat>全屏显示(4:3)</PresentationFormat>
  <Paragraphs>98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Gill Sans</vt:lpstr>
      <vt:lpstr>黑体</vt:lpstr>
      <vt:lpstr>华文新魏</vt:lpstr>
      <vt:lpstr>楷体</vt:lpstr>
      <vt:lpstr>宋体</vt:lpstr>
      <vt:lpstr>Arial</vt:lpstr>
      <vt:lpstr>Calibri</vt:lpstr>
      <vt:lpstr>Tahoma</vt:lpstr>
      <vt:lpstr>Times New Roman</vt:lpstr>
      <vt:lpstr>Wingdings</vt:lpstr>
      <vt:lpstr>littetotoro_gill</vt:lpstr>
      <vt:lpstr>HSQLDB存储机制</vt:lpstr>
      <vt:lpstr>主函数</vt:lpstr>
      <vt:lpstr>启动后生成文件</vt:lpstr>
      <vt:lpstr>Memory Table</vt:lpstr>
      <vt:lpstr>Memory Table</vt:lpstr>
      <vt:lpstr>Cached Table</vt:lpstr>
      <vt:lpstr>Cached Table</vt:lpstr>
      <vt:lpstr>Text Table</vt:lpstr>
      <vt:lpstr>Text Table</vt:lpstr>
      <vt:lpstr>Text Table数据写入流程</vt:lpstr>
      <vt:lpstr>类图</vt:lpstr>
      <vt:lpstr>类图</vt:lpstr>
      <vt:lpstr>类图</vt:lpstr>
    </vt:vector>
  </TitlesOfParts>
  <Company>Tsinghua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分布式机器学习 计算框架与优化算法</dc:title>
  <dc:creator>Huang Xiangdong</dc:creator>
  <cp:lastModifiedBy>赵鑫</cp:lastModifiedBy>
  <cp:revision>733</cp:revision>
  <dcterms:created xsi:type="dcterms:W3CDTF">2015-04-01T02:19:24Z</dcterms:created>
  <dcterms:modified xsi:type="dcterms:W3CDTF">2020-04-07T03:37:29Z</dcterms:modified>
</cp:coreProperties>
</file>