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3" r:id="rId6"/>
    <p:sldId id="260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20648;&#36229;&#32676;\&#21338;&#22763;\&#35838;&#31243;\2020&#26149;&#33258;&#21160;&#26426;\&#29420;&#31435;&#20316;&#19994;\&#31532;&#19968;&#27425;&#29420;&#31435;&#20316;&#19994;\&#23398;&#29983;\&#31532;&#19968;&#27425;&#29420;&#31435;&#20316;&#19994;_&#23398;&#29983;&#21517;&#21333;&#21015;&#34920;%20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/>
              <a:t>第一次独立作业成绩分布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sheet1!$T$70:$T$74</c:f>
              <c:strCache>
                <c:ptCount val="5"/>
                <c:pt idx="0">
                  <c:v>95-100</c:v>
                </c:pt>
                <c:pt idx="1">
                  <c:v>90-94</c:v>
                </c:pt>
                <c:pt idx="2">
                  <c:v>80-89</c:v>
                </c:pt>
                <c:pt idx="3">
                  <c:v>70-79</c:v>
                </c:pt>
                <c:pt idx="4">
                  <c:v>&lt;70</c:v>
                </c:pt>
              </c:strCache>
            </c:strRef>
          </c:cat>
          <c:val>
            <c:numRef>
              <c:f>sheet1!$U$70:$U$74</c:f>
              <c:numCache>
                <c:formatCode>General</c:formatCode>
                <c:ptCount val="5"/>
                <c:pt idx="0">
                  <c:v>71</c:v>
                </c:pt>
                <c:pt idx="1">
                  <c:v>14</c:v>
                </c:pt>
                <c:pt idx="2">
                  <c:v>4</c:v>
                </c:pt>
                <c:pt idx="3">
                  <c:v>3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81-4D04-8652-E93ED3BD540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09243919"/>
        <c:axId val="1009244335"/>
      </c:barChart>
      <c:catAx>
        <c:axId val="10092439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/>
                  <a:t>分数范围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09244335"/>
        <c:crosses val="autoZero"/>
        <c:auto val="1"/>
        <c:lblAlgn val="ctr"/>
        <c:lblOffset val="100"/>
        <c:noMultiLvlLbl val="0"/>
      </c:catAx>
      <c:valAx>
        <c:axId val="1009244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/>
                  <a:t>人数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092439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22A2-2950-4ED2-A85E-687350ABD973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34F51-6D52-4260-923C-7C6A990A49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196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22A2-2950-4ED2-A85E-687350ABD973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34F51-6D52-4260-923C-7C6A990A49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016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22A2-2950-4ED2-A85E-687350ABD973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34F51-6D52-4260-923C-7C6A990A49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648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22A2-2950-4ED2-A85E-687350ABD973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34F51-6D52-4260-923C-7C6A990A49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826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22A2-2950-4ED2-A85E-687350ABD973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34F51-6D52-4260-923C-7C6A990A49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169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22A2-2950-4ED2-A85E-687350ABD973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34F51-6D52-4260-923C-7C6A990A49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272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22A2-2950-4ED2-A85E-687350ABD973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34F51-6D52-4260-923C-7C6A990A49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544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22A2-2950-4ED2-A85E-687350ABD973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34F51-6D52-4260-923C-7C6A990A49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718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22A2-2950-4ED2-A85E-687350ABD973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34F51-6D52-4260-923C-7C6A990A49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76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22A2-2950-4ED2-A85E-687350ABD973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34F51-6D52-4260-923C-7C6A990A49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421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22A2-2950-4ED2-A85E-687350ABD973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34F51-6D52-4260-923C-7C6A990A49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195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622A2-2950-4ED2-A85E-687350ABD973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34F51-6D52-4260-923C-7C6A990A49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719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内容占位符 2"/>
          <p:cNvSpPr>
            <a:spLocks noGrp="1"/>
          </p:cNvSpPr>
          <p:nvPr>
            <p:ph idx="1"/>
          </p:nvPr>
        </p:nvSpPr>
        <p:spPr>
          <a:xfrm>
            <a:off x="271848" y="1174239"/>
            <a:ext cx="10997513" cy="5061804"/>
          </a:xfrm>
        </p:spPr>
        <p:txBody>
          <a:bodyPr/>
          <a:lstStyle/>
          <a:p>
            <a:pPr marL="609600" indent="-609600">
              <a:buClr>
                <a:srgbClr val="660066"/>
              </a:buClr>
              <a:buFont typeface="Arial" panose="020B0604020202020204" pitchFamily="34" charset="0"/>
              <a:buAutoNum type="arabicPeriod"/>
            </a:pPr>
            <a:r>
              <a:rPr lang="zh-CN" altLang="en-US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zh-CN" altLang="en-US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lang="zh-CN" altLang="zh-CN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={0,1}</a:t>
            </a:r>
            <a:r>
              <a:rPr lang="zh-CN" altLang="en-US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b="1" i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3200" b="1" baseline="-25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zh-CN" altLang="en-US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所有包含“</a:t>
            </a:r>
            <a:r>
              <a:rPr lang="en-US" altLang="zh-CN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的串</a:t>
            </a:r>
            <a:r>
              <a:rPr lang="en-US" altLang="zh-CN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b="1" i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3200" b="1" baseline="-25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zh-CN" altLang="en-US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所有不包含“</a:t>
            </a:r>
            <a:r>
              <a:rPr lang="en-US" altLang="zh-CN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zh-CN" altLang="zh-CN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的串</a:t>
            </a:r>
            <a:r>
              <a:rPr lang="en-US" altLang="zh-CN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。设计一个接受语言</a:t>
            </a:r>
            <a:r>
              <a:rPr lang="en-US" altLang="zh-CN" sz="3200" b="1" i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3200" b="1" baseline="-25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32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3200" b="1" i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3200" b="1" baseline="-25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的D</a:t>
            </a:r>
            <a:r>
              <a:rPr lang="zh-CN" altLang="zh-CN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</a:t>
            </a:r>
            <a:r>
              <a:rPr lang="zh-CN" altLang="en-US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3200" b="1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660066"/>
              </a:buClr>
              <a:buNone/>
              <a:defRPr/>
            </a:pP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1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）分别设计接受语言</a:t>
            </a:r>
            <a:r>
              <a:rPr lang="en-US" altLang="zh-CN" sz="32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3200" b="1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和 </a:t>
            </a:r>
            <a:r>
              <a:rPr lang="en-US" altLang="zh-CN" sz="32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3200" b="1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的D</a:t>
            </a:r>
            <a:r>
              <a:rPr lang="zh-CN" altLang="zh-CN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3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Clr>
                <a:srgbClr val="660066"/>
              </a:buClr>
              <a:buNone/>
              <a:defRPr/>
            </a:pP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）设计一个接受语言</a:t>
            </a:r>
            <a:r>
              <a:rPr lang="en-US" altLang="zh-CN" sz="32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3200" b="1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32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3200" b="1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的D</a:t>
            </a:r>
            <a:r>
              <a:rPr lang="zh-CN" altLang="zh-CN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3200" b="1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Clr>
                <a:srgbClr val="660066"/>
              </a:buClr>
              <a:buNone/>
            </a:pPr>
            <a:endParaRPr lang="en-US" altLang="zh-CN" b="1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3389" y="115888"/>
            <a:ext cx="8785225" cy="1058350"/>
          </a:xfrm>
        </p:spPr>
        <p:txBody>
          <a:bodyPr rtlCol="0">
            <a:norm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rgbClr val="800080"/>
                </a:solidFill>
              </a:rPr>
              <a:t>第一次独立作业</a:t>
            </a:r>
            <a:endParaRPr lang="zh-CN" altLang="en-US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785932"/>
              </p:ext>
            </p:extLst>
          </p:nvPr>
        </p:nvGraphicFramePr>
        <p:xfrm>
          <a:off x="7949514" y="3459894"/>
          <a:ext cx="3226963" cy="2286000"/>
        </p:xfrm>
        <a:graphic>
          <a:graphicData uri="http://schemas.openxmlformats.org/drawingml/2006/table">
            <a:tbl>
              <a:tblPr/>
              <a:tblGrid>
                <a:gridCol w="1076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4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34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4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→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p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{p}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{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p,q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}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7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q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{r}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{r}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4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r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{s}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Ø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4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*s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{s}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Ø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71" name="TextBox 4"/>
          <p:cNvSpPr txBox="1">
            <a:spLocks noChangeArrowheads="1"/>
          </p:cNvSpPr>
          <p:nvPr/>
        </p:nvSpPr>
        <p:spPr bwMode="auto">
          <a:xfrm>
            <a:off x="9438506" y="5971023"/>
            <a:ext cx="6492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 dirty="0">
                <a:solidFill>
                  <a:schemeClr val="tx2"/>
                </a:solidFill>
              </a:rPr>
              <a:t>图</a:t>
            </a:r>
            <a:r>
              <a:rPr lang="en-US" altLang="zh-CN" b="1" dirty="0">
                <a:solidFill>
                  <a:schemeClr val="tx2"/>
                </a:solidFill>
              </a:rPr>
              <a:t>1</a:t>
            </a:r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1847" y="3544299"/>
            <a:ext cx="7224585" cy="239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 algn="just">
              <a:spcAft>
                <a:spcPct val="20000"/>
              </a:spcAft>
              <a:buClr>
                <a:srgbClr val="660066"/>
              </a:buClr>
              <a:buFont typeface="+mj-lt"/>
              <a:buAutoNum type="arabicPeriod" startAt="2"/>
            </a:pP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lang="zh-CN" altLang="zh-CN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={0,1}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上的</a:t>
            </a: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NFA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3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600"/>
              </a:spcBef>
              <a:buClr>
                <a:srgbClr val="660066"/>
              </a:buClr>
            </a:pPr>
            <a:r>
              <a:rPr lang="en-US" altLang="zh-CN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给出该</a:t>
            </a: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NFA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一个正则表示；</a:t>
            </a:r>
            <a:endParaRPr lang="en-US" altLang="zh-CN" sz="3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600"/>
              </a:spcBef>
              <a:buClr>
                <a:srgbClr val="660066"/>
              </a:buClr>
            </a:pPr>
            <a:r>
              <a:rPr lang="en-US" altLang="zh-CN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给出该</a:t>
            </a:r>
            <a:r>
              <a:rPr lang="en-US" altLang="zh-CN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NFA</a:t>
            </a:r>
            <a:r>
              <a:rPr lang="zh-CN" altLang="en-US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个正则</a:t>
            </a:r>
            <a:r>
              <a:rPr lang="zh-CN" altLang="en-US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文法；</a:t>
            </a:r>
            <a:endParaRPr lang="en-US" altLang="zh-CN" sz="3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600"/>
              </a:spcBef>
              <a:buClr>
                <a:srgbClr val="660066"/>
              </a:buClr>
            </a:pPr>
            <a:r>
              <a:rPr lang="en-US" altLang="zh-CN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将该</a:t>
            </a: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NFA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转化成</a:t>
            </a:r>
            <a:r>
              <a:rPr lang="en-US" altLang="zh-CN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DFA</a:t>
            </a:r>
            <a:r>
              <a:rPr lang="zh-CN" altLang="en-US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3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36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内容占位符 2"/>
          <p:cNvSpPr>
            <a:spLocks noGrp="1"/>
          </p:cNvSpPr>
          <p:nvPr>
            <p:ph idx="1"/>
          </p:nvPr>
        </p:nvSpPr>
        <p:spPr>
          <a:xfrm>
            <a:off x="271848" y="1174239"/>
            <a:ext cx="10997513" cy="5061804"/>
          </a:xfrm>
        </p:spPr>
        <p:txBody>
          <a:bodyPr/>
          <a:lstStyle/>
          <a:p>
            <a:pPr marL="609600" indent="-609600">
              <a:buClr>
                <a:srgbClr val="660066"/>
              </a:buClr>
              <a:buFont typeface="Arial" panose="020B0604020202020204" pitchFamily="34" charset="0"/>
              <a:buAutoNum type="arabicPeriod"/>
            </a:pPr>
            <a:r>
              <a:rPr lang="zh-CN" altLang="en-US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zh-CN" altLang="en-US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lang="zh-CN" altLang="zh-CN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={0,1}</a:t>
            </a:r>
            <a:r>
              <a:rPr lang="zh-CN" altLang="en-US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b="1" i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3200" b="1" baseline="-25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zh-CN" altLang="en-US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所有包含“</a:t>
            </a:r>
            <a:r>
              <a:rPr lang="en-US" altLang="zh-CN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的串</a:t>
            </a:r>
            <a:r>
              <a:rPr lang="en-US" altLang="zh-CN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b="1" i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3200" b="1" baseline="-25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zh-CN" altLang="en-US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所有不包含“</a:t>
            </a:r>
            <a:r>
              <a:rPr lang="en-US" altLang="zh-CN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zh-CN" altLang="zh-CN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的串</a:t>
            </a:r>
            <a:r>
              <a:rPr lang="en-US" altLang="zh-CN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。设计一个接受语言</a:t>
            </a:r>
            <a:r>
              <a:rPr lang="en-US" altLang="zh-CN" sz="3200" b="1" i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3200" b="1" baseline="-25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32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3200" b="1" i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3200" b="1" baseline="-25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的D</a:t>
            </a:r>
            <a:r>
              <a:rPr lang="zh-CN" altLang="zh-CN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</a:t>
            </a:r>
            <a:r>
              <a:rPr lang="zh-CN" altLang="en-US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3200" b="1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660066"/>
              </a:buClr>
              <a:buNone/>
              <a:defRPr/>
            </a:pP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1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）分别设计接受语言</a:t>
            </a:r>
            <a:r>
              <a:rPr lang="en-US" altLang="zh-CN" sz="32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3200" b="1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和 </a:t>
            </a:r>
            <a:r>
              <a:rPr lang="en-US" altLang="zh-CN" sz="32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3200" b="1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的D</a:t>
            </a:r>
            <a:r>
              <a:rPr lang="zh-CN" altLang="zh-CN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3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Clr>
                <a:srgbClr val="660066"/>
              </a:buClr>
              <a:buNone/>
              <a:defRPr/>
            </a:pP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b="1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3389" y="115888"/>
            <a:ext cx="8785225" cy="1058350"/>
          </a:xfrm>
        </p:spPr>
        <p:txBody>
          <a:bodyPr rtlCol="0">
            <a:norm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rgbClr val="800080"/>
                </a:solidFill>
              </a:rPr>
              <a:t>第一次独立作业</a:t>
            </a:r>
            <a:endParaRPr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292" y="4219489"/>
            <a:ext cx="3854372" cy="12652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4252827"/>
            <a:ext cx="3792975" cy="115737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653956" y="2867832"/>
                <a:ext cx="823329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所有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包含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“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00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”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串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 smtClean="0"/>
                  <a:t>比较容易画出，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考虑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所有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包含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“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”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的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串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与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类似，</m:t>
                    </m:r>
                  </m:oMath>
                </a14:m>
                <a:r>
                  <a:rPr lang="zh-CN" altLang="en-US" dirty="0" smtClean="0"/>
                  <a:t>因此</a:t>
                </a:r>
                <a14:m>
                  <m:oMath xmlns:m="http://schemas.openxmlformats.org/officeDocument/2006/math">
                    <m:r>
                      <a:rPr lang="zh-CN" altLang="en-US" dirty="0">
                        <a:latin typeface="Cambria Math" panose="02040503050406030204" pitchFamily="18" charset="0"/>
                      </a:rPr>
                      <m:t>将其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状态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取反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即可得到</m:t>
                    </m:r>
                    <m:sSub>
                      <m:sSubPr>
                        <m:ctrlPr>
                          <a:rPr lang="en-US" altLang="zh-CN" b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最终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如下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956" y="2867832"/>
                <a:ext cx="8233295" cy="923330"/>
              </a:xfrm>
              <a:prstGeom prst="rect">
                <a:avLst/>
              </a:prstGeom>
              <a:blipFill>
                <a:blip r:embed="rId4"/>
                <a:stretch>
                  <a:fillRect l="-592" t="-5263" b="-72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283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内容占位符 2"/>
          <p:cNvSpPr>
            <a:spLocks noGrp="1"/>
          </p:cNvSpPr>
          <p:nvPr>
            <p:ph idx="1"/>
          </p:nvPr>
        </p:nvSpPr>
        <p:spPr>
          <a:xfrm>
            <a:off x="271848" y="1174239"/>
            <a:ext cx="10997513" cy="5061804"/>
          </a:xfrm>
        </p:spPr>
        <p:txBody>
          <a:bodyPr/>
          <a:lstStyle/>
          <a:p>
            <a:pPr marL="609600" indent="-609600">
              <a:buClr>
                <a:srgbClr val="660066"/>
              </a:buClr>
              <a:buFont typeface="Arial" panose="020B0604020202020204" pitchFamily="34" charset="0"/>
              <a:buAutoNum type="arabicPeriod"/>
            </a:pPr>
            <a:r>
              <a:rPr lang="zh-CN" altLang="en-US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zh-CN" altLang="en-US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lang="zh-CN" altLang="zh-CN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={0,1}</a:t>
            </a:r>
            <a:r>
              <a:rPr lang="zh-CN" altLang="en-US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3200" b="1" baseline="-25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zh-CN" altLang="en-US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所有包含“</a:t>
            </a:r>
            <a:r>
              <a:rPr lang="en-US" altLang="zh-CN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的串</a:t>
            </a:r>
            <a:r>
              <a:rPr lang="en-US" altLang="zh-CN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3200" b="1" baseline="-25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zh-CN" altLang="en-US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所有不包含“</a:t>
            </a:r>
            <a:r>
              <a:rPr lang="en-US" altLang="zh-CN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zh-CN" altLang="zh-CN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的串</a:t>
            </a:r>
            <a:r>
              <a:rPr lang="en-US" altLang="zh-CN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。设计一个接受语言</a:t>
            </a:r>
            <a:r>
              <a:rPr lang="en-US" altLang="zh-CN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3200" b="1" baseline="-25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32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3200" b="1" baseline="-25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的D</a:t>
            </a:r>
            <a:r>
              <a:rPr lang="zh-CN" altLang="zh-CN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</a:t>
            </a:r>
            <a:r>
              <a:rPr lang="zh-CN" altLang="en-US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3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660066"/>
              </a:buClr>
              <a:buNone/>
            </a:pP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2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）设计一个接受语言</a:t>
            </a:r>
            <a:r>
              <a:rPr lang="en-US" altLang="zh-CN" sz="32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3200" b="1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32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3200" b="1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的D</a:t>
            </a:r>
            <a:r>
              <a:rPr lang="zh-CN" altLang="zh-CN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3200" b="1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Clr>
                <a:srgbClr val="660066"/>
              </a:buClr>
            </a:pPr>
            <a:endParaRPr lang="en-US" altLang="zh-CN" b="1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3389" y="115888"/>
            <a:ext cx="8785225" cy="1058350"/>
          </a:xfrm>
        </p:spPr>
        <p:txBody>
          <a:bodyPr rtlCol="0">
            <a:norm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rgbClr val="800080"/>
                </a:solidFill>
              </a:rPr>
              <a:t>第一次独立作业</a:t>
            </a:r>
            <a:endParaRPr lang="zh-CN" alt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347442" y="2744280"/>
                <a:ext cx="1159625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考虑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CN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所有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包含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“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”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且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不包含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“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11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”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的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串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/>
                  <a:t>基于</a:t>
                </a:r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种不同</a:t>
                </a:r>
                <a:r>
                  <a:rPr lang="en-US" altLang="zh-CN" dirty="0" smtClean="0"/>
                  <a:t>01</a:t>
                </a:r>
                <a:r>
                  <a:rPr lang="zh-CN" altLang="en-US" dirty="0" smtClean="0"/>
                  <a:t>组成的后缀可能性直接的转换关系，需要额外考虑：</a:t>
                </a:r>
                <a:endParaRPr lang="en-US" altLang="zh-CN" dirty="0" smtClean="0"/>
              </a:p>
              <a:p>
                <a:r>
                  <a:rPr lang="en-US" altLang="zh-CN" dirty="0" smtClean="0"/>
                  <a:t>1.</a:t>
                </a:r>
                <a:r>
                  <a:rPr lang="zh-CN" altLang="en-US" dirty="0" smtClean="0"/>
                  <a:t>出现</a:t>
                </a:r>
                <a:r>
                  <a:rPr lang="en-US" altLang="zh-CN" dirty="0" smtClean="0"/>
                  <a:t>11</a:t>
                </a:r>
                <a:r>
                  <a:rPr lang="zh-CN" altLang="en-US" dirty="0" smtClean="0"/>
                  <a:t>后缀之后，直接进入永久拒绝状态，不考虑向其他状态的转换</a:t>
                </a:r>
                <a:endParaRPr lang="en-US" altLang="zh-CN" dirty="0" smtClean="0"/>
              </a:p>
              <a:p>
                <a:r>
                  <a:rPr lang="en-US" altLang="zh-CN" dirty="0" smtClean="0"/>
                  <a:t>2.</a:t>
                </a:r>
                <a:r>
                  <a:rPr lang="zh-CN" altLang="en-US" dirty="0" smtClean="0"/>
                  <a:t>出现</a:t>
                </a:r>
                <a:r>
                  <a:rPr lang="en-US" altLang="zh-CN" dirty="0" smtClean="0"/>
                  <a:t>00</a:t>
                </a:r>
                <a:r>
                  <a:rPr lang="zh-CN" altLang="en-US" dirty="0" smtClean="0"/>
                  <a:t>后缀之后，需要接受，同时需要考虑之后出现连续</a:t>
                </a:r>
                <a:r>
                  <a:rPr lang="en-US" altLang="zh-CN" dirty="0" smtClean="0"/>
                  <a:t>11</a:t>
                </a:r>
                <a:r>
                  <a:rPr lang="zh-CN" altLang="en-US" dirty="0" smtClean="0"/>
                  <a:t>输入需要转移到永久拒绝，需要设计一个中间状态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综合上述考虑之后，可以设计</a:t>
                </a:r>
                <a:r>
                  <a:rPr lang="en-US" altLang="zh-CN" dirty="0" smtClean="0"/>
                  <a:t>DFA</a:t>
                </a:r>
                <a:r>
                  <a:rPr lang="zh-CN" altLang="en-US" dirty="0" smtClean="0"/>
                  <a:t>如下。</a:t>
                </a:r>
                <a:endParaRPr lang="zh-CN" altLang="en-US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42" y="2744280"/>
                <a:ext cx="11596254" cy="1477328"/>
              </a:xfrm>
              <a:prstGeom prst="rect">
                <a:avLst/>
              </a:prstGeom>
              <a:blipFill>
                <a:blip r:embed="rId2"/>
                <a:stretch>
                  <a:fillRect l="-473" t="-3292" b="-57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8391" y="4344987"/>
            <a:ext cx="492442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1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3389" y="115888"/>
            <a:ext cx="8785225" cy="1058350"/>
          </a:xfrm>
        </p:spPr>
        <p:txBody>
          <a:bodyPr rtlCol="0">
            <a:norm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rgbClr val="800080"/>
                </a:solidFill>
              </a:rPr>
              <a:t>第一次独立作业</a:t>
            </a:r>
            <a:endParaRPr lang="zh-CN" altLang="en-US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7202918" y="955742"/>
          <a:ext cx="2927350" cy="1998663"/>
        </p:xfrm>
        <a:graphic>
          <a:graphicData uri="http://schemas.openxmlformats.org/drawingml/2006/table">
            <a:tbl>
              <a:tblPr/>
              <a:tblGrid>
                <a:gridCol w="976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6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→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p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{p}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{p,q}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q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{r}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{r}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r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{s}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Ø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*s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{s}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Ø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71" name="TextBox 4"/>
          <p:cNvSpPr txBox="1">
            <a:spLocks noChangeArrowheads="1"/>
          </p:cNvSpPr>
          <p:nvPr/>
        </p:nvSpPr>
        <p:spPr bwMode="auto">
          <a:xfrm>
            <a:off x="8341949" y="2954405"/>
            <a:ext cx="6492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 dirty="0">
                <a:solidFill>
                  <a:schemeClr val="tx2"/>
                </a:solidFill>
              </a:rPr>
              <a:t>图</a:t>
            </a:r>
            <a:r>
              <a:rPr lang="en-US" altLang="zh-CN" b="1" dirty="0">
                <a:solidFill>
                  <a:schemeClr val="tx2"/>
                </a:solidFill>
              </a:rPr>
              <a:t>1</a:t>
            </a:r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1848" y="955742"/>
            <a:ext cx="6192580" cy="125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 algn="just">
              <a:spcAft>
                <a:spcPct val="20000"/>
              </a:spcAft>
              <a:buClr>
                <a:srgbClr val="660066"/>
              </a:buClr>
              <a:buFont typeface="+mj-lt"/>
              <a:buAutoNum type="arabicPeriod" startAt="2"/>
            </a:pP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lang="zh-CN" altLang="zh-CN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={0,1}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上的</a:t>
            </a: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NFA</a:t>
            </a:r>
            <a:r>
              <a:rPr lang="zh-CN" altLang="en-US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3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600"/>
              </a:spcBef>
              <a:buClr>
                <a:srgbClr val="660066"/>
              </a:buClr>
            </a:pP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给出该</a:t>
            </a: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NFA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一个正则表示</a:t>
            </a:r>
            <a:r>
              <a:rPr lang="zh-CN" altLang="en-US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3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172095" y="2954405"/>
                <a:ext cx="402212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由转移表可以得到</a:t>
                </a:r>
                <a:r>
                  <a:rPr lang="en-US" altLang="zh-CN" dirty="0" smtClean="0"/>
                  <a:t>NFA</a:t>
                </a:r>
                <a:r>
                  <a:rPr lang="zh-CN" altLang="en-US" dirty="0" smtClean="0"/>
                  <a:t>的正则表示为：</a:t>
                </a:r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0+1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0+1</m:t>
                          </m:r>
                        </m:e>
                      </m:d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095" y="2954405"/>
                <a:ext cx="4022127" cy="646331"/>
              </a:xfrm>
              <a:prstGeom prst="rect">
                <a:avLst/>
              </a:prstGeom>
              <a:blipFill>
                <a:blip r:embed="rId2"/>
                <a:stretch>
                  <a:fillRect l="-1212" t="-8491" r="-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02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3389" y="115888"/>
            <a:ext cx="8785225" cy="1058350"/>
          </a:xfrm>
        </p:spPr>
        <p:txBody>
          <a:bodyPr rtlCol="0">
            <a:norm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rgbClr val="800080"/>
                </a:solidFill>
              </a:rPr>
              <a:t>第一次独立作业</a:t>
            </a:r>
            <a:endParaRPr lang="zh-CN" altLang="en-US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7202918" y="955742"/>
          <a:ext cx="2927350" cy="1998663"/>
        </p:xfrm>
        <a:graphic>
          <a:graphicData uri="http://schemas.openxmlformats.org/drawingml/2006/table">
            <a:tbl>
              <a:tblPr/>
              <a:tblGrid>
                <a:gridCol w="976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6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→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p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{p}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{p,q}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q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{r}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{r}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r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{s}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Ø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*s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{s}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Ø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71" name="TextBox 4"/>
          <p:cNvSpPr txBox="1">
            <a:spLocks noChangeArrowheads="1"/>
          </p:cNvSpPr>
          <p:nvPr/>
        </p:nvSpPr>
        <p:spPr bwMode="auto">
          <a:xfrm>
            <a:off x="8293443" y="3547221"/>
            <a:ext cx="6492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 dirty="0">
                <a:solidFill>
                  <a:schemeClr val="tx2"/>
                </a:solidFill>
              </a:rPr>
              <a:t>图</a:t>
            </a:r>
            <a:r>
              <a:rPr lang="en-US" altLang="zh-CN" b="1" dirty="0">
                <a:solidFill>
                  <a:schemeClr val="tx2"/>
                </a:solidFill>
              </a:rPr>
              <a:t>1</a:t>
            </a:r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1848" y="955742"/>
            <a:ext cx="6192580" cy="125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 algn="just">
              <a:spcAft>
                <a:spcPct val="20000"/>
              </a:spcAft>
              <a:buClr>
                <a:srgbClr val="660066"/>
              </a:buClr>
              <a:buFont typeface="+mj-lt"/>
              <a:buAutoNum type="arabicPeriod" startAt="2"/>
            </a:pP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lang="zh-CN" altLang="zh-CN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={0,1}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上的</a:t>
            </a: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NFA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3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600"/>
              </a:spcBef>
              <a:buClr>
                <a:srgbClr val="660066"/>
              </a:buClr>
            </a:pP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给出该</a:t>
            </a: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NFA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的一个正则文法</a:t>
            </a:r>
            <a:endParaRPr lang="en-US" altLang="zh-CN" sz="3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703389" y="2859578"/>
                <a:ext cx="4697411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由转移表可以给出对应的正则文法</a:t>
                </a:r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zh-CN" dirty="0" smtClean="0">
                    <a:latin typeface="Cambria Math" panose="02040503050406030204" pitchFamily="18" charset="0"/>
                  </a:rPr>
                  <a:t>G = ({</a:t>
                </a:r>
                <a:r>
                  <a:rPr lang="en-US" altLang="zh-CN" dirty="0" err="1" smtClean="0">
                    <a:latin typeface="Cambria Math" panose="02040503050406030204" pitchFamily="18" charset="0"/>
                  </a:rPr>
                  <a:t>p,q,r,s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},{0,1},</a:t>
                </a:r>
                <a:r>
                  <a:rPr lang="en-US" altLang="zh-CN" dirty="0" err="1" smtClean="0">
                    <a:latin typeface="Cambria Math" panose="02040503050406030204" pitchFamily="18" charset="0"/>
                  </a:rPr>
                  <a:t>p,P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)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，其中产生式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P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如下：</a:t>
                </a:r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endParaRPr lang="en-US" altLang="zh-CN" b="0" i="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→0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|1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|1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q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→0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|1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r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→0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s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→0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zh-CN" altLang="en-US" b="0" i="0" smtClean="0">
                          <a:latin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389" y="2859578"/>
                <a:ext cx="4697411" cy="2031325"/>
              </a:xfrm>
              <a:prstGeom prst="rect">
                <a:avLst/>
              </a:prstGeom>
              <a:blipFill>
                <a:blip r:embed="rId2"/>
                <a:stretch>
                  <a:fillRect l="-1038" t="-2102" b="-18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382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3389" y="115888"/>
            <a:ext cx="8785225" cy="1058350"/>
          </a:xfrm>
        </p:spPr>
        <p:txBody>
          <a:bodyPr rtlCol="0">
            <a:norm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rgbClr val="800080"/>
                </a:solidFill>
              </a:rPr>
              <a:t>第一次独立作业</a:t>
            </a:r>
            <a:endParaRPr lang="zh-CN" altLang="en-US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7202918" y="955742"/>
          <a:ext cx="2927350" cy="1998663"/>
        </p:xfrm>
        <a:graphic>
          <a:graphicData uri="http://schemas.openxmlformats.org/drawingml/2006/table">
            <a:tbl>
              <a:tblPr/>
              <a:tblGrid>
                <a:gridCol w="976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6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→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p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{p}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{p,q}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q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{r}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{r}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r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{s}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Ø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*s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{s}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Ø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71" name="TextBox 4"/>
          <p:cNvSpPr txBox="1">
            <a:spLocks noChangeArrowheads="1"/>
          </p:cNvSpPr>
          <p:nvPr/>
        </p:nvSpPr>
        <p:spPr bwMode="auto">
          <a:xfrm>
            <a:off x="8341949" y="2954405"/>
            <a:ext cx="6492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 dirty="0">
                <a:solidFill>
                  <a:schemeClr val="tx2"/>
                </a:solidFill>
              </a:rPr>
              <a:t>图</a:t>
            </a:r>
            <a:r>
              <a:rPr lang="en-US" altLang="zh-CN" b="1" dirty="0">
                <a:solidFill>
                  <a:schemeClr val="tx2"/>
                </a:solidFill>
              </a:rPr>
              <a:t>1</a:t>
            </a:r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1848" y="955742"/>
            <a:ext cx="6192580" cy="125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 algn="just">
              <a:spcAft>
                <a:spcPct val="20000"/>
              </a:spcAft>
              <a:buClr>
                <a:srgbClr val="660066"/>
              </a:buClr>
              <a:buFont typeface="+mj-lt"/>
              <a:buAutoNum type="arabicPeriod" startAt="2"/>
            </a:pP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lang="zh-CN" altLang="zh-CN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={0,1}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上的</a:t>
            </a: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NFA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3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600"/>
              </a:spcBef>
              <a:buClr>
                <a:srgbClr val="660066"/>
              </a:buClr>
            </a:pP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）将该</a:t>
            </a: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NFA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转化成</a:t>
            </a: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DFA</a:t>
            </a:r>
            <a:r>
              <a:rPr lang="zh-CN" altLang="en-US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3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1891" y="2443942"/>
            <a:ext cx="7073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根据课件上</a:t>
            </a:r>
            <a:r>
              <a:rPr lang="en-US" altLang="zh-CN" dirty="0" smtClean="0"/>
              <a:t>NFA</a:t>
            </a:r>
            <a:r>
              <a:rPr lang="zh-CN" altLang="en-US" dirty="0" smtClean="0"/>
              <a:t>转</a:t>
            </a:r>
            <a:r>
              <a:rPr lang="en-US" altLang="zh-CN" dirty="0" smtClean="0"/>
              <a:t>DFA</a:t>
            </a:r>
            <a:r>
              <a:rPr lang="zh-CN" altLang="en-US" dirty="0" smtClean="0"/>
              <a:t>的方法，依次算出</a:t>
            </a:r>
            <a:r>
              <a:rPr lang="en-US" altLang="zh-CN" dirty="0" smtClean="0"/>
              <a:t>NFA</a:t>
            </a:r>
            <a:r>
              <a:rPr lang="zh-CN" altLang="en-US" dirty="0" smtClean="0"/>
              <a:t>所有状态集合的转移函数</a:t>
            </a:r>
            <a:endParaRPr lang="en-US" altLang="zh-CN" dirty="0" smtClean="0"/>
          </a:p>
          <a:p>
            <a:r>
              <a:rPr lang="zh-CN" altLang="en-US" dirty="0" smtClean="0"/>
              <a:t>可以得到</a:t>
            </a:r>
            <a:r>
              <a:rPr lang="zh-CN" altLang="en-US" dirty="0" smtClean="0"/>
              <a:t>如下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DFA</a:t>
            </a:r>
            <a:r>
              <a:rPr lang="zh-CN" altLang="en-US" dirty="0" smtClean="0"/>
              <a:t>，其中包含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的即为接受状态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678" y="3478097"/>
            <a:ext cx="5247256" cy="272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90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8476275"/>
              </p:ext>
            </p:extLst>
          </p:nvPr>
        </p:nvGraphicFramePr>
        <p:xfrm>
          <a:off x="1084031" y="83127"/>
          <a:ext cx="10023937" cy="60847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338948" y="6167870"/>
            <a:ext cx="3514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参与考试人数：</a:t>
            </a:r>
            <a:r>
              <a:rPr lang="en-US" altLang="zh-CN" dirty="0" smtClean="0"/>
              <a:t>94,     </a:t>
            </a:r>
            <a:r>
              <a:rPr lang="zh-CN" altLang="en-US" dirty="0" smtClean="0"/>
              <a:t>平均分：</a:t>
            </a:r>
            <a:r>
              <a:rPr lang="en-US" altLang="zh-CN" dirty="0" smtClean="0"/>
              <a:t>95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8085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513</Words>
  <Application>Microsoft Office PowerPoint</Application>
  <PresentationFormat>宽屏</PresentationFormat>
  <Paragraphs>103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Cambria Math</vt:lpstr>
      <vt:lpstr>Symbol</vt:lpstr>
      <vt:lpstr>Times New Roman</vt:lpstr>
      <vt:lpstr>Office 主题</vt:lpstr>
      <vt:lpstr>第一次独立作业</vt:lpstr>
      <vt:lpstr>第一次独立作业</vt:lpstr>
      <vt:lpstr>第一次独立作业</vt:lpstr>
      <vt:lpstr>第一次独立作业</vt:lpstr>
      <vt:lpstr>第一次独立作业</vt:lpstr>
      <vt:lpstr>第一次独立作业</vt:lpstr>
      <vt:lpstr>PowerPoint 演示文稿</vt:lpstr>
    </vt:vector>
  </TitlesOfParts>
  <Company>Tsinghua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第一次独立作业</dc:title>
  <dc:creator>LUO</dc:creator>
  <cp:lastModifiedBy>chuchaoqun</cp:lastModifiedBy>
  <cp:revision>8</cp:revision>
  <dcterms:created xsi:type="dcterms:W3CDTF">2020-03-21T03:29:57Z</dcterms:created>
  <dcterms:modified xsi:type="dcterms:W3CDTF">2020-03-30T15:46:44Z</dcterms:modified>
</cp:coreProperties>
</file>