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5" r:id="rId6"/>
    <p:sldId id="267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inghua Beijing" initials="TB" lastIdx="4" clrIdx="0">
    <p:extLst>
      <p:ext uri="{19B8F6BF-5375-455C-9EA6-DF929625EA0E}">
        <p15:presenceInfo xmlns:p15="http://schemas.microsoft.com/office/powerpoint/2012/main" userId="a3f6823990f923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20648;&#36229;&#32676;\&#21338;&#22763;\&#35838;&#31243;\2020&#26149;&#33258;&#21160;&#26426;\&#29420;&#31435;&#20316;&#19994;\&#31532;&#20108;&#27425;&#29420;&#31435;&#20316;&#19994;\&#31532;&#20108;&#27425;&#29420;&#31435;&#20316;&#19994;_&#23398;&#29983;&#21517;&#21333;&#21015;&#34920;%20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第二次独立作业成绩分布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zh-CN" smtClean="0"/>
                      <a:t>15</a:t>
                    </a:r>
                    <a:endParaRPr lang="en-US" altLang="zh-C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8D5-422F-A4B4-1B8A86CBC2D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zh-CN" smtClean="0"/>
                      <a:t>19</a:t>
                    </a:r>
                    <a:endParaRPr lang="en-US" altLang="zh-C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8D5-422F-A4B4-1B8A86CBC2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'[第二次独立作业_学生名单列表 .xls]sheet1'!$W$4:$W$9</c:f>
              <c:strCache>
                <c:ptCount val="6"/>
                <c:pt idx="0">
                  <c:v>95-100</c:v>
                </c:pt>
                <c:pt idx="1">
                  <c:v>90-94</c:v>
                </c:pt>
                <c:pt idx="2">
                  <c:v>80-89</c:v>
                </c:pt>
                <c:pt idx="3">
                  <c:v>70-79</c:v>
                </c:pt>
                <c:pt idx="4">
                  <c:v>60-69</c:v>
                </c:pt>
                <c:pt idx="5">
                  <c:v>60以下</c:v>
                </c:pt>
              </c:strCache>
            </c:strRef>
          </c:cat>
          <c:val>
            <c:numRef>
              <c:f>'[第二次独立作业_学生名单列表 .xls]sheet1'!$X$4:$X$9</c:f>
              <c:numCache>
                <c:formatCode>General</c:formatCode>
                <c:ptCount val="6"/>
                <c:pt idx="0">
                  <c:v>14</c:v>
                </c:pt>
                <c:pt idx="1">
                  <c:v>20</c:v>
                </c:pt>
                <c:pt idx="2">
                  <c:v>37</c:v>
                </c:pt>
                <c:pt idx="3">
                  <c:v>10</c:v>
                </c:pt>
                <c:pt idx="4">
                  <c:v>5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6B-491D-8E3E-7B02D60EA3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6929951"/>
        <c:axId val="886934527"/>
      </c:barChart>
      <c:catAx>
        <c:axId val="886929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分数</a:t>
                </a:r>
                <a:r>
                  <a:rPr lang="zh-CN" altLang="en-US"/>
                  <a:t>区间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934527"/>
        <c:crosses val="autoZero"/>
        <c:auto val="1"/>
        <c:lblAlgn val="ctr"/>
        <c:lblOffset val="100"/>
        <c:noMultiLvlLbl val="0"/>
      </c:catAx>
      <c:valAx>
        <c:axId val="886934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人数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6929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6AFC6-7BCE-44F6-99F8-890B262FC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97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2459F-9068-412D-92EC-580E96ABD7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23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A559A-B2A1-4888-9E9F-50B826A134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78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1E426-71BB-45C9-B5E0-1DB9854A57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75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8A629-7727-4BCF-86E2-C2E8B3DA1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35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61BF8-088E-4B58-91F5-38552853A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93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EAA24-B27E-4340-A229-281947DFE0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47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B9742-BD75-4E01-AD13-58602EF850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3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96A7-31DD-4B91-B107-95D95D91F9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38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2205-D43C-4A52-B8FB-25170570F8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80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89B7B-5EDC-4EF4-80BD-679E3C5D50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2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A8357D9-01F7-4970-A165-319F54C4A3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14300" y="1179513"/>
            <a:ext cx="61722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左图是一空栈方式接受的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PDA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00206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>
                <a:solidFill>
                  <a:srgbClr val="00206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,q</a:t>
            </a:r>
            <a:r>
              <a:rPr lang="en-US" altLang="zh-CN" sz="2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{0,1}, {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baseline="-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 baseline="-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1)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给出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的语言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2)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构造一个与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等价的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CFG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3)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构造一个与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等价的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DPDA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90500" y="3894718"/>
            <a:ext cx="8558213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                       上的语言：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zh-CN" altLang="en-US" sz="2800" b="1" dirty="0">
              <a:solidFill>
                <a:srgbClr val="00206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None/>
            </a:pP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构造一个接受语言 </a:t>
            </a:r>
            <a:r>
              <a:rPr lang="en-US" altLang="zh-CN" b="1" i="1" dirty="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的一个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PDA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2052" name="图片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3056"/>
            <a:ext cx="18716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053" name="组合 20"/>
          <p:cNvGrpSpPr>
            <a:grpSpLocks/>
          </p:cNvGrpSpPr>
          <p:nvPr/>
        </p:nvGrpSpPr>
        <p:grpSpPr bwMode="auto">
          <a:xfrm>
            <a:off x="5875338" y="2060575"/>
            <a:ext cx="2876550" cy="1535113"/>
            <a:chOff x="6016004" y="889556"/>
            <a:chExt cx="2876476" cy="1535882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>
              <a:off x="6347782" y="1848886"/>
              <a:ext cx="576248" cy="576552"/>
            </a:xfrm>
            <a:prstGeom prst="ellipse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 dirty="0" smtClean="0"/>
                <a:t>q</a:t>
              </a:r>
              <a:r>
                <a:rPr lang="en-US" altLang="zh-CN" sz="1600" b="1" baseline="-25000" dirty="0" smtClean="0"/>
                <a:t>0</a:t>
              </a:r>
            </a:p>
          </p:txBody>
        </p:sp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7928892" y="1844122"/>
              <a:ext cx="576248" cy="576551"/>
            </a:xfrm>
            <a:prstGeom prst="ellipse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600" b="1" dirty="0"/>
                <a:t>q</a:t>
              </a:r>
              <a:r>
                <a:rPr lang="en-US" altLang="zh-CN" sz="1600" b="1" baseline="-25000" dirty="0"/>
                <a:t>1</a:t>
              </a:r>
            </a:p>
          </p:txBody>
        </p:sp>
        <p:sp>
          <p:nvSpPr>
            <p:cNvPr id="2058" name="Text Box 8"/>
            <p:cNvSpPr txBox="1">
              <a:spLocks noChangeArrowheads="1"/>
            </p:cNvSpPr>
            <p:nvPr/>
          </p:nvSpPr>
          <p:spPr bwMode="auto">
            <a:xfrm>
              <a:off x="6236171" y="1163638"/>
              <a:ext cx="1000125" cy="255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0,</a:t>
              </a:r>
              <a:r>
                <a:rPr lang="el-GR" altLang="zh-CN" sz="1600" b="1">
                  <a:latin typeface="Times New Roman" panose="02020603050405020304" pitchFamily="18" charset="0"/>
                </a:rPr>
                <a:t> ε </a:t>
              </a:r>
              <a:r>
                <a:rPr lang="en-US" altLang="zh-CN" sz="1600" b="1">
                  <a:latin typeface="Times New Roman" panose="02020603050405020304" pitchFamily="18" charset="0"/>
                </a:rPr>
                <a:t>/ XX</a:t>
              </a:r>
              <a:endParaRPr lang="en-US" altLang="zh-CN" sz="16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9" name="Text Box 8"/>
            <p:cNvSpPr txBox="1">
              <a:spLocks noChangeArrowheads="1"/>
            </p:cNvSpPr>
            <p:nvPr/>
          </p:nvSpPr>
          <p:spPr bwMode="auto">
            <a:xfrm>
              <a:off x="7020272" y="1782763"/>
              <a:ext cx="7413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,</a:t>
              </a:r>
              <a:r>
                <a:rPr lang="el-GR" altLang="zh-CN" sz="1600" b="1">
                  <a:latin typeface="Times New Roman" panose="02020603050405020304" pitchFamily="18" charset="0"/>
                </a:rPr>
                <a:t> ε </a:t>
              </a:r>
              <a:r>
                <a:rPr lang="en-US" altLang="zh-CN" sz="1600" b="1">
                  <a:latin typeface="Times New Roman" panose="02020603050405020304" pitchFamily="18" charset="0"/>
                </a:rPr>
                <a:t>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2060" name="Text Box 8"/>
            <p:cNvSpPr txBox="1">
              <a:spLocks noChangeArrowheads="1"/>
            </p:cNvSpPr>
            <p:nvPr/>
          </p:nvSpPr>
          <p:spPr bwMode="auto">
            <a:xfrm>
              <a:off x="7617295" y="889556"/>
              <a:ext cx="1275185" cy="532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1, X/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; 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, X/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endParaRPr lang="en-US" altLang="zh-CN" sz="16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1200"/>
                </a:lnSpc>
                <a:spcBef>
                  <a:spcPct val="50000"/>
                </a:spcBef>
                <a:buFontTx/>
                <a:buNone/>
              </a:pP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, Z</a:t>
              </a:r>
              <a:r>
                <a:rPr lang="en-US" altLang="zh-CN" sz="16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600" b="1">
                  <a:latin typeface="Times New Roman" panose="02020603050405020304" pitchFamily="18" charset="0"/>
                </a:rPr>
                <a:t>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endParaRPr lang="en-US" altLang="zh-CN" sz="1600" b="1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6924031" y="2133192"/>
              <a:ext cx="1004861" cy="47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6016004" y="2133192"/>
              <a:ext cx="331778" cy="47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/>
            <p:nvPr/>
          </p:nvCxnSpPr>
          <p:spPr>
            <a:xfrm rot="5400000" flipH="1" flipV="1">
              <a:off x="6635110" y="1729872"/>
              <a:ext cx="12706" cy="406390"/>
            </a:xfrm>
            <a:prstGeom prst="curvedConnector3">
              <a:avLst>
                <a:gd name="adj1" fmla="val 3686835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/>
            <p:nvPr/>
          </p:nvCxnSpPr>
          <p:spPr>
            <a:xfrm rot="5400000" flipH="1" flipV="1">
              <a:off x="8210663" y="1716371"/>
              <a:ext cx="12706" cy="407977"/>
            </a:xfrm>
            <a:prstGeom prst="curvedConnector3">
              <a:avLst>
                <a:gd name="adj1" fmla="val 389061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54" name="矩形 3"/>
          <p:cNvSpPr>
            <a:spLocks noChangeArrowheads="1"/>
          </p:cNvSpPr>
          <p:nvPr/>
        </p:nvSpPr>
        <p:spPr bwMode="auto">
          <a:xfrm>
            <a:off x="2857500" y="115888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cs typeface="Times New Roman" panose="02020603050405020304" pitchFamily="18" charset="0"/>
              </a:rPr>
              <a:t>第二次独立作业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1631950" y="4478338"/>
          <a:ext cx="53879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4" imgW="2006600" imgH="279400" progId="Equation.DSMT4">
                  <p:embed/>
                </p:oleObj>
              </mc:Choice>
              <mc:Fallback>
                <p:oleObj name="Equation" r:id="rId4" imgW="20066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4478338"/>
                        <a:ext cx="53879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14300" y="762555"/>
            <a:ext cx="617220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左图是一空栈方式接受的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PDA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00206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>
                <a:solidFill>
                  <a:srgbClr val="00206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,q</a:t>
            </a:r>
            <a:r>
              <a:rPr lang="en-US" altLang="zh-CN" sz="2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{0,1}, {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baseline="-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 baseline="-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1)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给出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的语言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053" name="组合 20"/>
          <p:cNvGrpSpPr>
            <a:grpSpLocks/>
          </p:cNvGrpSpPr>
          <p:nvPr/>
        </p:nvGrpSpPr>
        <p:grpSpPr bwMode="auto">
          <a:xfrm>
            <a:off x="5875338" y="1389831"/>
            <a:ext cx="2876550" cy="1535113"/>
            <a:chOff x="6016004" y="889556"/>
            <a:chExt cx="2876476" cy="1535882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>
              <a:off x="6347782" y="1848886"/>
              <a:ext cx="576248" cy="576552"/>
            </a:xfrm>
            <a:prstGeom prst="ellipse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 dirty="0" smtClean="0"/>
                <a:t>q</a:t>
              </a:r>
              <a:r>
                <a:rPr lang="en-US" altLang="zh-CN" sz="1600" b="1" baseline="-25000" dirty="0" smtClean="0"/>
                <a:t>0</a:t>
              </a:r>
            </a:p>
          </p:txBody>
        </p:sp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7928892" y="1844122"/>
              <a:ext cx="576248" cy="576551"/>
            </a:xfrm>
            <a:prstGeom prst="ellipse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600" b="1" dirty="0"/>
                <a:t>q</a:t>
              </a:r>
              <a:r>
                <a:rPr lang="en-US" altLang="zh-CN" sz="1600" b="1" baseline="-25000" dirty="0"/>
                <a:t>1</a:t>
              </a:r>
            </a:p>
          </p:txBody>
        </p:sp>
        <p:sp>
          <p:nvSpPr>
            <p:cNvPr id="2058" name="Text Box 8"/>
            <p:cNvSpPr txBox="1">
              <a:spLocks noChangeArrowheads="1"/>
            </p:cNvSpPr>
            <p:nvPr/>
          </p:nvSpPr>
          <p:spPr bwMode="auto">
            <a:xfrm>
              <a:off x="6236171" y="1163638"/>
              <a:ext cx="1000125" cy="255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0,</a:t>
              </a:r>
              <a:r>
                <a:rPr lang="el-GR" altLang="zh-CN" sz="1600" b="1">
                  <a:latin typeface="Times New Roman" panose="02020603050405020304" pitchFamily="18" charset="0"/>
                </a:rPr>
                <a:t> ε </a:t>
              </a:r>
              <a:r>
                <a:rPr lang="en-US" altLang="zh-CN" sz="1600" b="1">
                  <a:latin typeface="Times New Roman" panose="02020603050405020304" pitchFamily="18" charset="0"/>
                </a:rPr>
                <a:t>/ XX</a:t>
              </a:r>
              <a:endParaRPr lang="en-US" altLang="zh-CN" sz="16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9" name="Text Box 8"/>
            <p:cNvSpPr txBox="1">
              <a:spLocks noChangeArrowheads="1"/>
            </p:cNvSpPr>
            <p:nvPr/>
          </p:nvSpPr>
          <p:spPr bwMode="auto">
            <a:xfrm>
              <a:off x="7020272" y="1782763"/>
              <a:ext cx="7413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,</a:t>
              </a:r>
              <a:r>
                <a:rPr lang="el-GR" altLang="zh-CN" sz="1600" b="1">
                  <a:latin typeface="Times New Roman" panose="02020603050405020304" pitchFamily="18" charset="0"/>
                </a:rPr>
                <a:t> ε </a:t>
              </a:r>
              <a:r>
                <a:rPr lang="en-US" altLang="zh-CN" sz="1600" b="1">
                  <a:latin typeface="Times New Roman" panose="02020603050405020304" pitchFamily="18" charset="0"/>
                </a:rPr>
                <a:t>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2060" name="Text Box 8"/>
            <p:cNvSpPr txBox="1">
              <a:spLocks noChangeArrowheads="1"/>
            </p:cNvSpPr>
            <p:nvPr/>
          </p:nvSpPr>
          <p:spPr bwMode="auto">
            <a:xfrm>
              <a:off x="7617295" y="889556"/>
              <a:ext cx="1275185" cy="532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1, X/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; 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, X/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endParaRPr lang="en-US" altLang="zh-CN" sz="16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1200"/>
                </a:lnSpc>
                <a:spcBef>
                  <a:spcPct val="50000"/>
                </a:spcBef>
                <a:buFontTx/>
                <a:buNone/>
              </a:pP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, Z</a:t>
              </a:r>
              <a:r>
                <a:rPr lang="en-US" altLang="zh-CN" sz="16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600" b="1">
                  <a:latin typeface="Times New Roman" panose="02020603050405020304" pitchFamily="18" charset="0"/>
                </a:rPr>
                <a:t>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endParaRPr lang="en-US" altLang="zh-CN" sz="1600" b="1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6924031" y="2133192"/>
              <a:ext cx="1004861" cy="47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6016004" y="2133192"/>
              <a:ext cx="331778" cy="47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/>
            <p:nvPr/>
          </p:nvCxnSpPr>
          <p:spPr>
            <a:xfrm rot="5400000" flipH="1" flipV="1">
              <a:off x="6635110" y="1729872"/>
              <a:ext cx="12706" cy="406390"/>
            </a:xfrm>
            <a:prstGeom prst="curvedConnector3">
              <a:avLst>
                <a:gd name="adj1" fmla="val 3686835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/>
            <p:nvPr/>
          </p:nvCxnSpPr>
          <p:spPr>
            <a:xfrm rot="5400000" flipH="1" flipV="1">
              <a:off x="8210663" y="1716371"/>
              <a:ext cx="12706" cy="407977"/>
            </a:xfrm>
            <a:prstGeom prst="curvedConnector3">
              <a:avLst>
                <a:gd name="adj1" fmla="val 389061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54" name="矩形 3"/>
          <p:cNvSpPr>
            <a:spLocks noChangeArrowheads="1"/>
          </p:cNvSpPr>
          <p:nvPr/>
        </p:nvSpPr>
        <p:spPr bwMode="auto">
          <a:xfrm>
            <a:off x="2857500" y="115888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cs typeface="Times New Roman" panose="02020603050405020304" pitchFamily="18" charset="0"/>
              </a:rPr>
              <a:t>第二次独立作业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39552" y="3429000"/>
                <a:ext cx="74888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不难看出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中，接受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输入时栈中压入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，接受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输入时栈中弹出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，可以看出空栈时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的输入个数不大于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的输入个数的两倍，同时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状态也可以自行把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弹出，因此可以总结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的语言</a:t>
                </a:r>
                <a:r>
                  <a:rPr lang="en-US" altLang="zh-CN" dirty="0" smtClean="0"/>
                  <a:t>L(M)</a:t>
                </a:r>
                <a:r>
                  <a:rPr lang="zh-CN" altLang="en-US" dirty="0" smtClean="0"/>
                  <a:t>如下。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7488832" cy="1477328"/>
              </a:xfrm>
              <a:prstGeom prst="rect">
                <a:avLst/>
              </a:prstGeom>
              <a:blipFill>
                <a:blip r:embed="rId2"/>
                <a:stretch>
                  <a:fillRect l="-733" t="-3306" b="-3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27584" y="544522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常见错误：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的倍数关系弄反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14300" y="692696"/>
            <a:ext cx="61722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左图是一空栈方式接受的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PDA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00206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>
                <a:solidFill>
                  <a:srgbClr val="00206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,q</a:t>
            </a:r>
            <a:r>
              <a:rPr lang="en-US" altLang="zh-CN" sz="2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{0,1}, {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baseline="-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 baseline="-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2)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构造一个与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等价的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CFG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053" name="组合 20"/>
          <p:cNvGrpSpPr>
            <a:grpSpLocks/>
          </p:cNvGrpSpPr>
          <p:nvPr/>
        </p:nvGrpSpPr>
        <p:grpSpPr bwMode="auto">
          <a:xfrm>
            <a:off x="5875338" y="1066057"/>
            <a:ext cx="2876550" cy="1535113"/>
            <a:chOff x="6016004" y="889556"/>
            <a:chExt cx="2876476" cy="1535882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>
              <a:off x="6347782" y="1848886"/>
              <a:ext cx="576248" cy="576552"/>
            </a:xfrm>
            <a:prstGeom prst="ellipse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 dirty="0" smtClean="0"/>
                <a:t>q</a:t>
              </a:r>
              <a:r>
                <a:rPr lang="en-US" altLang="zh-CN" sz="1600" b="1" baseline="-25000" dirty="0" smtClean="0"/>
                <a:t>0</a:t>
              </a:r>
            </a:p>
          </p:txBody>
        </p:sp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7928892" y="1844122"/>
              <a:ext cx="576248" cy="576551"/>
            </a:xfrm>
            <a:prstGeom prst="ellipse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600" b="1" dirty="0"/>
                <a:t>q</a:t>
              </a:r>
              <a:r>
                <a:rPr lang="en-US" altLang="zh-CN" sz="1600" b="1" baseline="-25000" dirty="0"/>
                <a:t>1</a:t>
              </a:r>
            </a:p>
          </p:txBody>
        </p:sp>
        <p:sp>
          <p:nvSpPr>
            <p:cNvPr id="2058" name="Text Box 8"/>
            <p:cNvSpPr txBox="1">
              <a:spLocks noChangeArrowheads="1"/>
            </p:cNvSpPr>
            <p:nvPr/>
          </p:nvSpPr>
          <p:spPr bwMode="auto">
            <a:xfrm>
              <a:off x="6236171" y="1163638"/>
              <a:ext cx="1000125" cy="255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0,</a:t>
              </a:r>
              <a:r>
                <a:rPr lang="el-GR" altLang="zh-CN" sz="1600" b="1">
                  <a:latin typeface="Times New Roman" panose="02020603050405020304" pitchFamily="18" charset="0"/>
                </a:rPr>
                <a:t> ε </a:t>
              </a:r>
              <a:r>
                <a:rPr lang="en-US" altLang="zh-CN" sz="1600" b="1">
                  <a:latin typeface="Times New Roman" panose="02020603050405020304" pitchFamily="18" charset="0"/>
                </a:rPr>
                <a:t>/ XX</a:t>
              </a:r>
              <a:endParaRPr lang="en-US" altLang="zh-CN" sz="16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9" name="Text Box 8"/>
            <p:cNvSpPr txBox="1">
              <a:spLocks noChangeArrowheads="1"/>
            </p:cNvSpPr>
            <p:nvPr/>
          </p:nvSpPr>
          <p:spPr bwMode="auto">
            <a:xfrm>
              <a:off x="7020272" y="1782763"/>
              <a:ext cx="7413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,</a:t>
              </a:r>
              <a:r>
                <a:rPr lang="el-GR" altLang="zh-CN" sz="1600" b="1">
                  <a:latin typeface="Times New Roman" panose="02020603050405020304" pitchFamily="18" charset="0"/>
                </a:rPr>
                <a:t> ε </a:t>
              </a:r>
              <a:r>
                <a:rPr lang="en-US" altLang="zh-CN" sz="1600" b="1">
                  <a:latin typeface="Times New Roman" panose="02020603050405020304" pitchFamily="18" charset="0"/>
                </a:rPr>
                <a:t>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2060" name="Text Box 8"/>
            <p:cNvSpPr txBox="1">
              <a:spLocks noChangeArrowheads="1"/>
            </p:cNvSpPr>
            <p:nvPr/>
          </p:nvSpPr>
          <p:spPr bwMode="auto">
            <a:xfrm>
              <a:off x="7617295" y="889556"/>
              <a:ext cx="1275185" cy="532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1, X/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; 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, X/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endParaRPr lang="en-US" altLang="zh-CN" sz="16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1200"/>
                </a:lnSpc>
                <a:spcBef>
                  <a:spcPct val="50000"/>
                </a:spcBef>
                <a:buFontTx/>
                <a:buNone/>
              </a:pP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, Z</a:t>
              </a:r>
              <a:r>
                <a:rPr lang="en-US" altLang="zh-CN" sz="16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600" b="1">
                  <a:latin typeface="Times New Roman" panose="02020603050405020304" pitchFamily="18" charset="0"/>
                </a:rPr>
                <a:t>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endParaRPr lang="en-US" altLang="zh-CN" sz="1600" b="1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6924031" y="2133192"/>
              <a:ext cx="1004861" cy="47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6016004" y="2133192"/>
              <a:ext cx="331778" cy="47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/>
            <p:nvPr/>
          </p:nvCxnSpPr>
          <p:spPr>
            <a:xfrm rot="5400000" flipH="1" flipV="1">
              <a:off x="6635110" y="1729872"/>
              <a:ext cx="12706" cy="406390"/>
            </a:xfrm>
            <a:prstGeom prst="curvedConnector3">
              <a:avLst>
                <a:gd name="adj1" fmla="val 3686835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/>
            <p:nvPr/>
          </p:nvCxnSpPr>
          <p:spPr>
            <a:xfrm rot="5400000" flipH="1" flipV="1">
              <a:off x="8210663" y="1716371"/>
              <a:ext cx="12706" cy="407977"/>
            </a:xfrm>
            <a:prstGeom prst="curvedConnector3">
              <a:avLst>
                <a:gd name="adj1" fmla="val 389061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54" name="矩形 3"/>
          <p:cNvSpPr>
            <a:spLocks noChangeArrowheads="1"/>
          </p:cNvSpPr>
          <p:nvPr/>
        </p:nvSpPr>
        <p:spPr bwMode="auto">
          <a:xfrm>
            <a:off x="2857500" y="115888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cs typeface="Times New Roman" panose="02020603050405020304" pitchFamily="18" charset="0"/>
              </a:rPr>
              <a:t>第二次独立作业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39552" y="2852936"/>
                <a:ext cx="77408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zh-CN" altLang="en-US" dirty="0" smtClean="0"/>
                  <a:t>，从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的个数关系入手，不难设计出与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等价的</a:t>
                </a:r>
                <a:r>
                  <a:rPr lang="en-US" altLang="zh-CN" dirty="0" smtClean="0"/>
                  <a:t>CFG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产生式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如下：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52936"/>
                <a:ext cx="7740849" cy="1200329"/>
              </a:xfrm>
              <a:prstGeom prst="rect">
                <a:avLst/>
              </a:prstGeom>
              <a:blipFill>
                <a:blip r:embed="rId2"/>
                <a:stretch>
                  <a:fillRect l="-709" t="-3553" b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827584" y="5445224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常见错误：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的倍数关系弄反；漏写</a:t>
            </a:r>
            <a:r>
              <a:rPr lang="en-US" altLang="zh-CN" dirty="0" smtClean="0">
                <a:solidFill>
                  <a:srgbClr val="FF0000"/>
                </a:solidFill>
              </a:rPr>
              <a:t>0S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0S1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14300" y="692696"/>
            <a:ext cx="61722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左图是一空栈方式接受的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PDA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solidFill>
                <a:srgbClr val="00206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>
                <a:solidFill>
                  <a:srgbClr val="00206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,q</a:t>
            </a:r>
            <a:r>
              <a:rPr lang="en-US" altLang="zh-CN" sz="2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{0,1}, {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baseline="-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b="1" baseline="-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b="1" dirty="0" smtClean="0">
                <a:solidFill>
                  <a:srgbClr val="00206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3)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构造一个与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等价的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DPDA</a:t>
            </a:r>
            <a:r>
              <a:rPr lang="zh-CN" altLang="en-US" sz="2800" dirty="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053" name="组合 20"/>
          <p:cNvGrpSpPr>
            <a:grpSpLocks/>
          </p:cNvGrpSpPr>
          <p:nvPr/>
        </p:nvGrpSpPr>
        <p:grpSpPr bwMode="auto">
          <a:xfrm>
            <a:off x="5875338" y="1066056"/>
            <a:ext cx="2876550" cy="1535113"/>
            <a:chOff x="6016004" y="889556"/>
            <a:chExt cx="2876476" cy="1535882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>
              <a:off x="6347782" y="1848886"/>
              <a:ext cx="576248" cy="576552"/>
            </a:xfrm>
            <a:prstGeom prst="ellipse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00" b="1" dirty="0" smtClean="0"/>
                <a:t>q</a:t>
              </a:r>
              <a:r>
                <a:rPr lang="en-US" altLang="zh-CN" sz="1600" b="1" baseline="-25000" dirty="0" smtClean="0"/>
                <a:t>0</a:t>
              </a:r>
            </a:p>
          </p:txBody>
        </p:sp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7928892" y="1844122"/>
              <a:ext cx="576248" cy="576551"/>
            </a:xfrm>
            <a:prstGeom prst="ellipse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600" b="1" dirty="0"/>
                <a:t>q</a:t>
              </a:r>
              <a:r>
                <a:rPr lang="en-US" altLang="zh-CN" sz="1600" b="1" baseline="-25000" dirty="0"/>
                <a:t>1</a:t>
              </a:r>
            </a:p>
          </p:txBody>
        </p:sp>
        <p:sp>
          <p:nvSpPr>
            <p:cNvPr id="2058" name="Text Box 8"/>
            <p:cNvSpPr txBox="1">
              <a:spLocks noChangeArrowheads="1"/>
            </p:cNvSpPr>
            <p:nvPr/>
          </p:nvSpPr>
          <p:spPr bwMode="auto">
            <a:xfrm>
              <a:off x="6236171" y="1163638"/>
              <a:ext cx="1000125" cy="255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0,</a:t>
              </a:r>
              <a:r>
                <a:rPr lang="el-GR" altLang="zh-CN" sz="1600" b="1">
                  <a:latin typeface="Times New Roman" panose="02020603050405020304" pitchFamily="18" charset="0"/>
                </a:rPr>
                <a:t> ε </a:t>
              </a:r>
              <a:r>
                <a:rPr lang="en-US" altLang="zh-CN" sz="1600" b="1">
                  <a:latin typeface="Times New Roman" panose="02020603050405020304" pitchFamily="18" charset="0"/>
                </a:rPr>
                <a:t>/ XX</a:t>
              </a:r>
              <a:endParaRPr lang="en-US" altLang="zh-CN" sz="16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9" name="Text Box 8"/>
            <p:cNvSpPr txBox="1">
              <a:spLocks noChangeArrowheads="1"/>
            </p:cNvSpPr>
            <p:nvPr/>
          </p:nvSpPr>
          <p:spPr bwMode="auto">
            <a:xfrm>
              <a:off x="7020272" y="1782763"/>
              <a:ext cx="7413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,</a:t>
              </a:r>
              <a:r>
                <a:rPr lang="el-GR" altLang="zh-CN" sz="1600" b="1">
                  <a:latin typeface="Times New Roman" panose="02020603050405020304" pitchFamily="18" charset="0"/>
                </a:rPr>
                <a:t> ε </a:t>
              </a:r>
              <a:r>
                <a:rPr lang="en-US" altLang="zh-CN" sz="1600" b="1">
                  <a:latin typeface="Times New Roman" panose="02020603050405020304" pitchFamily="18" charset="0"/>
                </a:rPr>
                <a:t>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2060" name="Text Box 8"/>
            <p:cNvSpPr txBox="1">
              <a:spLocks noChangeArrowheads="1"/>
            </p:cNvSpPr>
            <p:nvPr/>
          </p:nvSpPr>
          <p:spPr bwMode="auto">
            <a:xfrm>
              <a:off x="7617295" y="889556"/>
              <a:ext cx="1275185" cy="532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1, X/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; 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, X/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endParaRPr lang="en-US" altLang="zh-CN" sz="16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1200"/>
                </a:lnSpc>
                <a:spcBef>
                  <a:spcPct val="50000"/>
                </a:spcBef>
                <a:buFontTx/>
                <a:buNone/>
              </a:pP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r>
                <a:rPr lang="en-US" altLang="zh-CN" sz="1600" b="1">
                  <a:latin typeface="Times New Roman" panose="02020603050405020304" pitchFamily="18" charset="0"/>
                </a:rPr>
                <a:t>, Z</a:t>
              </a:r>
              <a:r>
                <a:rPr lang="en-US" altLang="zh-CN" sz="1600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600" b="1">
                  <a:latin typeface="Times New Roman" panose="02020603050405020304" pitchFamily="18" charset="0"/>
                </a:rPr>
                <a:t>/</a:t>
              </a:r>
              <a:r>
                <a:rPr lang="el-GR" altLang="zh-CN" sz="1600" b="1">
                  <a:latin typeface="Times New Roman" panose="02020603050405020304" pitchFamily="18" charset="0"/>
                </a:rPr>
                <a:t>ε</a:t>
              </a:r>
              <a:endParaRPr lang="en-US" altLang="zh-CN" sz="1600" b="1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6924031" y="2133192"/>
              <a:ext cx="1004861" cy="47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6016004" y="2133192"/>
              <a:ext cx="331778" cy="47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/>
            <p:nvPr/>
          </p:nvCxnSpPr>
          <p:spPr>
            <a:xfrm rot="5400000" flipH="1" flipV="1">
              <a:off x="6635110" y="1729872"/>
              <a:ext cx="12706" cy="406390"/>
            </a:xfrm>
            <a:prstGeom prst="curvedConnector3">
              <a:avLst>
                <a:gd name="adj1" fmla="val 3686835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/>
            <p:nvPr/>
          </p:nvCxnSpPr>
          <p:spPr>
            <a:xfrm rot="5400000" flipH="1" flipV="1">
              <a:off x="8210663" y="1716371"/>
              <a:ext cx="12706" cy="407977"/>
            </a:xfrm>
            <a:prstGeom prst="curvedConnector3">
              <a:avLst>
                <a:gd name="adj1" fmla="val 389061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54" name="矩形 3"/>
          <p:cNvSpPr>
            <a:spLocks noChangeArrowheads="1"/>
          </p:cNvSpPr>
          <p:nvPr/>
        </p:nvSpPr>
        <p:spPr bwMode="auto">
          <a:xfrm>
            <a:off x="2857500" y="115888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cs typeface="Times New Roman" panose="02020603050405020304" pitchFamily="18" charset="0"/>
              </a:rPr>
              <a:t>第二次独立作业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99592" y="2807992"/>
                <a:ext cx="76328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的个数不能超过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的个数的两倍这一关系，可以将所有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的个数超过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的个数两倍的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串全部拒绝，其余全部接受。因此可以设计与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等价的终态方式接受的</a:t>
                </a:r>
                <a:r>
                  <a:rPr lang="en-US" altLang="zh-CN" dirty="0" smtClean="0"/>
                  <a:t>DPDA</a:t>
                </a:r>
                <a:r>
                  <a:rPr lang="zh-CN" altLang="en-US" dirty="0" smtClean="0"/>
                  <a:t>如下：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807992"/>
                <a:ext cx="7632848" cy="923330"/>
              </a:xfrm>
              <a:prstGeom prst="rect">
                <a:avLst/>
              </a:prstGeom>
              <a:blipFill>
                <a:blip r:embed="rId3"/>
                <a:stretch>
                  <a:fillRect l="-719" t="-5298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51" y="3717032"/>
            <a:ext cx="6219751" cy="2160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55576" y="5789521"/>
                <a:ext cx="4506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常见错误：使用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XX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这种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非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DPDA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的转移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789521"/>
                <a:ext cx="4506362" cy="369332"/>
              </a:xfrm>
              <a:prstGeom prst="rect">
                <a:avLst/>
              </a:prstGeom>
              <a:blipFill>
                <a:blip r:embed="rId5"/>
                <a:stretch>
                  <a:fillRect l="-1218" t="-13333" r="-541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5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685511"/>
            <a:ext cx="6120884" cy="2961342"/>
          </a:xfrm>
          <a:prstGeom prst="rect">
            <a:avLst/>
          </a:prstGeom>
        </p:spPr>
      </p:pic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90500" y="692696"/>
            <a:ext cx="8558213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                       上的语言：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zh-CN" altLang="en-US" sz="2800" b="1" dirty="0">
              <a:solidFill>
                <a:srgbClr val="00206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None/>
            </a:pP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60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构造一个接受语言 </a:t>
            </a:r>
            <a:r>
              <a:rPr lang="en-US" altLang="zh-CN" b="1" i="1" dirty="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的一个</a:t>
            </a:r>
            <a:r>
              <a:rPr lang="en-US" altLang="zh-CN" b="1" dirty="0" smtClean="0">
                <a:solidFill>
                  <a:srgbClr val="00206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PDA</a:t>
            </a:r>
            <a:endParaRPr lang="zh-CN" altLang="en-US" b="1" dirty="0">
              <a:solidFill>
                <a:srgbClr val="00206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2052" name="图片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18443"/>
            <a:ext cx="18716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矩形 3"/>
          <p:cNvSpPr>
            <a:spLocks noChangeArrowheads="1"/>
          </p:cNvSpPr>
          <p:nvPr/>
        </p:nvSpPr>
        <p:spPr bwMode="auto">
          <a:xfrm>
            <a:off x="2857500" y="115888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cs typeface="Times New Roman" panose="02020603050405020304" pitchFamily="18" charset="0"/>
              </a:rPr>
              <a:t>第二次独立作业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747903"/>
              </p:ext>
            </p:extLst>
          </p:nvPr>
        </p:nvGraphicFramePr>
        <p:xfrm>
          <a:off x="1631950" y="1462981"/>
          <a:ext cx="53879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5" imgW="2006600" imgH="279400" progId="Equation.DSMT4">
                  <p:embed/>
                </p:oleObj>
              </mc:Choice>
              <mc:Fallback>
                <p:oleObj name="Equation" r:id="rId5" imgW="2006600" imgH="279400" progId="Equation.DSMT4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462981"/>
                        <a:ext cx="53879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0500" y="2739410"/>
            <a:ext cx="8918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对于接受语言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PDA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PDA</a:t>
            </a:r>
            <a:r>
              <a:rPr lang="zh-CN" altLang="en-US" dirty="0" smtClean="0"/>
              <a:t>中可以用栈记录</a:t>
            </a:r>
            <a:r>
              <a:rPr lang="en-US" altLang="zh-CN" dirty="0" smtClean="0"/>
              <a:t>w</a:t>
            </a:r>
            <a:r>
              <a:rPr lang="zh-CN" altLang="en-US" dirty="0" smtClean="0"/>
              <a:t>中的内容，因此设计思路也类似，发现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串长度不同，或者关于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对称位置的字符不同时，进入接受态。最终设计接受语言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的终态接受的</a:t>
            </a:r>
            <a:r>
              <a:rPr lang="en-US" altLang="zh-CN" dirty="0" smtClean="0"/>
              <a:t>PDA</a:t>
            </a:r>
            <a:r>
              <a:rPr lang="zh-CN" altLang="en-US" dirty="0" smtClean="0"/>
              <a:t>如下：</a:t>
            </a:r>
            <a:r>
              <a:rPr lang="zh-CN" altLang="en-US" dirty="0" smtClean="0">
                <a:solidFill>
                  <a:srgbClr val="FF0000"/>
                </a:solidFill>
              </a:rPr>
              <a:t>（需要特别注意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zh-CN" altLang="en-US" dirty="0" smtClean="0">
                <a:solidFill>
                  <a:srgbClr val="FF0000"/>
                </a:solidFill>
              </a:rPr>
              <a:t>不为空）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68" y="6309320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常见错误：忘记考虑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zh-CN" altLang="en-US" dirty="0" smtClean="0">
                <a:solidFill>
                  <a:srgbClr val="FF0000"/>
                </a:solidFill>
              </a:rPr>
              <a:t>不为空；忘记考虑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zh-CN" altLang="en-US" dirty="0" smtClean="0">
                <a:solidFill>
                  <a:srgbClr val="FF0000"/>
                </a:solidFill>
              </a:rPr>
              <a:t>长度不同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924165"/>
              </p:ext>
            </p:extLst>
          </p:nvPr>
        </p:nvGraphicFramePr>
        <p:xfrm>
          <a:off x="323528" y="188640"/>
          <a:ext cx="8429625" cy="593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791708" y="6115374"/>
            <a:ext cx="372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参与考试人数：</a:t>
            </a:r>
            <a:r>
              <a:rPr lang="en-US" altLang="zh-CN" b="1" dirty="0" smtClean="0"/>
              <a:t>93</a:t>
            </a:r>
            <a:r>
              <a:rPr lang="zh-CN" altLang="en-US" b="1" dirty="0"/>
              <a:t> </a:t>
            </a:r>
            <a:r>
              <a:rPr lang="zh-CN" altLang="en-US" b="1" dirty="0" smtClean="0"/>
              <a:t>   平均分：</a:t>
            </a:r>
            <a:r>
              <a:rPr lang="en-US" altLang="zh-CN" b="1" dirty="0" smtClean="0"/>
              <a:t>82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371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575</Words>
  <Application>Microsoft Office PowerPoint</Application>
  <PresentationFormat>全屏显示(4:3)</PresentationFormat>
  <Paragraphs>70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Arial</vt:lpstr>
      <vt:lpstr>Cambria Math</vt:lpstr>
      <vt:lpstr>Comic Sans MS</vt:lpstr>
      <vt:lpstr>Symbol</vt:lpstr>
      <vt:lpstr>Times New Roman</vt:lpstr>
      <vt:lpstr>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chuchaoqun</cp:lastModifiedBy>
  <cp:revision>53</cp:revision>
  <dcterms:created xsi:type="dcterms:W3CDTF">2007-12-13T09:55:38Z</dcterms:created>
  <dcterms:modified xsi:type="dcterms:W3CDTF">2020-05-12T02:39:19Z</dcterms:modified>
</cp:coreProperties>
</file>