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73" r:id="rId6"/>
    <p:sldId id="278" r:id="rId7"/>
    <p:sldId id="279" r:id="rId8"/>
    <p:sldId id="281" r:id="rId9"/>
    <p:sldId id="274" r:id="rId10"/>
    <p:sldId id="275" r:id="rId11"/>
    <p:sldId id="276" r:id="rId12"/>
    <p:sldId id="282" r:id="rId13"/>
    <p:sldId id="277" r:id="rId14"/>
    <p:sldId id="283" r:id="rId15"/>
    <p:sldId id="285" r:id="rId16"/>
    <p:sldId id="286" r:id="rId17"/>
    <p:sldId id="287" r:id="rId18"/>
    <p:sldId id="288" r:id="rId19"/>
    <p:sldId id="289" r:id="rId20"/>
    <p:sldId id="290" r:id="rId21"/>
    <p:sldId id="291" r:id="rId22"/>
    <p:sldId id="292" r:id="rId23"/>
    <p:sldId id="293" r:id="rId24"/>
    <p:sldId id="284" r:id="rId25"/>
    <p:sldId id="294" r:id="rId26"/>
    <p:sldId id="272"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3282"/>
    <a:srgbClr val="743482"/>
    <a:srgbClr val="DC6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26.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wipe/>
      </p:transition>
    </mc:Choice>
    <mc:Fallback>
      <p:transition>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29.wmf"/><Relationship Id="rId6" Type="http://schemas.openxmlformats.org/officeDocument/2006/relationships/oleObject" Target="../embeddings/oleObject2.bin"/><Relationship Id="rId5" Type="http://schemas.openxmlformats.org/officeDocument/2006/relationships/tags" Target="../tags/tag17.xml"/><Relationship Id="rId4" Type="http://schemas.openxmlformats.org/officeDocument/2006/relationships/image" Target="../media/image28.wmf"/><Relationship Id="rId3" Type="http://schemas.openxmlformats.org/officeDocument/2006/relationships/oleObject" Target="../embeddings/oleObject1.bin"/><Relationship Id="rId2" Type="http://schemas.openxmlformats.org/officeDocument/2006/relationships/tags" Target="../tags/tag16.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tags" Target="../tags/tag20.xml"/><Relationship Id="rId7" Type="http://schemas.openxmlformats.org/officeDocument/2006/relationships/image" Target="../media/image31.wmf"/><Relationship Id="rId6" Type="http://schemas.openxmlformats.org/officeDocument/2006/relationships/oleObject" Target="../embeddings/oleObject4.bin"/><Relationship Id="rId5" Type="http://schemas.openxmlformats.org/officeDocument/2006/relationships/tags" Target="../tags/tag19.xml"/><Relationship Id="rId4" Type="http://schemas.openxmlformats.org/officeDocument/2006/relationships/image" Target="../media/image30.wmf"/><Relationship Id="rId3" Type="http://schemas.openxmlformats.org/officeDocument/2006/relationships/oleObject" Target="../embeddings/oleObject3.bin"/><Relationship Id="rId2" Type="http://schemas.openxmlformats.org/officeDocument/2006/relationships/tags" Target="../tags/tag18.xml"/><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32.wmf"/><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microsoft.com/office/2007/relationships/hdphoto" Target="../media/image4.wdp"/><Relationship Id="rId2" Type="http://schemas.openxmlformats.org/officeDocument/2006/relationships/image" Target="../media/image3.png"/><Relationship Id="rId19" Type="http://schemas.openxmlformats.org/officeDocument/2006/relationships/slideLayout" Target="../slideLayouts/slideLayout1.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tags" Target="../tags/tag23.xml"/><Relationship Id="rId7" Type="http://schemas.openxmlformats.org/officeDocument/2006/relationships/image" Target="../media/image34.wmf"/><Relationship Id="rId6" Type="http://schemas.openxmlformats.org/officeDocument/2006/relationships/oleObject" Target="../embeddings/oleObject7.bin"/><Relationship Id="rId5" Type="http://schemas.openxmlformats.org/officeDocument/2006/relationships/tags" Target="../tags/tag22.xml"/><Relationship Id="rId4" Type="http://schemas.openxmlformats.org/officeDocument/2006/relationships/image" Target="../media/image33.wmf"/><Relationship Id="rId3" Type="http://schemas.openxmlformats.org/officeDocument/2006/relationships/oleObject" Target="../embeddings/oleObject6.bin"/><Relationship Id="rId2" Type="http://schemas.openxmlformats.org/officeDocument/2006/relationships/tags" Target="../tags/tag21.xml"/><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35.wmf"/><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oleObject" Target="../embeddings/oleObject11.bin"/><Relationship Id="rId7" Type="http://schemas.openxmlformats.org/officeDocument/2006/relationships/image" Target="../media/image37.wmf"/><Relationship Id="rId6" Type="http://schemas.openxmlformats.org/officeDocument/2006/relationships/oleObject" Target="../embeddings/oleObject10.bin"/><Relationship Id="rId5" Type="http://schemas.openxmlformats.org/officeDocument/2006/relationships/tags" Target="../tags/tag25.xml"/><Relationship Id="rId4" Type="http://schemas.openxmlformats.org/officeDocument/2006/relationships/image" Target="../media/image36.wmf"/><Relationship Id="rId3" Type="http://schemas.openxmlformats.org/officeDocument/2006/relationships/oleObject" Target="../embeddings/oleObject9.bin"/><Relationship Id="rId2" Type="http://schemas.openxmlformats.org/officeDocument/2006/relationships/tags" Target="../tags/tag24.xml"/><Relationship Id="rId11" Type="http://schemas.openxmlformats.org/officeDocument/2006/relationships/vmlDrawing" Target="../drawings/vmlDrawing4.vml"/><Relationship Id="rId10"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pic>
        <p:nvPicPr>
          <p:cNvPr id="4" name="图片 3" descr="工程物理系"/>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756535" y="179705"/>
            <a:ext cx="900000" cy="900000"/>
          </a:xfrm>
          <a:prstGeom prst="rect">
            <a:avLst/>
          </a:prstGeom>
        </p:spPr>
      </p:pic>
      <p:pic>
        <p:nvPicPr>
          <p:cNvPr id="5" name="图片 4" descr="logo1"/>
          <p:cNvPicPr>
            <a:picLocks noChangeAspect="1"/>
          </p:cNvPicPr>
          <p:nvPr/>
        </p:nvPicPr>
        <p:blipFill>
          <a:blip r:embed="rId2">
            <a:clrChange>
              <a:clrFrom>
                <a:srgbClr val="000000">
                  <a:alpha val="0"/>
                </a:srgbClr>
              </a:clrFrom>
              <a:clrTo>
                <a:srgbClr val="000000">
                  <a:alpha val="0"/>
                  <a:alpha val="0"/>
                </a:srgbClr>
              </a:clrTo>
            </a:clrChange>
          </a:blip>
          <a:srcRect r="21475"/>
          <a:stretch>
            <a:fillRect/>
          </a:stretch>
        </p:blipFill>
        <p:spPr>
          <a:xfrm>
            <a:off x="179705" y="179705"/>
            <a:ext cx="2576984" cy="900000"/>
          </a:xfrm>
          <a:prstGeom prst="rect">
            <a:avLst/>
          </a:prstGeom>
        </p:spPr>
      </p:pic>
      <p:sp>
        <p:nvSpPr>
          <p:cNvPr id="6" name="矩形 5"/>
          <p:cNvSpPr/>
          <p:nvPr/>
        </p:nvSpPr>
        <p:spPr>
          <a:xfrm>
            <a:off x="1416050" y="2880000"/>
            <a:ext cx="9360000" cy="72000"/>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9" name="组合 8"/>
          <p:cNvGrpSpPr/>
          <p:nvPr/>
        </p:nvGrpSpPr>
        <p:grpSpPr>
          <a:xfrm>
            <a:off x="1416050" y="2087880"/>
            <a:ext cx="2879090" cy="720090"/>
            <a:chOff x="2230" y="3288"/>
            <a:chExt cx="4534" cy="1134"/>
          </a:xfrm>
        </p:grpSpPr>
        <p:sp>
          <p:nvSpPr>
            <p:cNvPr id="7" name="圆角矩形 6"/>
            <p:cNvSpPr/>
            <p:nvPr/>
          </p:nvSpPr>
          <p:spPr>
            <a:xfrm>
              <a:off x="2230" y="3288"/>
              <a:ext cx="4535" cy="1134"/>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2230" y="3288"/>
              <a:ext cx="4535" cy="1134"/>
            </a:xfrm>
            <a:prstGeom prst="rect">
              <a:avLst/>
            </a:prstGeom>
            <a:noFill/>
          </p:spPr>
          <p:txBody>
            <a:bodyPr wrap="square" rtlCol="0" anchor="ctr" anchorCtr="1">
              <a:noAutofit/>
            </a:bodyPr>
            <a:p>
              <a:r>
                <a:rPr lang="zh-CN" altLang="en-US" sz="4000" b="1">
                  <a:solidFill>
                    <a:schemeClr val="bg1"/>
                  </a:solidFill>
                  <a:effectLst>
                    <a:outerShdw blurRad="38100" dist="38100" dir="2700000" algn="tl">
                      <a:srgbClr val="000000">
                        <a:alpha val="43137"/>
                      </a:srgbClr>
                    </a:outerShdw>
                  </a:effectLst>
                  <a:latin typeface="楷体" panose="02010609060101010101" charset="-122"/>
                  <a:ea typeface="楷体" panose="02010609060101010101" charset="-122"/>
                </a:rPr>
                <a:t>知识梳理</a:t>
              </a:r>
              <a:endParaRPr lang="zh-CN" altLang="en-US" sz="4000" b="1">
                <a:solidFill>
                  <a:schemeClr val="bg1"/>
                </a:solidFill>
                <a:effectLst>
                  <a:outerShdw blurRad="38100" dist="38100" dir="2700000" algn="tl">
                    <a:srgbClr val="000000">
                      <a:alpha val="43137"/>
                    </a:srgbClr>
                  </a:outerShdw>
                </a:effectLst>
                <a:latin typeface="楷体" panose="02010609060101010101" charset="-122"/>
                <a:ea typeface="楷体" panose="02010609060101010101" charset="-122"/>
              </a:endParaRPr>
            </a:p>
          </p:txBody>
        </p:sp>
      </p:grpSp>
      <p:sp>
        <p:nvSpPr>
          <p:cNvPr id="10" name="文本框 9"/>
          <p:cNvSpPr txBox="1"/>
          <p:nvPr/>
        </p:nvSpPr>
        <p:spPr>
          <a:xfrm>
            <a:off x="4295775" y="2101215"/>
            <a:ext cx="6480000" cy="720000"/>
          </a:xfrm>
          <a:prstGeom prst="rect">
            <a:avLst/>
          </a:prstGeom>
          <a:noFill/>
        </p:spPr>
        <p:txBody>
          <a:bodyPr wrap="square" rtlCol="0" anchor="ctr" anchorCtr="0">
            <a:noAutofit/>
          </a:bodyPr>
          <a:p>
            <a:pPr algn="ctr"/>
            <a:r>
              <a:rPr lang="zh-CN" altLang="en-US" sz="3600" b="1">
                <a:solidFill>
                  <a:srgbClr val="783282"/>
                </a:solidFill>
                <a:effectLst/>
                <a:latin typeface="宋体" panose="02010600030101010101" pitchFamily="2" charset="-122"/>
                <a:ea typeface="宋体" panose="02010600030101010101" pitchFamily="2" charset="-122"/>
              </a:rPr>
              <a:t>决</a:t>
            </a:r>
            <a:r>
              <a:rPr lang="en-US" altLang="zh-CN" sz="3600" b="1">
                <a:solidFill>
                  <a:srgbClr val="783282"/>
                </a:solidFill>
                <a:effectLst/>
                <a:latin typeface="宋体" panose="02010600030101010101" pitchFamily="2" charset="-122"/>
                <a:ea typeface="宋体" panose="02010600030101010101" pitchFamily="2" charset="-122"/>
              </a:rPr>
              <a:t> </a:t>
            </a:r>
            <a:r>
              <a:rPr lang="zh-CN" altLang="en-US" sz="3600" b="1">
                <a:solidFill>
                  <a:srgbClr val="783282"/>
                </a:solidFill>
                <a:effectLst/>
                <a:latin typeface="宋体" panose="02010600030101010101" pitchFamily="2" charset="-122"/>
                <a:ea typeface="宋体" panose="02010600030101010101" pitchFamily="2" charset="-122"/>
              </a:rPr>
              <a:t>策</a:t>
            </a:r>
            <a:r>
              <a:rPr lang="en-US" altLang="zh-CN" sz="3600" b="1">
                <a:solidFill>
                  <a:srgbClr val="783282"/>
                </a:solidFill>
                <a:effectLst/>
                <a:latin typeface="宋体" panose="02010600030101010101" pitchFamily="2" charset="-122"/>
                <a:ea typeface="宋体" panose="02010600030101010101" pitchFamily="2" charset="-122"/>
              </a:rPr>
              <a:t> </a:t>
            </a:r>
            <a:r>
              <a:rPr lang="zh-CN" altLang="en-US" sz="3600" b="1">
                <a:solidFill>
                  <a:srgbClr val="783282"/>
                </a:solidFill>
                <a:effectLst/>
                <a:latin typeface="宋体" panose="02010600030101010101" pitchFamily="2" charset="-122"/>
                <a:ea typeface="宋体" panose="02010600030101010101" pitchFamily="2" charset="-122"/>
              </a:rPr>
              <a:t>方</a:t>
            </a:r>
            <a:r>
              <a:rPr lang="en-US" altLang="zh-CN" sz="3600" b="1">
                <a:solidFill>
                  <a:srgbClr val="783282"/>
                </a:solidFill>
                <a:effectLst/>
                <a:latin typeface="宋体" panose="02010600030101010101" pitchFamily="2" charset="-122"/>
                <a:ea typeface="宋体" panose="02010600030101010101" pitchFamily="2" charset="-122"/>
              </a:rPr>
              <a:t> </a:t>
            </a:r>
            <a:r>
              <a:rPr lang="zh-CN" altLang="en-US" sz="3600" b="1">
                <a:solidFill>
                  <a:srgbClr val="783282"/>
                </a:solidFill>
                <a:effectLst/>
                <a:latin typeface="宋体" panose="02010600030101010101" pitchFamily="2" charset="-122"/>
                <a:ea typeface="宋体" panose="02010600030101010101" pitchFamily="2" charset="-122"/>
              </a:rPr>
              <a:t>法</a:t>
            </a:r>
            <a:r>
              <a:rPr lang="en-US" altLang="zh-CN" sz="3600" b="1">
                <a:solidFill>
                  <a:srgbClr val="783282"/>
                </a:solidFill>
                <a:effectLst/>
                <a:latin typeface="宋体" panose="02010600030101010101" pitchFamily="2" charset="-122"/>
                <a:ea typeface="宋体" panose="02010600030101010101" pitchFamily="2" charset="-122"/>
              </a:rPr>
              <a:t> </a:t>
            </a:r>
            <a:r>
              <a:rPr lang="zh-CN" altLang="en-US" sz="3600" b="1">
                <a:solidFill>
                  <a:srgbClr val="783282"/>
                </a:solidFill>
                <a:effectLst/>
                <a:latin typeface="宋体" panose="02010600030101010101" pitchFamily="2" charset="-122"/>
                <a:ea typeface="宋体" panose="02010600030101010101" pitchFamily="2" charset="-122"/>
              </a:rPr>
              <a:t>论</a:t>
            </a:r>
            <a:endParaRPr lang="zh-CN" altLang="en-US" sz="3600" b="1">
              <a:solidFill>
                <a:srgbClr val="783282"/>
              </a:solidFill>
              <a:effectLst/>
              <a:latin typeface="宋体" panose="02010600030101010101" pitchFamily="2" charset="-122"/>
              <a:ea typeface="宋体" panose="02010600030101010101" pitchFamily="2" charset="-122"/>
            </a:endParaRPr>
          </a:p>
        </p:txBody>
      </p:sp>
      <p:sp>
        <p:nvSpPr>
          <p:cNvPr id="12" name="文本框 11"/>
          <p:cNvSpPr txBox="1"/>
          <p:nvPr/>
        </p:nvSpPr>
        <p:spPr>
          <a:xfrm>
            <a:off x="1416050" y="3060000"/>
            <a:ext cx="9360000" cy="900000"/>
          </a:xfrm>
          <a:prstGeom prst="rect">
            <a:avLst/>
          </a:prstGeom>
          <a:noFill/>
        </p:spPr>
        <p:txBody>
          <a:bodyPr wrap="square" rtlCol="0" anchor="ctr" anchorCtr="1">
            <a:noAutofit/>
          </a:bodyPr>
          <a:p>
            <a:pPr algn="ctr"/>
            <a:r>
              <a:rPr lang="zh-CN" altLang="en-US" sz="4400" b="1">
                <a:solidFill>
                  <a:srgbClr val="783282"/>
                </a:solidFill>
                <a:effectLst/>
                <a:latin typeface="宋体" panose="02010600030101010101" pitchFamily="2" charset="-122"/>
                <a:ea typeface="宋体" panose="02010600030101010101" pitchFamily="2" charset="-122"/>
              </a:rPr>
              <a:t>马尔科夫决策过程</a:t>
            </a:r>
            <a:r>
              <a:rPr lang="en-US" altLang="zh-CN" sz="4400" b="1">
                <a:solidFill>
                  <a:srgbClr val="783282"/>
                </a:solidFill>
                <a:effectLst/>
                <a:latin typeface="宋体" panose="02010600030101010101" pitchFamily="2" charset="-122"/>
                <a:ea typeface="宋体" panose="02010600030101010101" pitchFamily="2" charset="-122"/>
              </a:rPr>
              <a:t>(MDP)</a:t>
            </a:r>
            <a:endParaRPr lang="en-US" altLang="zh-CN" sz="4400" b="1">
              <a:solidFill>
                <a:srgbClr val="783282"/>
              </a:solidFill>
              <a:effectLst/>
              <a:latin typeface="宋体" panose="02010600030101010101" pitchFamily="2" charset="-122"/>
              <a:ea typeface="宋体" panose="02010600030101010101" pitchFamily="2" charset="-122"/>
            </a:endParaRPr>
          </a:p>
        </p:txBody>
      </p:sp>
      <p:sp>
        <p:nvSpPr>
          <p:cNvPr id="14" name="文本框 13"/>
          <p:cNvSpPr txBox="1"/>
          <p:nvPr/>
        </p:nvSpPr>
        <p:spPr>
          <a:xfrm>
            <a:off x="2136140" y="4320000"/>
            <a:ext cx="7920000" cy="540000"/>
          </a:xfrm>
          <a:prstGeom prst="rect">
            <a:avLst/>
          </a:prstGeom>
          <a:noFill/>
        </p:spPr>
        <p:txBody>
          <a:bodyPr wrap="square" rtlCol="0" anchor="ctr" anchorCtr="0">
            <a:noAutofit/>
          </a:bodyPr>
          <a:p>
            <a:r>
              <a:rPr lang="zh-CN" altLang="en-US" sz="2800">
                <a:latin typeface="楷体" panose="02010609060101010101" charset="-122"/>
                <a:ea typeface="楷体" panose="02010609060101010101" charset="-122"/>
                <a:cs typeface="楷体" panose="02010609060101010101" charset="-122"/>
              </a:rPr>
              <a:t>主讲人：钱昊远</a:t>
            </a:r>
            <a:endParaRPr lang="zh-CN" altLang="en-US" sz="2800">
              <a:latin typeface="楷体" panose="02010609060101010101" charset="-122"/>
              <a:ea typeface="楷体" panose="02010609060101010101" charset="-122"/>
              <a:cs typeface="楷体" panose="02010609060101010101" charset="-122"/>
            </a:endParaRPr>
          </a:p>
        </p:txBody>
      </p:sp>
      <p:sp>
        <p:nvSpPr>
          <p:cNvPr id="15" name="文本框 14"/>
          <p:cNvSpPr txBox="1"/>
          <p:nvPr/>
        </p:nvSpPr>
        <p:spPr>
          <a:xfrm>
            <a:off x="2136140" y="4861020"/>
            <a:ext cx="7920000" cy="540000"/>
          </a:xfrm>
          <a:prstGeom prst="rect">
            <a:avLst/>
          </a:prstGeom>
          <a:noFill/>
        </p:spPr>
        <p:txBody>
          <a:bodyPr wrap="square" rtlCol="0" anchor="ctr" anchorCtr="0">
            <a:noAutofit/>
          </a:bodyPr>
          <a:p>
            <a:r>
              <a:rPr lang="zh-CN" altLang="en-US" sz="2800">
                <a:latin typeface="楷体" panose="02010609060101010101" charset="-122"/>
                <a:ea typeface="楷体" panose="02010609060101010101" charset="-122"/>
                <a:cs typeface="楷体" panose="02010609060101010101" charset="-122"/>
              </a:rPr>
              <a:t>日</a:t>
            </a:r>
            <a:r>
              <a:rPr lang="en-US" altLang="zh-CN" sz="2800">
                <a:latin typeface="楷体" panose="02010609060101010101" charset="-122"/>
                <a:ea typeface="楷体" panose="02010609060101010101" charset="-122"/>
                <a:cs typeface="楷体" panose="02010609060101010101" charset="-122"/>
              </a:rPr>
              <a:t>  </a:t>
            </a:r>
            <a:r>
              <a:rPr lang="zh-CN" altLang="en-US" sz="2800">
                <a:latin typeface="楷体" panose="02010609060101010101" charset="-122"/>
                <a:ea typeface="楷体" panose="02010609060101010101" charset="-122"/>
                <a:cs typeface="楷体" panose="02010609060101010101" charset="-122"/>
              </a:rPr>
              <a:t>期：</a:t>
            </a:r>
            <a:r>
              <a:rPr lang="en-US" altLang="zh-CN" sz="2800">
                <a:latin typeface="楷体" panose="02010609060101010101" charset="-122"/>
                <a:ea typeface="楷体" panose="02010609060101010101" charset="-122"/>
                <a:cs typeface="楷体" panose="02010609060101010101" charset="-122"/>
              </a:rPr>
              <a:t>2024</a:t>
            </a:r>
            <a:r>
              <a:rPr lang="zh-CN" altLang="en-US" sz="2800">
                <a:latin typeface="楷体" panose="02010609060101010101" charset="-122"/>
                <a:ea typeface="楷体" panose="02010609060101010101" charset="-122"/>
                <a:cs typeface="楷体" panose="02010609060101010101" charset="-122"/>
              </a:rPr>
              <a:t>年</a:t>
            </a:r>
            <a:r>
              <a:rPr lang="en-US" altLang="zh-CN" sz="2800">
                <a:latin typeface="楷体" panose="02010609060101010101" charset="-122"/>
                <a:ea typeface="楷体" panose="02010609060101010101" charset="-122"/>
                <a:cs typeface="楷体" panose="02010609060101010101" charset="-122"/>
              </a:rPr>
              <a:t>12</a:t>
            </a:r>
            <a:r>
              <a:rPr lang="zh-CN" altLang="en-US" sz="2800">
                <a:latin typeface="楷体" panose="02010609060101010101" charset="-122"/>
                <a:ea typeface="楷体" panose="02010609060101010101" charset="-122"/>
                <a:cs typeface="楷体" panose="02010609060101010101" charset="-122"/>
              </a:rPr>
              <a:t>月</a:t>
            </a:r>
            <a:r>
              <a:rPr lang="en-US" altLang="zh-CN" sz="2800">
                <a:latin typeface="楷体" panose="02010609060101010101" charset="-122"/>
                <a:ea typeface="楷体" panose="02010609060101010101" charset="-122"/>
                <a:cs typeface="楷体" panose="02010609060101010101" charset="-122"/>
              </a:rPr>
              <a:t>15</a:t>
            </a:r>
            <a:r>
              <a:rPr lang="zh-CN" altLang="en-US" sz="2800">
                <a:latin typeface="楷体" panose="02010609060101010101" charset="-122"/>
                <a:ea typeface="楷体" panose="02010609060101010101" charset="-122"/>
                <a:cs typeface="楷体" panose="02010609060101010101" charset="-122"/>
              </a:rPr>
              <a:t>日</a:t>
            </a:r>
            <a:endParaRPr lang="zh-CN" altLang="en-US" sz="280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12"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8</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有限阶段问题</a:t>
            </a:r>
            <a:endPar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动态规划例</a:t>
            </a:r>
            <a:r>
              <a:rPr lang="en-US" altLang="zh-CN"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2</a:t>
            </a:r>
            <a:endParaRPr lang="en-US" altLang="zh-CN"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134745" y="1440000"/>
            <a:ext cx="9922295" cy="50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9</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有限阶段问题</a:t>
            </a:r>
            <a:endPar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动态规划例</a:t>
            </a:r>
            <a:r>
              <a:rPr lang="en-US" altLang="zh-CN"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2</a:t>
            </a:r>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续</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056005" y="1440000"/>
            <a:ext cx="10080000" cy="27086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10</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代价函数</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9F9F9">
                  <a:alpha val="100000"/>
                </a:srgbClr>
              </a:clrFrom>
              <a:clrTo>
                <a:srgbClr val="F9F9F9">
                  <a:alpha val="100000"/>
                  <a:alpha val="0"/>
                </a:srgbClr>
              </a:clrTo>
            </a:clrChange>
          </a:blip>
          <a:stretch>
            <a:fillRect/>
          </a:stretch>
        </p:blipFill>
        <p:spPr>
          <a:xfrm>
            <a:off x="720090" y="1440000"/>
            <a:ext cx="10800000" cy="1279806"/>
          </a:xfrm>
          <a:prstGeom prst="rect">
            <a:avLst/>
          </a:prstGeom>
        </p:spPr>
      </p:pic>
      <p:pic>
        <p:nvPicPr>
          <p:cNvPr id="3" name="图片 2"/>
          <p:cNvPicPr>
            <a:picLocks noChangeAspect="1"/>
          </p:cNvPicPr>
          <p:nvPr/>
        </p:nvPicPr>
        <p:blipFill>
          <a:blip r:embed="rId3">
            <a:clrChange>
              <a:clrFrom>
                <a:srgbClr val="F9F9F9">
                  <a:alpha val="100000"/>
                </a:srgbClr>
              </a:clrFrom>
              <a:clrTo>
                <a:srgbClr val="F9F9F9">
                  <a:alpha val="100000"/>
                  <a:alpha val="0"/>
                </a:srgbClr>
              </a:clrTo>
            </a:clrChange>
          </a:blip>
          <a:stretch>
            <a:fillRect/>
          </a:stretch>
        </p:blipFill>
        <p:spPr>
          <a:xfrm>
            <a:off x="720090" y="2719705"/>
            <a:ext cx="10800000" cy="1384781"/>
          </a:xfrm>
          <a:prstGeom prst="rect">
            <a:avLst/>
          </a:prstGeom>
        </p:spPr>
      </p:pic>
      <p:pic>
        <p:nvPicPr>
          <p:cNvPr id="7" name="图片 6"/>
          <p:cNvPicPr>
            <a:picLocks noChangeAspect="1"/>
          </p:cNvPicPr>
          <p:nvPr/>
        </p:nvPicPr>
        <p:blipFill>
          <a:blip r:embed="rId4">
            <a:clrChange>
              <a:clrFrom>
                <a:srgbClr val="F9F9F9">
                  <a:alpha val="100000"/>
                </a:srgbClr>
              </a:clrFrom>
              <a:clrTo>
                <a:srgbClr val="F9F9F9">
                  <a:alpha val="100000"/>
                  <a:alpha val="0"/>
                </a:srgbClr>
              </a:clrTo>
            </a:clrChange>
          </a:blip>
          <a:stretch>
            <a:fillRect/>
          </a:stretch>
        </p:blipFill>
        <p:spPr>
          <a:xfrm>
            <a:off x="720090" y="4138295"/>
            <a:ext cx="10800000" cy="139841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11</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贝尔曼方程</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clrChange>
              <a:clrFrom>
                <a:srgbClr val="F9F9F9">
                  <a:alpha val="100000"/>
                </a:srgbClr>
              </a:clrFrom>
              <a:clrTo>
                <a:srgbClr val="F9F9F9">
                  <a:alpha val="100000"/>
                  <a:alpha val="0"/>
                </a:srgbClr>
              </a:clrTo>
            </a:clrChange>
          </a:blip>
          <a:stretch>
            <a:fillRect/>
          </a:stretch>
        </p:blipFill>
        <p:spPr>
          <a:xfrm>
            <a:off x="720090" y="4608195"/>
            <a:ext cx="10800000" cy="382075"/>
          </a:xfrm>
          <a:prstGeom prst="rect">
            <a:avLst/>
          </a:prstGeom>
        </p:spPr>
      </p:pic>
      <p:pic>
        <p:nvPicPr>
          <p:cNvPr id="8" name="图片 7"/>
          <p:cNvPicPr>
            <a:picLocks noChangeAspect="1"/>
          </p:cNvPicPr>
          <p:nvPr/>
        </p:nvPicPr>
        <p:blipFill>
          <a:blip r:embed="rId3">
            <a:clrChange>
              <a:clrFrom>
                <a:srgbClr val="F9F9F9">
                  <a:alpha val="100000"/>
                </a:srgbClr>
              </a:clrFrom>
              <a:clrTo>
                <a:srgbClr val="F9F9F9">
                  <a:alpha val="100000"/>
                  <a:alpha val="0"/>
                </a:srgbClr>
              </a:clrTo>
            </a:clrChange>
          </a:blip>
          <a:stretch>
            <a:fillRect/>
          </a:stretch>
        </p:blipFill>
        <p:spPr>
          <a:xfrm>
            <a:off x="720090" y="4990465"/>
            <a:ext cx="10800000" cy="1407845"/>
          </a:xfrm>
          <a:prstGeom prst="rect">
            <a:avLst/>
          </a:prstGeom>
        </p:spPr>
      </p:pic>
      <p:pic>
        <p:nvPicPr>
          <p:cNvPr id="11" name="图片 10"/>
          <p:cNvPicPr>
            <a:picLocks noChangeAspect="1"/>
          </p:cNvPicPr>
          <p:nvPr/>
        </p:nvPicPr>
        <p:blipFill>
          <a:blip r:embed="rId4">
            <a:clrChange>
              <a:clrFrom>
                <a:srgbClr val="F9F9F9">
                  <a:alpha val="100000"/>
                </a:srgbClr>
              </a:clrFrom>
              <a:clrTo>
                <a:srgbClr val="F9F9F9">
                  <a:alpha val="100000"/>
                  <a:alpha val="0"/>
                </a:srgbClr>
              </a:clrTo>
            </a:clrChange>
          </a:blip>
          <a:stretch>
            <a:fillRect/>
          </a:stretch>
        </p:blipFill>
        <p:spPr>
          <a:xfrm>
            <a:off x="720090" y="1287600"/>
            <a:ext cx="10800000" cy="331550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12</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动态规划算子</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9F9F9">
                  <a:alpha val="100000"/>
                </a:srgbClr>
              </a:clrFrom>
              <a:clrTo>
                <a:srgbClr val="F9F9F9">
                  <a:alpha val="100000"/>
                  <a:alpha val="0"/>
                </a:srgbClr>
              </a:clrTo>
            </a:clrChange>
          </a:blip>
          <a:stretch>
            <a:fillRect/>
          </a:stretch>
        </p:blipFill>
        <p:spPr>
          <a:xfrm>
            <a:off x="720090" y="1440000"/>
            <a:ext cx="10800000" cy="1107032"/>
          </a:xfrm>
          <a:prstGeom prst="rect">
            <a:avLst/>
          </a:prstGeom>
        </p:spPr>
      </p:pic>
      <p:pic>
        <p:nvPicPr>
          <p:cNvPr id="3" name="图片 2"/>
          <p:cNvPicPr>
            <a:picLocks noChangeAspect="1"/>
          </p:cNvPicPr>
          <p:nvPr/>
        </p:nvPicPr>
        <p:blipFill>
          <a:blip r:embed="rId3">
            <a:clrChange>
              <a:clrFrom>
                <a:srgbClr val="F9F9F9">
                  <a:alpha val="100000"/>
                </a:srgbClr>
              </a:clrFrom>
              <a:clrTo>
                <a:srgbClr val="F9F9F9">
                  <a:alpha val="100000"/>
                  <a:alpha val="0"/>
                </a:srgbClr>
              </a:clrTo>
            </a:clrChange>
          </a:blip>
          <a:stretch>
            <a:fillRect/>
          </a:stretch>
        </p:blipFill>
        <p:spPr>
          <a:xfrm>
            <a:off x="720090" y="2546985"/>
            <a:ext cx="10800000" cy="913945"/>
          </a:xfrm>
          <a:prstGeom prst="rect">
            <a:avLst/>
          </a:prstGeom>
        </p:spPr>
      </p:pic>
      <p:pic>
        <p:nvPicPr>
          <p:cNvPr id="7" name="图片 6"/>
          <p:cNvPicPr>
            <a:picLocks noChangeAspect="1"/>
          </p:cNvPicPr>
          <p:nvPr/>
        </p:nvPicPr>
        <p:blipFill>
          <a:blip r:embed="rId4">
            <a:clrChange>
              <a:clrFrom>
                <a:srgbClr val="F9F9F9">
                  <a:alpha val="100000"/>
                </a:srgbClr>
              </a:clrFrom>
              <a:clrTo>
                <a:srgbClr val="F9F9F9">
                  <a:alpha val="100000"/>
                  <a:alpha val="0"/>
                </a:srgbClr>
              </a:clrTo>
            </a:clrChange>
          </a:blip>
          <a:stretch>
            <a:fillRect/>
          </a:stretch>
        </p:blipFill>
        <p:spPr>
          <a:xfrm>
            <a:off x="720090" y="3460750"/>
            <a:ext cx="10800000" cy="234309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13</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数值迭代</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2">
            <a:clrChange>
              <a:clrFrom>
                <a:srgbClr val="F9F9F9">
                  <a:alpha val="100000"/>
                </a:srgbClr>
              </a:clrFrom>
              <a:clrTo>
                <a:srgbClr val="F9F9F9">
                  <a:alpha val="100000"/>
                  <a:alpha val="0"/>
                </a:srgbClr>
              </a:clrTo>
            </a:clrChange>
          </a:blip>
          <a:stretch>
            <a:fillRect/>
          </a:stretch>
        </p:blipFill>
        <p:spPr>
          <a:xfrm>
            <a:off x="720000" y="1440000"/>
            <a:ext cx="10800000" cy="40057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14</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en-US" altLang="zh-CN"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Gauss-Seidel</a:t>
            </a:r>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数值迭代</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p:cNvPicPr>
            <a:picLocks noChangeAspect="1"/>
          </p:cNvPicPr>
          <p:nvPr/>
        </p:nvPicPr>
        <p:blipFill>
          <a:blip r:embed="rId2">
            <a:clrChange>
              <a:clrFrom>
                <a:srgbClr val="F9F9F9">
                  <a:alpha val="100000"/>
                </a:srgbClr>
              </a:clrFrom>
              <a:clrTo>
                <a:srgbClr val="F9F9F9">
                  <a:alpha val="100000"/>
                  <a:alpha val="0"/>
                </a:srgbClr>
              </a:clrTo>
            </a:clrChange>
          </a:blip>
          <a:stretch>
            <a:fillRect/>
          </a:stretch>
        </p:blipFill>
        <p:spPr>
          <a:xfrm>
            <a:off x="720090" y="1440000"/>
            <a:ext cx="10800000" cy="49348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15</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迭代法求解线性方程组</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0" name="文本框 19"/>
          <p:cNvSpPr txBox="1"/>
          <p:nvPr/>
        </p:nvSpPr>
        <p:spPr>
          <a:xfrm>
            <a:off x="1415870" y="1620000"/>
            <a:ext cx="9360000" cy="1938020"/>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对于大型稀疏矩阵构成的线性方程组</a:t>
            </a:r>
            <a:r>
              <a:rPr lang="en-US" sz="2400" i="1" dirty="0" err="1">
                <a:latin typeface="Times New Roman" panose="02020603050405020304" charset="0"/>
                <a:ea typeface="等线" panose="02010600030101010101" charset="-122"/>
                <a:cs typeface="Times New Roman" panose="02020603050405020304" charset="0"/>
                <a:sym typeface="+mn-ea"/>
              </a:rPr>
              <a:t>A</a:t>
            </a:r>
            <a:r>
              <a:rPr lang="en-US" sz="2400" b="1" i="1" dirty="0" err="1">
                <a:latin typeface="Times New Roman" panose="02020603050405020304" charset="0"/>
                <a:ea typeface="等线" panose="02010600030101010101" charset="-122"/>
                <a:cs typeface="Times New Roman" panose="02020603050405020304" charset="0"/>
                <a:sym typeface="+mn-ea"/>
              </a:rPr>
              <a:t>x</a:t>
            </a:r>
            <a:r>
              <a:rPr lang="en-US" sz="2400" i="1" dirty="0" err="1">
                <a:latin typeface="Times New Roman" panose="02020603050405020304" charset="0"/>
                <a:ea typeface="等线" panose="02010600030101010101" charset="-122"/>
                <a:cs typeface="Times New Roman" panose="02020603050405020304" charset="0"/>
                <a:sym typeface="+mn-ea"/>
              </a:rPr>
              <a:t>=</a:t>
            </a:r>
            <a:r>
              <a:rPr lang="en-US" sz="2400" b="1" i="1" dirty="0" err="1">
                <a:latin typeface="Times New Roman" panose="02020603050405020304" charset="0"/>
                <a:ea typeface="等线" panose="02010600030101010101" charset="-122"/>
                <a:cs typeface="Times New Roman" panose="02020603050405020304" charset="0"/>
                <a:sym typeface="+mn-ea"/>
              </a:rPr>
              <a:t>b</a:t>
            </a:r>
            <a:r>
              <a:rPr sz="2400" dirty="0" err="1">
                <a:latin typeface="Times New Roman" panose="02020603050405020304" charset="0"/>
                <a:ea typeface="等线" panose="02010600030101010101" charset="-122"/>
                <a:cs typeface="Times New Roman" panose="02020603050405020304" charset="0"/>
                <a:sym typeface="+mn-ea"/>
              </a:rPr>
              <a:t>，采用高斯消元法求解的时间复杂度较高，因此需使用迭代法快速地用某种极限过程逐渐逼近精确解。</a:t>
            </a:r>
            <a:endParaRPr sz="2400" dirty="0" err="1">
              <a:latin typeface="Times New Roman" panose="02020603050405020304" charset="0"/>
              <a:ea typeface="等线" panose="02010600030101010101" charset="-122"/>
              <a:cs typeface="Times New Roman" panose="02020603050405020304" charset="0"/>
              <a:sym typeface="+mn-ea"/>
            </a:endParaRPr>
          </a:p>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对于迭代的终止条件，可以预设一个精度</a:t>
            </a:r>
            <a:r>
              <a:rPr sz="2400" i="1" dirty="0" err="1">
                <a:latin typeface="Times New Roman" panose="02020603050405020304" charset="0"/>
                <a:ea typeface="等线" panose="02010600030101010101" charset="-122"/>
                <a:cs typeface="Times New Roman" panose="02020603050405020304" charset="0"/>
                <a:sym typeface="+mn-ea"/>
              </a:rPr>
              <a:t>ε</a:t>
            </a:r>
            <a:r>
              <a:rPr sz="2400" dirty="0" err="1">
                <a:latin typeface="Times New Roman" panose="02020603050405020304" charset="0"/>
                <a:ea typeface="等线" panose="02010600030101010101" charset="-122"/>
                <a:cs typeface="Times New Roman" panose="02020603050405020304" charset="0"/>
                <a:sym typeface="+mn-ea"/>
              </a:rPr>
              <a:t>，当残差</a:t>
            </a:r>
            <a:r>
              <a:rPr sz="2400" b="1" i="1" dirty="0" err="1">
                <a:latin typeface="Times New Roman" panose="02020603050405020304" charset="0"/>
                <a:ea typeface="等线" panose="02010600030101010101" charset="-122"/>
                <a:cs typeface="Times New Roman" panose="02020603050405020304" charset="0"/>
                <a:sym typeface="+mn-ea"/>
              </a:rPr>
              <a:t> r</a:t>
            </a:r>
            <a:r>
              <a:rPr sz="2400" i="1" dirty="0" err="1">
                <a:latin typeface="Times New Roman" panose="02020603050405020304" charset="0"/>
                <a:ea typeface="等线" panose="02010600030101010101" charset="-122"/>
                <a:cs typeface="Times New Roman" panose="02020603050405020304" charset="0"/>
                <a:sym typeface="+mn-ea"/>
              </a:rPr>
              <a:t>=</a:t>
            </a:r>
            <a:r>
              <a:rPr sz="2400" b="1" i="1" dirty="0" err="1">
                <a:latin typeface="Times New Roman" panose="02020603050405020304" charset="0"/>
                <a:ea typeface="等线" panose="02010600030101010101" charset="-122"/>
                <a:cs typeface="Times New Roman" panose="02020603050405020304" charset="0"/>
                <a:sym typeface="+mn-ea"/>
              </a:rPr>
              <a:t>b</a:t>
            </a:r>
            <a:r>
              <a:rPr lang="en-US" sz="2400" i="1" dirty="0" err="1">
                <a:latin typeface="Times New Roman" panose="02020603050405020304" charset="0"/>
                <a:ea typeface="等线" panose="02010600030101010101" charset="-122"/>
                <a:cs typeface="Times New Roman" panose="02020603050405020304" charset="0"/>
                <a:sym typeface="+mn-ea"/>
              </a:rPr>
              <a:t>-</a:t>
            </a:r>
            <a:r>
              <a:rPr sz="2400" i="1" dirty="0" err="1">
                <a:latin typeface="Times New Roman" panose="02020603050405020304" charset="0"/>
                <a:ea typeface="等线" panose="02010600030101010101" charset="-122"/>
                <a:cs typeface="Times New Roman" panose="02020603050405020304" charset="0"/>
                <a:sym typeface="+mn-ea"/>
              </a:rPr>
              <a:t>A</a:t>
            </a:r>
            <a:r>
              <a:rPr sz="2400" b="1" i="1" dirty="0" err="1">
                <a:latin typeface="Times New Roman" panose="02020603050405020304" charset="0"/>
                <a:ea typeface="等线" panose="02010600030101010101" charset="-122"/>
                <a:cs typeface="Times New Roman" panose="02020603050405020304" charset="0"/>
                <a:sym typeface="+mn-ea"/>
              </a:rPr>
              <a:t>x </a:t>
            </a:r>
            <a:r>
              <a:rPr sz="2400" dirty="0" err="1">
                <a:latin typeface="Times New Roman" panose="02020603050405020304" charset="0"/>
                <a:ea typeface="等线" panose="02010600030101010101" charset="-122"/>
                <a:cs typeface="Times New Roman" panose="02020603050405020304" charset="0"/>
                <a:sym typeface="+mn-ea"/>
              </a:rPr>
              <a:t>的模||</a:t>
            </a:r>
            <a:r>
              <a:rPr lang="en-US" sz="2400" b="1" i="1" dirty="0" err="1">
                <a:latin typeface="Times New Roman" panose="02020603050405020304" charset="0"/>
                <a:ea typeface="等线" panose="02010600030101010101" charset="-122"/>
                <a:cs typeface="Times New Roman" panose="02020603050405020304" charset="0"/>
                <a:sym typeface="+mn-ea"/>
              </a:rPr>
              <a:t>r</a:t>
            </a:r>
            <a:r>
              <a:rPr sz="2400" dirty="0" err="1">
                <a:latin typeface="Times New Roman" panose="02020603050405020304" charset="0"/>
                <a:ea typeface="等线" panose="02010600030101010101" charset="-122"/>
                <a:cs typeface="Times New Roman" panose="02020603050405020304" charset="0"/>
                <a:sym typeface="+mn-ea"/>
              </a:rPr>
              <a:t>||</a:t>
            </a:r>
            <a:r>
              <a:rPr lang="en-US" sz="2400" dirty="0" err="1">
                <a:latin typeface="Times New Roman" panose="02020603050405020304" charset="0"/>
                <a:ea typeface="等线" panose="02010600030101010101" charset="-122"/>
                <a:cs typeface="Times New Roman" panose="02020603050405020304" charset="0"/>
                <a:sym typeface="+mn-ea"/>
              </a:rPr>
              <a:t>&lt;</a:t>
            </a:r>
            <a:r>
              <a:rPr sz="2400" i="1" dirty="0" err="1">
                <a:latin typeface="Times New Roman" panose="02020603050405020304" charset="0"/>
                <a:ea typeface="等线" panose="02010600030101010101" charset="-122"/>
                <a:cs typeface="Times New Roman" panose="02020603050405020304" charset="0"/>
                <a:sym typeface="+mn-ea"/>
              </a:rPr>
              <a:t>ε</a:t>
            </a:r>
            <a:r>
              <a:rPr sz="2400" dirty="0" err="1">
                <a:latin typeface="Times New Roman" panose="02020603050405020304" charset="0"/>
                <a:ea typeface="等线" panose="02010600030101010101" charset="-122"/>
                <a:cs typeface="Times New Roman" panose="02020603050405020304" charset="0"/>
                <a:sym typeface="+mn-ea"/>
              </a:rPr>
              <a:t>时终止，也可以设置迭代一定次数后终止。</a:t>
            </a:r>
            <a:endParaRPr sz="2400" dirty="0" err="1">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16</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迭代法求解线性方程组</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grpSp>
        <p:nvGrpSpPr>
          <p:cNvPr id="2" name="组合 1"/>
          <p:cNvGrpSpPr/>
          <p:nvPr/>
        </p:nvGrpSpPr>
        <p:grpSpPr>
          <a:xfrm>
            <a:off x="1416050" y="1619885"/>
            <a:ext cx="9359900" cy="1297305"/>
            <a:chOff x="2230" y="2551"/>
            <a:chExt cx="14740" cy="2043"/>
          </a:xfrm>
        </p:grpSpPr>
        <p:sp>
          <p:nvSpPr>
            <p:cNvPr id="3" name="文本框 2"/>
            <p:cNvSpPr txBox="1"/>
            <p:nvPr/>
          </p:nvSpPr>
          <p:spPr>
            <a:xfrm>
              <a:off x="2230" y="2551"/>
              <a:ext cx="14740" cy="1307"/>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对于线性方程组</a:t>
              </a:r>
              <a:r>
                <a:rPr sz="2400" i="1" dirty="0" err="1">
                  <a:latin typeface="Times New Roman" panose="02020603050405020304" charset="0"/>
                  <a:ea typeface="等线" panose="02010600030101010101" charset="-122"/>
                  <a:cs typeface="Times New Roman" panose="02020603050405020304" charset="0"/>
                  <a:sym typeface="+mn-ea"/>
                </a:rPr>
                <a:t>A</a:t>
              </a:r>
              <a:r>
                <a:rPr sz="2400" b="1" i="1" dirty="0" err="1">
                  <a:latin typeface="Times New Roman" panose="02020603050405020304" charset="0"/>
                  <a:ea typeface="等线" panose="02010600030101010101" charset="-122"/>
                  <a:cs typeface="Times New Roman" panose="02020603050405020304" charset="0"/>
                  <a:sym typeface="+mn-ea"/>
                </a:rPr>
                <a:t>x</a:t>
              </a:r>
              <a:r>
                <a:rPr sz="2400" i="1" dirty="0" err="1">
                  <a:latin typeface="Times New Roman" panose="02020603050405020304" charset="0"/>
                  <a:ea typeface="等线" panose="02010600030101010101" charset="-122"/>
                  <a:cs typeface="Times New Roman" panose="02020603050405020304" charset="0"/>
                  <a:sym typeface="+mn-ea"/>
                </a:rPr>
                <a:t>=</a:t>
              </a:r>
              <a:r>
                <a:rPr sz="2400" b="1" i="1" dirty="0" err="1">
                  <a:latin typeface="Times New Roman" panose="02020603050405020304" charset="0"/>
                  <a:ea typeface="等线" panose="02010600030101010101" charset="-122"/>
                  <a:cs typeface="Times New Roman" panose="02020603050405020304" charset="0"/>
                  <a:sym typeface="+mn-ea"/>
                </a:rPr>
                <a:t>b</a:t>
              </a:r>
              <a:r>
                <a:rPr sz="2400" dirty="0" err="1">
                  <a:latin typeface="Times New Roman" panose="02020603050405020304" charset="0"/>
                  <a:ea typeface="等线" panose="02010600030101010101" charset="-122"/>
                  <a:cs typeface="Times New Roman" panose="02020603050405020304" charset="0"/>
                  <a:sym typeface="+mn-ea"/>
                </a:rPr>
                <a:t>，其中</a:t>
              </a:r>
              <a:r>
                <a:rPr sz="2400" i="1" dirty="0" err="1">
                  <a:latin typeface="Times New Roman" panose="02020603050405020304" charset="0"/>
                  <a:ea typeface="等线" panose="02010600030101010101" charset="-122"/>
                  <a:cs typeface="Times New Roman" panose="02020603050405020304" charset="0"/>
                  <a:sym typeface="+mn-ea"/>
                </a:rPr>
                <a:t>A</a:t>
              </a:r>
              <a:r>
                <a:rPr sz="2400" dirty="0" err="1">
                  <a:latin typeface="Times New Roman" panose="02020603050405020304" charset="0"/>
                  <a:ea typeface="等线" panose="02010600030101010101" charset="-122"/>
                  <a:cs typeface="Times New Roman" panose="02020603050405020304" charset="0"/>
                  <a:sym typeface="+mn-ea"/>
                </a:rPr>
                <a:t>可逆，可对系数矩阵作分解</a:t>
              </a:r>
              <a:r>
                <a:rPr sz="2400" i="1" dirty="0" err="1">
                  <a:latin typeface="Times New Roman" panose="02020603050405020304" charset="0"/>
                  <a:ea typeface="等线" panose="02010600030101010101" charset="-122"/>
                  <a:cs typeface="Times New Roman" panose="02020603050405020304" charset="0"/>
                  <a:sym typeface="+mn-ea"/>
                </a:rPr>
                <a:t>A=M</a:t>
              </a:r>
              <a:r>
                <a:rPr lang="en-US" sz="2400" i="1" dirty="0" err="1">
                  <a:latin typeface="Times New Roman" panose="02020603050405020304" charset="0"/>
                  <a:ea typeface="等线" panose="02010600030101010101" charset="-122"/>
                  <a:cs typeface="Times New Roman" panose="02020603050405020304" charset="0"/>
                  <a:sym typeface="+mn-ea"/>
                </a:rPr>
                <a:t>-</a:t>
              </a:r>
              <a:r>
                <a:rPr sz="2400" i="1" dirty="0" err="1">
                  <a:latin typeface="Times New Roman" panose="02020603050405020304" charset="0"/>
                  <a:ea typeface="等线" panose="02010600030101010101" charset="-122"/>
                  <a:cs typeface="Times New Roman" panose="02020603050405020304" charset="0"/>
                  <a:sym typeface="+mn-ea"/>
                </a:rPr>
                <a:t>N</a:t>
              </a:r>
              <a:r>
                <a:rPr sz="2400" dirty="0" err="1">
                  <a:latin typeface="Times New Roman" panose="02020603050405020304" charset="0"/>
                  <a:ea typeface="等线" panose="02010600030101010101" charset="-122"/>
                  <a:cs typeface="Times New Roman" panose="02020603050405020304" charset="0"/>
                  <a:sym typeface="+mn-ea"/>
                </a:rPr>
                <a:t>，</a:t>
              </a:r>
              <a:r>
                <a:rPr lang="zh-CN" sz="2400" dirty="0" err="1">
                  <a:latin typeface="Times New Roman" panose="02020603050405020304" charset="0"/>
                  <a:ea typeface="等线" panose="02010600030101010101" charset="-122"/>
                  <a:cs typeface="Times New Roman" panose="02020603050405020304" charset="0"/>
                  <a:sym typeface="+mn-ea"/>
                </a:rPr>
                <a:t>其中</a:t>
              </a:r>
              <a:r>
                <a:rPr sz="2400" i="1" dirty="0" err="1">
                  <a:latin typeface="Times New Roman" panose="02020603050405020304" charset="0"/>
                  <a:ea typeface="等线" panose="02010600030101010101" charset="-122"/>
                  <a:cs typeface="Times New Roman" panose="02020603050405020304" charset="0"/>
                  <a:sym typeface="+mn-ea"/>
                </a:rPr>
                <a:t>M</a:t>
              </a:r>
              <a:r>
                <a:rPr sz="2400" dirty="0" err="1">
                  <a:latin typeface="Times New Roman" panose="02020603050405020304" charset="0"/>
                  <a:ea typeface="等线" panose="02010600030101010101" charset="-122"/>
                  <a:cs typeface="Times New Roman" panose="02020603050405020304" charset="0"/>
                  <a:sym typeface="+mn-ea"/>
                </a:rPr>
                <a:t>为可逆矩阵，则线性方程组可按下述过程处理</a:t>
              </a:r>
              <a:endParaRPr sz="2400" dirty="0" err="1">
                <a:latin typeface="Times New Roman" panose="02020603050405020304" charset="0"/>
                <a:ea typeface="等线" panose="02010600030101010101" charset="-122"/>
                <a:cs typeface="Times New Roman" panose="02020603050405020304" charset="0"/>
                <a:sym typeface="+mn-ea"/>
              </a:endParaRPr>
            </a:p>
          </p:txBody>
        </p:sp>
        <p:graphicFrame>
          <p:nvGraphicFramePr>
            <p:cNvPr id="7" name="Object 103"/>
            <p:cNvGraphicFramePr>
              <a:graphicFrameLocks noChangeAspect="1"/>
            </p:cNvGraphicFramePr>
            <p:nvPr>
              <p:custDataLst>
                <p:tags r:id="rId2"/>
              </p:custDataLst>
            </p:nvPr>
          </p:nvGraphicFramePr>
          <p:xfrm>
            <a:off x="4360" y="3858"/>
            <a:ext cx="10480" cy="737"/>
          </p:xfrm>
          <a:graphic>
            <a:graphicData uri="http://schemas.openxmlformats.org/presentationml/2006/ole">
              <mc:AlternateContent xmlns:mc="http://schemas.openxmlformats.org/markup-compatibility/2006">
                <mc:Choice xmlns:v="urn:schemas-microsoft-com:vml" Requires="v">
                  <p:oleObj spid="_x0000_s8" name="" r:id="rId3" imgW="3251200" imgH="228600" progId="Equation.KSEE3">
                    <p:embed/>
                  </p:oleObj>
                </mc:Choice>
                <mc:Fallback>
                  <p:oleObj name="" r:id="rId3" imgW="3251200" imgH="228600" progId="Equation.KSEE3">
                    <p:embed/>
                    <p:pic>
                      <p:nvPicPr>
                        <p:cNvPr id="0" name="图片 3075"/>
                        <p:cNvPicPr/>
                        <p:nvPr/>
                      </p:nvPicPr>
                      <p:blipFill>
                        <a:blip r:embed="rId4"/>
                        <a:stretch>
                          <a:fillRect/>
                        </a:stretch>
                      </p:blipFill>
                      <p:spPr>
                        <a:xfrm>
                          <a:off x="4360" y="3858"/>
                          <a:ext cx="10480" cy="737"/>
                        </a:xfrm>
                        <a:prstGeom prst="rect">
                          <a:avLst/>
                        </a:prstGeom>
                        <a:noFill/>
                        <a:ln w="38100">
                          <a:noFill/>
                          <a:miter/>
                        </a:ln>
                      </p:spPr>
                    </p:pic>
                  </p:oleObj>
                </mc:Fallback>
              </mc:AlternateContent>
            </a:graphicData>
          </a:graphic>
        </p:graphicFrame>
      </p:grpSp>
      <p:grpSp>
        <p:nvGrpSpPr>
          <p:cNvPr id="16" name="组合 15"/>
          <p:cNvGrpSpPr/>
          <p:nvPr/>
        </p:nvGrpSpPr>
        <p:grpSpPr>
          <a:xfrm>
            <a:off x="1416050" y="3060000"/>
            <a:ext cx="9359900" cy="1428750"/>
            <a:chOff x="2230" y="4595"/>
            <a:chExt cx="14740" cy="2250"/>
          </a:xfrm>
        </p:grpSpPr>
        <p:sp>
          <p:nvSpPr>
            <p:cNvPr id="11" name="文本框 10"/>
            <p:cNvSpPr txBox="1"/>
            <p:nvPr/>
          </p:nvSpPr>
          <p:spPr>
            <a:xfrm>
              <a:off x="2230" y="4595"/>
              <a:ext cx="14740" cy="72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这样就可以得到迭代的一般公式</a:t>
              </a:r>
              <a:endParaRPr sz="2400" dirty="0" err="1">
                <a:latin typeface="Times New Roman" panose="02020603050405020304" charset="0"/>
                <a:ea typeface="等线" panose="02010600030101010101" charset="-122"/>
                <a:cs typeface="Times New Roman" panose="02020603050405020304" charset="0"/>
                <a:sym typeface="+mn-ea"/>
              </a:endParaRPr>
            </a:p>
          </p:txBody>
        </p:sp>
        <p:graphicFrame>
          <p:nvGraphicFramePr>
            <p:cNvPr id="17" name="Object 104"/>
            <p:cNvGraphicFramePr>
              <a:graphicFrameLocks noChangeAspect="1"/>
            </p:cNvGraphicFramePr>
            <p:nvPr>
              <p:custDataLst>
                <p:tags r:id="rId5"/>
              </p:custDataLst>
            </p:nvPr>
          </p:nvGraphicFramePr>
          <p:xfrm>
            <a:off x="7620" y="5400"/>
            <a:ext cx="3961" cy="737"/>
          </p:xfrm>
          <a:graphic>
            <a:graphicData uri="http://schemas.openxmlformats.org/presentationml/2006/ole">
              <mc:AlternateContent xmlns:mc="http://schemas.openxmlformats.org/markup-compatibility/2006">
                <mc:Choice xmlns:v="urn:schemas-microsoft-com:vml" Requires="v">
                  <p:oleObj spid="_x0000_s18" name="" r:id="rId6" imgW="1091565" imgH="203200" progId="Equation.KSEE3">
                    <p:embed/>
                  </p:oleObj>
                </mc:Choice>
                <mc:Fallback>
                  <p:oleObj name="" r:id="rId6" imgW="1091565" imgH="203200" progId="Equation.KSEE3">
                    <p:embed/>
                    <p:pic>
                      <p:nvPicPr>
                        <p:cNvPr id="0" name="图片 4"/>
                        <p:cNvPicPr/>
                        <p:nvPr/>
                      </p:nvPicPr>
                      <p:blipFill>
                        <a:blip r:embed="rId7"/>
                        <a:stretch>
                          <a:fillRect/>
                        </a:stretch>
                      </p:blipFill>
                      <p:spPr>
                        <a:xfrm>
                          <a:off x="7620" y="5400"/>
                          <a:ext cx="3961" cy="737"/>
                        </a:xfrm>
                        <a:prstGeom prst="rect">
                          <a:avLst/>
                        </a:prstGeom>
                        <a:noFill/>
                        <a:ln w="38100">
                          <a:noFill/>
                          <a:miter/>
                        </a:ln>
                      </p:spPr>
                    </p:pic>
                  </p:oleObj>
                </mc:Fallback>
              </mc:AlternateContent>
            </a:graphicData>
          </a:graphic>
        </p:graphicFrame>
        <p:sp>
          <p:nvSpPr>
            <p:cNvPr id="19" name="文本框 18"/>
            <p:cNvSpPr txBox="1"/>
            <p:nvPr/>
          </p:nvSpPr>
          <p:spPr>
            <a:xfrm>
              <a:off x="2797" y="6217"/>
              <a:ext cx="14173" cy="628"/>
            </a:xfrm>
            <a:prstGeom prst="rect">
              <a:avLst/>
            </a:prstGeom>
            <a:noFill/>
          </p:spPr>
          <p:txBody>
            <a:bodyPr wrap="square" rtlCol="0">
              <a:spAutoFit/>
            </a:bodyPr>
            <a:p>
              <a:pPr algn="l"/>
              <a:r>
                <a:rPr lang="zh-CN" altLang="en-US" sz="2000">
                  <a:latin typeface="Times New Roman" panose="02020603050405020304" charset="0"/>
                  <a:ea typeface="楷体" panose="02010609060101010101" charset="-122"/>
                  <a:cs typeface="Times New Roman" panose="02020603050405020304" charset="0"/>
                  <a:sym typeface="+mn-ea"/>
                </a:rPr>
                <a:t>式中</a:t>
              </a:r>
              <a:r>
                <a:rPr lang="en-US" altLang="zh-CN" sz="2000" i="1">
                  <a:latin typeface="Times New Roman" panose="02020603050405020304" charset="0"/>
                  <a:ea typeface="楷体" panose="02010609060101010101" charset="-122"/>
                  <a:cs typeface="Times New Roman" panose="02020603050405020304" charset="0"/>
                  <a:sym typeface="+mn-ea"/>
                </a:rPr>
                <a:t>H=M</a:t>
              </a:r>
              <a:r>
                <a:rPr lang="en-US" altLang="zh-CN" sz="2000" baseline="30000">
                  <a:latin typeface="Times New Roman" panose="02020603050405020304" charset="0"/>
                  <a:ea typeface="楷体" panose="02010609060101010101" charset="-122"/>
                  <a:cs typeface="Times New Roman" panose="02020603050405020304" charset="0"/>
                  <a:sym typeface="+mn-ea"/>
                </a:rPr>
                <a:t>-1</a:t>
              </a:r>
              <a:r>
                <a:rPr lang="en-US" altLang="zh-CN" sz="2000" i="1">
                  <a:latin typeface="Times New Roman" panose="02020603050405020304" charset="0"/>
                  <a:ea typeface="楷体" panose="02010609060101010101" charset="-122"/>
                  <a:cs typeface="Times New Roman" panose="02020603050405020304" charset="0"/>
                  <a:sym typeface="+mn-ea"/>
                </a:rPr>
                <a:t>N</a:t>
              </a:r>
              <a:r>
                <a:rPr lang="zh-CN" altLang="en-US" sz="2000">
                  <a:latin typeface="Times New Roman" panose="02020603050405020304" charset="0"/>
                  <a:ea typeface="楷体" panose="02010609060101010101" charset="-122"/>
                  <a:cs typeface="Times New Roman" panose="02020603050405020304" charset="0"/>
                  <a:sym typeface="+mn-ea"/>
                </a:rPr>
                <a:t>，</a:t>
              </a:r>
              <a:r>
                <a:rPr lang="en-US" altLang="zh-CN" sz="2000" b="1" i="1">
                  <a:latin typeface="Times New Roman" panose="02020603050405020304" charset="0"/>
                  <a:ea typeface="楷体" panose="02010609060101010101" charset="-122"/>
                  <a:cs typeface="Times New Roman" panose="02020603050405020304" charset="0"/>
                  <a:sym typeface="+mn-ea"/>
                </a:rPr>
                <a:t>d</a:t>
              </a:r>
              <a:r>
                <a:rPr lang="en-US" altLang="zh-CN" sz="2000" i="1">
                  <a:latin typeface="Times New Roman" panose="02020603050405020304" charset="0"/>
                  <a:ea typeface="楷体" panose="02010609060101010101" charset="-122"/>
                  <a:cs typeface="Times New Roman" panose="02020603050405020304" charset="0"/>
                  <a:sym typeface="+mn-ea"/>
                </a:rPr>
                <a:t>=M</a:t>
              </a:r>
              <a:r>
                <a:rPr lang="en-US" altLang="zh-CN" sz="2000" baseline="30000">
                  <a:latin typeface="Times New Roman" panose="02020603050405020304" charset="0"/>
                  <a:ea typeface="楷体" panose="02010609060101010101" charset="-122"/>
                  <a:cs typeface="Times New Roman" panose="02020603050405020304" charset="0"/>
                  <a:sym typeface="+mn-ea"/>
                </a:rPr>
                <a:t>-1</a:t>
              </a:r>
              <a:r>
                <a:rPr lang="en-US" altLang="zh-CN" sz="2000" b="1" i="1">
                  <a:latin typeface="Times New Roman" panose="02020603050405020304" charset="0"/>
                  <a:ea typeface="楷体" panose="02010609060101010101" charset="-122"/>
                  <a:cs typeface="Times New Roman" panose="02020603050405020304" charset="0"/>
                  <a:sym typeface="+mn-ea"/>
                </a:rPr>
                <a:t>b</a:t>
              </a:r>
              <a:r>
                <a:rPr lang="zh-CN" altLang="en-US" sz="2000">
                  <a:latin typeface="Times New Roman" panose="02020603050405020304" charset="0"/>
                  <a:ea typeface="楷体" panose="02010609060101010101" charset="-122"/>
                  <a:cs typeface="Times New Roman" panose="02020603050405020304" charset="0"/>
                  <a:sym typeface="+mn-ea"/>
                </a:rPr>
                <a:t>。</a:t>
              </a:r>
              <a:endParaRPr lang="zh-CN" altLang="en-US" sz="2000" dirty="0" err="1">
                <a:latin typeface="Times New Roman" panose="02020603050405020304" charset="0"/>
                <a:ea typeface="楷体" panose="02010609060101010101" charset="-122"/>
                <a:cs typeface="Times New Roman" panose="02020603050405020304" charset="0"/>
                <a:sym typeface="+mn-ea"/>
              </a:endParaRPr>
            </a:p>
          </p:txBody>
        </p:sp>
      </p:grpSp>
      <p:sp>
        <p:nvSpPr>
          <p:cNvPr id="21" name="文本框 20"/>
          <p:cNvSpPr txBox="1"/>
          <p:nvPr/>
        </p:nvSpPr>
        <p:spPr>
          <a:xfrm>
            <a:off x="1415870" y="4680000"/>
            <a:ext cx="9360000" cy="82994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一阶线性定常迭代法收敛的充要条件为：迭代矩阵的谱半径</a:t>
            </a:r>
            <a:r>
              <a:rPr sz="2400" i="1" dirty="0" err="1">
                <a:latin typeface="Times New Roman" panose="02020603050405020304" charset="0"/>
                <a:ea typeface="等线" panose="02010600030101010101" charset="-122"/>
                <a:cs typeface="Times New Roman" panose="02020603050405020304" charset="0"/>
                <a:sym typeface="+mn-ea"/>
              </a:rPr>
              <a:t>ρ</a:t>
            </a:r>
            <a:r>
              <a:rPr sz="2400" dirty="0" err="1">
                <a:latin typeface="Times New Roman" panose="02020603050405020304" charset="0"/>
                <a:ea typeface="等线" panose="02010600030101010101" charset="-122"/>
                <a:cs typeface="Times New Roman" panose="02020603050405020304" charset="0"/>
                <a:sym typeface="+mn-ea"/>
              </a:rPr>
              <a:t>(</a:t>
            </a:r>
            <a:r>
              <a:rPr sz="2400" i="1" dirty="0" err="1">
                <a:latin typeface="Times New Roman" panose="02020603050405020304" charset="0"/>
                <a:ea typeface="等线" panose="02010600030101010101" charset="-122"/>
                <a:cs typeface="Times New Roman" panose="02020603050405020304" charset="0"/>
                <a:sym typeface="+mn-ea"/>
              </a:rPr>
              <a:t>H</a:t>
            </a:r>
            <a:r>
              <a:rPr sz="2400" dirty="0" err="1">
                <a:latin typeface="Times New Roman" panose="02020603050405020304" charset="0"/>
                <a:ea typeface="等线" panose="02010600030101010101" charset="-122"/>
                <a:cs typeface="Times New Roman" panose="02020603050405020304" charset="0"/>
                <a:sym typeface="+mn-ea"/>
              </a:rPr>
              <a:t>)&lt;1</a:t>
            </a:r>
            <a:r>
              <a:rPr lang="zh-CN" sz="2400" dirty="0" err="1">
                <a:latin typeface="Times New Roman" panose="02020603050405020304" charset="0"/>
                <a:ea typeface="等线" panose="02010600030101010101" charset="-122"/>
                <a:cs typeface="Times New Roman" panose="02020603050405020304" charset="0"/>
                <a:sym typeface="+mn-ea"/>
              </a:rPr>
              <a:t>。</a:t>
            </a:r>
            <a:r>
              <a:rPr sz="2400" dirty="0" err="1">
                <a:latin typeface="Times New Roman" panose="02020603050405020304" charset="0"/>
                <a:ea typeface="等线" panose="02010600030101010101" charset="-122"/>
                <a:cs typeface="Times New Roman" panose="02020603050405020304" charset="0"/>
                <a:sym typeface="+mn-ea"/>
              </a:rPr>
              <a:t>一个充分条件为迭代矩阵的谱范数||</a:t>
            </a:r>
            <a:r>
              <a:rPr sz="2400" i="1" dirty="0" err="1">
                <a:latin typeface="Times New Roman" panose="02020603050405020304" charset="0"/>
                <a:ea typeface="等线" panose="02010600030101010101" charset="-122"/>
                <a:cs typeface="Times New Roman" panose="02020603050405020304" charset="0"/>
                <a:sym typeface="+mn-ea"/>
              </a:rPr>
              <a:t>H</a:t>
            </a:r>
            <a:r>
              <a:rPr sz="2400" dirty="0" err="1">
                <a:latin typeface="Times New Roman" panose="02020603050405020304" charset="0"/>
                <a:ea typeface="等线" panose="02010600030101010101" charset="-122"/>
                <a:cs typeface="Times New Roman" panose="02020603050405020304" charset="0"/>
                <a:sym typeface="+mn-ea"/>
              </a:rPr>
              <a:t>||&lt;1。</a:t>
            </a:r>
            <a:endParaRPr sz="2400" dirty="0" err="1">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17</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迭代法求解线性方程组</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grpSp>
        <p:nvGrpSpPr>
          <p:cNvPr id="18" name="组合 17"/>
          <p:cNvGrpSpPr/>
          <p:nvPr/>
        </p:nvGrpSpPr>
        <p:grpSpPr>
          <a:xfrm>
            <a:off x="1416050" y="1619885"/>
            <a:ext cx="10079355" cy="1273175"/>
            <a:chOff x="2230" y="2551"/>
            <a:chExt cx="15873" cy="2005"/>
          </a:xfrm>
        </p:grpSpPr>
        <p:sp>
          <p:nvSpPr>
            <p:cNvPr id="2" name="文本框 1"/>
            <p:cNvSpPr txBox="1"/>
            <p:nvPr/>
          </p:nvSpPr>
          <p:spPr>
            <a:xfrm>
              <a:off x="2230" y="2551"/>
              <a:ext cx="14740" cy="72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若系数矩阵</a:t>
              </a:r>
              <a:r>
                <a:rPr sz="2400" i="1" dirty="0" err="1">
                  <a:latin typeface="Times New Roman" panose="02020603050405020304" charset="0"/>
                  <a:ea typeface="等线" panose="02010600030101010101" charset="-122"/>
                  <a:cs typeface="Times New Roman" panose="02020603050405020304" charset="0"/>
                  <a:sym typeface="+mn-ea"/>
                </a:rPr>
                <a:t>A</a:t>
              </a:r>
              <a:r>
                <a:rPr sz="2400" dirty="0" err="1">
                  <a:latin typeface="Times New Roman" panose="02020603050405020304" charset="0"/>
                  <a:ea typeface="等线" panose="02010600030101010101" charset="-122"/>
                  <a:cs typeface="Times New Roman" panose="02020603050405020304" charset="0"/>
                  <a:sym typeface="+mn-ea"/>
                </a:rPr>
                <a:t>对角线元素全不为0，其可分解为</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graphicFrame>
          <p:nvGraphicFramePr>
            <p:cNvPr id="3" name="Object 114"/>
            <p:cNvGraphicFramePr>
              <a:graphicFrameLocks noChangeAspect="1"/>
            </p:cNvGraphicFramePr>
            <p:nvPr>
              <p:custDataLst>
                <p:tags r:id="rId2"/>
              </p:custDataLst>
            </p:nvPr>
          </p:nvGraphicFramePr>
          <p:xfrm>
            <a:off x="7991" y="3276"/>
            <a:ext cx="3217" cy="652"/>
          </p:xfrm>
          <a:graphic>
            <a:graphicData uri="http://schemas.openxmlformats.org/presentationml/2006/ole">
              <mc:AlternateContent xmlns:mc="http://schemas.openxmlformats.org/markup-compatibility/2006">
                <mc:Choice xmlns:v="urn:schemas-microsoft-com:vml" Requires="v">
                  <p:oleObj spid="_x0000_s7" name="" r:id="rId3" imgW="1002665" imgH="203200" progId="Equation.KSEE3">
                    <p:embed/>
                  </p:oleObj>
                </mc:Choice>
                <mc:Fallback>
                  <p:oleObj name="" r:id="rId3" imgW="1002665" imgH="203200" progId="Equation.KSEE3">
                    <p:embed/>
                    <p:pic>
                      <p:nvPicPr>
                        <p:cNvPr id="0" name="图片 23"/>
                        <p:cNvPicPr/>
                        <p:nvPr/>
                      </p:nvPicPr>
                      <p:blipFill>
                        <a:blip r:embed="rId4"/>
                        <a:stretch>
                          <a:fillRect/>
                        </a:stretch>
                      </p:blipFill>
                      <p:spPr>
                        <a:xfrm>
                          <a:off x="7991" y="3276"/>
                          <a:ext cx="3217" cy="652"/>
                        </a:xfrm>
                        <a:prstGeom prst="rect">
                          <a:avLst/>
                        </a:prstGeom>
                        <a:noFill/>
                        <a:ln w="38100">
                          <a:noFill/>
                          <a:miter/>
                        </a:ln>
                      </p:spPr>
                    </p:pic>
                  </p:oleObj>
                </mc:Fallback>
              </mc:AlternateContent>
            </a:graphicData>
          </a:graphic>
        </p:graphicFrame>
        <p:sp>
          <p:nvSpPr>
            <p:cNvPr id="8" name="文本框 7"/>
            <p:cNvSpPr txBox="1"/>
            <p:nvPr/>
          </p:nvSpPr>
          <p:spPr>
            <a:xfrm>
              <a:off x="2797" y="3928"/>
              <a:ext cx="15307" cy="628"/>
            </a:xfrm>
            <a:prstGeom prst="rect">
              <a:avLst/>
            </a:prstGeom>
            <a:noFill/>
          </p:spPr>
          <p:txBody>
            <a:bodyPr wrap="square" rtlCol="0">
              <a:spAutoFit/>
            </a:bodyPr>
            <a:p>
              <a:pPr algn="l"/>
              <a:r>
                <a:rPr lang="zh-CN" altLang="en-US" sz="2000" dirty="0" err="1">
                  <a:latin typeface="楷体" panose="02010609060101010101" charset="-122"/>
                  <a:ea typeface="楷体" panose="02010609060101010101" charset="-122"/>
                  <a:cs typeface="黑体" panose="02010609060101010101" charset="-122"/>
                  <a:sym typeface="+mn-ea"/>
                </a:rPr>
                <a:t>其中</a:t>
              </a:r>
              <a:r>
                <a:rPr lang="en-US" altLang="zh-CN" sz="2000" i="1" dirty="0" err="1">
                  <a:latin typeface="Times New Roman" panose="02020603050405020304" charset="0"/>
                  <a:ea typeface="黑体" panose="02010609060101010101" charset="-122"/>
                  <a:cs typeface="Times New Roman" panose="02020603050405020304" charset="0"/>
                  <a:sym typeface="+mn-ea"/>
                </a:rPr>
                <a:t>D</a:t>
              </a:r>
              <a:r>
                <a:rPr lang="zh-CN" altLang="en-US" sz="2000" dirty="0" err="1">
                  <a:latin typeface="楷体" panose="02010609060101010101" charset="-122"/>
                  <a:ea typeface="楷体" panose="02010609060101010101" charset="-122"/>
                  <a:cs typeface="黑体" panose="02010609060101010101" charset="-122"/>
                  <a:sym typeface="+mn-ea"/>
                </a:rPr>
                <a:t>为</a:t>
              </a:r>
              <a:r>
                <a:rPr lang="en-US" altLang="zh-CN" sz="2000" i="1" dirty="0" err="1">
                  <a:latin typeface="Times New Roman" panose="02020603050405020304" charset="0"/>
                  <a:ea typeface="黑体" panose="02010609060101010101" charset="-122"/>
                  <a:cs typeface="Times New Roman" panose="02020603050405020304" charset="0"/>
                  <a:sym typeface="+mn-ea"/>
                </a:rPr>
                <a:t>A</a:t>
              </a:r>
              <a:r>
                <a:rPr lang="zh-CN" altLang="en-US" sz="2000" dirty="0" err="1">
                  <a:latin typeface="楷体" panose="02010609060101010101" charset="-122"/>
                  <a:ea typeface="楷体" panose="02010609060101010101" charset="-122"/>
                  <a:cs typeface="黑体" panose="02010609060101010101" charset="-122"/>
                  <a:sym typeface="+mn-ea"/>
                </a:rPr>
                <a:t>的对角元素所构成的对角矩阵，</a:t>
              </a:r>
              <a:r>
                <a:rPr lang="en-US" altLang="zh-CN" sz="2000" i="1" dirty="0" err="1">
                  <a:latin typeface="Times New Roman" panose="02020603050405020304" charset="0"/>
                  <a:ea typeface="黑体" panose="02010609060101010101" charset="-122"/>
                  <a:cs typeface="Times New Roman" panose="02020603050405020304" charset="0"/>
                  <a:sym typeface="+mn-ea"/>
                </a:rPr>
                <a:t>L</a:t>
              </a:r>
              <a:r>
                <a:rPr lang="zh-CN" altLang="en-US" sz="2000" dirty="0" err="1">
                  <a:latin typeface="楷体" panose="02010609060101010101" charset="-122"/>
                  <a:ea typeface="楷体" panose="02010609060101010101" charset="-122"/>
                  <a:cs typeface="黑体" panose="02010609060101010101" charset="-122"/>
                  <a:sym typeface="+mn-ea"/>
                </a:rPr>
                <a:t>为严格下三角矩阵，</a:t>
              </a:r>
              <a:r>
                <a:rPr lang="en-US" altLang="zh-CN" sz="2000" i="1" dirty="0" err="1">
                  <a:latin typeface="Times New Roman" panose="02020603050405020304" charset="0"/>
                  <a:ea typeface="黑体" panose="02010609060101010101" charset="-122"/>
                  <a:cs typeface="Times New Roman" panose="02020603050405020304" charset="0"/>
                  <a:sym typeface="+mn-ea"/>
                </a:rPr>
                <a:t>U</a:t>
              </a:r>
              <a:r>
                <a:rPr lang="zh-CN" altLang="en-US" sz="2000" dirty="0" err="1">
                  <a:latin typeface="楷体" panose="02010609060101010101" charset="-122"/>
                  <a:ea typeface="楷体" panose="02010609060101010101" charset="-122"/>
                  <a:cs typeface="黑体" panose="02010609060101010101" charset="-122"/>
                  <a:sym typeface="+mn-ea"/>
                </a:rPr>
                <a:t>为严格上三角矩阵。</a:t>
              </a:r>
              <a:endParaRPr lang="zh-CN" altLang="en-US" sz="2000" dirty="0" err="1">
                <a:latin typeface="Times New Roman" panose="02020603050405020304" charset="0"/>
                <a:ea typeface="楷体" panose="02010609060101010101" charset="-122"/>
                <a:cs typeface="Times New Roman" panose="02020603050405020304" charset="0"/>
                <a:sym typeface="+mn-ea"/>
              </a:endParaRPr>
            </a:p>
          </p:txBody>
        </p:sp>
      </p:grpSp>
      <p:grpSp>
        <p:nvGrpSpPr>
          <p:cNvPr id="19" name="组合 18"/>
          <p:cNvGrpSpPr/>
          <p:nvPr/>
        </p:nvGrpSpPr>
        <p:grpSpPr>
          <a:xfrm>
            <a:off x="1416050" y="2893060"/>
            <a:ext cx="9359900" cy="927735"/>
            <a:chOff x="2230" y="4556"/>
            <a:chExt cx="14740" cy="1461"/>
          </a:xfrm>
        </p:grpSpPr>
        <p:sp>
          <p:nvSpPr>
            <p:cNvPr id="11" name="文本框 10"/>
            <p:cNvSpPr txBox="1"/>
            <p:nvPr/>
          </p:nvSpPr>
          <p:spPr>
            <a:xfrm>
              <a:off x="2230" y="4556"/>
              <a:ext cx="14740" cy="72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Jacobi迭代法的迭代公式为</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graphicFrame>
          <p:nvGraphicFramePr>
            <p:cNvPr id="16" name="Object 120"/>
            <p:cNvGraphicFramePr>
              <a:graphicFrameLocks noChangeAspect="1"/>
            </p:cNvGraphicFramePr>
            <p:nvPr>
              <p:custDataLst>
                <p:tags r:id="rId5"/>
              </p:custDataLst>
            </p:nvPr>
          </p:nvGraphicFramePr>
          <p:xfrm>
            <a:off x="6652" y="5281"/>
            <a:ext cx="5895" cy="737"/>
          </p:xfrm>
          <a:graphic>
            <a:graphicData uri="http://schemas.openxmlformats.org/presentationml/2006/ole">
              <mc:AlternateContent xmlns:mc="http://schemas.openxmlformats.org/markup-compatibility/2006">
                <mc:Choice xmlns:v="urn:schemas-microsoft-com:vml" Requires="v">
                  <p:oleObj spid="_x0000_s17" name="" r:id="rId6" imgW="1828800" imgH="228600" progId="Equation.KSEE3">
                    <p:embed/>
                  </p:oleObj>
                </mc:Choice>
                <mc:Fallback>
                  <p:oleObj name="" r:id="rId6" imgW="1828800" imgH="228600" progId="Equation.KSEE3">
                    <p:embed/>
                    <p:pic>
                      <p:nvPicPr>
                        <p:cNvPr id="0" name="图片 24"/>
                        <p:cNvPicPr/>
                        <p:nvPr/>
                      </p:nvPicPr>
                      <p:blipFill>
                        <a:blip r:embed="rId7"/>
                        <a:stretch>
                          <a:fillRect/>
                        </a:stretch>
                      </p:blipFill>
                      <p:spPr>
                        <a:xfrm>
                          <a:off x="6652" y="5281"/>
                          <a:ext cx="5895" cy="737"/>
                        </a:xfrm>
                        <a:prstGeom prst="rect">
                          <a:avLst/>
                        </a:prstGeom>
                        <a:noFill/>
                        <a:ln w="38100">
                          <a:noFill/>
                          <a:miter/>
                        </a:ln>
                      </p:spPr>
                    </p:pic>
                  </p:oleObj>
                </mc:Fallback>
              </mc:AlternateContent>
            </a:graphicData>
          </a:graphic>
        </p:graphicFrame>
      </p:grpSp>
      <p:sp>
        <p:nvSpPr>
          <p:cNvPr id="21" name="文本框 20"/>
          <p:cNvSpPr txBox="1"/>
          <p:nvPr/>
        </p:nvSpPr>
        <p:spPr>
          <a:xfrm>
            <a:off x="1415870" y="3821545"/>
            <a:ext cx="9360000" cy="46037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收敛充分条件：</a:t>
            </a:r>
            <a:r>
              <a:rPr sz="2400" i="1" dirty="0" err="1">
                <a:latin typeface="Times New Roman" panose="02020603050405020304" charset="0"/>
                <a:ea typeface="等线" panose="02010600030101010101" charset="-122"/>
                <a:cs typeface="Times New Roman" panose="02020603050405020304" charset="0"/>
                <a:sym typeface="+mn-ea"/>
              </a:rPr>
              <a:t>A</a:t>
            </a:r>
            <a:r>
              <a:rPr sz="2400" dirty="0" err="1">
                <a:latin typeface="Times New Roman" panose="02020603050405020304" charset="0"/>
                <a:ea typeface="等线" panose="02010600030101010101" charset="-122"/>
                <a:cs typeface="Times New Roman" panose="02020603050405020304" charset="0"/>
                <a:sym typeface="+mn-ea"/>
              </a:rPr>
              <a:t>严格对角占优或不可约弱对角占优</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grpSp>
        <p:nvGrpSpPr>
          <p:cNvPr id="22" name="组合 21"/>
          <p:cNvGrpSpPr/>
          <p:nvPr/>
        </p:nvGrpSpPr>
        <p:grpSpPr>
          <a:xfrm>
            <a:off x="1416050" y="4281805"/>
            <a:ext cx="9359900" cy="1367155"/>
            <a:chOff x="2230" y="6743"/>
            <a:chExt cx="14740" cy="2153"/>
          </a:xfrm>
        </p:grpSpPr>
        <p:sp>
          <p:nvSpPr>
            <p:cNvPr id="23" name="文本框 22"/>
            <p:cNvSpPr txBox="1"/>
            <p:nvPr/>
          </p:nvSpPr>
          <p:spPr>
            <a:xfrm>
              <a:off x="2230" y="6743"/>
              <a:ext cx="14740" cy="72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Jacobi迭代法的计算公式为</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graphicFrame>
          <p:nvGraphicFramePr>
            <p:cNvPr id="25" name="Object 123"/>
            <p:cNvGraphicFramePr>
              <a:graphicFrameLocks noChangeAspect="1"/>
            </p:cNvGraphicFramePr>
            <p:nvPr>
              <p:custDataLst>
                <p:tags r:id="rId8"/>
              </p:custDataLst>
            </p:nvPr>
          </p:nvGraphicFramePr>
          <p:xfrm>
            <a:off x="7027" y="7480"/>
            <a:ext cx="5146" cy="1417"/>
          </p:xfrm>
          <a:graphic>
            <a:graphicData uri="http://schemas.openxmlformats.org/presentationml/2006/ole">
              <mc:AlternateContent xmlns:mc="http://schemas.openxmlformats.org/markup-compatibility/2006">
                <mc:Choice xmlns:v="urn:schemas-microsoft-com:vml" Requires="v">
                  <p:oleObj spid="_x0000_s26" name="" r:id="rId9" imgW="1752600" imgH="482600" progId="Equation.KSEE3">
                    <p:embed/>
                  </p:oleObj>
                </mc:Choice>
                <mc:Fallback>
                  <p:oleObj name="" r:id="rId9" imgW="1752600" imgH="482600" progId="Equation.KSEE3">
                    <p:embed/>
                    <p:pic>
                      <p:nvPicPr>
                        <p:cNvPr id="0" name="图片 26"/>
                        <p:cNvPicPr/>
                        <p:nvPr/>
                      </p:nvPicPr>
                      <p:blipFill>
                        <a:blip r:embed="rId10"/>
                        <a:stretch>
                          <a:fillRect/>
                        </a:stretch>
                      </p:blipFill>
                      <p:spPr>
                        <a:xfrm>
                          <a:off x="7027" y="7480"/>
                          <a:ext cx="5146" cy="1417"/>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pic>
        <p:nvPicPr>
          <p:cNvPr id="2" name="图片 1"/>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r="68406"/>
          <a:stretch>
            <a:fillRect/>
          </a:stretch>
        </p:blipFill>
        <p:spPr>
          <a:xfrm>
            <a:off x="0" y="0"/>
            <a:ext cx="3851910" cy="6858000"/>
          </a:xfrm>
          <a:prstGeom prst="rect">
            <a:avLst/>
          </a:prstGeom>
        </p:spPr>
      </p:pic>
      <p:grpSp>
        <p:nvGrpSpPr>
          <p:cNvPr id="3" name="组合 2"/>
          <p:cNvGrpSpPr/>
          <p:nvPr/>
        </p:nvGrpSpPr>
        <p:grpSpPr>
          <a:xfrm>
            <a:off x="551384" y="2186526"/>
            <a:ext cx="2675977" cy="2385631"/>
            <a:chOff x="510531" y="1104287"/>
            <a:chExt cx="2675977" cy="3818113"/>
          </a:xfrm>
        </p:grpSpPr>
        <p:grpSp>
          <p:nvGrpSpPr>
            <p:cNvPr id="11" name="组合 10"/>
            <p:cNvGrpSpPr/>
            <p:nvPr/>
          </p:nvGrpSpPr>
          <p:grpSpPr>
            <a:xfrm>
              <a:off x="510531" y="2737868"/>
              <a:ext cx="2675977" cy="2184532"/>
              <a:chOff x="251671" y="1988841"/>
              <a:chExt cx="2675977" cy="1383522"/>
            </a:xfrm>
          </p:grpSpPr>
          <p:sp>
            <p:nvSpPr>
              <p:cNvPr id="16" name="矩形 15"/>
              <p:cNvSpPr/>
              <p:nvPr/>
            </p:nvSpPr>
            <p:spPr>
              <a:xfrm>
                <a:off x="263352" y="1988841"/>
                <a:ext cx="2664296" cy="1383522"/>
              </a:xfrm>
              <a:prstGeom prst="rect">
                <a:avLst/>
              </a:prstGeom>
              <a:noFill/>
              <a:ln w="28575" cap="flat" cmpd="sng" algn="ctr">
                <a:solidFill>
                  <a:schemeClr val="bg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7" name="文本框 16"/>
              <p:cNvSpPr txBox="1"/>
              <p:nvPr/>
            </p:nvSpPr>
            <p:spPr>
              <a:xfrm>
                <a:off x="251671" y="2138563"/>
                <a:ext cx="2592288" cy="1200329"/>
              </a:xfrm>
              <a:prstGeom prst="rect">
                <a:avLst/>
              </a:prstGeom>
              <a:noFill/>
            </p:spPr>
            <p:txBody>
              <a:bodyPr wrap="square" rtlCol="0">
                <a:spAutoFit/>
              </a:bodyPr>
              <a:p>
                <a:pPr algn="ctr"/>
                <a:r>
                  <a:rPr lang="zh-CN" altLang="en-US" sz="7200" dirty="0">
                    <a:solidFill>
                      <a:schemeClr val="bg1"/>
                    </a:solidFill>
                    <a:latin typeface="微软雅黑" panose="020B0503020204020204" charset="-122"/>
                    <a:ea typeface="微软雅黑" panose="020B0503020204020204" charset="-122"/>
                    <a:cs typeface="Arial" panose="020B0604020202020204" pitchFamily="34" charset="0"/>
                  </a:rPr>
                  <a:t>目 录</a:t>
                </a:r>
                <a:endParaRPr lang="zh-CN" altLang="en-US" sz="7200" dirty="0">
                  <a:solidFill>
                    <a:schemeClr val="bg1"/>
                  </a:solidFill>
                  <a:latin typeface="微软雅黑" panose="020B0503020204020204" charset="-122"/>
                  <a:ea typeface="微软雅黑" panose="020B0503020204020204" charset="-122"/>
                  <a:cs typeface="Arial" panose="020B0604020202020204" pitchFamily="34" charset="0"/>
                </a:endParaRPr>
              </a:p>
            </p:txBody>
          </p:sp>
        </p:grpSp>
        <p:sp>
          <p:nvSpPr>
            <p:cNvPr id="18" name="Freeform 5"/>
            <p:cNvSpPr>
              <a:spLocks noEditPoints="1"/>
            </p:cNvSpPr>
            <p:nvPr/>
          </p:nvSpPr>
          <p:spPr bwMode="auto">
            <a:xfrm flipH="1">
              <a:off x="1010297" y="1104287"/>
              <a:ext cx="1688125" cy="2325062"/>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rgbClr val="333333"/>
                </a:solidFill>
                <a:effectLst/>
                <a:uLnTx/>
                <a:uFillTx/>
              </a:endParaRPr>
            </a:p>
          </p:txBody>
        </p:sp>
      </p:grpSp>
      <p:sp>
        <p:nvSpPr>
          <p:cNvPr id="39" name="矩形 38"/>
          <p:cNvSpPr/>
          <p:nvPr/>
        </p:nvSpPr>
        <p:spPr>
          <a:xfrm>
            <a:off x="3852000" y="635"/>
            <a:ext cx="72000" cy="6875145"/>
          </a:xfrm>
          <a:prstGeom prst="rect">
            <a:avLst/>
          </a:prstGeom>
          <a:solidFill>
            <a:srgbClr val="C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42" name="组合 41"/>
          <p:cNvGrpSpPr/>
          <p:nvPr>
            <p:custDataLst>
              <p:tags r:id="rId4"/>
            </p:custDataLst>
          </p:nvPr>
        </p:nvGrpSpPr>
        <p:grpSpPr>
          <a:xfrm>
            <a:off x="4500000" y="1080000"/>
            <a:ext cx="7236460" cy="612140"/>
            <a:chOff x="6992" y="1205"/>
            <a:chExt cx="11396" cy="964"/>
          </a:xfrm>
        </p:grpSpPr>
        <p:sp>
          <p:nvSpPr>
            <p:cNvPr id="26" name="文本框 25"/>
            <p:cNvSpPr txBox="1"/>
            <p:nvPr>
              <p:custDataLst>
                <p:tags r:id="rId5"/>
              </p:custDataLst>
            </p:nvPr>
          </p:nvSpPr>
          <p:spPr>
            <a:xfrm>
              <a:off x="8184" y="1205"/>
              <a:ext cx="10205" cy="964"/>
            </a:xfrm>
            <a:prstGeom prst="rect">
              <a:avLst/>
            </a:prstGeom>
            <a:noFill/>
          </p:spPr>
          <p:txBody>
            <a:bodyPr wrap="square" rtlCol="0" anchor="ctr" anchorCtr="0">
              <a:noAutofit/>
            </a:bodyPr>
            <a:p>
              <a:pPr algn="l"/>
              <a:r>
                <a:rPr lang="zh-CN" altLang="en-US" sz="3200" dirty="0">
                  <a:solidFill>
                    <a:srgbClr val="333333"/>
                  </a:solidFill>
                  <a:latin typeface="微软雅黑" panose="020B0503020204020204" charset="-122"/>
                  <a:ea typeface="微软雅黑" panose="020B0503020204020204" charset="-122"/>
                </a:rPr>
                <a:t>马尔科夫决策过程</a:t>
              </a:r>
              <a:endParaRPr lang="en-US" altLang="zh-CN" sz="3200" dirty="0">
                <a:solidFill>
                  <a:srgbClr val="333333"/>
                </a:solidFill>
                <a:latin typeface="微软雅黑" panose="020B0503020204020204" charset="-122"/>
                <a:ea typeface="微软雅黑" panose="020B0503020204020204" charset="-122"/>
              </a:endParaRPr>
            </a:p>
          </p:txBody>
        </p:sp>
        <p:sp>
          <p:nvSpPr>
            <p:cNvPr id="38" name="矩形 37"/>
            <p:cNvSpPr/>
            <p:nvPr>
              <p:custDataLst>
                <p:tags r:id="rId6"/>
              </p:custDataLst>
            </p:nvPr>
          </p:nvSpPr>
          <p:spPr>
            <a:xfrm>
              <a:off x="6992" y="1205"/>
              <a:ext cx="964" cy="964"/>
            </a:xfrm>
            <a:prstGeom prst="rect">
              <a:avLst/>
            </a:prstGeom>
            <a:solidFill>
              <a:srgbClr val="C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文本框 39"/>
            <p:cNvSpPr txBox="1"/>
            <p:nvPr>
              <p:custDataLst>
                <p:tags r:id="rId7"/>
              </p:custDataLst>
            </p:nvPr>
          </p:nvSpPr>
          <p:spPr>
            <a:xfrm>
              <a:off x="7048" y="1373"/>
              <a:ext cx="851" cy="628"/>
            </a:xfrm>
            <a:prstGeom prst="rect">
              <a:avLst/>
            </a:prstGeom>
            <a:noFill/>
          </p:spPr>
          <p:txBody>
            <a:bodyPr wrap="square" rtlCol="0">
              <a:spAutoFit/>
            </a:bodyPr>
            <a:p>
              <a:r>
                <a:rPr lang="en-US" altLang="zh-CN" sz="2000" b="1">
                  <a:solidFill>
                    <a:schemeClr val="bg1"/>
                  </a:solidFill>
                  <a:latin typeface="微软雅黑" panose="020B0503020204020204" charset="-122"/>
                  <a:ea typeface="微软雅黑" panose="020B0503020204020204" charset="-122"/>
                </a:rPr>
                <a:t>01</a:t>
              </a:r>
              <a:endParaRPr lang="en-US" altLang="zh-CN" sz="2000" b="1">
                <a:solidFill>
                  <a:schemeClr val="bg1"/>
                </a:solidFill>
                <a:latin typeface="微软雅黑" panose="020B0503020204020204" charset="-122"/>
                <a:ea typeface="微软雅黑" panose="020B0503020204020204" charset="-122"/>
              </a:endParaRPr>
            </a:p>
          </p:txBody>
        </p:sp>
        <p:sp>
          <p:nvSpPr>
            <p:cNvPr id="41" name="矩形 40"/>
            <p:cNvSpPr/>
            <p:nvPr>
              <p:custDataLst>
                <p:tags r:id="rId8"/>
              </p:custDataLst>
            </p:nvPr>
          </p:nvSpPr>
          <p:spPr>
            <a:xfrm>
              <a:off x="8013" y="1205"/>
              <a:ext cx="57" cy="964"/>
            </a:xfrm>
            <a:prstGeom prst="rect">
              <a:avLst/>
            </a:prstGeom>
            <a:solidFill>
              <a:srgbClr val="00B0F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 name="组合 52"/>
          <p:cNvGrpSpPr/>
          <p:nvPr>
            <p:custDataLst>
              <p:tags r:id="rId9"/>
            </p:custDataLst>
          </p:nvPr>
        </p:nvGrpSpPr>
        <p:grpSpPr>
          <a:xfrm>
            <a:off x="4500000" y="2880000"/>
            <a:ext cx="7237095" cy="612140"/>
            <a:chOff x="6992" y="1205"/>
            <a:chExt cx="11397" cy="964"/>
          </a:xfrm>
        </p:grpSpPr>
        <p:sp>
          <p:nvSpPr>
            <p:cNvPr id="54" name="文本框 53"/>
            <p:cNvSpPr txBox="1"/>
            <p:nvPr>
              <p:custDataLst>
                <p:tags r:id="rId10"/>
              </p:custDataLst>
            </p:nvPr>
          </p:nvSpPr>
          <p:spPr>
            <a:xfrm>
              <a:off x="8184" y="1205"/>
              <a:ext cx="10205" cy="964"/>
            </a:xfrm>
            <a:prstGeom prst="rect">
              <a:avLst/>
            </a:prstGeom>
            <a:noFill/>
          </p:spPr>
          <p:txBody>
            <a:bodyPr wrap="square" rtlCol="0" anchor="ctr" anchorCtr="0">
              <a:noAutofit/>
            </a:bodyPr>
            <a:p>
              <a:pPr algn="l"/>
              <a:r>
                <a:rPr lang="zh-CN" altLang="en-US" sz="3200" dirty="0">
                  <a:solidFill>
                    <a:srgbClr val="333333"/>
                  </a:solidFill>
                  <a:latin typeface="微软雅黑" panose="020B0503020204020204" charset="-122"/>
                  <a:ea typeface="微软雅黑" panose="020B0503020204020204" charset="-122"/>
                </a:rPr>
                <a:t>有限阶段问题</a:t>
              </a:r>
              <a:endParaRPr lang="en-US" altLang="zh-CN" sz="3200" dirty="0">
                <a:solidFill>
                  <a:srgbClr val="333333"/>
                </a:solidFill>
                <a:latin typeface="微软雅黑" panose="020B0503020204020204" charset="-122"/>
                <a:ea typeface="微软雅黑" panose="020B0503020204020204" charset="-122"/>
              </a:endParaRPr>
            </a:p>
          </p:txBody>
        </p:sp>
        <p:sp>
          <p:nvSpPr>
            <p:cNvPr id="55" name="矩形 54"/>
            <p:cNvSpPr/>
            <p:nvPr>
              <p:custDataLst>
                <p:tags r:id="rId11"/>
              </p:custDataLst>
            </p:nvPr>
          </p:nvSpPr>
          <p:spPr>
            <a:xfrm>
              <a:off x="6992" y="1205"/>
              <a:ext cx="964" cy="964"/>
            </a:xfrm>
            <a:prstGeom prst="rect">
              <a:avLst/>
            </a:prstGeom>
            <a:solidFill>
              <a:srgbClr val="C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文本框 55"/>
            <p:cNvSpPr txBox="1"/>
            <p:nvPr>
              <p:custDataLst>
                <p:tags r:id="rId12"/>
              </p:custDataLst>
            </p:nvPr>
          </p:nvSpPr>
          <p:spPr>
            <a:xfrm>
              <a:off x="7048" y="1373"/>
              <a:ext cx="851" cy="628"/>
            </a:xfrm>
            <a:prstGeom prst="rect">
              <a:avLst/>
            </a:prstGeom>
            <a:noFill/>
          </p:spPr>
          <p:txBody>
            <a:bodyPr wrap="square" rtlCol="0">
              <a:spAutoFit/>
            </a:bodyPr>
            <a:p>
              <a:r>
                <a:rPr lang="en-US" altLang="zh-CN" sz="2000" b="1">
                  <a:solidFill>
                    <a:schemeClr val="bg1"/>
                  </a:solidFill>
                  <a:latin typeface="微软雅黑" panose="020B0503020204020204" charset="-122"/>
                  <a:ea typeface="微软雅黑" panose="020B0503020204020204" charset="-122"/>
                </a:rPr>
                <a:t>02</a:t>
              </a:r>
              <a:endParaRPr lang="en-US" altLang="zh-CN" sz="2000" b="1">
                <a:solidFill>
                  <a:schemeClr val="bg1"/>
                </a:solidFill>
                <a:latin typeface="微软雅黑" panose="020B0503020204020204" charset="-122"/>
                <a:ea typeface="微软雅黑" panose="020B0503020204020204" charset="-122"/>
              </a:endParaRPr>
            </a:p>
          </p:txBody>
        </p:sp>
        <p:sp>
          <p:nvSpPr>
            <p:cNvPr id="57" name="矩形 56"/>
            <p:cNvSpPr/>
            <p:nvPr>
              <p:custDataLst>
                <p:tags r:id="rId13"/>
              </p:custDataLst>
            </p:nvPr>
          </p:nvSpPr>
          <p:spPr>
            <a:xfrm>
              <a:off x="8013" y="1205"/>
              <a:ext cx="57" cy="964"/>
            </a:xfrm>
            <a:prstGeom prst="rect">
              <a:avLst/>
            </a:prstGeom>
            <a:solidFill>
              <a:srgbClr val="00B0F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8" name="组合 57"/>
          <p:cNvGrpSpPr/>
          <p:nvPr>
            <p:custDataLst>
              <p:tags r:id="rId14"/>
            </p:custDataLst>
          </p:nvPr>
        </p:nvGrpSpPr>
        <p:grpSpPr>
          <a:xfrm>
            <a:off x="4500000" y="4680000"/>
            <a:ext cx="7237095" cy="612140"/>
            <a:chOff x="6992" y="1205"/>
            <a:chExt cx="11397" cy="964"/>
          </a:xfrm>
        </p:grpSpPr>
        <p:sp>
          <p:nvSpPr>
            <p:cNvPr id="59" name="文本框 58"/>
            <p:cNvSpPr txBox="1"/>
            <p:nvPr>
              <p:custDataLst>
                <p:tags r:id="rId15"/>
              </p:custDataLst>
            </p:nvPr>
          </p:nvSpPr>
          <p:spPr>
            <a:xfrm>
              <a:off x="8184" y="1205"/>
              <a:ext cx="10205" cy="964"/>
            </a:xfrm>
            <a:prstGeom prst="rect">
              <a:avLst/>
            </a:prstGeom>
            <a:noFill/>
          </p:spPr>
          <p:txBody>
            <a:bodyPr wrap="square" rtlCol="0" anchor="ctr" anchorCtr="0">
              <a:noAutofit/>
            </a:bodyPr>
            <a:p>
              <a:pPr algn="l"/>
              <a:r>
                <a:rPr lang="zh-CN" altLang="en-US" sz="3200" dirty="0">
                  <a:solidFill>
                    <a:srgbClr val="333333"/>
                  </a:solidFill>
                  <a:latin typeface="微软雅黑" panose="020B0503020204020204" charset="-122"/>
                  <a:ea typeface="微软雅黑" panose="020B0503020204020204" charset="-122"/>
                </a:rPr>
                <a:t>折扣成本问题</a:t>
              </a:r>
              <a:endParaRPr lang="zh-CN" altLang="en-US" sz="3200" dirty="0">
                <a:solidFill>
                  <a:srgbClr val="333333"/>
                </a:solidFill>
                <a:latin typeface="微软雅黑" panose="020B0503020204020204" charset="-122"/>
                <a:ea typeface="微软雅黑" panose="020B0503020204020204" charset="-122"/>
              </a:endParaRPr>
            </a:p>
          </p:txBody>
        </p:sp>
        <p:sp>
          <p:nvSpPr>
            <p:cNvPr id="60" name="矩形 59"/>
            <p:cNvSpPr/>
            <p:nvPr>
              <p:custDataLst>
                <p:tags r:id="rId16"/>
              </p:custDataLst>
            </p:nvPr>
          </p:nvSpPr>
          <p:spPr>
            <a:xfrm>
              <a:off x="6992" y="1205"/>
              <a:ext cx="964" cy="964"/>
            </a:xfrm>
            <a:prstGeom prst="rect">
              <a:avLst/>
            </a:prstGeom>
            <a:solidFill>
              <a:srgbClr val="C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文本框 60"/>
            <p:cNvSpPr txBox="1"/>
            <p:nvPr>
              <p:custDataLst>
                <p:tags r:id="rId17"/>
              </p:custDataLst>
            </p:nvPr>
          </p:nvSpPr>
          <p:spPr>
            <a:xfrm>
              <a:off x="7048" y="1373"/>
              <a:ext cx="851" cy="628"/>
            </a:xfrm>
            <a:prstGeom prst="rect">
              <a:avLst/>
            </a:prstGeom>
            <a:noFill/>
          </p:spPr>
          <p:txBody>
            <a:bodyPr wrap="square" rtlCol="0">
              <a:spAutoFit/>
            </a:bodyPr>
            <a:p>
              <a:r>
                <a:rPr lang="en-US" altLang="zh-CN" sz="2000" b="1">
                  <a:solidFill>
                    <a:schemeClr val="bg1"/>
                  </a:solidFill>
                  <a:latin typeface="微软雅黑" panose="020B0503020204020204" charset="-122"/>
                  <a:ea typeface="微软雅黑" panose="020B0503020204020204" charset="-122"/>
                </a:rPr>
                <a:t>03</a:t>
              </a:r>
              <a:endParaRPr lang="en-US" altLang="zh-CN" sz="2000" b="1">
                <a:solidFill>
                  <a:schemeClr val="bg1"/>
                </a:solidFill>
                <a:latin typeface="微软雅黑" panose="020B0503020204020204" charset="-122"/>
                <a:ea typeface="微软雅黑" panose="020B0503020204020204" charset="-122"/>
              </a:endParaRPr>
            </a:p>
          </p:txBody>
        </p:sp>
        <p:sp>
          <p:nvSpPr>
            <p:cNvPr id="62" name="矩形 61"/>
            <p:cNvSpPr/>
            <p:nvPr>
              <p:custDataLst>
                <p:tags r:id="rId18"/>
              </p:custDataLst>
            </p:nvPr>
          </p:nvSpPr>
          <p:spPr>
            <a:xfrm>
              <a:off x="8013" y="1205"/>
              <a:ext cx="57" cy="964"/>
            </a:xfrm>
            <a:prstGeom prst="rect">
              <a:avLst/>
            </a:prstGeom>
            <a:solidFill>
              <a:srgbClr val="00B0F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18</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迭代法求解线性方程组</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1415870" y="3821545"/>
            <a:ext cx="9360000" cy="46037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收敛充分条件：</a:t>
            </a:r>
            <a:r>
              <a:rPr sz="2400" i="1" dirty="0" err="1">
                <a:latin typeface="Times New Roman" panose="02020603050405020304" charset="0"/>
                <a:ea typeface="等线" panose="02010600030101010101" charset="-122"/>
                <a:cs typeface="Times New Roman" panose="02020603050405020304" charset="0"/>
                <a:sym typeface="+mn-ea"/>
              </a:rPr>
              <a:t>A</a:t>
            </a:r>
            <a:r>
              <a:rPr sz="2400" dirty="0" err="1">
                <a:latin typeface="Times New Roman" panose="02020603050405020304" charset="0"/>
                <a:ea typeface="等线" panose="02010600030101010101" charset="-122"/>
                <a:cs typeface="Times New Roman" panose="02020603050405020304" charset="0"/>
                <a:sym typeface="+mn-ea"/>
              </a:rPr>
              <a:t>严格对角占优或不可约弱对角占优或对称正定</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grpSp>
        <p:nvGrpSpPr>
          <p:cNvPr id="18" name="组合 17"/>
          <p:cNvGrpSpPr/>
          <p:nvPr/>
        </p:nvGrpSpPr>
        <p:grpSpPr>
          <a:xfrm>
            <a:off x="1416050" y="1619885"/>
            <a:ext cx="10079355" cy="1273175"/>
            <a:chOff x="2230" y="2551"/>
            <a:chExt cx="15873" cy="2005"/>
          </a:xfrm>
        </p:grpSpPr>
        <p:sp>
          <p:nvSpPr>
            <p:cNvPr id="3" name="文本框 2"/>
            <p:cNvSpPr txBox="1"/>
            <p:nvPr/>
          </p:nvSpPr>
          <p:spPr>
            <a:xfrm>
              <a:off x="2230" y="2551"/>
              <a:ext cx="14740" cy="72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若系数矩阵</a:t>
              </a:r>
              <a:r>
                <a:rPr sz="2400" i="1" dirty="0" err="1">
                  <a:latin typeface="Times New Roman" panose="02020603050405020304" charset="0"/>
                  <a:ea typeface="等线" panose="02010600030101010101" charset="-122"/>
                  <a:cs typeface="Times New Roman" panose="02020603050405020304" charset="0"/>
                  <a:sym typeface="+mn-ea"/>
                </a:rPr>
                <a:t>A</a:t>
              </a:r>
              <a:r>
                <a:rPr sz="2400" dirty="0" err="1">
                  <a:latin typeface="Times New Roman" panose="02020603050405020304" charset="0"/>
                  <a:ea typeface="等线" panose="02010600030101010101" charset="-122"/>
                  <a:cs typeface="Times New Roman" panose="02020603050405020304" charset="0"/>
                  <a:sym typeface="+mn-ea"/>
                </a:rPr>
                <a:t>对角线元素全不为0，其可分解为</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sp>
          <p:nvSpPr>
            <p:cNvPr id="7" name="文本框 6"/>
            <p:cNvSpPr txBox="1"/>
            <p:nvPr/>
          </p:nvSpPr>
          <p:spPr>
            <a:xfrm>
              <a:off x="2797" y="3928"/>
              <a:ext cx="15307" cy="628"/>
            </a:xfrm>
            <a:prstGeom prst="rect">
              <a:avLst/>
            </a:prstGeom>
            <a:noFill/>
          </p:spPr>
          <p:txBody>
            <a:bodyPr wrap="square" rtlCol="0">
              <a:spAutoFit/>
            </a:bodyPr>
            <a:p>
              <a:pPr algn="l"/>
              <a:r>
                <a:rPr lang="zh-CN" altLang="en-US" sz="2000" dirty="0" err="1">
                  <a:latin typeface="楷体" panose="02010609060101010101" charset="-122"/>
                  <a:ea typeface="楷体" panose="02010609060101010101" charset="-122"/>
                  <a:cs typeface="黑体" panose="02010609060101010101" charset="-122"/>
                  <a:sym typeface="+mn-ea"/>
                </a:rPr>
                <a:t>其中</a:t>
              </a:r>
              <a:r>
                <a:rPr lang="en-US" altLang="zh-CN" sz="2000" i="1" dirty="0" err="1">
                  <a:latin typeface="Times New Roman" panose="02020603050405020304" charset="0"/>
                  <a:ea typeface="黑体" panose="02010609060101010101" charset="-122"/>
                  <a:cs typeface="Times New Roman" panose="02020603050405020304" charset="0"/>
                  <a:sym typeface="+mn-ea"/>
                </a:rPr>
                <a:t>D</a:t>
              </a:r>
              <a:r>
                <a:rPr lang="zh-CN" altLang="en-US" sz="2000" dirty="0" err="1">
                  <a:latin typeface="楷体" panose="02010609060101010101" charset="-122"/>
                  <a:ea typeface="楷体" panose="02010609060101010101" charset="-122"/>
                  <a:cs typeface="黑体" panose="02010609060101010101" charset="-122"/>
                  <a:sym typeface="+mn-ea"/>
                </a:rPr>
                <a:t>为</a:t>
              </a:r>
              <a:r>
                <a:rPr lang="en-US" altLang="zh-CN" sz="2000" i="1" dirty="0" err="1">
                  <a:latin typeface="Times New Roman" panose="02020603050405020304" charset="0"/>
                  <a:ea typeface="黑体" panose="02010609060101010101" charset="-122"/>
                  <a:cs typeface="Times New Roman" panose="02020603050405020304" charset="0"/>
                  <a:sym typeface="+mn-ea"/>
                </a:rPr>
                <a:t>A</a:t>
              </a:r>
              <a:r>
                <a:rPr lang="zh-CN" altLang="en-US" sz="2000" dirty="0" err="1">
                  <a:latin typeface="楷体" panose="02010609060101010101" charset="-122"/>
                  <a:ea typeface="楷体" panose="02010609060101010101" charset="-122"/>
                  <a:cs typeface="黑体" panose="02010609060101010101" charset="-122"/>
                  <a:sym typeface="+mn-ea"/>
                </a:rPr>
                <a:t>的对角元素所构成的对角矩阵，</a:t>
              </a:r>
              <a:r>
                <a:rPr lang="en-US" altLang="zh-CN" sz="2000" i="1" dirty="0" err="1">
                  <a:latin typeface="Times New Roman" panose="02020603050405020304" charset="0"/>
                  <a:ea typeface="黑体" panose="02010609060101010101" charset="-122"/>
                  <a:cs typeface="Times New Roman" panose="02020603050405020304" charset="0"/>
                  <a:sym typeface="+mn-ea"/>
                </a:rPr>
                <a:t>L</a:t>
              </a:r>
              <a:r>
                <a:rPr lang="zh-CN" altLang="en-US" sz="2000" dirty="0" err="1">
                  <a:latin typeface="楷体" panose="02010609060101010101" charset="-122"/>
                  <a:ea typeface="楷体" panose="02010609060101010101" charset="-122"/>
                  <a:cs typeface="黑体" panose="02010609060101010101" charset="-122"/>
                  <a:sym typeface="+mn-ea"/>
                </a:rPr>
                <a:t>为严格下三角矩阵，</a:t>
              </a:r>
              <a:r>
                <a:rPr lang="en-US" altLang="zh-CN" sz="2000" i="1" dirty="0" err="1">
                  <a:latin typeface="Times New Roman" panose="02020603050405020304" charset="0"/>
                  <a:ea typeface="黑体" panose="02010609060101010101" charset="-122"/>
                  <a:cs typeface="Times New Roman" panose="02020603050405020304" charset="0"/>
                  <a:sym typeface="+mn-ea"/>
                </a:rPr>
                <a:t>U</a:t>
              </a:r>
              <a:r>
                <a:rPr lang="zh-CN" altLang="en-US" sz="2000" dirty="0" err="1">
                  <a:latin typeface="楷体" panose="02010609060101010101" charset="-122"/>
                  <a:ea typeface="楷体" panose="02010609060101010101" charset="-122"/>
                  <a:cs typeface="黑体" panose="02010609060101010101" charset="-122"/>
                  <a:sym typeface="+mn-ea"/>
                </a:rPr>
                <a:t>为严格上三角矩阵。</a:t>
              </a:r>
              <a:endParaRPr lang="zh-CN" altLang="en-US" sz="2000" dirty="0" err="1">
                <a:latin typeface="Times New Roman" panose="02020603050405020304" charset="0"/>
                <a:ea typeface="楷体" panose="02010609060101010101" charset="-122"/>
                <a:cs typeface="Times New Roman" panose="02020603050405020304" charset="0"/>
                <a:sym typeface="+mn-ea"/>
              </a:endParaRPr>
            </a:p>
          </p:txBody>
        </p:sp>
        <p:graphicFrame>
          <p:nvGraphicFramePr>
            <p:cNvPr id="8" name="Object 130"/>
            <p:cNvGraphicFramePr>
              <a:graphicFrameLocks noChangeAspect="1"/>
            </p:cNvGraphicFramePr>
            <p:nvPr>
              <p:custDataLst>
                <p:tags r:id="rId2"/>
              </p:custDataLst>
            </p:nvPr>
          </p:nvGraphicFramePr>
          <p:xfrm>
            <a:off x="7992" y="3276"/>
            <a:ext cx="3217" cy="652"/>
          </p:xfrm>
          <a:graphic>
            <a:graphicData uri="http://schemas.openxmlformats.org/presentationml/2006/ole">
              <mc:AlternateContent xmlns:mc="http://schemas.openxmlformats.org/markup-compatibility/2006">
                <mc:Choice xmlns:v="urn:schemas-microsoft-com:vml" Requires="v">
                  <p:oleObj spid="_x0000_s11" name="" r:id="rId3" imgW="1002665" imgH="203200" progId="Equation.KSEE3">
                    <p:embed/>
                  </p:oleObj>
                </mc:Choice>
                <mc:Fallback>
                  <p:oleObj name="" r:id="rId3" imgW="1002665" imgH="203200" progId="Equation.KSEE3">
                    <p:embed/>
                    <p:pic>
                      <p:nvPicPr>
                        <p:cNvPr id="0" name="图片 3075"/>
                        <p:cNvPicPr/>
                        <p:nvPr/>
                      </p:nvPicPr>
                      <p:blipFill>
                        <a:blip r:embed="rId4"/>
                        <a:stretch>
                          <a:fillRect/>
                        </a:stretch>
                      </p:blipFill>
                      <p:spPr>
                        <a:xfrm>
                          <a:off x="7992" y="3276"/>
                          <a:ext cx="3217" cy="652"/>
                        </a:xfrm>
                        <a:prstGeom prst="rect">
                          <a:avLst/>
                        </a:prstGeom>
                        <a:noFill/>
                        <a:ln w="38100">
                          <a:noFill/>
                          <a:miter/>
                        </a:ln>
                      </p:spPr>
                    </p:pic>
                  </p:oleObj>
                </mc:Fallback>
              </mc:AlternateContent>
            </a:graphicData>
          </a:graphic>
        </p:graphicFrame>
      </p:grpSp>
      <p:grpSp>
        <p:nvGrpSpPr>
          <p:cNvPr id="19" name="组合 18"/>
          <p:cNvGrpSpPr/>
          <p:nvPr/>
        </p:nvGrpSpPr>
        <p:grpSpPr>
          <a:xfrm>
            <a:off x="1416050" y="2893060"/>
            <a:ext cx="9359900" cy="927735"/>
            <a:chOff x="2230" y="4556"/>
            <a:chExt cx="14740" cy="1461"/>
          </a:xfrm>
        </p:grpSpPr>
        <p:sp>
          <p:nvSpPr>
            <p:cNvPr id="16" name="文本框 15"/>
            <p:cNvSpPr txBox="1"/>
            <p:nvPr/>
          </p:nvSpPr>
          <p:spPr>
            <a:xfrm>
              <a:off x="2230" y="4556"/>
              <a:ext cx="14740" cy="72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Gauss-Seidel迭代法的迭代公式为</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graphicFrame>
          <p:nvGraphicFramePr>
            <p:cNvPr id="17" name="Object 135"/>
            <p:cNvGraphicFramePr>
              <a:graphicFrameLocks noChangeAspect="1"/>
            </p:cNvGraphicFramePr>
            <p:nvPr>
              <p:custDataLst>
                <p:tags r:id="rId5"/>
              </p:custDataLst>
            </p:nvPr>
          </p:nvGraphicFramePr>
          <p:xfrm>
            <a:off x="6098" y="5281"/>
            <a:ext cx="7005" cy="737"/>
          </p:xfrm>
          <a:graphic>
            <a:graphicData uri="http://schemas.openxmlformats.org/presentationml/2006/ole">
              <mc:AlternateContent xmlns:mc="http://schemas.openxmlformats.org/markup-compatibility/2006">
                <mc:Choice xmlns:v="urn:schemas-microsoft-com:vml" Requires="v">
                  <p:oleObj spid="_x0000_s21" name="" r:id="rId6" imgW="2171700" imgH="228600" progId="Equation.KSEE3">
                    <p:embed/>
                  </p:oleObj>
                </mc:Choice>
                <mc:Fallback>
                  <p:oleObj name="" r:id="rId6" imgW="2171700" imgH="228600" progId="Equation.KSEE3">
                    <p:embed/>
                    <p:pic>
                      <p:nvPicPr>
                        <p:cNvPr id="0" name="图片 8"/>
                        <p:cNvPicPr/>
                        <p:nvPr/>
                      </p:nvPicPr>
                      <p:blipFill>
                        <a:blip r:embed="rId7"/>
                        <a:stretch>
                          <a:fillRect/>
                        </a:stretch>
                      </p:blipFill>
                      <p:spPr>
                        <a:xfrm>
                          <a:off x="6098" y="5281"/>
                          <a:ext cx="7005" cy="737"/>
                        </a:xfrm>
                        <a:prstGeom prst="rect">
                          <a:avLst/>
                        </a:prstGeom>
                        <a:noFill/>
                        <a:ln w="38100">
                          <a:noFill/>
                          <a:miter/>
                        </a:ln>
                      </p:spPr>
                    </p:pic>
                  </p:oleObj>
                </mc:Fallback>
              </mc:AlternateContent>
            </a:graphicData>
          </a:graphic>
        </p:graphicFrame>
      </p:grpSp>
      <p:grpSp>
        <p:nvGrpSpPr>
          <p:cNvPr id="22" name="组合 21"/>
          <p:cNvGrpSpPr/>
          <p:nvPr/>
        </p:nvGrpSpPr>
        <p:grpSpPr>
          <a:xfrm>
            <a:off x="1416050" y="4281805"/>
            <a:ext cx="9359900" cy="1367155"/>
            <a:chOff x="2230" y="6743"/>
            <a:chExt cx="14740" cy="2153"/>
          </a:xfrm>
        </p:grpSpPr>
        <p:sp>
          <p:nvSpPr>
            <p:cNvPr id="23" name="文本框 22"/>
            <p:cNvSpPr txBox="1"/>
            <p:nvPr/>
          </p:nvSpPr>
          <p:spPr>
            <a:xfrm>
              <a:off x="2230" y="6743"/>
              <a:ext cx="14740" cy="72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Gauss-Seidel迭代法的计算公式为</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graphicFrame>
          <p:nvGraphicFramePr>
            <p:cNvPr id="25" name="Object 138"/>
            <p:cNvGraphicFramePr>
              <a:graphicFrameLocks noChangeAspect="1"/>
            </p:cNvGraphicFramePr>
            <p:nvPr>
              <p:custDataLst>
                <p:tags r:id="rId8"/>
              </p:custDataLst>
            </p:nvPr>
          </p:nvGraphicFramePr>
          <p:xfrm>
            <a:off x="5890" y="7480"/>
            <a:ext cx="7421" cy="1417"/>
          </p:xfrm>
          <a:graphic>
            <a:graphicData uri="http://schemas.openxmlformats.org/presentationml/2006/ole">
              <mc:AlternateContent xmlns:mc="http://schemas.openxmlformats.org/markup-compatibility/2006">
                <mc:Choice xmlns:v="urn:schemas-microsoft-com:vml" Requires="v">
                  <p:oleObj spid="_x0000_s26" name="" r:id="rId9" imgW="2527300" imgH="482600" progId="Equation.KSEE3">
                    <p:embed/>
                  </p:oleObj>
                </mc:Choice>
                <mc:Fallback>
                  <p:oleObj name="" r:id="rId9" imgW="2527300" imgH="482600" progId="Equation.KSEE3">
                    <p:embed/>
                    <p:pic>
                      <p:nvPicPr>
                        <p:cNvPr id="0" name="图片 9"/>
                        <p:cNvPicPr/>
                        <p:nvPr/>
                      </p:nvPicPr>
                      <p:blipFill>
                        <a:blip r:embed="rId10"/>
                        <a:stretch>
                          <a:fillRect/>
                        </a:stretch>
                      </p:blipFill>
                      <p:spPr>
                        <a:xfrm>
                          <a:off x="5890" y="7480"/>
                          <a:ext cx="7421" cy="1417"/>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19</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迭代法求解线性方程组</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1415870" y="4547350"/>
            <a:ext cx="9360000" cy="460375"/>
          </a:xfrm>
          <a:prstGeom prst="rect">
            <a:avLst/>
          </a:prstGeom>
          <a:noFill/>
        </p:spPr>
        <p:txBody>
          <a:bodyPr wrap="square" rtlCol="0">
            <a:spAutoFit/>
          </a:bodyPr>
          <a:p>
            <a:pPr marL="342900" indent="-342900"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收敛充分条件：</a:t>
            </a:r>
            <a:r>
              <a:rPr sz="2400" i="1" dirty="0" err="1">
                <a:latin typeface="Times New Roman" panose="02020603050405020304" charset="0"/>
                <a:ea typeface="等线" panose="02010600030101010101" charset="-122"/>
                <a:cs typeface="Times New Roman" panose="02020603050405020304" charset="0"/>
                <a:sym typeface="+mn-ea"/>
              </a:rPr>
              <a:t>A</a:t>
            </a:r>
            <a:r>
              <a:rPr sz="2400" dirty="0" err="1">
                <a:latin typeface="Times New Roman" panose="02020603050405020304" charset="0"/>
                <a:ea typeface="等线" panose="02010600030101010101" charset="-122"/>
                <a:cs typeface="Times New Roman" panose="02020603050405020304" charset="0"/>
                <a:sym typeface="+mn-ea"/>
              </a:rPr>
              <a:t>对称正定</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grpSp>
        <p:nvGrpSpPr>
          <p:cNvPr id="19" name="组合 18"/>
          <p:cNvGrpSpPr/>
          <p:nvPr/>
        </p:nvGrpSpPr>
        <p:grpSpPr>
          <a:xfrm>
            <a:off x="1416050" y="1619885"/>
            <a:ext cx="10079355" cy="1579245"/>
            <a:chOff x="2230" y="2551"/>
            <a:chExt cx="15873" cy="2487"/>
          </a:xfrm>
        </p:grpSpPr>
        <p:sp>
          <p:nvSpPr>
            <p:cNvPr id="3" name="文本框 2"/>
            <p:cNvSpPr txBox="1"/>
            <p:nvPr/>
          </p:nvSpPr>
          <p:spPr>
            <a:xfrm>
              <a:off x="2230" y="2551"/>
              <a:ext cx="14740" cy="72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若系数矩阵</a:t>
              </a:r>
              <a:r>
                <a:rPr sz="2400" i="1" dirty="0" err="1">
                  <a:latin typeface="Times New Roman" panose="02020603050405020304" charset="0"/>
                  <a:ea typeface="等线" panose="02010600030101010101" charset="-122"/>
                  <a:cs typeface="Times New Roman" panose="02020603050405020304" charset="0"/>
                  <a:sym typeface="+mn-ea"/>
                </a:rPr>
                <a:t>A</a:t>
              </a:r>
              <a:r>
                <a:rPr sz="2400" dirty="0" err="1">
                  <a:latin typeface="Times New Roman" panose="02020603050405020304" charset="0"/>
                  <a:ea typeface="等线" panose="02010600030101010101" charset="-122"/>
                  <a:cs typeface="Times New Roman" panose="02020603050405020304" charset="0"/>
                  <a:sym typeface="+mn-ea"/>
                </a:rPr>
                <a:t>对角线元素全不为0，其可分解为</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sp>
          <p:nvSpPr>
            <p:cNvPr id="7" name="文本框 6"/>
            <p:cNvSpPr txBox="1"/>
            <p:nvPr/>
          </p:nvSpPr>
          <p:spPr>
            <a:xfrm>
              <a:off x="2797" y="4410"/>
              <a:ext cx="15307" cy="628"/>
            </a:xfrm>
            <a:prstGeom prst="rect">
              <a:avLst/>
            </a:prstGeom>
            <a:noFill/>
          </p:spPr>
          <p:txBody>
            <a:bodyPr wrap="square" rtlCol="0">
              <a:spAutoFit/>
            </a:bodyPr>
            <a:p>
              <a:pPr algn="l"/>
              <a:r>
                <a:rPr lang="zh-CN" altLang="en-US" sz="2000" dirty="0" err="1">
                  <a:latin typeface="楷体" panose="02010609060101010101" charset="-122"/>
                  <a:ea typeface="楷体" panose="02010609060101010101" charset="-122"/>
                  <a:cs typeface="黑体" panose="02010609060101010101" charset="-122"/>
                  <a:sym typeface="+mn-ea"/>
                </a:rPr>
                <a:t>其中</a:t>
              </a:r>
              <a:r>
                <a:rPr lang="en-US" altLang="zh-CN" sz="2000" i="1" dirty="0" err="1">
                  <a:latin typeface="Times New Roman" panose="02020603050405020304" charset="0"/>
                  <a:ea typeface="黑体" panose="02010609060101010101" charset="-122"/>
                  <a:cs typeface="Times New Roman" panose="02020603050405020304" charset="0"/>
                  <a:sym typeface="+mn-ea"/>
                </a:rPr>
                <a:t>D</a:t>
              </a:r>
              <a:r>
                <a:rPr lang="zh-CN" altLang="en-US" sz="2000" dirty="0" err="1">
                  <a:latin typeface="楷体" panose="02010609060101010101" charset="-122"/>
                  <a:ea typeface="楷体" panose="02010609060101010101" charset="-122"/>
                  <a:cs typeface="黑体" panose="02010609060101010101" charset="-122"/>
                  <a:sym typeface="+mn-ea"/>
                </a:rPr>
                <a:t>为</a:t>
              </a:r>
              <a:r>
                <a:rPr lang="en-US" altLang="zh-CN" sz="2000" i="1" dirty="0" err="1">
                  <a:latin typeface="Times New Roman" panose="02020603050405020304" charset="0"/>
                  <a:ea typeface="黑体" panose="02010609060101010101" charset="-122"/>
                  <a:cs typeface="Times New Roman" panose="02020603050405020304" charset="0"/>
                  <a:sym typeface="+mn-ea"/>
                </a:rPr>
                <a:t>A</a:t>
              </a:r>
              <a:r>
                <a:rPr lang="zh-CN" altLang="en-US" sz="2000" dirty="0" err="1">
                  <a:latin typeface="楷体" panose="02010609060101010101" charset="-122"/>
                  <a:ea typeface="楷体" panose="02010609060101010101" charset="-122"/>
                  <a:cs typeface="黑体" panose="02010609060101010101" charset="-122"/>
                  <a:sym typeface="+mn-ea"/>
                </a:rPr>
                <a:t>的对角元素所构成的对角矩阵，</a:t>
              </a:r>
              <a:r>
                <a:rPr lang="en-US" altLang="zh-CN" sz="2000" i="1" dirty="0" err="1">
                  <a:latin typeface="Times New Roman" panose="02020603050405020304" charset="0"/>
                  <a:ea typeface="黑体" panose="02010609060101010101" charset="-122"/>
                  <a:cs typeface="Times New Roman" panose="02020603050405020304" charset="0"/>
                  <a:sym typeface="+mn-ea"/>
                </a:rPr>
                <a:t>L</a:t>
              </a:r>
              <a:r>
                <a:rPr lang="zh-CN" altLang="en-US" sz="2000" dirty="0" err="1">
                  <a:latin typeface="楷体" panose="02010609060101010101" charset="-122"/>
                  <a:ea typeface="楷体" panose="02010609060101010101" charset="-122"/>
                  <a:cs typeface="黑体" panose="02010609060101010101" charset="-122"/>
                  <a:sym typeface="+mn-ea"/>
                </a:rPr>
                <a:t>为严格下三角矩阵，</a:t>
              </a:r>
              <a:r>
                <a:rPr lang="en-US" altLang="zh-CN" sz="2000" i="1" dirty="0" err="1">
                  <a:latin typeface="Times New Roman" panose="02020603050405020304" charset="0"/>
                  <a:ea typeface="黑体" panose="02010609060101010101" charset="-122"/>
                  <a:cs typeface="Times New Roman" panose="02020603050405020304" charset="0"/>
                  <a:sym typeface="+mn-ea"/>
                </a:rPr>
                <a:t>U</a:t>
              </a:r>
              <a:r>
                <a:rPr lang="zh-CN" altLang="en-US" sz="2000" dirty="0" err="1">
                  <a:latin typeface="楷体" panose="02010609060101010101" charset="-122"/>
                  <a:ea typeface="楷体" panose="02010609060101010101" charset="-122"/>
                  <a:cs typeface="黑体" panose="02010609060101010101" charset="-122"/>
                  <a:sym typeface="+mn-ea"/>
                </a:rPr>
                <a:t>为严格上三角矩阵。</a:t>
              </a:r>
              <a:endParaRPr lang="zh-CN" altLang="en-US" sz="2000" dirty="0" err="1">
                <a:latin typeface="Times New Roman" panose="02020603050405020304" charset="0"/>
                <a:ea typeface="楷体" panose="02010609060101010101" charset="-122"/>
                <a:cs typeface="Times New Roman" panose="02020603050405020304" charset="0"/>
                <a:sym typeface="+mn-ea"/>
              </a:endParaRPr>
            </a:p>
          </p:txBody>
        </p:sp>
        <p:graphicFrame>
          <p:nvGraphicFramePr>
            <p:cNvPr id="8" name="Object 148"/>
            <p:cNvGraphicFramePr>
              <a:graphicFrameLocks noChangeAspect="1"/>
            </p:cNvGraphicFramePr>
            <p:nvPr>
              <p:custDataLst>
                <p:tags r:id="rId2"/>
              </p:custDataLst>
            </p:nvPr>
          </p:nvGraphicFramePr>
          <p:xfrm>
            <a:off x="6949" y="3276"/>
            <a:ext cx="5302" cy="1134"/>
          </p:xfrm>
          <a:graphic>
            <a:graphicData uri="http://schemas.openxmlformats.org/presentationml/2006/ole">
              <mc:AlternateContent xmlns:mc="http://schemas.openxmlformats.org/markup-compatibility/2006">
                <mc:Choice xmlns:v="urn:schemas-microsoft-com:vml" Requires="v">
                  <p:oleObj spid="_x0000_s11" name="" r:id="rId3" imgW="1841500" imgH="393700" progId="Equation.KSEE3">
                    <p:embed/>
                  </p:oleObj>
                </mc:Choice>
                <mc:Fallback>
                  <p:oleObj name="" r:id="rId3" imgW="1841500" imgH="393700" progId="Equation.KSEE3">
                    <p:embed/>
                    <p:pic>
                      <p:nvPicPr>
                        <p:cNvPr id="0" name="图片 10"/>
                        <p:cNvPicPr/>
                        <p:nvPr/>
                      </p:nvPicPr>
                      <p:blipFill>
                        <a:blip r:embed="rId4"/>
                        <a:stretch>
                          <a:fillRect/>
                        </a:stretch>
                      </p:blipFill>
                      <p:spPr>
                        <a:xfrm>
                          <a:off x="6949" y="3276"/>
                          <a:ext cx="5302" cy="1134"/>
                        </a:xfrm>
                        <a:prstGeom prst="rect">
                          <a:avLst/>
                        </a:prstGeom>
                        <a:noFill/>
                        <a:ln w="38100">
                          <a:noFill/>
                          <a:miter/>
                        </a:ln>
                      </p:spPr>
                    </p:pic>
                  </p:oleObj>
                </mc:Fallback>
              </mc:AlternateContent>
            </a:graphicData>
          </a:graphic>
        </p:graphicFrame>
      </p:grpSp>
      <p:grpSp>
        <p:nvGrpSpPr>
          <p:cNvPr id="21" name="组合 20"/>
          <p:cNvGrpSpPr/>
          <p:nvPr/>
        </p:nvGrpSpPr>
        <p:grpSpPr>
          <a:xfrm>
            <a:off x="1416050" y="3199130"/>
            <a:ext cx="9359900" cy="1356995"/>
            <a:chOff x="2230" y="5038"/>
            <a:chExt cx="14740" cy="2137"/>
          </a:xfrm>
        </p:grpSpPr>
        <p:sp>
          <p:nvSpPr>
            <p:cNvPr id="16" name="文本框 15"/>
            <p:cNvSpPr txBox="1"/>
            <p:nvPr/>
          </p:nvSpPr>
          <p:spPr>
            <a:xfrm>
              <a:off x="2230" y="5038"/>
              <a:ext cx="14740" cy="725"/>
            </a:xfrm>
            <a:prstGeom prst="rect">
              <a:avLst/>
            </a:prstGeom>
            <a:noFill/>
          </p:spPr>
          <p:txBody>
            <a:bodyPr wrap="square" rtlCol="0">
              <a:spAutoFit/>
            </a:bodyPr>
            <a:p>
              <a:pPr marL="342900" indent="-342900" algn="l"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SOR迭代法的迭代公式为</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graphicFrame>
          <p:nvGraphicFramePr>
            <p:cNvPr id="17" name="Object 153"/>
            <p:cNvGraphicFramePr>
              <a:graphicFrameLocks noChangeAspect="1"/>
            </p:cNvGraphicFramePr>
            <p:nvPr>
              <p:custDataLst>
                <p:tags r:id="rId5"/>
              </p:custDataLst>
            </p:nvPr>
          </p:nvGraphicFramePr>
          <p:xfrm>
            <a:off x="5059" y="5763"/>
            <a:ext cx="10783" cy="737"/>
          </p:xfrm>
          <a:graphic>
            <a:graphicData uri="http://schemas.openxmlformats.org/presentationml/2006/ole">
              <mc:AlternateContent xmlns:mc="http://schemas.openxmlformats.org/markup-compatibility/2006">
                <mc:Choice xmlns:v="urn:schemas-microsoft-com:vml" Requires="v">
                  <p:oleObj spid="_x0000_s18" name="" r:id="rId6" imgW="3340100" imgH="228600" progId="Equation.KSEE3">
                    <p:embed/>
                  </p:oleObj>
                </mc:Choice>
                <mc:Fallback>
                  <p:oleObj name="" r:id="rId6" imgW="3340100" imgH="228600" progId="Equation.KSEE3">
                    <p:embed/>
                    <p:pic>
                      <p:nvPicPr>
                        <p:cNvPr id="0" name="图片 11"/>
                        <p:cNvPicPr/>
                        <p:nvPr/>
                      </p:nvPicPr>
                      <p:blipFill>
                        <a:blip r:embed="rId7"/>
                        <a:stretch>
                          <a:fillRect/>
                        </a:stretch>
                      </p:blipFill>
                      <p:spPr>
                        <a:xfrm>
                          <a:off x="5059" y="5763"/>
                          <a:ext cx="10783" cy="737"/>
                        </a:xfrm>
                        <a:prstGeom prst="rect">
                          <a:avLst/>
                        </a:prstGeom>
                        <a:noFill/>
                        <a:ln w="38100">
                          <a:noFill/>
                          <a:miter/>
                        </a:ln>
                      </p:spPr>
                    </p:pic>
                  </p:oleObj>
                </mc:Fallback>
              </mc:AlternateContent>
            </a:graphicData>
          </a:graphic>
        </p:graphicFrame>
        <p:sp>
          <p:nvSpPr>
            <p:cNvPr id="22" name="文本框 21"/>
            <p:cNvSpPr txBox="1"/>
            <p:nvPr/>
          </p:nvSpPr>
          <p:spPr>
            <a:xfrm>
              <a:off x="2797" y="6547"/>
              <a:ext cx="14173" cy="628"/>
            </a:xfrm>
            <a:prstGeom prst="rect">
              <a:avLst/>
            </a:prstGeom>
            <a:noFill/>
          </p:spPr>
          <p:txBody>
            <a:bodyPr wrap="square" rtlCol="0">
              <a:spAutoFit/>
            </a:bodyPr>
            <a:p>
              <a:pPr algn="l"/>
              <a:r>
                <a:rPr lang="zh-CN" sz="2000" dirty="0" err="1">
                  <a:latin typeface="Times New Roman" panose="02020603050405020304" charset="0"/>
                  <a:ea typeface="楷体" panose="02010609060101010101" charset="-122"/>
                  <a:cs typeface="Times New Roman" panose="02020603050405020304" charset="0"/>
                  <a:sym typeface="+mn-ea"/>
                </a:rPr>
                <a:t>其中</a:t>
              </a:r>
              <a:r>
                <a:rPr sz="2000" dirty="0" err="1">
                  <a:latin typeface="Times New Roman" panose="02020603050405020304" charset="0"/>
                  <a:ea typeface="楷体" panose="02010609060101010101" charset="-122"/>
                  <a:cs typeface="Times New Roman" panose="02020603050405020304" charset="0"/>
                  <a:sym typeface="+mn-ea"/>
                </a:rPr>
                <a:t>实数</a:t>
              </a:r>
              <a:r>
                <a:rPr sz="2000" i="1" dirty="0" err="1">
                  <a:latin typeface="Times New Roman" panose="02020603050405020304" charset="0"/>
                  <a:ea typeface="楷体" panose="02010609060101010101" charset="-122"/>
                  <a:cs typeface="Times New Roman" panose="02020603050405020304" charset="0"/>
                  <a:sym typeface="+mn-ea"/>
                </a:rPr>
                <a:t>ω</a:t>
              </a:r>
              <a:r>
                <a:rPr sz="2000" dirty="0" err="1">
                  <a:latin typeface="Times New Roman" panose="02020603050405020304" charset="0"/>
                  <a:ea typeface="楷体" panose="02010609060101010101" charset="-122"/>
                  <a:cs typeface="Times New Roman" panose="02020603050405020304" charset="0"/>
                  <a:sym typeface="+mn-ea"/>
                </a:rPr>
                <a:t>称为松弛因子</a:t>
              </a:r>
              <a:r>
                <a:rPr lang="en-US" sz="2000" dirty="0" err="1">
                  <a:latin typeface="Times New Roman" panose="02020603050405020304" charset="0"/>
                  <a:ea typeface="楷体" panose="02010609060101010101" charset="-122"/>
                  <a:cs typeface="Times New Roman" panose="02020603050405020304" charset="0"/>
                  <a:sym typeface="+mn-ea"/>
                </a:rPr>
                <a:t>(</a:t>
              </a:r>
              <a:r>
                <a:rPr sz="2000" dirty="0" err="1">
                  <a:latin typeface="Times New Roman" panose="02020603050405020304" charset="0"/>
                  <a:ea typeface="楷体" panose="02010609060101010101" charset="-122"/>
                  <a:cs typeface="Times New Roman" panose="02020603050405020304" charset="0"/>
                  <a:sym typeface="+mn-ea"/>
                </a:rPr>
                <a:t>0&lt;</a:t>
              </a:r>
              <a:r>
                <a:rPr sz="2000" i="1" dirty="0" err="1">
                  <a:latin typeface="Times New Roman" panose="02020603050405020304" charset="0"/>
                  <a:ea typeface="楷体" panose="02010609060101010101" charset="-122"/>
                  <a:cs typeface="Times New Roman" panose="02020603050405020304" charset="0"/>
                  <a:sym typeface="+mn-ea"/>
                </a:rPr>
                <a:t>ω</a:t>
              </a:r>
              <a:r>
                <a:rPr sz="2000" dirty="0" err="1">
                  <a:latin typeface="Times New Roman" panose="02020603050405020304" charset="0"/>
                  <a:ea typeface="楷体" panose="02010609060101010101" charset="-122"/>
                  <a:cs typeface="Times New Roman" panose="02020603050405020304" charset="0"/>
                  <a:sym typeface="+mn-ea"/>
                </a:rPr>
                <a:t>&lt;2</a:t>
              </a:r>
              <a:r>
                <a:rPr lang="en-US" sz="2000" dirty="0" err="1">
                  <a:latin typeface="Times New Roman" panose="02020603050405020304" charset="0"/>
                  <a:ea typeface="楷体" panose="02010609060101010101" charset="-122"/>
                  <a:cs typeface="Times New Roman" panose="02020603050405020304" charset="0"/>
                  <a:sym typeface="+mn-ea"/>
                </a:rPr>
                <a:t>)</a:t>
              </a:r>
              <a:r>
                <a:rPr sz="2000" dirty="0" err="1">
                  <a:latin typeface="Times New Roman" panose="02020603050405020304" charset="0"/>
                  <a:ea typeface="楷体" panose="02010609060101010101" charset="-122"/>
                  <a:cs typeface="Times New Roman" panose="02020603050405020304" charset="0"/>
                  <a:sym typeface="+mn-ea"/>
                </a:rPr>
                <a:t>，当</a:t>
              </a:r>
              <a:r>
                <a:rPr sz="2000" i="1" dirty="0" err="1">
                  <a:latin typeface="Times New Roman" panose="02020603050405020304" charset="0"/>
                  <a:ea typeface="楷体" panose="02010609060101010101" charset="-122"/>
                  <a:cs typeface="Times New Roman" panose="02020603050405020304" charset="0"/>
                  <a:sym typeface="+mn-ea"/>
                </a:rPr>
                <a:t>ω</a:t>
              </a:r>
              <a:r>
                <a:rPr sz="2000" dirty="0" err="1">
                  <a:latin typeface="Times New Roman" panose="02020603050405020304" charset="0"/>
                  <a:ea typeface="楷体" panose="02010609060101010101" charset="-122"/>
                  <a:cs typeface="Times New Roman" panose="02020603050405020304" charset="0"/>
                  <a:sym typeface="+mn-ea"/>
                </a:rPr>
                <a:t>=1时SOR迭代退化Gauss-Seidel迭代。</a:t>
              </a:r>
              <a:endParaRPr sz="2000" dirty="0" err="1">
                <a:latin typeface="Times New Roman" panose="02020603050405020304" charset="0"/>
                <a:ea typeface="楷体" panose="02010609060101010101" charset="-122"/>
                <a:cs typeface="Times New Roman" panose="02020603050405020304" charset="0"/>
                <a:sym typeface="+mn-ea"/>
              </a:endParaRPr>
            </a:p>
          </p:txBody>
        </p:sp>
      </p:grpSp>
      <p:grpSp>
        <p:nvGrpSpPr>
          <p:cNvPr id="23" name="组合 22"/>
          <p:cNvGrpSpPr/>
          <p:nvPr/>
        </p:nvGrpSpPr>
        <p:grpSpPr>
          <a:xfrm>
            <a:off x="1416050" y="5015230"/>
            <a:ext cx="9359900" cy="1351280"/>
            <a:chOff x="2230" y="7898"/>
            <a:chExt cx="14740" cy="2128"/>
          </a:xfrm>
        </p:grpSpPr>
        <p:sp>
          <p:nvSpPr>
            <p:cNvPr id="25" name="文本框 24"/>
            <p:cNvSpPr txBox="1"/>
            <p:nvPr/>
          </p:nvSpPr>
          <p:spPr>
            <a:xfrm>
              <a:off x="2230" y="7898"/>
              <a:ext cx="14740" cy="725"/>
            </a:xfrm>
            <a:prstGeom prst="rect">
              <a:avLst/>
            </a:prstGeom>
            <a:noFill/>
          </p:spPr>
          <p:txBody>
            <a:bodyPr wrap="square" rtlCol="0">
              <a:spAutoFit/>
            </a:bodyPr>
            <a:p>
              <a:pPr marL="342900" indent="-342900" fontAlgn="auto">
                <a:buClr>
                  <a:srgbClr val="7030A0"/>
                </a:buClr>
                <a:buFont typeface="Wingdings" panose="05000000000000000000" charset="0"/>
                <a:buChar char="n"/>
              </a:pPr>
              <a:r>
                <a:rPr sz="2400" dirty="0" err="1">
                  <a:latin typeface="Times New Roman" panose="02020603050405020304" charset="0"/>
                  <a:ea typeface="等线" panose="02010600030101010101" charset="-122"/>
                  <a:cs typeface="Times New Roman" panose="02020603050405020304" charset="0"/>
                  <a:sym typeface="+mn-ea"/>
                </a:rPr>
                <a:t>SOR迭代法的计算公式为</a:t>
              </a:r>
              <a:r>
                <a:rPr lang="zh-CN" sz="2400" dirty="0" err="1">
                  <a:latin typeface="Times New Roman" panose="02020603050405020304" charset="0"/>
                  <a:ea typeface="等线" panose="02010600030101010101" charset="-122"/>
                  <a:cs typeface="Times New Roman" panose="02020603050405020304" charset="0"/>
                  <a:sym typeface="+mn-ea"/>
                </a:rPr>
                <a:t>：</a:t>
              </a:r>
              <a:endParaRPr lang="zh-CN" sz="2400" dirty="0" err="1">
                <a:latin typeface="Times New Roman" panose="02020603050405020304" charset="0"/>
                <a:ea typeface="等线" panose="02010600030101010101" charset="-122"/>
                <a:cs typeface="Times New Roman" panose="02020603050405020304" charset="0"/>
                <a:sym typeface="+mn-ea"/>
              </a:endParaRPr>
            </a:p>
          </p:txBody>
        </p:sp>
        <p:graphicFrame>
          <p:nvGraphicFramePr>
            <p:cNvPr id="26" name="Object 157"/>
            <p:cNvGraphicFramePr>
              <a:graphicFrameLocks noChangeAspect="1"/>
            </p:cNvGraphicFramePr>
            <p:nvPr/>
          </p:nvGraphicFramePr>
          <p:xfrm>
            <a:off x="5035" y="8610"/>
            <a:ext cx="9697" cy="1417"/>
          </p:xfrm>
          <a:graphic>
            <a:graphicData uri="http://schemas.openxmlformats.org/presentationml/2006/ole">
              <mc:AlternateContent xmlns:mc="http://schemas.openxmlformats.org/markup-compatibility/2006">
                <mc:Choice xmlns:v="urn:schemas-microsoft-com:vml" Requires="v">
                  <p:oleObj spid="_x0000_s27" name="" r:id="rId8" imgW="3302000" imgH="482600" progId="Equation.KSEE3">
                    <p:embed/>
                  </p:oleObj>
                </mc:Choice>
                <mc:Fallback>
                  <p:oleObj name="" r:id="rId8" imgW="3302000" imgH="482600" progId="Equation.KSEE3">
                    <p:embed/>
                    <p:pic>
                      <p:nvPicPr>
                        <p:cNvPr id="0" name="图片 22"/>
                        <p:cNvPicPr/>
                        <p:nvPr/>
                      </p:nvPicPr>
                      <p:blipFill>
                        <a:blip r:embed="rId9"/>
                        <a:stretch>
                          <a:fillRect/>
                        </a:stretch>
                      </p:blipFill>
                      <p:spPr>
                        <a:xfrm>
                          <a:off x="5035" y="8610"/>
                          <a:ext cx="9697" cy="1417"/>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20</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数值迭代例</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720090" y="1440000"/>
            <a:ext cx="7200000" cy="1207668"/>
          </a:xfrm>
          <a:prstGeom prst="rect">
            <a:avLst/>
          </a:prstGeom>
        </p:spPr>
      </p:pic>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520315" y="2647950"/>
            <a:ext cx="3600000" cy="353936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21</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策略迭代</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58" name="图片 57"/>
          <p:cNvPicPr>
            <a:picLocks noChangeAspect="1"/>
          </p:cNvPicPr>
          <p:nvPr/>
        </p:nvPicPr>
        <p:blipFill>
          <a:blip r:embed="rId2">
            <a:clrChange>
              <a:clrFrom>
                <a:srgbClr val="F9F9F9">
                  <a:alpha val="100000"/>
                </a:srgbClr>
              </a:clrFrom>
              <a:clrTo>
                <a:srgbClr val="F9F9F9">
                  <a:alpha val="100000"/>
                  <a:alpha val="0"/>
                </a:srgbClr>
              </a:clrTo>
            </a:clrChange>
          </a:blip>
          <a:stretch>
            <a:fillRect/>
          </a:stretch>
        </p:blipFill>
        <p:spPr>
          <a:xfrm>
            <a:off x="720090" y="1440000"/>
            <a:ext cx="10598150" cy="2387600"/>
          </a:xfrm>
          <a:prstGeom prst="rect">
            <a:avLst/>
          </a:prstGeom>
        </p:spPr>
      </p:pic>
      <p:pic>
        <p:nvPicPr>
          <p:cNvPr id="59" name="图片 58"/>
          <p:cNvPicPr>
            <a:picLocks noChangeAspect="1"/>
          </p:cNvPicPr>
          <p:nvPr/>
        </p:nvPicPr>
        <p:blipFill>
          <a:blip r:embed="rId3">
            <a:clrChange>
              <a:clrFrom>
                <a:srgbClr val="F9F9F9">
                  <a:alpha val="100000"/>
                </a:srgbClr>
              </a:clrFrom>
              <a:clrTo>
                <a:srgbClr val="F9F9F9">
                  <a:alpha val="100000"/>
                  <a:alpha val="0"/>
                </a:srgbClr>
              </a:clrTo>
            </a:clrChange>
          </a:blip>
          <a:stretch>
            <a:fillRect/>
          </a:stretch>
        </p:blipFill>
        <p:spPr>
          <a:xfrm>
            <a:off x="720090" y="3827780"/>
            <a:ext cx="10579100" cy="177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22</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折扣成本问题</a:t>
            </a:r>
            <a:endParaRPr lang="en-US" altLang="zh-CN"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策略迭代例</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720090" y="1440000"/>
            <a:ext cx="10800000" cy="486868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pic>
        <p:nvPicPr>
          <p:cNvPr id="4" name="图片 3" descr="工程物理系"/>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756535" y="179705"/>
            <a:ext cx="900000" cy="900000"/>
          </a:xfrm>
          <a:prstGeom prst="rect">
            <a:avLst/>
          </a:prstGeom>
        </p:spPr>
      </p:pic>
      <p:pic>
        <p:nvPicPr>
          <p:cNvPr id="5" name="图片 4" descr="logo1"/>
          <p:cNvPicPr>
            <a:picLocks noChangeAspect="1"/>
          </p:cNvPicPr>
          <p:nvPr/>
        </p:nvPicPr>
        <p:blipFill>
          <a:blip r:embed="rId2">
            <a:clrChange>
              <a:clrFrom>
                <a:srgbClr val="000000">
                  <a:alpha val="0"/>
                </a:srgbClr>
              </a:clrFrom>
              <a:clrTo>
                <a:srgbClr val="000000">
                  <a:alpha val="0"/>
                  <a:alpha val="0"/>
                </a:srgbClr>
              </a:clrTo>
            </a:clrChange>
          </a:blip>
          <a:srcRect r="21475"/>
          <a:stretch>
            <a:fillRect/>
          </a:stretch>
        </p:blipFill>
        <p:spPr>
          <a:xfrm>
            <a:off x="179705" y="179705"/>
            <a:ext cx="2576984" cy="900000"/>
          </a:xfrm>
          <a:prstGeom prst="rect">
            <a:avLst/>
          </a:prstGeom>
        </p:spPr>
      </p:pic>
      <p:sp>
        <p:nvSpPr>
          <p:cNvPr id="2" name="文本框 1"/>
          <p:cNvSpPr txBox="1"/>
          <p:nvPr/>
        </p:nvSpPr>
        <p:spPr>
          <a:xfrm>
            <a:off x="695960" y="2160000"/>
            <a:ext cx="10800000" cy="1800000"/>
          </a:xfrm>
          <a:prstGeom prst="rect">
            <a:avLst/>
          </a:prstGeom>
          <a:noFill/>
        </p:spPr>
        <p:txBody>
          <a:bodyPr wrap="square" rtlCol="0" anchor="ctr" anchorCtr="1">
            <a:noAutofit/>
          </a:bodyPr>
          <a:p>
            <a:r>
              <a:rPr lang="zh-CN" altLang="en-US" sz="9600" b="1" i="1">
                <a:solidFill>
                  <a:srgbClr val="783282"/>
                </a:solidFill>
                <a:effectLst>
                  <a:outerShdw blurRad="38100" dist="38100" dir="2700000" algn="tl">
                    <a:srgbClr val="000000">
                      <a:alpha val="43137"/>
                    </a:srgbClr>
                  </a:outerShdw>
                </a:effectLst>
                <a:latin typeface="楷体" panose="02010609060101010101" charset="-122"/>
                <a:ea typeface="楷体" panose="02010609060101010101" charset="-122"/>
              </a:rPr>
              <a:t>谢谢！</a:t>
            </a:r>
            <a:endParaRPr lang="zh-CN" altLang="en-US" sz="9600" b="1" i="1">
              <a:solidFill>
                <a:srgbClr val="783282"/>
              </a:solidFill>
              <a:effectLst>
                <a:outerShdw blurRad="38100" dist="38100" dir="2700000" algn="tl">
                  <a:srgbClr val="000000">
                    <a:alpha val="43137"/>
                  </a:srgbClr>
                </a:outerShdw>
              </a:effectLst>
              <a:latin typeface="楷体" panose="02010609060101010101" charset="-122"/>
              <a:ea typeface="楷体" panose="02010609060101010101" charset="-122"/>
            </a:endParaRPr>
          </a:p>
        </p:txBody>
      </p:sp>
      <p:sp>
        <p:nvSpPr>
          <p:cNvPr id="3" name="文本框 2"/>
          <p:cNvSpPr txBox="1"/>
          <p:nvPr/>
        </p:nvSpPr>
        <p:spPr>
          <a:xfrm>
            <a:off x="2136140" y="4320000"/>
            <a:ext cx="7920000" cy="540000"/>
          </a:xfrm>
          <a:prstGeom prst="rect">
            <a:avLst/>
          </a:prstGeom>
          <a:noFill/>
        </p:spPr>
        <p:txBody>
          <a:bodyPr wrap="square" rtlCol="0" anchor="ctr" anchorCtr="0">
            <a:noAutofit/>
          </a:bodyPr>
          <a:p>
            <a:r>
              <a:rPr lang="zh-CN" altLang="en-US" sz="2800">
                <a:latin typeface="楷体" panose="02010609060101010101" charset="-122"/>
                <a:ea typeface="楷体" panose="02010609060101010101" charset="-122"/>
                <a:cs typeface="楷体" panose="02010609060101010101" charset="-122"/>
              </a:rPr>
              <a:t>主讲人：钱昊远</a:t>
            </a:r>
            <a:endParaRPr lang="zh-CN" altLang="en-US" sz="2800">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2136140" y="4861020"/>
            <a:ext cx="7920000" cy="540000"/>
          </a:xfrm>
          <a:prstGeom prst="rect">
            <a:avLst/>
          </a:prstGeom>
          <a:noFill/>
        </p:spPr>
        <p:txBody>
          <a:bodyPr wrap="square" rtlCol="0" anchor="ctr" anchorCtr="0">
            <a:noAutofit/>
          </a:bodyPr>
          <a:p>
            <a:r>
              <a:rPr lang="zh-CN" altLang="en-US" sz="2800">
                <a:latin typeface="楷体" panose="02010609060101010101" charset="-122"/>
                <a:ea typeface="楷体" panose="02010609060101010101" charset="-122"/>
                <a:cs typeface="楷体" panose="02010609060101010101" charset="-122"/>
              </a:rPr>
              <a:t>日</a:t>
            </a:r>
            <a:r>
              <a:rPr lang="en-US" altLang="zh-CN" sz="2800">
                <a:latin typeface="楷体" panose="02010609060101010101" charset="-122"/>
                <a:ea typeface="楷体" panose="02010609060101010101" charset="-122"/>
                <a:cs typeface="楷体" panose="02010609060101010101" charset="-122"/>
              </a:rPr>
              <a:t>  </a:t>
            </a:r>
            <a:r>
              <a:rPr lang="zh-CN" altLang="en-US" sz="2800">
                <a:latin typeface="楷体" panose="02010609060101010101" charset="-122"/>
                <a:ea typeface="楷体" panose="02010609060101010101" charset="-122"/>
                <a:cs typeface="楷体" panose="02010609060101010101" charset="-122"/>
              </a:rPr>
              <a:t>期：</a:t>
            </a:r>
            <a:r>
              <a:rPr lang="en-US" altLang="zh-CN" sz="2800">
                <a:latin typeface="楷体" panose="02010609060101010101" charset="-122"/>
                <a:ea typeface="楷体" panose="02010609060101010101" charset="-122"/>
                <a:cs typeface="楷体" panose="02010609060101010101" charset="-122"/>
              </a:rPr>
              <a:t>2024</a:t>
            </a:r>
            <a:r>
              <a:rPr lang="zh-CN" altLang="en-US" sz="2800">
                <a:latin typeface="楷体" panose="02010609060101010101" charset="-122"/>
                <a:ea typeface="楷体" panose="02010609060101010101" charset="-122"/>
                <a:cs typeface="楷体" panose="02010609060101010101" charset="-122"/>
              </a:rPr>
              <a:t>年</a:t>
            </a:r>
            <a:r>
              <a:rPr lang="en-US" altLang="zh-CN" sz="2800">
                <a:latin typeface="楷体" panose="02010609060101010101" charset="-122"/>
                <a:ea typeface="楷体" panose="02010609060101010101" charset="-122"/>
                <a:cs typeface="楷体" panose="02010609060101010101" charset="-122"/>
              </a:rPr>
              <a:t>12</a:t>
            </a:r>
            <a:r>
              <a:rPr lang="zh-CN" altLang="en-US" sz="2800">
                <a:latin typeface="楷体" panose="02010609060101010101" charset="-122"/>
                <a:ea typeface="楷体" panose="02010609060101010101" charset="-122"/>
                <a:cs typeface="楷体" panose="02010609060101010101" charset="-122"/>
              </a:rPr>
              <a:t>月</a:t>
            </a:r>
            <a:r>
              <a:rPr lang="en-US" altLang="zh-CN" sz="2800">
                <a:latin typeface="楷体" panose="02010609060101010101" charset="-122"/>
                <a:ea typeface="楷体" panose="02010609060101010101" charset="-122"/>
                <a:cs typeface="楷体" panose="02010609060101010101" charset="-122"/>
              </a:rPr>
              <a:t>15</a:t>
            </a:r>
            <a:r>
              <a:rPr lang="zh-CN" altLang="en-US" sz="2800">
                <a:latin typeface="楷体" panose="02010609060101010101" charset="-122"/>
                <a:ea typeface="楷体" panose="02010609060101010101" charset="-122"/>
                <a:cs typeface="楷体" panose="02010609060101010101" charset="-122"/>
              </a:rPr>
              <a:t>日</a:t>
            </a:r>
            <a:endParaRPr lang="zh-CN" altLang="en-US" sz="280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1</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60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马尔科夫决策过程</a:t>
            </a:r>
            <a:endPar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1</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概念介绍</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480175" y="30480"/>
            <a:ext cx="3600000" cy="2978049"/>
          </a:xfrm>
          <a:prstGeom prst="rect">
            <a:avLst/>
          </a:prstGeom>
        </p:spPr>
      </p:pic>
      <p:sp>
        <p:nvSpPr>
          <p:cNvPr id="3" name="文本框 2"/>
          <p:cNvSpPr txBox="1"/>
          <p:nvPr/>
        </p:nvSpPr>
        <p:spPr>
          <a:xfrm>
            <a:off x="720090" y="1440000"/>
            <a:ext cx="5760000" cy="1568450"/>
          </a:xfrm>
          <a:prstGeom prst="rect">
            <a:avLst/>
          </a:prstGeom>
          <a:noFill/>
        </p:spPr>
        <p:txBody>
          <a:bodyPr wrap="square" rtlCol="0">
            <a:spAutoFit/>
          </a:bodyPr>
          <a:p>
            <a:pPr indent="609600" fontAlgn="auto">
              <a:extLst>
                <a:ext uri="{35155182-B16C-46BC-9424-99874614C6A1}">
                  <wpsdc:indentchars xmlns:wpsdc="http://www.wps.cn/officeDocument/2017/drawingmlCustomData" val="200" checksum="4158780845"/>
                </a:ext>
              </a:extLst>
            </a:pPr>
            <a:r>
              <a:rPr lang="zh-CN" altLang="en-US" sz="2400" b="1">
                <a:latin typeface="等线" panose="02010600030101010101" charset="-122"/>
                <a:ea typeface="等线" panose="02010600030101010101" charset="-122"/>
              </a:rPr>
              <a:t>马尔科夫性</a:t>
            </a:r>
            <a:r>
              <a:rPr lang="zh-CN" altLang="en-US" sz="2400">
                <a:latin typeface="等线" panose="02010600030101010101" charset="-122"/>
                <a:ea typeface="等线" panose="02010600030101010101" charset="-122"/>
              </a:rPr>
              <a:t>是指一个随机过程未来发展的概率规律与观察之前的历史无关的性质。马尔科夫性又可简单叙述为</a:t>
            </a:r>
            <a:r>
              <a:rPr lang="zh-CN" altLang="en-US" sz="2400" b="1">
                <a:latin typeface="等线" panose="02010600030101010101" charset="-122"/>
                <a:ea typeface="等线" panose="02010600030101010101" charset="-122"/>
              </a:rPr>
              <a:t>状态转移概率的无后效性</a:t>
            </a:r>
            <a:r>
              <a:rPr lang="zh-CN" altLang="en-US" sz="2400">
                <a:latin typeface="等线" panose="02010600030101010101" charset="-122"/>
                <a:ea typeface="等线" panose="02010600030101010101" charset="-122"/>
              </a:rPr>
              <a:t>。</a:t>
            </a:r>
            <a:endParaRPr lang="zh-CN" altLang="en-US" sz="2400">
              <a:latin typeface="等线" panose="02010600030101010101" charset="-122"/>
              <a:ea typeface="等线" panose="02010600030101010101" charset="-122"/>
            </a:endParaRPr>
          </a:p>
        </p:txBody>
      </p:sp>
      <p:pic>
        <p:nvPicPr>
          <p:cNvPr id="7" name="图片 6"/>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720090" y="3008630"/>
            <a:ext cx="7506678"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500" fill="hold">
                                          <p:stCondLst>
                                            <p:cond delay="0"/>
                                          </p:stCondLst>
                                        </p:cTn>
                                        <p:tgtEl>
                                          <p:spTgt spid="2"/>
                                        </p:tgtEl>
                                        <p:attrNameLst>
                                          <p:attrName>style.visibility</p:attrName>
                                        </p:attrNameLst>
                                      </p:cBhvr>
                                      <p:to>
                                        <p:strVal val="visible"/>
                                      </p:to>
                                    </p:set>
                                    <p:animEffect transition="in" filter="wheel(1)">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2</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有限阶段问题</a:t>
            </a:r>
            <a:endPar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概念介绍</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8F8F8">
                  <a:alpha val="100000"/>
                </a:srgbClr>
              </a:clrFrom>
              <a:clrTo>
                <a:srgbClr val="F8F8F8">
                  <a:alpha val="100000"/>
                  <a:alpha val="0"/>
                </a:srgbClr>
              </a:clrTo>
            </a:clrChange>
          </a:blip>
          <a:stretch>
            <a:fillRect/>
          </a:stretch>
        </p:blipFill>
        <p:spPr>
          <a:xfrm>
            <a:off x="4074160" y="1900555"/>
            <a:ext cx="4043444" cy="1440000"/>
          </a:xfrm>
          <a:prstGeom prst="rect">
            <a:avLst/>
          </a:prstGeom>
        </p:spPr>
      </p:pic>
      <p:sp>
        <p:nvSpPr>
          <p:cNvPr id="3" name="文本框 2"/>
          <p:cNvSpPr txBox="1"/>
          <p:nvPr/>
        </p:nvSpPr>
        <p:spPr>
          <a:xfrm>
            <a:off x="720090" y="1440000"/>
            <a:ext cx="10800000" cy="460375"/>
          </a:xfrm>
          <a:prstGeom prst="rect">
            <a:avLst/>
          </a:prstGeom>
          <a:noFill/>
        </p:spPr>
        <p:txBody>
          <a:bodyPr wrap="square" rtlCol="0">
            <a:spAutoFit/>
          </a:bodyPr>
          <a:p>
            <a:pPr indent="609600" algn="l">
              <a:buClrTx/>
              <a:buSzTx/>
              <a:buFontTx/>
              <a:extLst>
                <a:ext uri="{35155182-B16C-46BC-9424-99874614C6A1}">
                  <wpsdc:indentchars xmlns:wpsdc="http://www.wps.cn/officeDocument/2017/drawingmlCustomData" val="200" checksum="4158780845"/>
                </a:ext>
              </a:extLst>
            </a:pPr>
            <a:r>
              <a:rPr lang="zh-CN" altLang="en-US" sz="2400">
                <a:latin typeface="等线" panose="02010600030101010101" charset="-122"/>
                <a:ea typeface="等线" panose="02010600030101010101" charset="-122"/>
              </a:rPr>
              <a:t>有限阶段内成本最小的策略，就是求解如下最优化问题：</a:t>
            </a:r>
            <a:endParaRPr lang="zh-CN" altLang="en-US" sz="2400">
              <a:latin typeface="等线" panose="02010600030101010101" charset="-122"/>
              <a:ea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3</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有限阶段问题</a:t>
            </a:r>
            <a:endPar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动态规划</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8F8F8">
                  <a:alpha val="100000"/>
                </a:srgbClr>
              </a:clrFrom>
              <a:clrTo>
                <a:srgbClr val="F8F8F8">
                  <a:alpha val="100000"/>
                  <a:alpha val="0"/>
                </a:srgbClr>
              </a:clrTo>
            </a:clrChange>
          </a:blip>
          <a:stretch>
            <a:fillRect/>
          </a:stretch>
        </p:blipFill>
        <p:spPr>
          <a:xfrm>
            <a:off x="4074160" y="1900555"/>
            <a:ext cx="4043444" cy="1440000"/>
          </a:xfrm>
          <a:prstGeom prst="rect">
            <a:avLst/>
          </a:prstGeom>
        </p:spPr>
      </p:pic>
      <p:sp>
        <p:nvSpPr>
          <p:cNvPr id="3" name="文本框 2"/>
          <p:cNvSpPr txBox="1"/>
          <p:nvPr/>
        </p:nvSpPr>
        <p:spPr>
          <a:xfrm>
            <a:off x="720090" y="1440000"/>
            <a:ext cx="10800000" cy="460375"/>
          </a:xfrm>
          <a:prstGeom prst="rect">
            <a:avLst/>
          </a:prstGeom>
          <a:noFill/>
        </p:spPr>
        <p:txBody>
          <a:bodyPr wrap="square" rtlCol="0">
            <a:spAutoFit/>
          </a:bodyPr>
          <a:p>
            <a:pPr indent="609600" algn="l">
              <a:buClrTx/>
              <a:buSzTx/>
              <a:buFontTx/>
              <a:extLst>
                <a:ext uri="{35155182-B16C-46BC-9424-99874614C6A1}">
                  <wpsdc:indentchars xmlns:wpsdc="http://www.wps.cn/officeDocument/2017/drawingmlCustomData" val="200" checksum="4158780845"/>
                </a:ext>
              </a:extLst>
            </a:pPr>
            <a:r>
              <a:rPr lang="zh-CN" altLang="en-US" sz="2400">
                <a:latin typeface="等线" panose="02010600030101010101" charset="-122"/>
                <a:ea typeface="等线" panose="02010600030101010101" charset="-122"/>
              </a:rPr>
              <a:t>有限阶段内成本最小的策略，就是求解如下最优化问题：</a:t>
            </a:r>
            <a:endParaRPr lang="zh-CN" altLang="en-US" sz="2400">
              <a:latin typeface="等线" panose="02010600030101010101" charset="-122"/>
              <a:ea typeface="等线" panose="02010600030101010101" charset="-122"/>
            </a:endParaRPr>
          </a:p>
        </p:txBody>
      </p:sp>
      <p:sp>
        <p:nvSpPr>
          <p:cNvPr id="7" name="文本框 6"/>
          <p:cNvSpPr txBox="1"/>
          <p:nvPr/>
        </p:nvSpPr>
        <p:spPr>
          <a:xfrm>
            <a:off x="720090" y="3441295"/>
            <a:ext cx="10800000" cy="829945"/>
          </a:xfrm>
          <a:prstGeom prst="rect">
            <a:avLst/>
          </a:prstGeom>
          <a:noFill/>
        </p:spPr>
        <p:txBody>
          <a:bodyPr wrap="square" rtlCol="0">
            <a:spAutoFit/>
          </a:bodyPr>
          <a:p>
            <a:pPr indent="609600" algn="l">
              <a:buClrTx/>
              <a:buSzTx/>
              <a:buFontTx/>
              <a:extLst>
                <a:ext uri="{35155182-B16C-46BC-9424-99874614C6A1}">
                  <wpsdc:indentchars xmlns:wpsdc="http://www.wps.cn/officeDocument/2017/drawingmlCustomData" val="200" checksum="4158780845"/>
                </a:ext>
              </a:extLst>
            </a:pPr>
            <a:r>
              <a:rPr lang="zh-CN" altLang="en-US" sz="2400">
                <a:latin typeface="等线" panose="02010600030101010101" charset="-122"/>
                <a:ea typeface="等线" panose="02010600030101010101" charset="-122"/>
              </a:rPr>
              <a:t>动态规划的核心思想是：把方程改写成以下方程就可以大大简化寻求最优解的计算：</a:t>
            </a:r>
            <a:endParaRPr lang="zh-CN" altLang="en-US" sz="2400">
              <a:latin typeface="等线" panose="02010600030101010101" charset="-122"/>
              <a:ea typeface="等线" panose="02010600030101010101" charset="-122"/>
            </a:endParaRPr>
          </a:p>
        </p:txBody>
      </p:sp>
      <p:pic>
        <p:nvPicPr>
          <p:cNvPr id="8" name="图片 7"/>
          <p:cNvPicPr>
            <a:picLocks noChangeAspect="1"/>
          </p:cNvPicPr>
          <p:nvPr/>
        </p:nvPicPr>
        <p:blipFill>
          <a:blip r:embed="rId3">
            <a:clrChange>
              <a:clrFrom>
                <a:srgbClr val="F8F8F8">
                  <a:alpha val="100000"/>
                </a:srgbClr>
              </a:clrFrom>
              <a:clrTo>
                <a:srgbClr val="F8F8F8">
                  <a:alpha val="100000"/>
                  <a:alpha val="0"/>
                </a:srgbClr>
              </a:clrTo>
            </a:clrChange>
          </a:blip>
          <a:stretch>
            <a:fillRect/>
          </a:stretch>
        </p:blipFill>
        <p:spPr>
          <a:xfrm>
            <a:off x="1959610" y="4271010"/>
            <a:ext cx="8272340"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4</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有限阶段问题</a:t>
            </a:r>
            <a:endPar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计算机程序中的动态规划</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16" name="图片 1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60000" y="1440000"/>
            <a:ext cx="5821400" cy="5040000"/>
          </a:xfrm>
          <a:prstGeom prst="rect">
            <a:avLst/>
          </a:prstGeom>
        </p:spPr>
      </p:pic>
      <p:pic>
        <p:nvPicPr>
          <p:cNvPr id="17" name="图片 16"/>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181090" y="1440180"/>
            <a:ext cx="5692117" cy="50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5</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有限阶段问题</a:t>
            </a:r>
            <a:endPar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动态规划</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8F8F8">
                  <a:alpha val="100000"/>
                </a:srgbClr>
              </a:clrFrom>
              <a:clrTo>
                <a:srgbClr val="F8F8F8">
                  <a:alpha val="100000"/>
                  <a:alpha val="0"/>
                </a:srgbClr>
              </a:clrTo>
            </a:clrChange>
          </a:blip>
          <a:stretch>
            <a:fillRect/>
          </a:stretch>
        </p:blipFill>
        <p:spPr>
          <a:xfrm>
            <a:off x="4074160" y="1900555"/>
            <a:ext cx="4043444" cy="1440000"/>
          </a:xfrm>
          <a:prstGeom prst="rect">
            <a:avLst/>
          </a:prstGeom>
        </p:spPr>
      </p:pic>
      <p:sp>
        <p:nvSpPr>
          <p:cNvPr id="3" name="文本框 2"/>
          <p:cNvSpPr txBox="1"/>
          <p:nvPr/>
        </p:nvSpPr>
        <p:spPr>
          <a:xfrm>
            <a:off x="720090" y="1440000"/>
            <a:ext cx="10800000" cy="460375"/>
          </a:xfrm>
          <a:prstGeom prst="rect">
            <a:avLst/>
          </a:prstGeom>
          <a:noFill/>
        </p:spPr>
        <p:txBody>
          <a:bodyPr wrap="square" rtlCol="0">
            <a:spAutoFit/>
          </a:bodyPr>
          <a:p>
            <a:pPr indent="609600" algn="l">
              <a:buClrTx/>
              <a:buSzTx/>
              <a:buFontTx/>
              <a:extLst>
                <a:ext uri="{35155182-B16C-46BC-9424-99874614C6A1}">
                  <wpsdc:indentchars xmlns:wpsdc="http://www.wps.cn/officeDocument/2017/drawingmlCustomData" val="200" checksum="4158780845"/>
                </a:ext>
              </a:extLst>
            </a:pPr>
            <a:r>
              <a:rPr lang="zh-CN" altLang="en-US" sz="2400">
                <a:latin typeface="等线" panose="02010600030101010101" charset="-122"/>
                <a:ea typeface="等线" panose="02010600030101010101" charset="-122"/>
              </a:rPr>
              <a:t>有限阶段内成本最小的策略，就是求解如下最优化问题：</a:t>
            </a:r>
            <a:endParaRPr lang="zh-CN" altLang="en-US" sz="2400">
              <a:latin typeface="等线" panose="02010600030101010101" charset="-122"/>
              <a:ea typeface="等线" panose="02010600030101010101" charset="-122"/>
            </a:endParaRPr>
          </a:p>
        </p:txBody>
      </p:sp>
      <p:sp>
        <p:nvSpPr>
          <p:cNvPr id="7" name="文本框 6"/>
          <p:cNvSpPr txBox="1"/>
          <p:nvPr/>
        </p:nvSpPr>
        <p:spPr>
          <a:xfrm>
            <a:off x="720090" y="3441295"/>
            <a:ext cx="10800000" cy="829945"/>
          </a:xfrm>
          <a:prstGeom prst="rect">
            <a:avLst/>
          </a:prstGeom>
          <a:noFill/>
        </p:spPr>
        <p:txBody>
          <a:bodyPr wrap="square" rtlCol="0">
            <a:spAutoFit/>
          </a:bodyPr>
          <a:p>
            <a:pPr indent="609600" algn="l">
              <a:buClrTx/>
              <a:buSzTx/>
              <a:buFontTx/>
              <a:extLst>
                <a:ext uri="{35155182-B16C-46BC-9424-99874614C6A1}">
                  <wpsdc:indentchars xmlns:wpsdc="http://www.wps.cn/officeDocument/2017/drawingmlCustomData" val="200" checksum="4158780845"/>
                </a:ext>
              </a:extLst>
            </a:pPr>
            <a:r>
              <a:rPr lang="zh-CN" altLang="en-US" sz="2400">
                <a:latin typeface="等线" panose="02010600030101010101" charset="-122"/>
                <a:ea typeface="等线" panose="02010600030101010101" charset="-122"/>
              </a:rPr>
              <a:t>动态规划的核心思想是：把方程改写成以下方程就可以大大简化寻求最优解的计算：</a:t>
            </a:r>
            <a:endParaRPr lang="zh-CN" altLang="en-US" sz="2400">
              <a:latin typeface="等线" panose="02010600030101010101" charset="-122"/>
              <a:ea typeface="等线" panose="02010600030101010101" charset="-122"/>
            </a:endParaRPr>
          </a:p>
        </p:txBody>
      </p:sp>
      <p:pic>
        <p:nvPicPr>
          <p:cNvPr id="8" name="图片 7"/>
          <p:cNvPicPr>
            <a:picLocks noChangeAspect="1"/>
          </p:cNvPicPr>
          <p:nvPr/>
        </p:nvPicPr>
        <p:blipFill>
          <a:blip r:embed="rId3">
            <a:clrChange>
              <a:clrFrom>
                <a:srgbClr val="F8F8F8">
                  <a:alpha val="100000"/>
                </a:srgbClr>
              </a:clrFrom>
              <a:clrTo>
                <a:srgbClr val="F8F8F8">
                  <a:alpha val="100000"/>
                  <a:alpha val="0"/>
                </a:srgbClr>
              </a:clrTo>
            </a:clrChange>
          </a:blip>
          <a:stretch>
            <a:fillRect/>
          </a:stretch>
        </p:blipFill>
        <p:spPr>
          <a:xfrm>
            <a:off x="1959610" y="4271010"/>
            <a:ext cx="8272340" cy="14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6</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有限阶段问题</a:t>
            </a:r>
            <a:endPar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代价函数</a:t>
            </a:r>
            <a:endPar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9F9F9">
                  <a:alpha val="100000"/>
                </a:srgbClr>
              </a:clrFrom>
              <a:clrTo>
                <a:srgbClr val="F9F9F9">
                  <a:alpha val="100000"/>
                  <a:alpha val="0"/>
                </a:srgbClr>
              </a:clrTo>
            </a:clrChange>
          </a:blip>
          <a:stretch>
            <a:fillRect/>
          </a:stretch>
        </p:blipFill>
        <p:spPr>
          <a:xfrm>
            <a:off x="720090" y="1440000"/>
            <a:ext cx="10800000" cy="1332130"/>
          </a:xfrm>
          <a:prstGeom prst="rect">
            <a:avLst/>
          </a:prstGeom>
        </p:spPr>
      </p:pic>
      <p:pic>
        <p:nvPicPr>
          <p:cNvPr id="3" name="图片 2"/>
          <p:cNvPicPr>
            <a:picLocks noChangeAspect="1"/>
          </p:cNvPicPr>
          <p:nvPr/>
        </p:nvPicPr>
        <p:blipFill>
          <a:blip r:embed="rId3">
            <a:clrChange>
              <a:clrFrom>
                <a:srgbClr val="F9F9F9">
                  <a:alpha val="100000"/>
                </a:srgbClr>
              </a:clrFrom>
              <a:clrTo>
                <a:srgbClr val="F9F9F9">
                  <a:alpha val="100000"/>
                  <a:alpha val="0"/>
                </a:srgbClr>
              </a:clrTo>
            </a:clrChange>
          </a:blip>
          <a:stretch>
            <a:fillRect/>
          </a:stretch>
        </p:blipFill>
        <p:spPr>
          <a:xfrm>
            <a:off x="720090" y="2772410"/>
            <a:ext cx="10800000" cy="1730351"/>
          </a:xfrm>
          <a:prstGeom prst="rect">
            <a:avLst/>
          </a:prstGeom>
        </p:spPr>
      </p:pic>
      <p:pic>
        <p:nvPicPr>
          <p:cNvPr id="7" name="图片 6"/>
          <p:cNvPicPr>
            <a:picLocks noChangeAspect="1"/>
          </p:cNvPicPr>
          <p:nvPr/>
        </p:nvPicPr>
        <p:blipFill>
          <a:blip r:embed="rId4">
            <a:clrChange>
              <a:clrFrom>
                <a:srgbClr val="F9F9F9">
                  <a:alpha val="100000"/>
                </a:srgbClr>
              </a:clrFrom>
              <a:clrTo>
                <a:srgbClr val="F9F9F9">
                  <a:alpha val="100000"/>
                  <a:alpha val="0"/>
                </a:srgbClr>
              </a:clrTo>
            </a:clrChange>
          </a:blip>
          <a:stretch>
            <a:fillRect/>
          </a:stretch>
        </p:blipFill>
        <p:spPr>
          <a:xfrm>
            <a:off x="695960" y="4502785"/>
            <a:ext cx="10800000" cy="13831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descr="工程物理系"/>
          <p:cNvPicPr>
            <a:picLocks noChangeAspect="1"/>
          </p:cNvPicPr>
          <p:nvPr/>
        </p:nvPicPr>
        <p:blipFill>
          <a:blip r:embed="rId1">
            <a:alphaModFix amt="5000"/>
            <a:clrChange>
              <a:clrFrom>
                <a:srgbClr val="FFFFFF">
                  <a:alpha val="100000"/>
                </a:srgbClr>
              </a:clrFrom>
              <a:clrTo>
                <a:srgbClr val="FFFFFF">
                  <a:alpha val="100000"/>
                  <a:alpha val="0"/>
                </a:srgbClr>
              </a:clrTo>
            </a:clrChange>
          </a:blip>
          <a:stretch>
            <a:fillRect/>
          </a:stretch>
        </p:blipFill>
        <p:spPr>
          <a:xfrm>
            <a:off x="5760000" y="909320"/>
            <a:ext cx="5040000" cy="5040000"/>
          </a:xfrm>
          <a:prstGeom prst="rect">
            <a:avLst/>
          </a:prstGeom>
        </p:spPr>
      </p:pic>
      <p:grpSp>
        <p:nvGrpSpPr>
          <p:cNvPr id="6" name="组合 5"/>
          <p:cNvGrpSpPr/>
          <p:nvPr/>
        </p:nvGrpSpPr>
        <p:grpSpPr>
          <a:xfrm>
            <a:off x="11340000" y="6120000"/>
            <a:ext cx="539750" cy="539750"/>
            <a:chOff x="11517" y="7622"/>
            <a:chExt cx="850" cy="850"/>
          </a:xfrm>
        </p:grpSpPr>
        <p:sp>
          <p:nvSpPr>
            <p:cNvPr id="4" name="圆角矩形 3"/>
            <p:cNvSpPr/>
            <p:nvPr/>
          </p:nvSpPr>
          <p:spPr>
            <a:xfrm>
              <a:off x="11517" y="7622"/>
              <a:ext cx="850" cy="850"/>
            </a:xfrm>
            <a:prstGeom prst="round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83282"/>
                </a:solidFill>
              </a:endParaRPr>
            </a:p>
          </p:txBody>
        </p:sp>
        <p:sp>
          <p:nvSpPr>
            <p:cNvPr id="5" name="文本框 4"/>
            <p:cNvSpPr txBox="1"/>
            <p:nvPr/>
          </p:nvSpPr>
          <p:spPr>
            <a:xfrm>
              <a:off x="11517" y="7622"/>
              <a:ext cx="850" cy="850"/>
            </a:xfrm>
            <a:prstGeom prst="rect">
              <a:avLst/>
            </a:prstGeom>
            <a:noFill/>
          </p:spPr>
          <p:txBody>
            <a:bodyPr wrap="square" rtlCol="0" anchor="ctr" anchorCtr="1">
              <a:noAutofit/>
            </a:bodyPr>
            <a:p>
              <a:r>
                <a:rPr lang="en-US" altLang="zh-CN" sz="2800" b="1">
                  <a:solidFill>
                    <a:schemeClr val="bg1"/>
                  </a:solidFill>
                  <a:latin typeface="Times New Roman" panose="02020603050405020304" charset="0"/>
                  <a:cs typeface="Times New Roman" panose="02020603050405020304" charset="0"/>
                </a:rPr>
                <a:t>7</a:t>
              </a:r>
              <a:endParaRPr lang="en-US" altLang="zh-CN" sz="2800" b="1">
                <a:solidFill>
                  <a:schemeClr val="bg1"/>
                </a:solidFill>
                <a:latin typeface="Times New Roman" panose="02020603050405020304" charset="0"/>
                <a:cs typeface="Times New Roman" panose="02020603050405020304" charset="0"/>
              </a:endParaRPr>
            </a:p>
          </p:txBody>
        </p:sp>
      </p:grpSp>
      <p:cxnSp>
        <p:nvCxnSpPr>
          <p:cNvPr id="10" name="直接连接符 9"/>
          <p:cNvCxnSpPr/>
          <p:nvPr/>
        </p:nvCxnSpPr>
        <p:spPr>
          <a:xfrm>
            <a:off x="899795" y="900000"/>
            <a:ext cx="3600000" cy="0"/>
          </a:xfrm>
          <a:prstGeom prst="line">
            <a:avLst/>
          </a:prstGeom>
          <a:ln w="25400">
            <a:gradFill>
              <a:gsLst>
                <a:gs pos="0">
                  <a:srgbClr val="783282"/>
                </a:gs>
                <a:gs pos="50000">
                  <a:srgbClr val="783282"/>
                </a:gs>
                <a:gs pos="100000">
                  <a:schemeClr val="bg1"/>
                </a:gs>
              </a:gsLst>
              <a:lin ang="0" scaled="1"/>
            </a:gra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900000" y="180000"/>
            <a:ext cx="3240000" cy="720000"/>
          </a:xfrm>
          <a:prstGeom prst="rect">
            <a:avLst/>
          </a:prstGeom>
          <a:noFill/>
        </p:spPr>
        <p:txBody>
          <a:bodyPr wrap="square" rtlCol="0" anchor="ctr" anchorCtr="0">
            <a:noAutofit/>
          </a:bodyPr>
          <a:p>
            <a:r>
              <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rPr>
              <a:t>有限阶段问题</a:t>
            </a:r>
            <a:endParaRPr lang="zh-CN" altLang="en-US" sz="32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4" name="组合 13"/>
          <p:cNvGrpSpPr/>
          <p:nvPr/>
        </p:nvGrpSpPr>
        <p:grpSpPr>
          <a:xfrm>
            <a:off x="0" y="179705"/>
            <a:ext cx="720090" cy="1079500"/>
            <a:chOff x="0" y="283"/>
            <a:chExt cx="1134" cy="1700"/>
          </a:xfrm>
        </p:grpSpPr>
        <p:sp>
          <p:nvSpPr>
            <p:cNvPr id="9" name="矩形 8"/>
            <p:cNvSpPr/>
            <p:nvPr/>
          </p:nvSpPr>
          <p:spPr>
            <a:xfrm>
              <a:off x="0" y="283"/>
              <a:ext cx="1134" cy="1701"/>
            </a:xfrm>
            <a:prstGeom prst="rect">
              <a:avLst/>
            </a:prstGeom>
            <a:solidFill>
              <a:srgbClr val="78328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0" y="283"/>
              <a:ext cx="1134" cy="1701"/>
            </a:xfrm>
            <a:prstGeom prst="rect">
              <a:avLst/>
            </a:prstGeom>
            <a:noFill/>
          </p:spPr>
          <p:txBody>
            <a:bodyPr wrap="square" rtlCol="0" anchor="ctr" anchorCtr="1">
              <a:noAutofit/>
            </a:bodyPr>
            <a:p>
              <a:r>
                <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a:t>
              </a:r>
              <a:endParaRPr lang="en-US" altLang="zh-CN" sz="4000" b="1">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15" name="文本框 14"/>
          <p:cNvSpPr txBox="1"/>
          <p:nvPr/>
        </p:nvSpPr>
        <p:spPr>
          <a:xfrm>
            <a:off x="720000" y="899795"/>
            <a:ext cx="3600000" cy="360000"/>
          </a:xfrm>
          <a:prstGeom prst="rect">
            <a:avLst/>
          </a:prstGeom>
          <a:noFill/>
        </p:spPr>
        <p:txBody>
          <a:bodyPr wrap="square" rtlCol="0" anchor="ctr" anchorCtr="0">
            <a:noAutofit/>
          </a:bodyPr>
          <a:p>
            <a:r>
              <a:rPr lang="zh-CN" altLang="en-US"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动态规划例</a:t>
            </a:r>
            <a:r>
              <a:rPr lang="en-US" altLang="zh-CN"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rPr>
              <a:t>1</a:t>
            </a:r>
            <a:endParaRPr lang="en-US" altLang="zh-CN" sz="2000" b="1">
              <a:solidFill>
                <a:schemeClr val="bg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605915" y="1440815"/>
            <a:ext cx="8979972" cy="50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timing>
</p:sld>
</file>

<file path=ppt/tags/tag1.xml><?xml version="1.0" encoding="utf-8"?>
<p:tagLst xmlns:p="http://schemas.openxmlformats.org/presentationml/2006/main">
  <p:tag name="KSO_WM_DIAGRAM_VIRTUALLY_FRAME" val="{&quot;height&quot;:408.20000033040685,&quot;left&quot;:354.33070866141736,&quot;top&quot;:56.69291305541992,&quot;width&quot;:569.85}"/>
</p:tagLst>
</file>

<file path=ppt/tags/tag10.xml><?xml version="1.0" encoding="utf-8"?>
<p:tagLst xmlns:p="http://schemas.openxmlformats.org/presentationml/2006/main">
  <p:tag name="KSO_WM_BEAUTIFY_FLAG" val=""/>
  <p:tag name="KSO_WM_DIAGRAM_VIRTUALLY_FRAME" val="{&quot;height&quot;:408.20000033040685,&quot;left&quot;:354.33070866141736,&quot;top&quot;:56.69291305541992,&quot;width&quot;:569.85}"/>
</p:tagLst>
</file>

<file path=ppt/tags/tag11.xml><?xml version="1.0" encoding="utf-8"?>
<p:tagLst xmlns:p="http://schemas.openxmlformats.org/presentationml/2006/main">
  <p:tag name="KSO_WM_DIAGRAM_VIRTUALLY_FRAME" val="{&quot;height&quot;:408.20000033040685,&quot;left&quot;:354.33070866141736,&quot;top&quot;:56.69291305541992,&quot;width&quot;:569.85}"/>
</p:tagLst>
</file>

<file path=ppt/tags/tag12.xml><?xml version="1.0" encoding="utf-8"?>
<p:tagLst xmlns:p="http://schemas.openxmlformats.org/presentationml/2006/main">
  <p:tag name="KSO_WM_BEAUTIFY_FLAG" val=""/>
  <p:tag name="KSO_WM_DIAGRAM_VIRTUALLY_FRAME" val="{&quot;height&quot;:408.20000033040685,&quot;left&quot;:354.33070866141736,&quot;top&quot;:56.69291305541992,&quot;width&quot;:569.85}"/>
</p:tagLst>
</file>

<file path=ppt/tags/tag13.xml><?xml version="1.0" encoding="utf-8"?>
<p:tagLst xmlns:p="http://schemas.openxmlformats.org/presentationml/2006/main">
  <p:tag name="KSO_WM_BEAUTIFY_FLAG" val=""/>
  <p:tag name="KSO_WM_DIAGRAM_VIRTUALLY_FRAME" val="{&quot;height&quot;:408.20000033040685,&quot;left&quot;:354.33070866141736,&quot;top&quot;:56.69291305541992,&quot;width&quot;:569.85}"/>
</p:tagLst>
</file>

<file path=ppt/tags/tag14.xml><?xml version="1.0" encoding="utf-8"?>
<p:tagLst xmlns:p="http://schemas.openxmlformats.org/presentationml/2006/main">
  <p:tag name="KSO_WM_BEAUTIFY_FLAG" val=""/>
  <p:tag name="KSO_WM_DIAGRAM_VIRTUALLY_FRAME" val="{&quot;height&quot;:408.20000033040685,&quot;left&quot;:354.33070866141736,&quot;top&quot;:56.69291305541992,&quot;width&quot;:569.85}"/>
</p:tagLst>
</file>

<file path=ppt/tags/tag15.xml><?xml version="1.0" encoding="utf-8"?>
<p:tagLst xmlns:p="http://schemas.openxmlformats.org/presentationml/2006/main">
  <p:tag name="KSO_WM_BEAUTIFY_FLAG" val=""/>
  <p:tag name="KSO_WM_DIAGRAM_VIRTUALLY_FRAME" val="{&quot;height&quot;:408.20000033040685,&quot;left&quot;:354.33070866141736,&quot;top&quot;:56.69291305541992,&quot;width&quot;:569.85}"/>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408.20000033040685,&quot;left&quot;:354.33070866141736,&quot;top&quot;:56.69291305541992,&quot;width&quot;:569.85}"/>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commondata" val="eyJoZGlkIjoiZGU2NDg0MjY2OGI5ODEyODYyMDdjMDBhNTE2ZWVhZjgifQ=="/>
</p:tagLst>
</file>

<file path=ppt/tags/tag3.xml><?xml version="1.0" encoding="utf-8"?>
<p:tagLst xmlns:p="http://schemas.openxmlformats.org/presentationml/2006/main">
  <p:tag name="KSO_WM_DIAGRAM_VIRTUALLY_FRAME" val="{&quot;height&quot;:408.20000033040685,&quot;left&quot;:354.33070866141736,&quot;top&quot;:56.69291305541992,&quot;width&quot;:569.85}"/>
</p:tagLst>
</file>

<file path=ppt/tags/tag4.xml><?xml version="1.0" encoding="utf-8"?>
<p:tagLst xmlns:p="http://schemas.openxmlformats.org/presentationml/2006/main">
  <p:tag name="KSO_WM_DIAGRAM_VIRTUALLY_FRAME" val="{&quot;height&quot;:408.20000033040685,&quot;left&quot;:354.33070866141736,&quot;top&quot;:56.69291305541992,&quot;width&quot;:569.85}"/>
</p:tagLst>
</file>

<file path=ppt/tags/tag5.xml><?xml version="1.0" encoding="utf-8"?>
<p:tagLst xmlns:p="http://schemas.openxmlformats.org/presentationml/2006/main">
  <p:tag name="KSO_WM_DIAGRAM_VIRTUALLY_FRAME" val="{&quot;height&quot;:408.20000033040685,&quot;left&quot;:354.33070866141736,&quot;top&quot;:56.69291305541992,&quot;width&quot;:569.85}"/>
</p:tagLst>
</file>

<file path=ppt/tags/tag6.xml><?xml version="1.0" encoding="utf-8"?>
<p:tagLst xmlns:p="http://schemas.openxmlformats.org/presentationml/2006/main">
  <p:tag name="KSO_WM_DIAGRAM_VIRTUALLY_FRAME" val="{&quot;height&quot;:408.20000033040685,&quot;left&quot;:354.33070866141736,&quot;top&quot;:56.69291305541992,&quot;width&quot;:569.85}"/>
</p:tagLst>
</file>

<file path=ppt/tags/tag7.xml><?xml version="1.0" encoding="utf-8"?>
<p:tagLst xmlns:p="http://schemas.openxmlformats.org/presentationml/2006/main">
  <p:tag name="KSO_WM_BEAUTIFY_FLAG" val=""/>
  <p:tag name="KSO_WM_DIAGRAM_VIRTUALLY_FRAME" val="{&quot;height&quot;:408.20000033040685,&quot;left&quot;:354.33070866141736,&quot;top&quot;:56.69291305541992,&quot;width&quot;:569.85}"/>
</p:tagLst>
</file>

<file path=ppt/tags/tag8.xml><?xml version="1.0" encoding="utf-8"?>
<p:tagLst xmlns:p="http://schemas.openxmlformats.org/presentationml/2006/main">
  <p:tag name="KSO_WM_BEAUTIFY_FLAG" val=""/>
  <p:tag name="KSO_WM_DIAGRAM_VIRTUALLY_FRAME" val="{&quot;height&quot;:408.20000033040685,&quot;left&quot;:354.33070866141736,&quot;top&quot;:56.69291305541992,&quot;width&quot;:569.85}"/>
</p:tagLst>
</file>

<file path=ppt/tags/tag9.xml><?xml version="1.0" encoding="utf-8"?>
<p:tagLst xmlns:p="http://schemas.openxmlformats.org/presentationml/2006/main">
  <p:tag name="KSO_WM_BEAUTIFY_FLAG" val=""/>
  <p:tag name="KSO_WM_DIAGRAM_VIRTUALLY_FRAME" val="{&quot;height&quot;:408.20000033040685,&quot;left&quot;:354.33070866141736,&quot;top&quot;:56.69291305541992,&quot;width&quot;:569.85}"/>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1316</Words>
  <Application>WPS 演示</Application>
  <PresentationFormat>宽屏</PresentationFormat>
  <Paragraphs>261</Paragraphs>
  <Slides>25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11</vt:i4>
      </vt:variant>
      <vt:variant>
        <vt:lpstr>幻灯片标题</vt:lpstr>
      </vt:variant>
      <vt:variant>
        <vt:i4>25</vt:i4>
      </vt:variant>
    </vt:vector>
  </HeadingPairs>
  <TitlesOfParts>
    <vt:vector size="48" baseType="lpstr">
      <vt:lpstr>Arial</vt:lpstr>
      <vt:lpstr>宋体</vt:lpstr>
      <vt:lpstr>Wingdings</vt:lpstr>
      <vt:lpstr>楷体</vt:lpstr>
      <vt:lpstr>Calibri</vt:lpstr>
      <vt:lpstr>微软雅黑</vt:lpstr>
      <vt:lpstr>Times New Roman</vt:lpstr>
      <vt:lpstr>Arial Unicode MS</vt:lpstr>
      <vt:lpstr>等线</vt:lpstr>
      <vt:lpstr>Wingdings</vt:lpstr>
      <vt:lpstr>黑体</vt:lpstr>
      <vt:lpstr>WPS</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钱昊远(2023011151)</cp:lastModifiedBy>
  <cp:revision>56</cp:revision>
  <dcterms:created xsi:type="dcterms:W3CDTF">2023-08-09T12:44:00Z</dcterms:created>
  <dcterms:modified xsi:type="dcterms:W3CDTF">2024-12-14T12:16:12Z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2052-12.1.0.16417</vt:lpwstr>
  </property>
</Properties>
</file>