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364" r:id="rId2"/>
    <p:sldId id="399" r:id="rId3"/>
    <p:sldId id="401" r:id="rId4"/>
    <p:sldId id="402" r:id="rId5"/>
    <p:sldId id="360" r:id="rId6"/>
    <p:sldId id="394" r:id="rId7"/>
    <p:sldId id="396" r:id="rId8"/>
    <p:sldId id="392" r:id="rId9"/>
    <p:sldId id="352" r:id="rId10"/>
    <p:sldId id="362" r:id="rId11"/>
    <p:sldId id="259" r:id="rId12"/>
    <p:sldId id="404" r:id="rId13"/>
    <p:sldId id="278" r:id="rId14"/>
    <p:sldId id="452" r:id="rId15"/>
    <p:sldId id="306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9" r:id="rId24"/>
    <p:sldId id="332" r:id="rId25"/>
    <p:sldId id="333" r:id="rId26"/>
    <p:sldId id="260" r:id="rId27"/>
    <p:sldId id="280" r:id="rId28"/>
    <p:sldId id="263" r:id="rId29"/>
    <p:sldId id="304" r:id="rId30"/>
    <p:sldId id="264" r:id="rId31"/>
    <p:sldId id="405" r:id="rId32"/>
    <p:sldId id="381" r:id="rId33"/>
    <p:sldId id="383" r:id="rId34"/>
    <p:sldId id="384" r:id="rId35"/>
    <p:sldId id="385" r:id="rId36"/>
    <p:sldId id="389" r:id="rId37"/>
    <p:sldId id="406" r:id="rId38"/>
    <p:sldId id="443" r:id="rId39"/>
    <p:sldId id="450" r:id="rId40"/>
    <p:sldId id="444" r:id="rId41"/>
    <p:sldId id="446" r:id="rId42"/>
    <p:sldId id="407" r:id="rId43"/>
    <p:sldId id="45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6" autoAdjust="0"/>
    <p:restoredTop sz="84482" autoAdjust="0"/>
  </p:normalViewPr>
  <p:slideViewPr>
    <p:cSldViewPr snapToGrid="0">
      <p:cViewPr>
        <p:scale>
          <a:sx n="75" d="100"/>
          <a:sy n="75" d="100"/>
        </p:scale>
        <p:origin x="312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2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2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Abbreviation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1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dirty="0"/>
              <a:t>Off-policy learning is implemented based on Importance Sampling</a:t>
            </a:r>
            <a:r>
              <a:rPr lang="en-US" altLang="zh-CN" sz="1200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09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71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Relative entropy: evaluate asymmetry of two probability distribution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93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7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/>
              <a:t>Almost all Reinforcement Learning problem can be formulated as Markov Decision Process.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Estimate the expected value of the original problem by constructing a sequence of samples from </a:t>
            </a:r>
            <a:r>
              <a:rPr lang="en-US" altLang="zh-CN" sz="1200" dirty="0">
                <a:sym typeface="+mn-ea"/>
              </a:rPr>
              <a:t>randomly MDP sampling.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+mn-ea"/>
              </a:rPr>
              <a:t>Each sample sequence called </a:t>
            </a:r>
            <a:r>
              <a:rPr lang="en-US" altLang="zh-CN" sz="1200" u="sng" dirty="0">
                <a:sym typeface="+mn-ea"/>
              </a:rPr>
              <a:t>an </a:t>
            </a:r>
            <a:r>
              <a:rPr lang="en-US" altLang="zh-CN" sz="1200" i="1" u="sng" dirty="0">
                <a:sym typeface="+mn-ea"/>
              </a:rPr>
              <a:t>Episode</a:t>
            </a:r>
            <a:r>
              <a:rPr lang="en-US" altLang="zh-CN" sz="1200" u="sng" dirty="0">
                <a:sym typeface="+mn-ea"/>
              </a:rPr>
              <a:t> must be complete</a:t>
            </a:r>
            <a:r>
              <a:rPr lang="en-US" altLang="zh-CN" sz="1200" dirty="0">
                <a:sym typeface="+mn-ea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5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+mn-ea"/>
              </a:rPr>
              <a:t>MC: Each sample sequence called </a:t>
            </a:r>
            <a:r>
              <a:rPr lang="en-US" altLang="zh-CN" sz="1200" u="sng" dirty="0">
                <a:sym typeface="+mn-ea"/>
              </a:rPr>
              <a:t>an </a:t>
            </a:r>
            <a:r>
              <a:rPr lang="en-US" altLang="zh-CN" sz="1200" i="1" u="sng" dirty="0">
                <a:sym typeface="+mn-ea"/>
              </a:rPr>
              <a:t>Episode</a:t>
            </a:r>
            <a:r>
              <a:rPr lang="en-US" altLang="zh-CN" sz="1200" u="sng" dirty="0">
                <a:sym typeface="+mn-ea"/>
              </a:rPr>
              <a:t> must be complete</a:t>
            </a:r>
            <a:r>
              <a:rPr lang="en-US" altLang="zh-CN" sz="1200" dirty="0">
                <a:sym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TD: </a:t>
            </a:r>
            <a:r>
              <a:rPr lang="en-US" altLang="zh-CN" u="sng" dirty="0"/>
              <a:t>Do </a:t>
            </a:r>
            <a:r>
              <a:rPr lang="en-US" altLang="zh-CN" b="1" u="sng" dirty="0"/>
              <a:t>not</a:t>
            </a:r>
            <a:r>
              <a:rPr lang="en-US" altLang="zh-CN" u="sng" dirty="0"/>
              <a:t> need a complete interaction sequence</a:t>
            </a:r>
            <a:r>
              <a:rPr lang="en-US" altLang="zh-CN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parameterized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25F9-3A44-412A-8678-5A7E1CA6714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B17C-EBBF-455F-A0E7-A0DC8CB99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44.png"/><Relationship Id="rId7" Type="http://schemas.openxmlformats.org/officeDocument/2006/relationships/image" Target="../media/image63.png"/><Relationship Id="rId12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67.png"/><Relationship Id="rId5" Type="http://schemas.openxmlformats.org/officeDocument/2006/relationships/image" Target="../media/image48.png"/><Relationship Id="rId10" Type="http://schemas.openxmlformats.org/officeDocument/2006/relationships/image" Target="../media/image66.png"/><Relationship Id="rId4" Type="http://schemas.openxmlformats.org/officeDocument/2006/relationships/image" Target="../media/image47.png"/><Relationship Id="rId9" Type="http://schemas.openxmlformats.org/officeDocument/2006/relationships/image" Target="../media/image65.png"/><Relationship Id="rId1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8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1.png"/><Relationship Id="rId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4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4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0" Type="http://schemas.openxmlformats.org/officeDocument/2006/relationships/image" Target="../media/image119.png"/><Relationship Id="rId4" Type="http://schemas.openxmlformats.org/officeDocument/2006/relationships/image" Target="../media/image49.png"/><Relationship Id="rId9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DS18.html" TargetMode="External"/><Relationship Id="rId2" Type="http://schemas.openxmlformats.org/officeDocument/2006/relationships/hyperlink" Target="http://www0.cs.ucl.ac.uk/staff/d.silver/web/Teaching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20542"/>
            <a:ext cx="9144000" cy="1395231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Reinforcement Learning</a:t>
            </a:r>
            <a:endParaRPr lang="zh-CN" altLang="en-US" sz="4800" b="1" dirty="0">
              <a:solidFill>
                <a:srgbClr val="C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BFD2A71-DACC-4572-9CC6-2ADE4B027AB7}"/>
              </a:ext>
            </a:extLst>
          </p:cNvPr>
          <p:cNvSpPr txBox="1">
            <a:spLocks/>
          </p:cNvSpPr>
          <p:nvPr/>
        </p:nvSpPr>
        <p:spPr>
          <a:xfrm>
            <a:off x="1521224" y="3055249"/>
            <a:ext cx="9144000" cy="2397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Sha Yuan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antha@qq.com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Knowledge Engineering Group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Tsinghua University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Approximate Solution Methods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705105"/>
            <a:ext cx="9884410" cy="2601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In many tasks, the state space is </a:t>
            </a:r>
            <a:r>
              <a:rPr lang="en-US" altLang="zh-CN" u="sng" dirty="0"/>
              <a:t>enormous</a:t>
            </a:r>
            <a:r>
              <a:rPr lang="en-US" altLang="zh-CN" dirty="0"/>
              <a:t> or </a:t>
            </a:r>
            <a:r>
              <a:rPr lang="en-US" altLang="zh-CN" u="sng" dirty="0"/>
              <a:t>continuous</a:t>
            </a:r>
            <a:r>
              <a:rPr lang="en-US" altLang="zh-CN" dirty="0"/>
              <a:t>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u="sng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Reinforcement Learning + Function Approximation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Function Approximation (</a:t>
            </a:r>
            <a:r>
              <a:rPr lang="en-US" altLang="zh-CN" u="sng" dirty="0"/>
              <a:t>Supervised Learning</a:t>
            </a:r>
            <a:r>
              <a:rPr lang="en-US" altLang="zh-CN" dirty="0"/>
              <a:t>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EE2C46C-E6A6-4F48-B5E9-87E0AAC9B2C1}"/>
              </a:ext>
            </a:extLst>
          </p:cNvPr>
          <p:cNvGrpSpPr/>
          <p:nvPr/>
        </p:nvGrpSpPr>
        <p:grpSpPr>
          <a:xfrm>
            <a:off x="1313993" y="4573188"/>
            <a:ext cx="9036685" cy="1405890"/>
            <a:chOff x="1781" y="5374"/>
            <a:chExt cx="14231" cy="2214"/>
          </a:xfrm>
        </p:grpSpPr>
        <p:sp>
          <p:nvSpPr>
            <p:cNvPr id="6" name="圆角矩形 3">
              <a:extLst>
                <a:ext uri="{FF2B5EF4-FFF2-40B4-BE49-F238E27FC236}">
                  <a16:creationId xmlns:a16="http://schemas.microsoft.com/office/drawing/2014/main" id="{CFA07DA9-FAB6-4CA1-9D8E-A649A8C9B138}"/>
                </a:ext>
              </a:extLst>
            </p:cNvPr>
            <p:cNvSpPr/>
            <p:nvPr/>
          </p:nvSpPr>
          <p:spPr>
            <a:xfrm>
              <a:off x="1781" y="5374"/>
              <a:ext cx="3616" cy="221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Step 1</a:t>
              </a: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Define a set of functions</a:t>
              </a:r>
            </a:p>
          </p:txBody>
        </p:sp>
        <p:sp>
          <p:nvSpPr>
            <p:cNvPr id="7" name="圆角矩形 4">
              <a:extLst>
                <a:ext uri="{FF2B5EF4-FFF2-40B4-BE49-F238E27FC236}">
                  <a16:creationId xmlns:a16="http://schemas.microsoft.com/office/drawing/2014/main" id="{CEAD6D9A-A066-4B2A-983C-576541478C66}"/>
                </a:ext>
              </a:extLst>
            </p:cNvPr>
            <p:cNvSpPr/>
            <p:nvPr/>
          </p:nvSpPr>
          <p:spPr>
            <a:xfrm>
              <a:off x="6921" y="5374"/>
              <a:ext cx="3616" cy="221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Step 2</a:t>
              </a:r>
            </a:p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Goodness of function</a:t>
              </a:r>
            </a:p>
          </p:txBody>
        </p:sp>
        <p:sp>
          <p:nvSpPr>
            <p:cNvPr id="8" name="圆角矩形 5">
              <a:extLst>
                <a:ext uri="{FF2B5EF4-FFF2-40B4-BE49-F238E27FC236}">
                  <a16:creationId xmlns:a16="http://schemas.microsoft.com/office/drawing/2014/main" id="{A5F287DB-6A82-45B2-A857-F1C1358C3FDC}"/>
                </a:ext>
              </a:extLst>
            </p:cNvPr>
            <p:cNvSpPr/>
            <p:nvPr/>
          </p:nvSpPr>
          <p:spPr>
            <a:xfrm>
              <a:off x="12396" y="5374"/>
              <a:ext cx="3616" cy="221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Step 3</a:t>
              </a:r>
            </a:p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Pick the best function</a:t>
              </a:r>
            </a:p>
          </p:txBody>
        </p:sp>
        <p:sp>
          <p:nvSpPr>
            <p:cNvPr id="9" name="右箭头 6">
              <a:extLst>
                <a:ext uri="{FF2B5EF4-FFF2-40B4-BE49-F238E27FC236}">
                  <a16:creationId xmlns:a16="http://schemas.microsoft.com/office/drawing/2014/main" id="{264D3AFD-9219-4F0D-AA21-24484D08F3BC}"/>
                </a:ext>
              </a:extLst>
            </p:cNvPr>
            <p:cNvSpPr/>
            <p:nvPr/>
          </p:nvSpPr>
          <p:spPr>
            <a:xfrm>
              <a:off x="5677" y="6061"/>
              <a:ext cx="994" cy="61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7">
              <a:extLst>
                <a:ext uri="{FF2B5EF4-FFF2-40B4-BE49-F238E27FC236}">
                  <a16:creationId xmlns:a16="http://schemas.microsoft.com/office/drawing/2014/main" id="{9D99D69E-C2AA-40E9-B779-227776BD0AC8}"/>
                </a:ext>
              </a:extLst>
            </p:cNvPr>
            <p:cNvSpPr/>
            <p:nvPr/>
          </p:nvSpPr>
          <p:spPr>
            <a:xfrm>
              <a:off x="10970" y="6061"/>
              <a:ext cx="994" cy="61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5F0C7D69-6E92-41D0-B272-CCC9CADB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03" y="6186796"/>
            <a:ext cx="2333625" cy="5143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7B608D3-19B3-4CE4-BB78-F6658F3D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30" y="6119418"/>
            <a:ext cx="3105150" cy="6191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7A17FB0-3723-4302-A80C-660A37E21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282" y="6082021"/>
            <a:ext cx="3171825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</a:rPr>
              <a:t>Approximate Solution Methods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51230" y="1811655"/>
            <a:ext cx="10073640" cy="4204335"/>
            <a:chOff x="920" y="2090"/>
            <a:chExt cx="15864" cy="6621"/>
          </a:xfrm>
        </p:grpSpPr>
        <p:sp>
          <p:nvSpPr>
            <p:cNvPr id="20" name="矩形 19"/>
            <p:cNvSpPr/>
            <p:nvPr/>
          </p:nvSpPr>
          <p:spPr>
            <a:xfrm>
              <a:off x="920" y="2090"/>
              <a:ext cx="15864" cy="66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419" y="2663"/>
              <a:ext cx="13391" cy="5589"/>
              <a:chOff x="2571" y="2663"/>
              <a:chExt cx="13391" cy="5589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11" y="2663"/>
                <a:ext cx="11147" cy="3844"/>
                <a:chOff x="3233" y="3478"/>
                <a:chExt cx="11147" cy="3844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3233" y="3478"/>
                  <a:ext cx="11147" cy="3844"/>
                  <a:chOff x="1909" y="3260"/>
                  <a:chExt cx="11147" cy="3844"/>
                </a:xfrm>
              </p:grpSpPr>
              <p:sp>
                <p:nvSpPr>
                  <p:cNvPr id="5" name="椭圆 4"/>
                  <p:cNvSpPr/>
                  <p:nvPr/>
                </p:nvSpPr>
                <p:spPr>
                  <a:xfrm>
                    <a:off x="1909" y="3260"/>
                    <a:ext cx="6417" cy="3845"/>
                  </a:xfrm>
                  <a:prstGeom prst="ellipse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椭圆 5"/>
                  <p:cNvSpPr/>
                  <p:nvPr/>
                </p:nvSpPr>
                <p:spPr>
                  <a:xfrm>
                    <a:off x="6640" y="3260"/>
                    <a:ext cx="6417" cy="3845"/>
                  </a:xfrm>
                  <a:prstGeom prst="ellipse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" name="文本框 7"/>
                <p:cNvSpPr txBox="1"/>
                <p:nvPr/>
              </p:nvSpPr>
              <p:spPr>
                <a:xfrm>
                  <a:off x="3967" y="4701"/>
                  <a:ext cx="3997" cy="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/>
                    <a:t>Policy approximation</a:t>
                  </a: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9650" y="4760"/>
                  <a:ext cx="3997" cy="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/>
                    <a:t>Value approximation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2571" y="5923"/>
                <a:ext cx="3921" cy="2329"/>
                <a:chOff x="2087" y="6647"/>
                <a:chExt cx="3921" cy="2329"/>
              </a:xfrm>
            </p:grpSpPr>
            <p:cxnSp>
              <p:nvCxnSpPr>
                <p:cNvPr id="11" name="直接箭头连接符 10"/>
                <p:cNvCxnSpPr/>
                <p:nvPr/>
              </p:nvCxnSpPr>
              <p:spPr>
                <a:xfrm flipH="1">
                  <a:off x="3869" y="6647"/>
                  <a:ext cx="917" cy="1553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2087" y="8251"/>
                  <a:ext cx="392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rgbClr val="C00000"/>
                      </a:solidFill>
                    </a:rPr>
                    <a:t>Learning a Actor</a:t>
                  </a: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7044" y="5446"/>
                <a:ext cx="3921" cy="2740"/>
                <a:chOff x="6841" y="6236"/>
                <a:chExt cx="3921" cy="2740"/>
              </a:xfrm>
            </p:grpSpPr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8784" y="6236"/>
                  <a:ext cx="34" cy="165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本框 14"/>
                <p:cNvSpPr txBox="1"/>
                <p:nvPr/>
              </p:nvSpPr>
              <p:spPr>
                <a:xfrm>
                  <a:off x="6841" y="8251"/>
                  <a:ext cx="392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 </a:t>
                  </a:r>
                  <a:r>
                    <a:rPr lang="en-US" altLang="zh-CN" sz="2400" b="1" dirty="0">
                      <a:solidFill>
                        <a:srgbClr val="C00000"/>
                      </a:solidFill>
                    </a:rPr>
                    <a:t>Actor + Critic</a:t>
                  </a: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2041" y="5923"/>
                <a:ext cx="3921" cy="2329"/>
                <a:chOff x="12168" y="6647"/>
                <a:chExt cx="3921" cy="2329"/>
              </a:xfrm>
            </p:grpSpPr>
            <p:cxnSp>
              <p:nvCxnSpPr>
                <p:cNvPr id="12" name="直接箭头连接符 11"/>
                <p:cNvCxnSpPr/>
                <p:nvPr/>
              </p:nvCxnSpPr>
              <p:spPr>
                <a:xfrm>
                  <a:off x="12524" y="6647"/>
                  <a:ext cx="996" cy="1426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"/>
                <p:cNvSpPr txBox="1"/>
                <p:nvPr/>
              </p:nvSpPr>
              <p:spPr>
                <a:xfrm>
                  <a:off x="12168" y="8251"/>
                  <a:ext cx="392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rgbClr val="C00000"/>
                      </a:solidFill>
                    </a:rPr>
                    <a:t>Learning a Critic</a:t>
                  </a:r>
                </a:p>
              </p:txBody>
            </p:sp>
          </p:grp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8345F8-F474-465B-812E-9EA788146BCE}"/>
              </a:ext>
            </a:extLst>
          </p:cNvPr>
          <p:cNvSpPr txBox="1"/>
          <p:nvPr/>
        </p:nvSpPr>
        <p:spPr>
          <a:xfrm>
            <a:off x="5070315" y="3153420"/>
            <a:ext cx="181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Outline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9884410" cy="470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Preliminaries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</a:t>
            </a:r>
            <a:r>
              <a:rPr lang="en-US" altLang="zh-CN" sz="3300" b="1" dirty="0">
                <a:solidFill>
                  <a:srgbClr val="C00000"/>
                </a:solidFill>
              </a:rPr>
              <a:t>Asynchronous Advantage Actor-Critic (A3C)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On policy vs. Off Policy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Proximal Policy Optimization (PPO)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 marL="0" indent="0"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zh-CN" altLang="en-US" sz="3600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27743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</a:rPr>
              <a:t>Actor-Critic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889125" y="1691005"/>
            <a:ext cx="7550785" cy="3954145"/>
            <a:chOff x="2975" y="2663"/>
            <a:chExt cx="11891" cy="6227"/>
          </a:xfrm>
        </p:grpSpPr>
        <p:grpSp>
          <p:nvGrpSpPr>
            <p:cNvPr id="46" name="组合 45"/>
            <p:cNvGrpSpPr/>
            <p:nvPr/>
          </p:nvGrpSpPr>
          <p:grpSpPr>
            <a:xfrm>
              <a:off x="2975" y="2663"/>
              <a:ext cx="11891" cy="5916"/>
              <a:chOff x="2975" y="2663"/>
              <a:chExt cx="11891" cy="5916"/>
            </a:xfrm>
          </p:grpSpPr>
          <p:sp>
            <p:nvSpPr>
              <p:cNvPr id="29" name="右箭头 28"/>
              <p:cNvSpPr/>
              <p:nvPr/>
            </p:nvSpPr>
            <p:spPr>
              <a:xfrm rot="3180000">
                <a:off x="11458" y="5119"/>
                <a:ext cx="1146" cy="7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箭头 29"/>
              <p:cNvSpPr/>
              <p:nvPr/>
            </p:nvSpPr>
            <p:spPr>
              <a:xfrm>
                <a:off x="8428" y="7156"/>
                <a:ext cx="1171" cy="8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左箭头 31"/>
              <p:cNvSpPr/>
              <p:nvPr/>
            </p:nvSpPr>
            <p:spPr>
              <a:xfrm rot="7260000">
                <a:off x="5612" y="5055"/>
                <a:ext cx="1171" cy="8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6849" y="2663"/>
                <a:ext cx="4584" cy="2088"/>
                <a:chOff x="6849" y="2663"/>
                <a:chExt cx="4584" cy="2088"/>
              </a:xfrm>
            </p:grpSpPr>
            <p:sp>
              <p:nvSpPr>
                <p:cNvPr id="3" name="圆角矩形 2"/>
                <p:cNvSpPr/>
                <p:nvPr/>
              </p:nvSpPr>
              <p:spPr>
                <a:xfrm>
                  <a:off x="6849" y="2663"/>
                  <a:ext cx="4584" cy="2088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5" name="组合 34"/>
                <p:cNvGrpSpPr/>
                <p:nvPr/>
              </p:nvGrpSpPr>
              <p:grpSpPr>
                <a:xfrm>
                  <a:off x="7245" y="3053"/>
                  <a:ext cx="3793" cy="1307"/>
                  <a:chOff x="7245" y="3053"/>
                  <a:chExt cx="3793" cy="1307"/>
                </a:xfrm>
              </p:grpSpPr>
              <p:pic>
                <p:nvPicPr>
                  <p:cNvPr id="33" name="图片 32" descr="CodeCogsEqn-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425" y="3278"/>
                    <a:ext cx="330" cy="270"/>
                  </a:xfrm>
                  <a:prstGeom prst="rect">
                    <a:avLst/>
                  </a:prstGeom>
                </p:spPr>
              </p:pic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7245" y="3053"/>
                    <a:ext cx="3793" cy="1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/>
                      <a:t>    interacts with the environment</a:t>
                    </a:r>
                  </a:p>
                </p:txBody>
              </p:sp>
            </p:grpSp>
          </p:grpSp>
          <p:grpSp>
            <p:nvGrpSpPr>
              <p:cNvPr id="44" name="组合 43"/>
              <p:cNvGrpSpPr/>
              <p:nvPr/>
            </p:nvGrpSpPr>
            <p:grpSpPr>
              <a:xfrm>
                <a:off x="10282" y="6491"/>
                <a:ext cx="4584" cy="2088"/>
                <a:chOff x="10282" y="6491"/>
                <a:chExt cx="4584" cy="2088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0282" y="6491"/>
                  <a:ext cx="4584" cy="2088"/>
                </a:xfrm>
                <a:prstGeom prst="round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10760" y="7173"/>
                  <a:ext cx="3504" cy="724"/>
                  <a:chOff x="10760" y="7173"/>
                  <a:chExt cx="3504" cy="724"/>
                </a:xfrm>
              </p:grpSpPr>
              <p:pic>
                <p:nvPicPr>
                  <p:cNvPr id="36" name="图片 35" descr="CodeCogsEqn-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008" y="7355"/>
                    <a:ext cx="1257" cy="521"/>
                  </a:xfrm>
                  <a:prstGeom prst="rect">
                    <a:avLst/>
                  </a:prstGeom>
                </p:spPr>
              </p:pic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0760" y="7173"/>
                    <a:ext cx="2442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/>
                      <a:t>Learning</a:t>
                    </a:r>
                  </a:p>
                </p:txBody>
              </p: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2975" y="6491"/>
                <a:ext cx="5169" cy="2088"/>
                <a:chOff x="2975" y="6491"/>
                <a:chExt cx="5169" cy="2088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2975" y="6491"/>
                  <a:ext cx="5169" cy="2088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2" name="组合 41"/>
                <p:cNvGrpSpPr/>
                <p:nvPr/>
              </p:nvGrpSpPr>
              <p:grpSpPr>
                <a:xfrm>
                  <a:off x="3237" y="6818"/>
                  <a:ext cx="4766" cy="1307"/>
                  <a:chOff x="3237" y="6818"/>
                  <a:chExt cx="4766" cy="1307"/>
                </a:xfrm>
              </p:grpSpPr>
              <p:pic>
                <p:nvPicPr>
                  <p:cNvPr id="39" name="图片 38" descr="CodeCogsEqn-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62" y="7399"/>
                    <a:ext cx="1533" cy="524"/>
                  </a:xfrm>
                  <a:prstGeom prst="rect">
                    <a:avLst/>
                  </a:prstGeom>
                </p:spPr>
              </p:pic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237" y="6818"/>
                    <a:ext cx="4456" cy="1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Update actor from 	 based on</a:t>
                    </a:r>
                  </a:p>
                </p:txBody>
              </p:sp>
              <p:pic>
                <p:nvPicPr>
                  <p:cNvPr id="41" name="图片 40" descr="CodeCogsEqn-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746" y="7575"/>
                    <a:ext cx="1257" cy="521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1" name="组合 50"/>
            <p:cNvGrpSpPr/>
            <p:nvPr/>
          </p:nvGrpSpPr>
          <p:grpSpPr>
            <a:xfrm>
              <a:off x="3987" y="4751"/>
              <a:ext cx="10781" cy="4139"/>
              <a:chOff x="3987" y="4751"/>
              <a:chExt cx="10781" cy="4139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2505" y="4751"/>
                <a:ext cx="226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/>
                  <a:t> MC or TD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8019" y="7971"/>
                <a:ext cx="226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  <p:pic>
            <p:nvPicPr>
              <p:cNvPr id="50" name="图片 49" descr="CodeCogsEqn-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7" y="4818"/>
                <a:ext cx="1560" cy="570"/>
              </a:xfrm>
              <a:prstGeom prst="rect">
                <a:avLst/>
              </a:prstGeom>
            </p:spPr>
          </p:pic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14F4B3A-1B3F-4598-A204-913196EC9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014" y="5615055"/>
            <a:ext cx="1615090" cy="460376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177290" y="5631021"/>
            <a:ext cx="4174490" cy="460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C00000"/>
                </a:solidFill>
              </a:rPr>
              <a:t>Learning a Actor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864F83-FE93-4907-9C98-7B4A9C929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6708" y="5643058"/>
            <a:ext cx="1291652" cy="476297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6369050" y="5663565"/>
            <a:ext cx="3815080" cy="460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C00000"/>
                </a:solidFill>
              </a:rPr>
              <a:t>Learning a Critic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</a:rPr>
              <a:t>Learning a Critic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2403475"/>
            <a:ext cx="10515600" cy="13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C00000"/>
                </a:solidFill>
              </a:rPr>
              <a:t>Loss</a:t>
            </a:r>
            <a:r>
              <a:rPr lang="en-US" altLang="zh-CN" sz="3200" dirty="0"/>
              <a:t>: mean-squared error, MSE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7EF6F14F-F794-4C74-8279-B54F598248CE}"/>
              </a:ext>
            </a:extLst>
          </p:cNvPr>
          <p:cNvSpPr>
            <a:spLocks noGrp="1"/>
          </p:cNvSpPr>
          <p:nvPr/>
        </p:nvSpPr>
        <p:spPr>
          <a:xfrm>
            <a:off x="833205" y="4615464"/>
            <a:ext cx="10515600" cy="13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C00000"/>
                </a:solidFill>
              </a:rPr>
              <a:t>Optimization</a:t>
            </a:r>
            <a:r>
              <a:rPr lang="en-US" altLang="zh-CN" sz="3200" dirty="0"/>
              <a:t>: stochastic gradient descent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64FDDB-4B49-4E03-82F2-729B016A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052762"/>
            <a:ext cx="4238625" cy="156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A0FC61-CF81-493D-B736-23D442F9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5305425"/>
            <a:ext cx="4495800" cy="1351416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A6CF8AE-84E8-44B4-B1F6-0C414A1D066C}"/>
              </a:ext>
            </a:extLst>
          </p:cNvPr>
          <p:cNvSpPr>
            <a:spLocks noGrp="1"/>
          </p:cNvSpPr>
          <p:nvPr/>
        </p:nvSpPr>
        <p:spPr>
          <a:xfrm>
            <a:off x="838200" y="1539875"/>
            <a:ext cx="10515600" cy="13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C00000"/>
                </a:solidFill>
              </a:rPr>
              <a:t>Function</a:t>
            </a:r>
            <a:r>
              <a:rPr lang="en-US" altLang="zh-CN" sz="3200" dirty="0"/>
              <a:t>: linear, neural network, etc. </a:t>
            </a:r>
          </a:p>
        </p:txBody>
      </p:sp>
    </p:spTree>
    <p:extLst>
      <p:ext uri="{BB962C8B-B14F-4D97-AF65-F5344CB8AC3E}">
        <p14:creationId xmlns:p14="http://schemas.microsoft.com/office/powerpoint/2010/main" val="371236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</a:rPr>
              <a:t>Learning a Critic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10515600" cy="13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4000" dirty="0"/>
              <a:t> </a:t>
            </a:r>
            <a:r>
              <a:rPr lang="en-US" altLang="zh-CN" sz="3600" dirty="0"/>
              <a:t>Monte-Carlo based approach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77DE84-AD4B-4144-8440-F38B15AB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89" y="2675255"/>
            <a:ext cx="5953125" cy="542925"/>
          </a:xfrm>
          <a:prstGeom prst="rect">
            <a:avLst/>
          </a:prstGeom>
        </p:spPr>
      </p:pic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7EF6F14F-F794-4C74-8279-B54F598248CE}"/>
              </a:ext>
            </a:extLst>
          </p:cNvPr>
          <p:cNvSpPr>
            <a:spLocks noGrp="1"/>
          </p:cNvSpPr>
          <p:nvPr/>
        </p:nvSpPr>
        <p:spPr>
          <a:xfrm>
            <a:off x="833205" y="3447064"/>
            <a:ext cx="10515600" cy="13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4000" dirty="0"/>
              <a:t> </a:t>
            </a:r>
            <a:r>
              <a:rPr lang="en-US" altLang="zh-CN" sz="3600" dirty="0"/>
              <a:t>Temporal-difference approach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6A8FEE-F387-4B6E-A1CC-9EFB160E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89" y="4348663"/>
            <a:ext cx="772477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5" name="图片 4" descr="屏幕快照 2019-12-11 上午11.32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429895"/>
            <a:ext cx="6350000" cy="126111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2112027"/>
            <a:ext cx="10515600" cy="390004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4000" dirty="0"/>
              <a:t> </a:t>
            </a:r>
            <a:r>
              <a:rPr lang="en-US" altLang="zh-CN" sz="3600" dirty="0"/>
              <a:t>Step 1 – Function of Actor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580515" y="2951480"/>
            <a:ext cx="8250555" cy="2918460"/>
            <a:chOff x="859" y="4343"/>
            <a:chExt cx="12993" cy="4596"/>
          </a:xfrm>
        </p:grpSpPr>
        <p:grpSp>
          <p:nvGrpSpPr>
            <p:cNvPr id="29" name="组合 28"/>
            <p:cNvGrpSpPr/>
            <p:nvPr/>
          </p:nvGrpSpPr>
          <p:grpSpPr>
            <a:xfrm>
              <a:off x="4532" y="5425"/>
              <a:ext cx="9320" cy="3285"/>
              <a:chOff x="5168" y="5221"/>
              <a:chExt cx="9320" cy="328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932" y="5221"/>
                <a:ext cx="738" cy="32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21" y="5222"/>
                <a:ext cx="738" cy="32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201" y="5221"/>
                <a:ext cx="738" cy="32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右箭头 9"/>
              <p:cNvSpPr/>
              <p:nvPr/>
            </p:nvSpPr>
            <p:spPr>
              <a:xfrm>
                <a:off x="5168" y="6545"/>
                <a:ext cx="611" cy="63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6840" y="6547"/>
                <a:ext cx="611" cy="63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9490" y="6547"/>
                <a:ext cx="611" cy="63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8580" y="6570"/>
                <a:ext cx="73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/>
                  <a:t>...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0354" y="5501"/>
                <a:ext cx="433" cy="4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354" y="6137"/>
                <a:ext cx="433" cy="4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304" y="6650"/>
                <a:ext cx="724" cy="76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b="1"/>
                  <a:t>...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54" y="7662"/>
                <a:ext cx="433" cy="4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11025" y="5679"/>
                <a:ext cx="535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11028" y="6354"/>
                <a:ext cx="535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11028" y="7878"/>
                <a:ext cx="535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1891" y="5222"/>
                <a:ext cx="1375" cy="72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/>
                  <a:t>left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1891" y="5992"/>
                <a:ext cx="1374" cy="72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/>
                  <a:t>right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1892" y="7516"/>
                <a:ext cx="1374" cy="72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/>
                  <a:t>fire</a:t>
                </a: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13572" y="5221"/>
                <a:ext cx="916" cy="2923"/>
                <a:chOff x="13572" y="5221"/>
                <a:chExt cx="916" cy="2923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3572" y="7516"/>
                  <a:ext cx="916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/>
                    <a:t>0.1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3572" y="6022"/>
                  <a:ext cx="916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/>
                    <a:t>0.1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3572" y="5221"/>
                  <a:ext cx="916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/>
                    <a:t>0.8</a:t>
                  </a:r>
                </a:p>
              </p:txBody>
            </p:sp>
          </p:grp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" y="6053"/>
              <a:ext cx="3144" cy="2104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4964" y="4343"/>
              <a:ext cx="5577" cy="4596"/>
              <a:chOff x="4964" y="4343"/>
              <a:chExt cx="5577" cy="4596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4964" y="5068"/>
                <a:ext cx="5577" cy="3871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944" y="4343"/>
                <a:ext cx="3776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C00000"/>
                    </a:solidFill>
                  </a:rPr>
                  <a:t>Use NN as actor</a:t>
                </a: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5734050" y="397510"/>
            <a:ext cx="1843406" cy="129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5" name="图片 4" descr="屏幕快照 2019-12-11 上午11.32.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429895"/>
            <a:ext cx="6350000" cy="1261110"/>
          </a:xfrm>
          <a:prstGeom prst="rect">
            <a:avLst/>
          </a:prstGeom>
        </p:spPr>
      </p:pic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396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4000" dirty="0"/>
              <a:t> </a:t>
            </a:r>
            <a:r>
              <a:rPr lang="en-US" altLang="zh-CN" sz="3600" dirty="0">
                <a:sym typeface="+mn-ea"/>
              </a:rPr>
              <a:t>Step 2 - Goodness of Actor</a:t>
            </a:r>
            <a:endParaRPr lang="en-US" altLang="zh-CN" sz="4000" dirty="0"/>
          </a:p>
          <a:p>
            <a:pPr marL="720090" lvl="1" indent="-107950" defTabSz="719455">
              <a:buClr>
                <a:srgbClr val="C00000"/>
              </a:buClr>
              <a:buSzPct val="80000"/>
              <a:buFont typeface="Times New Roman" panose="02020503050405090304" pitchFamily="18" charset="0"/>
              <a:buChar char="̶"/>
              <a:tabLst>
                <a:tab pos="359410" algn="l"/>
              </a:tabLst>
            </a:pPr>
            <a:r>
              <a:rPr lang="en-US" altLang="zh-CN" sz="3600" dirty="0"/>
              <a:t> </a:t>
            </a:r>
            <a:r>
              <a:rPr lang="en-US" altLang="zh-CN" sz="2800" dirty="0"/>
              <a:t>Given an actor           with network parameter    .</a:t>
            </a:r>
          </a:p>
          <a:p>
            <a:pPr marL="720090" lvl="1" indent="-107950" defTabSz="719455">
              <a:buClr>
                <a:srgbClr val="C00000"/>
              </a:buClr>
              <a:buSzPct val="80000"/>
              <a:buFont typeface="Times New Roman" panose="02020503050405090304" pitchFamily="18" charset="0"/>
              <a:buChar char="̶"/>
              <a:tabLst>
                <a:tab pos="359410" algn="l"/>
              </a:tabLst>
            </a:pPr>
            <a:r>
              <a:rPr lang="en-US" altLang="zh-CN" sz="2800" dirty="0"/>
              <a:t>Use the actor           to play the video game N times and otain                        ,</a:t>
            </a:r>
          </a:p>
          <a:p>
            <a:pPr marL="720090" lvl="1" indent="-107950" defTabSz="719455">
              <a:buClr>
                <a:srgbClr val="C00000"/>
              </a:buClr>
              <a:buSzPct val="80000"/>
              <a:buFont typeface="Times New Roman" panose="02020503050405090304" pitchFamily="18" charset="0"/>
              <a:buChar char="̶"/>
              <a:tabLst>
                <a:tab pos="359410" algn="l"/>
              </a:tabLst>
            </a:pPr>
            <a:r>
              <a:rPr lang="en-US" altLang="zh-CN" sz="2800" dirty="0"/>
              <a:t>Alternatively, sample    from a probability distribution            N times.</a:t>
            </a:r>
          </a:p>
          <a:p>
            <a:pPr marL="612140" lvl="1" indent="0" defTabSz="719455">
              <a:buClr>
                <a:srgbClr val="C00000"/>
              </a:buClr>
              <a:buSzPct val="80000"/>
              <a:buFont typeface="Times New Roman" panose="02020503050405090304" pitchFamily="18" charset="0"/>
              <a:buNone/>
              <a:tabLst>
                <a:tab pos="359410" algn="l"/>
              </a:tabLst>
            </a:pPr>
            <a:r>
              <a:rPr lang="en-US" altLang="zh-CN" sz="3600" dirty="0"/>
              <a:t> </a:t>
            </a:r>
          </a:p>
          <a:p>
            <a:pPr marL="612140" lvl="1" indent="0" defTabSz="719455">
              <a:buClr>
                <a:srgbClr val="C00000"/>
              </a:buClr>
              <a:buSzPct val="80000"/>
              <a:buFont typeface="Times New Roman" panose="02020503050405090304" pitchFamily="18" charset="0"/>
              <a:buNone/>
              <a:tabLst>
                <a:tab pos="359410" algn="l"/>
              </a:tabLst>
            </a:pPr>
            <a:endParaRPr lang="en-US" altLang="zh-CN" sz="3600" dirty="0"/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zh-CN" altLang="en-US" sz="4000" dirty="0"/>
          </a:p>
        </p:txBody>
      </p:sp>
      <p:pic>
        <p:nvPicPr>
          <p:cNvPr id="44" name="图片 43" descr="CodeCogsEqn-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015" y="3484896"/>
            <a:ext cx="5368925" cy="334645"/>
          </a:xfrm>
          <a:prstGeom prst="rect">
            <a:avLst/>
          </a:prstGeom>
        </p:spPr>
      </p:pic>
      <p:pic>
        <p:nvPicPr>
          <p:cNvPr id="46" name="图片 45" descr="CodeCogsEqn-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85" y="3441761"/>
            <a:ext cx="1931670" cy="376555"/>
          </a:xfrm>
          <a:prstGeom prst="rect">
            <a:avLst/>
          </a:prstGeom>
        </p:spPr>
      </p:pic>
      <p:pic>
        <p:nvPicPr>
          <p:cNvPr id="3" name="图片 2" descr="CodeCogsEqn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389" y="2634450"/>
            <a:ext cx="161925" cy="276225"/>
          </a:xfrm>
          <a:prstGeom prst="rect">
            <a:avLst/>
          </a:prstGeom>
        </p:spPr>
      </p:pic>
      <p:pic>
        <p:nvPicPr>
          <p:cNvPr id="6" name="图片 5" descr="CodeCogsEqn-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590" y="2573984"/>
            <a:ext cx="732790" cy="341630"/>
          </a:xfrm>
          <a:prstGeom prst="rect">
            <a:avLst/>
          </a:prstGeom>
        </p:spPr>
      </p:pic>
      <p:pic>
        <p:nvPicPr>
          <p:cNvPr id="7" name="图片 6" descr="CodeCogsEqn-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6790" y="3963331"/>
            <a:ext cx="200660" cy="190500"/>
          </a:xfrm>
          <a:prstGeom prst="rect">
            <a:avLst/>
          </a:prstGeom>
        </p:spPr>
      </p:pic>
      <p:pic>
        <p:nvPicPr>
          <p:cNvPr id="8" name="图片 7" descr="CodeCogsEqn-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1565" y="3022723"/>
            <a:ext cx="707390" cy="329565"/>
          </a:xfrm>
          <a:prstGeom prst="rect">
            <a:avLst/>
          </a:prstGeom>
        </p:spPr>
      </p:pic>
      <p:pic>
        <p:nvPicPr>
          <p:cNvPr id="9" name="图片 8" descr="CodeCogsEqn-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0517" y="3921127"/>
            <a:ext cx="883285" cy="314960"/>
          </a:xfrm>
          <a:prstGeom prst="rect">
            <a:avLst/>
          </a:prstGeom>
        </p:spPr>
      </p:pic>
      <p:pic>
        <p:nvPicPr>
          <p:cNvPr id="11" name="图片 10" descr="CodeCogsEq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0350" y="4774565"/>
            <a:ext cx="5734050" cy="10464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422005" y="4789805"/>
            <a:ext cx="3161665" cy="1354455"/>
            <a:chOff x="13418" y="8237"/>
            <a:chExt cx="4979" cy="2133"/>
          </a:xfrm>
        </p:grpSpPr>
        <p:pic>
          <p:nvPicPr>
            <p:cNvPr id="13" name="图片 12" descr="CodeCogsEqn-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617" y="8237"/>
              <a:ext cx="3781" cy="1505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13418" y="9742"/>
              <a:ext cx="4954" cy="628"/>
              <a:chOff x="13418" y="9742"/>
              <a:chExt cx="4954" cy="62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3418" y="9742"/>
                <a:ext cx="473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C00000"/>
                    </a:solidFill>
                  </a:rPr>
                  <a:t>Total reward of a trajectory</a:t>
                </a:r>
              </a:p>
            </p:txBody>
          </p:sp>
          <p:pic>
            <p:nvPicPr>
              <p:cNvPr id="15" name="图片 14" descr="CodeCogsEqn-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28" y="9956"/>
                <a:ext cx="245" cy="233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2375535" y="4961890"/>
            <a:ext cx="2547620" cy="919480"/>
            <a:chOff x="3641" y="8547"/>
            <a:chExt cx="4012" cy="1448"/>
          </a:xfrm>
        </p:grpSpPr>
        <p:sp>
          <p:nvSpPr>
            <p:cNvPr id="18" name="矩形 17"/>
            <p:cNvSpPr/>
            <p:nvPr/>
          </p:nvSpPr>
          <p:spPr>
            <a:xfrm>
              <a:off x="3641" y="8547"/>
              <a:ext cx="968" cy="1428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918" y="8547"/>
              <a:ext cx="1735" cy="1448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5335270" y="4665345"/>
            <a:ext cx="1050925" cy="1245235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16850" y="429895"/>
            <a:ext cx="1988820" cy="132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dirty="0"/>
              <a:t> Policy Gradient Ascent</a:t>
            </a:r>
            <a:endParaRPr lang="zh-CN" altLang="en-US" sz="3600" dirty="0"/>
          </a:p>
        </p:txBody>
      </p:sp>
      <p:pic>
        <p:nvPicPr>
          <p:cNvPr id="5" name="图片 4" descr="屏幕快照 2019-12-11 上午11.32.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429895"/>
            <a:ext cx="6350000" cy="1261110"/>
          </a:xfrm>
          <a:prstGeom prst="rect">
            <a:avLst/>
          </a:prstGeom>
        </p:spPr>
      </p:pic>
      <p:pic>
        <p:nvPicPr>
          <p:cNvPr id="8" name="图片 7" descr="CodeCogsEqn-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2769870"/>
            <a:ext cx="3100070" cy="698500"/>
          </a:xfrm>
          <a:prstGeom prst="rect">
            <a:avLst/>
          </a:prstGeom>
        </p:spPr>
      </p:pic>
      <p:pic>
        <p:nvPicPr>
          <p:cNvPr id="10" name="图片 9" descr="CodeCogsEqn-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695" y="2801620"/>
            <a:ext cx="2131060" cy="468630"/>
          </a:xfrm>
          <a:prstGeom prst="rect">
            <a:avLst/>
          </a:prstGeom>
        </p:spPr>
      </p:pic>
      <p:pic>
        <p:nvPicPr>
          <p:cNvPr id="11" name="图片 10" descr="CodeCogsEqn-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150" y="4072255"/>
            <a:ext cx="3507105" cy="341630"/>
          </a:xfrm>
          <a:prstGeom prst="rect">
            <a:avLst/>
          </a:prstGeom>
        </p:spPr>
      </p:pic>
      <p:pic>
        <p:nvPicPr>
          <p:cNvPr id="15" name="图片 14" descr="CodeCogsEqn-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0" y="4657725"/>
            <a:ext cx="2409825" cy="199009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07745" y="3953510"/>
            <a:ext cx="3274695" cy="2121535"/>
            <a:chOff x="1714" y="5462"/>
            <a:chExt cx="5157" cy="3341"/>
          </a:xfrm>
        </p:grpSpPr>
        <p:pic>
          <p:nvPicPr>
            <p:cNvPr id="12" name="图片 11" descr="CodeCogsEqn-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5" y="7397"/>
              <a:ext cx="4066" cy="613"/>
            </a:xfrm>
            <a:prstGeom prst="rect">
              <a:avLst/>
            </a:prstGeom>
          </p:spPr>
        </p:pic>
        <p:pic>
          <p:nvPicPr>
            <p:cNvPr id="13" name="图片 12" descr="CodeCogsEqn-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6" y="6571"/>
              <a:ext cx="4065" cy="613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1714" y="5462"/>
              <a:ext cx="4126" cy="725"/>
              <a:chOff x="1494" y="5585"/>
              <a:chExt cx="4126" cy="725"/>
            </a:xfrm>
          </p:grpSpPr>
          <p:pic>
            <p:nvPicPr>
              <p:cNvPr id="14" name="图片 13" descr="CodeCogsEqn-2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8" y="5706"/>
                <a:ext cx="403" cy="483"/>
              </a:xfrm>
              <a:prstGeom prst="rect">
                <a:avLst/>
              </a:prstGeom>
            </p:spPr>
          </p:pic>
          <p:sp>
            <p:nvSpPr>
              <p:cNvPr id="16" name="文本框 15"/>
              <p:cNvSpPr txBox="1"/>
              <p:nvPr/>
            </p:nvSpPr>
            <p:spPr>
              <a:xfrm>
                <a:off x="1494" y="5585"/>
                <a:ext cx="41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>
                    <a:solidFill>
                      <a:srgbClr val="C00000"/>
                    </a:solidFill>
                  </a:rPr>
                  <a:t>Start with      :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805" y="8175"/>
              <a:ext cx="15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rgbClr val="C00000"/>
                  </a:solidFill>
                </a:rPr>
                <a:t>...</a:t>
              </a: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007745" y="3710940"/>
            <a:ext cx="9314180" cy="0"/>
          </a:xfrm>
          <a:prstGeom prst="line">
            <a:avLst/>
          </a:prstGeom>
          <a:ln w="158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255250" y="429895"/>
            <a:ext cx="1842770" cy="1260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dirty="0"/>
              <a:t> </a:t>
            </a:r>
            <a:r>
              <a:rPr lang="en-US" altLang="zh-CN" sz="3600" dirty="0">
                <a:sym typeface="+mn-ea"/>
              </a:rPr>
              <a:t>Policy </a:t>
            </a:r>
            <a:r>
              <a:rPr lang="en-US" altLang="zh-CN" sz="3600" dirty="0"/>
              <a:t>Gradient Ascent</a:t>
            </a:r>
            <a:endParaRPr lang="zh-CN" altLang="en-US" sz="3600" dirty="0"/>
          </a:p>
        </p:txBody>
      </p:sp>
      <p:pic>
        <p:nvPicPr>
          <p:cNvPr id="5" name="图片 4" descr="屏幕快照 2019-12-11 上午11.32.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429895"/>
            <a:ext cx="6350000" cy="1261110"/>
          </a:xfrm>
          <a:prstGeom prst="rect">
            <a:avLst/>
          </a:prstGeom>
        </p:spPr>
      </p:pic>
      <p:pic>
        <p:nvPicPr>
          <p:cNvPr id="8" name="图片 7" descr="CodeCogsEqn-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020" y="2734310"/>
            <a:ext cx="2905760" cy="65468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079625" y="2539365"/>
            <a:ext cx="2301875" cy="711200"/>
            <a:chOff x="3275" y="3999"/>
            <a:chExt cx="3625" cy="1120"/>
          </a:xfrm>
        </p:grpSpPr>
        <p:pic>
          <p:nvPicPr>
            <p:cNvPr id="6" name="图片 5" descr="CodeCogsEqn-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5" y="4251"/>
              <a:ext cx="3431" cy="59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601" y="3999"/>
              <a:ext cx="1299" cy="11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</p:grpSp>
      <p:pic>
        <p:nvPicPr>
          <p:cNvPr id="24" name="图片 23" descr="CodeCogsEqn-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585" y="3726815"/>
            <a:ext cx="7402830" cy="808355"/>
          </a:xfrm>
          <a:prstGeom prst="rect">
            <a:avLst/>
          </a:prstGeom>
        </p:spPr>
      </p:pic>
      <p:pic>
        <p:nvPicPr>
          <p:cNvPr id="26" name="图片 25" descr="CodeCogsEqn-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910" y="5380355"/>
            <a:ext cx="3801745" cy="893445"/>
          </a:xfrm>
          <a:prstGeom prst="rect">
            <a:avLst/>
          </a:prstGeom>
        </p:spPr>
      </p:pic>
      <p:pic>
        <p:nvPicPr>
          <p:cNvPr id="27" name="图片 26" descr="CodeCogsEqn-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5785" y="4728845"/>
            <a:ext cx="4071620" cy="635635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4381500" y="5207000"/>
            <a:ext cx="1519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8230235" y="5208905"/>
            <a:ext cx="3265805" cy="1067435"/>
            <a:chOff x="11942" y="8251"/>
            <a:chExt cx="5143" cy="1681"/>
          </a:xfrm>
        </p:grpSpPr>
        <p:pic>
          <p:nvPicPr>
            <p:cNvPr id="25" name="图片 24" descr="CodeCogsEqn-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57" y="8570"/>
              <a:ext cx="4732" cy="110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11942" y="8251"/>
              <a:ext cx="5143" cy="1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下箭头 31"/>
          <p:cNvSpPr/>
          <p:nvPr/>
        </p:nvSpPr>
        <p:spPr>
          <a:xfrm>
            <a:off x="3863975" y="3363595"/>
            <a:ext cx="274320" cy="3625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4284345" y="4624705"/>
            <a:ext cx="2441575" cy="679450"/>
            <a:chOff x="6747" y="7283"/>
            <a:chExt cx="3845" cy="1070"/>
          </a:xfrm>
        </p:grpSpPr>
        <p:sp>
          <p:nvSpPr>
            <p:cNvPr id="33" name="矩形 32"/>
            <p:cNvSpPr/>
            <p:nvPr/>
          </p:nvSpPr>
          <p:spPr>
            <a:xfrm>
              <a:off x="6747" y="7283"/>
              <a:ext cx="2852" cy="107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828" y="7478"/>
              <a:ext cx="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5">
                      <a:lumMod val="75000"/>
                    </a:schemeClr>
                  </a:solidFill>
                </a:rPr>
                <a:t>?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B322D17-9B49-432E-B03E-7B56E0298C38}"/>
              </a:ext>
            </a:extLst>
          </p:cNvPr>
          <p:cNvSpPr/>
          <p:nvPr/>
        </p:nvSpPr>
        <p:spPr>
          <a:xfrm>
            <a:off x="10255250" y="429895"/>
            <a:ext cx="1842770" cy="1260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Outline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9884410" cy="470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</a:t>
            </a:r>
            <a:r>
              <a:rPr lang="en-US" altLang="zh-CN" sz="3300" b="1" dirty="0">
                <a:solidFill>
                  <a:srgbClr val="C00000"/>
                </a:solidFill>
              </a:rPr>
              <a:t>Preliminaries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Asynchronous Advantage Actor-Critic (A3C)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On policy vs. Off Policy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Proximal Policy Optimization (PPO)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 marL="0" indent="0"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zh-CN" altLang="en-US" sz="3600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88580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dirty="0"/>
              <a:t> </a:t>
            </a:r>
            <a:r>
              <a:rPr lang="en-US" altLang="zh-CN" sz="3600" dirty="0">
                <a:sym typeface="+mn-ea"/>
              </a:rPr>
              <a:t>Policy </a:t>
            </a:r>
            <a:r>
              <a:rPr lang="en-US" altLang="zh-CN" sz="3600" dirty="0"/>
              <a:t>Gradient Ascent</a:t>
            </a:r>
            <a:endParaRPr lang="zh-CN" altLang="en-US" sz="3600" dirty="0"/>
          </a:p>
        </p:txBody>
      </p:sp>
      <p:pic>
        <p:nvPicPr>
          <p:cNvPr id="5" name="图片 4" descr="屏幕快照 2019-12-11 上午11.32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429895"/>
            <a:ext cx="6350000" cy="126111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163320" y="2603500"/>
            <a:ext cx="2085340" cy="629920"/>
            <a:chOff x="1832" y="4100"/>
            <a:chExt cx="3284" cy="992"/>
          </a:xfrm>
        </p:grpSpPr>
        <p:pic>
          <p:nvPicPr>
            <p:cNvPr id="4" name="图片 3" descr="CodeCogsEqn-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" y="4362"/>
              <a:ext cx="2520" cy="51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832" y="4100"/>
              <a:ext cx="3285" cy="99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63320" y="2409825"/>
            <a:ext cx="7330440" cy="3162300"/>
            <a:chOff x="1832" y="3795"/>
            <a:chExt cx="11544" cy="4980"/>
          </a:xfrm>
        </p:grpSpPr>
        <p:sp>
          <p:nvSpPr>
            <p:cNvPr id="15" name="矩形 14"/>
            <p:cNvSpPr/>
            <p:nvPr/>
          </p:nvSpPr>
          <p:spPr>
            <a:xfrm>
              <a:off x="3258" y="3795"/>
              <a:ext cx="1605" cy="1477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832" y="5815"/>
              <a:ext cx="11544" cy="2960"/>
              <a:chOff x="1832" y="5815"/>
              <a:chExt cx="11544" cy="2960"/>
            </a:xfrm>
          </p:grpSpPr>
          <p:pic>
            <p:nvPicPr>
              <p:cNvPr id="17" name="图片 16" descr="CodeCogsEqn-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2" y="7432"/>
                <a:ext cx="6831" cy="1343"/>
              </a:xfrm>
              <a:prstGeom prst="rect">
                <a:avLst/>
              </a:prstGeom>
            </p:spPr>
          </p:pic>
          <p:pic>
            <p:nvPicPr>
              <p:cNvPr id="18" name="图片 17" descr="CodeCogsEqn-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2" y="6769"/>
                <a:ext cx="11544" cy="488"/>
              </a:xfrm>
              <a:prstGeom prst="rect">
                <a:avLst/>
              </a:prstGeom>
            </p:spPr>
          </p:pic>
          <p:pic>
            <p:nvPicPr>
              <p:cNvPr id="19" name="图片 18" descr="CodeCogsEqn-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2" y="5815"/>
                <a:ext cx="1296" cy="462"/>
              </a:xfrm>
              <a:prstGeom prst="rect">
                <a:avLst/>
              </a:prstGeom>
            </p:spPr>
          </p:pic>
        </p:grpSp>
      </p:grpSp>
      <p:pic>
        <p:nvPicPr>
          <p:cNvPr id="21" name="图片 20" descr="CodeCogsEqn-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525" y="2772410"/>
            <a:ext cx="5409565" cy="34671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397DC8E-FA2B-4F24-B750-E539DBEAD234}"/>
              </a:ext>
            </a:extLst>
          </p:cNvPr>
          <p:cNvSpPr/>
          <p:nvPr/>
        </p:nvSpPr>
        <p:spPr>
          <a:xfrm>
            <a:off x="10255250" y="429895"/>
            <a:ext cx="1842770" cy="1260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dirty="0"/>
              <a:t> </a:t>
            </a:r>
            <a:r>
              <a:rPr lang="en-US" altLang="zh-CN" sz="3600" dirty="0">
                <a:sym typeface="+mn-ea"/>
              </a:rPr>
              <a:t>Policy </a:t>
            </a:r>
            <a:r>
              <a:rPr lang="en-US" altLang="zh-CN" sz="3600" dirty="0"/>
              <a:t>Gradient Ascent</a:t>
            </a:r>
            <a:endParaRPr lang="zh-CN" altLang="en-US" sz="3600" dirty="0"/>
          </a:p>
        </p:txBody>
      </p:sp>
      <p:pic>
        <p:nvPicPr>
          <p:cNvPr id="5" name="图片 4" descr="屏幕快照 2019-12-11 上午11.32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429895"/>
            <a:ext cx="6350000" cy="126111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163320" y="2603500"/>
            <a:ext cx="2085340" cy="629920"/>
            <a:chOff x="1832" y="4100"/>
            <a:chExt cx="3284" cy="992"/>
          </a:xfrm>
        </p:grpSpPr>
        <p:pic>
          <p:nvPicPr>
            <p:cNvPr id="4" name="图片 3" descr="CodeCogsEqn-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" y="4362"/>
              <a:ext cx="2520" cy="51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832" y="4100"/>
              <a:ext cx="3285" cy="99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63320" y="3380740"/>
            <a:ext cx="5158105" cy="829310"/>
            <a:chOff x="1832" y="5324"/>
            <a:chExt cx="8123" cy="1306"/>
          </a:xfrm>
        </p:grpSpPr>
        <p:pic>
          <p:nvPicPr>
            <p:cNvPr id="17" name="图片 16" descr="CodeCogsEqn-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1" y="5324"/>
              <a:ext cx="6644" cy="1306"/>
            </a:xfrm>
            <a:prstGeom prst="rect">
              <a:avLst/>
            </a:prstGeom>
          </p:spPr>
        </p:pic>
        <p:pic>
          <p:nvPicPr>
            <p:cNvPr id="19" name="图片 18" descr="CodeCogsEqn-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2" y="5815"/>
              <a:ext cx="1296" cy="462"/>
            </a:xfrm>
            <a:prstGeom prst="rect">
              <a:avLst/>
            </a:prstGeom>
          </p:spPr>
        </p:pic>
      </p:grpSp>
      <p:pic>
        <p:nvPicPr>
          <p:cNvPr id="21" name="图片 20" descr="CodeCogsEqn-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525" y="2772410"/>
            <a:ext cx="5409565" cy="34671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828925" y="4542790"/>
            <a:ext cx="8795385" cy="706120"/>
            <a:chOff x="4455" y="7154"/>
            <a:chExt cx="13851" cy="111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455" y="8022"/>
              <a:ext cx="1579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435" y="8022"/>
              <a:ext cx="3697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14870" y="7154"/>
              <a:ext cx="3436" cy="1112"/>
              <a:chOff x="14870" y="7154"/>
              <a:chExt cx="3436" cy="111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870" y="7154"/>
                <a:ext cx="3437" cy="1113"/>
              </a:xfrm>
              <a:prstGeom prst="rect">
                <a:avLst/>
              </a:prstGeom>
              <a:noFill/>
              <a:ln w="26035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These two terms are not related to </a:t>
                </a:r>
              </a:p>
            </p:txBody>
          </p:sp>
          <p:pic>
            <p:nvPicPr>
              <p:cNvPr id="10" name="图片 9" descr="CodeCogsEqn-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55" y="7773"/>
                <a:ext cx="204" cy="348"/>
              </a:xfrm>
              <a:prstGeom prst="rect">
                <a:avLst/>
              </a:prstGeom>
            </p:spPr>
          </p:pic>
        </p:grpSp>
      </p:grpSp>
      <p:grpSp>
        <p:nvGrpSpPr>
          <p:cNvPr id="24" name="组合 23"/>
          <p:cNvGrpSpPr/>
          <p:nvPr/>
        </p:nvGrpSpPr>
        <p:grpSpPr>
          <a:xfrm>
            <a:off x="888365" y="5433695"/>
            <a:ext cx="4899660" cy="1115060"/>
            <a:chOff x="1399" y="8557"/>
            <a:chExt cx="7716" cy="1756"/>
          </a:xfrm>
        </p:grpSpPr>
        <p:pic>
          <p:nvPicPr>
            <p:cNvPr id="16" name="图片 15" descr="CodeCogsEqn-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2" y="8729"/>
              <a:ext cx="6959" cy="144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399" y="8557"/>
              <a:ext cx="7716" cy="175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63320" y="2409825"/>
            <a:ext cx="7759700" cy="2898140"/>
            <a:chOff x="1832" y="3795"/>
            <a:chExt cx="12220" cy="4564"/>
          </a:xfrm>
        </p:grpSpPr>
        <p:pic>
          <p:nvPicPr>
            <p:cNvPr id="6" name="图片 5" descr="CodeCogsEqn-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32" y="6965"/>
              <a:ext cx="12220" cy="1394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2596" y="3795"/>
              <a:ext cx="2267" cy="1477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F28BF7D3-5765-4999-95C1-AEDF7333C2E0}"/>
              </a:ext>
            </a:extLst>
          </p:cNvPr>
          <p:cNvSpPr/>
          <p:nvPr/>
        </p:nvSpPr>
        <p:spPr>
          <a:xfrm>
            <a:off x="10255250" y="429895"/>
            <a:ext cx="1842770" cy="1260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54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dirty="0"/>
              <a:t> </a:t>
            </a:r>
            <a:r>
              <a:rPr lang="en-US" altLang="zh-CN" sz="3600" dirty="0">
                <a:sym typeface="+mn-ea"/>
              </a:rPr>
              <a:t>Policy </a:t>
            </a:r>
            <a:r>
              <a:rPr lang="en-US" altLang="zh-CN" sz="3600" dirty="0"/>
              <a:t>Gradient Ascent</a:t>
            </a:r>
            <a:endParaRPr lang="zh-CN" altLang="en-US" sz="3600" dirty="0"/>
          </a:p>
        </p:txBody>
      </p:sp>
      <p:pic>
        <p:nvPicPr>
          <p:cNvPr id="5" name="图片 4" descr="屏幕快照 2019-12-11 上午11.32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429895"/>
            <a:ext cx="6350000" cy="126111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0191750" y="381000"/>
            <a:ext cx="1892300" cy="132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000115" y="1778635"/>
            <a:ext cx="4431030" cy="972820"/>
            <a:chOff x="1818" y="8670"/>
            <a:chExt cx="6978" cy="1532"/>
          </a:xfrm>
        </p:grpSpPr>
        <p:pic>
          <p:nvPicPr>
            <p:cNvPr id="16" name="图片 15" descr="CodeCogsEqn-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8" y="8807"/>
              <a:ext cx="6082" cy="1262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818" y="8670"/>
              <a:ext cx="6978" cy="15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CodeCogsEqn-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040" y="2791460"/>
            <a:ext cx="2099310" cy="36195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1304290" y="3675380"/>
            <a:ext cx="7875270" cy="1875790"/>
            <a:chOff x="2054" y="5113"/>
            <a:chExt cx="12402" cy="2954"/>
          </a:xfrm>
        </p:grpSpPr>
        <p:pic>
          <p:nvPicPr>
            <p:cNvPr id="18" name="图片 17" descr="CodeCogsEqn-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" y="5113"/>
              <a:ext cx="12402" cy="1257"/>
            </a:xfrm>
            <a:prstGeom prst="rect">
              <a:avLst/>
            </a:prstGeom>
          </p:spPr>
        </p:pic>
        <p:pic>
          <p:nvPicPr>
            <p:cNvPr id="47" name="图片 46" descr="CodeCogsEqn-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1" y="6759"/>
              <a:ext cx="6747" cy="1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dirty="0"/>
              <a:t> Policy Gradient Ascent</a:t>
            </a:r>
            <a:endParaRPr lang="zh-CN" altLang="en-US" sz="3600" dirty="0"/>
          </a:p>
        </p:txBody>
      </p:sp>
      <p:pic>
        <p:nvPicPr>
          <p:cNvPr id="8" name="图片 7" descr="CodeCogsEqn-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55" y="2593975"/>
            <a:ext cx="3100070" cy="698500"/>
          </a:xfrm>
          <a:prstGeom prst="rect">
            <a:avLst/>
          </a:prstGeom>
        </p:spPr>
      </p:pic>
      <p:pic>
        <p:nvPicPr>
          <p:cNvPr id="10" name="图片 9" descr="CodeCogsEqn-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15" y="2635885"/>
            <a:ext cx="2131060" cy="46863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256665" y="3358515"/>
            <a:ext cx="3274695" cy="2121535"/>
            <a:chOff x="1714" y="5462"/>
            <a:chExt cx="5157" cy="3341"/>
          </a:xfrm>
        </p:grpSpPr>
        <p:pic>
          <p:nvPicPr>
            <p:cNvPr id="12" name="图片 11" descr="CodeCogsEqn-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5" y="7397"/>
              <a:ext cx="4066" cy="613"/>
            </a:xfrm>
            <a:prstGeom prst="rect">
              <a:avLst/>
            </a:prstGeom>
          </p:spPr>
        </p:pic>
        <p:pic>
          <p:nvPicPr>
            <p:cNvPr id="13" name="图片 12" descr="CodeCogsEqn-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6" y="6571"/>
              <a:ext cx="4065" cy="613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1714" y="5462"/>
              <a:ext cx="4126" cy="725"/>
              <a:chOff x="1494" y="5585"/>
              <a:chExt cx="4126" cy="725"/>
            </a:xfrm>
          </p:grpSpPr>
          <p:pic>
            <p:nvPicPr>
              <p:cNvPr id="14" name="图片 13" descr="CodeCogsEqn-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8" y="5706"/>
                <a:ext cx="403" cy="483"/>
              </a:xfrm>
              <a:prstGeom prst="rect">
                <a:avLst/>
              </a:prstGeom>
            </p:spPr>
          </p:pic>
          <p:sp>
            <p:nvSpPr>
              <p:cNvPr id="16" name="文本框 15"/>
              <p:cNvSpPr txBox="1"/>
              <p:nvPr/>
            </p:nvSpPr>
            <p:spPr>
              <a:xfrm>
                <a:off x="1494" y="5585"/>
                <a:ext cx="412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>
                    <a:solidFill>
                      <a:srgbClr val="C00000"/>
                    </a:solidFill>
                  </a:rPr>
                  <a:t>Start with      :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805" y="8175"/>
              <a:ext cx="15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rgbClr val="C00000"/>
                  </a:solidFill>
                </a:rPr>
                <a:t>...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38200" y="4293235"/>
            <a:ext cx="10735310" cy="2522220"/>
            <a:chOff x="1979" y="6768"/>
            <a:chExt cx="16906" cy="3972"/>
          </a:xfrm>
        </p:grpSpPr>
        <p:sp>
          <p:nvSpPr>
            <p:cNvPr id="49" name="上箭头 48"/>
            <p:cNvSpPr/>
            <p:nvPr/>
          </p:nvSpPr>
          <p:spPr>
            <a:xfrm>
              <a:off x="16249" y="8611"/>
              <a:ext cx="459" cy="483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下箭头 49"/>
            <p:cNvSpPr/>
            <p:nvPr/>
          </p:nvSpPr>
          <p:spPr>
            <a:xfrm>
              <a:off x="16301" y="10282"/>
              <a:ext cx="407" cy="45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979" y="6768"/>
              <a:ext cx="16906" cy="3601"/>
              <a:chOff x="1979" y="6768"/>
              <a:chExt cx="16906" cy="36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979" y="8129"/>
                <a:ext cx="16907" cy="2241"/>
                <a:chOff x="1978" y="8027"/>
                <a:chExt cx="16907" cy="2241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1978" y="8849"/>
                  <a:ext cx="8150" cy="628"/>
                  <a:chOff x="3207" y="9324"/>
                  <a:chExt cx="8150" cy="628"/>
                </a:xfrm>
              </p:grpSpPr>
              <p:pic>
                <p:nvPicPr>
                  <p:cNvPr id="29" name="图片 28" descr="CodeCogsEqn-4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24" y="9365"/>
                    <a:ext cx="431" cy="527"/>
                  </a:xfrm>
                  <a:prstGeom prst="rect">
                    <a:avLst/>
                  </a:prstGeom>
                </p:spPr>
              </p:pic>
              <p:pic>
                <p:nvPicPr>
                  <p:cNvPr id="30" name="图片 29" descr="CodeCogsEqn-41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73" y="9383"/>
                    <a:ext cx="455" cy="509"/>
                  </a:xfrm>
                  <a:prstGeom prst="rect">
                    <a:avLst/>
                  </a:prstGeom>
                </p:spPr>
              </p:pic>
              <p:pic>
                <p:nvPicPr>
                  <p:cNvPr id="31" name="图片 30" descr="CodeCogsEqn-40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79" y="9324"/>
                    <a:ext cx="540" cy="436"/>
                  </a:xfrm>
                  <a:prstGeom prst="rect">
                    <a:avLst/>
                  </a:prstGeom>
                </p:spPr>
              </p:pic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207" y="9324"/>
                    <a:ext cx="8150" cy="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/>
                      <a:t>In       , machine takes       when seeing        </a:t>
                    </a:r>
                  </a:p>
                </p:txBody>
              </p:sp>
            </p:grpSp>
            <p:sp>
              <p:nvSpPr>
                <p:cNvPr id="34" name="左大括号 33"/>
                <p:cNvSpPr/>
                <p:nvPr/>
              </p:nvSpPr>
              <p:spPr>
                <a:xfrm>
                  <a:off x="9751" y="8349"/>
                  <a:ext cx="377" cy="162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" name="组合 43"/>
                <p:cNvGrpSpPr/>
                <p:nvPr/>
              </p:nvGrpSpPr>
              <p:grpSpPr>
                <a:xfrm>
                  <a:off x="10327" y="8027"/>
                  <a:ext cx="8558" cy="628"/>
                  <a:chOff x="10327" y="8027"/>
                  <a:chExt cx="8558" cy="628"/>
                </a:xfrm>
              </p:grpSpPr>
              <p:pic>
                <p:nvPicPr>
                  <p:cNvPr id="28" name="图片 27" descr="CodeCogsEqn-43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327" y="8115"/>
                    <a:ext cx="1044" cy="452"/>
                  </a:xfrm>
                  <a:prstGeom prst="rect">
                    <a:avLst/>
                  </a:prstGeom>
                </p:spPr>
              </p:pic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11371" y="8027"/>
                    <a:ext cx="7514" cy="628"/>
                    <a:chOff x="11356" y="8567"/>
                    <a:chExt cx="7514" cy="628"/>
                  </a:xfrm>
                </p:grpSpPr>
                <p:pic>
                  <p:nvPicPr>
                    <p:cNvPr id="27" name="图片 26" descr="CodeCogsEqn-44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4760" y="8631"/>
                      <a:ext cx="1667" cy="51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11356" y="8567"/>
                      <a:ext cx="7514" cy="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altLang="zh-CN" sz="2000"/>
                        <a:t>is positive, increase                   by tuning  </a:t>
                      </a:r>
                    </a:p>
                  </p:txBody>
                </p:sp>
                <p:pic>
                  <p:nvPicPr>
                    <p:cNvPr id="38" name="图片 37" descr="CodeCogsEqn-2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8258" y="8712"/>
                      <a:ext cx="197" cy="33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10327" y="9640"/>
                  <a:ext cx="8558" cy="628"/>
                  <a:chOff x="10327" y="9640"/>
                  <a:chExt cx="8558" cy="628"/>
                </a:xfrm>
              </p:grpSpPr>
              <p:pic>
                <p:nvPicPr>
                  <p:cNvPr id="35" name="图片 34" descr="CodeCogsEqn-43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327" y="9728"/>
                    <a:ext cx="1044" cy="452"/>
                  </a:xfrm>
                  <a:prstGeom prst="rect">
                    <a:avLst/>
                  </a:prstGeom>
                </p:spPr>
              </p:pic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11371" y="9640"/>
                    <a:ext cx="7514" cy="628"/>
                    <a:chOff x="11371" y="8566"/>
                    <a:chExt cx="7514" cy="628"/>
                  </a:xfrm>
                </p:grpSpPr>
                <p:pic>
                  <p:nvPicPr>
                    <p:cNvPr id="41" name="图片 40" descr="CodeCogsEqn-44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4885" y="8631"/>
                      <a:ext cx="1667" cy="51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11371" y="8566"/>
                      <a:ext cx="7514" cy="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altLang="zh-CN" sz="2000"/>
                        <a:t>is negative, decrease                   by tuning  </a:t>
                      </a:r>
                    </a:p>
                  </p:txBody>
                </p:sp>
                <p:pic>
                  <p:nvPicPr>
                    <p:cNvPr id="43" name="图片 42" descr="CodeCogsEqn-2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8308" y="8712"/>
                      <a:ext cx="197" cy="33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12223" y="6768"/>
                <a:ext cx="5735" cy="916"/>
                <a:chOff x="12813" y="6234"/>
                <a:chExt cx="5735" cy="916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12814" y="6234"/>
                  <a:ext cx="5734" cy="916"/>
                  <a:chOff x="9683" y="6648"/>
                  <a:chExt cx="5734" cy="916"/>
                </a:xfrm>
              </p:grpSpPr>
              <p:sp>
                <p:nvSpPr>
                  <p:cNvPr id="52" name="圆角矩形 51"/>
                  <p:cNvSpPr/>
                  <p:nvPr/>
                </p:nvSpPr>
                <p:spPr>
                  <a:xfrm>
                    <a:off x="9683" y="6648"/>
                    <a:ext cx="5734" cy="916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51" name="图片 50" descr="CodeCogsEqn-3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947" y="6776"/>
                    <a:ext cx="2297" cy="6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4" name="文本框 53"/>
                <p:cNvSpPr txBox="1"/>
                <p:nvPr/>
              </p:nvSpPr>
              <p:spPr>
                <a:xfrm>
                  <a:off x="12813" y="6401"/>
                  <a:ext cx="361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C00000"/>
                      </a:solidFill>
                    </a:rPr>
                    <a:t>Learning a better</a:t>
                  </a:r>
                </a:p>
              </p:txBody>
            </p:sp>
          </p:grpSp>
        </p:grpSp>
      </p:grpSp>
      <p:pic>
        <p:nvPicPr>
          <p:cNvPr id="47" name="图片 46" descr="屏幕快照 2019-12-11 上午11.32.18">
            <a:extLst>
              <a:ext uri="{FF2B5EF4-FFF2-40B4-BE49-F238E27FC236}">
                <a16:creationId xmlns:a16="http://schemas.microsoft.com/office/drawing/2014/main" id="{B6B9B62B-AD2B-423C-81CA-290E05FE18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34050" y="429895"/>
            <a:ext cx="6350000" cy="1261110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9D4795D0-9EA5-43D7-9394-2434C2889F6C}"/>
              </a:ext>
            </a:extLst>
          </p:cNvPr>
          <p:cNvSpPr/>
          <p:nvPr/>
        </p:nvSpPr>
        <p:spPr>
          <a:xfrm>
            <a:off x="10255250" y="429895"/>
            <a:ext cx="1842770" cy="1260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dirty="0"/>
              <a:t> Add a Baseline</a:t>
            </a:r>
            <a:endParaRPr lang="zh-CN" altLang="en-US" sz="3600" dirty="0"/>
          </a:p>
        </p:txBody>
      </p:sp>
      <p:grpSp>
        <p:nvGrpSpPr>
          <p:cNvPr id="119" name="组合 118"/>
          <p:cNvGrpSpPr/>
          <p:nvPr/>
        </p:nvGrpSpPr>
        <p:grpSpPr>
          <a:xfrm>
            <a:off x="840105" y="2539365"/>
            <a:ext cx="3751580" cy="646430"/>
            <a:chOff x="1323" y="3999"/>
            <a:chExt cx="5908" cy="1018"/>
          </a:xfrm>
        </p:grpSpPr>
        <p:sp>
          <p:nvSpPr>
            <p:cNvPr id="118" name="圆角矩形 117"/>
            <p:cNvSpPr/>
            <p:nvPr/>
          </p:nvSpPr>
          <p:spPr>
            <a:xfrm>
              <a:off x="1323" y="3999"/>
              <a:ext cx="5908" cy="101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1374" y="4146"/>
              <a:ext cx="5806" cy="725"/>
              <a:chOff x="8569" y="7789"/>
              <a:chExt cx="5806" cy="725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8569" y="7789"/>
                <a:ext cx="5806" cy="725"/>
                <a:chOff x="8411" y="6555"/>
                <a:chExt cx="5806" cy="725"/>
              </a:xfrm>
            </p:grpSpPr>
            <p:sp>
              <p:nvSpPr>
                <p:cNvPr id="70" name="文本框 69"/>
                <p:cNvSpPr txBox="1"/>
                <p:nvPr/>
              </p:nvSpPr>
              <p:spPr>
                <a:xfrm>
                  <a:off x="8411" y="6555"/>
                  <a:ext cx="5806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/>
                    <a:t>When            is always    0 :</a:t>
                  </a:r>
                </a:p>
              </p:txBody>
            </p:sp>
            <p:pic>
              <p:nvPicPr>
                <p:cNvPr id="71" name="图片 70" descr="CodeCogsEqn-4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46" y="6711"/>
                  <a:ext cx="1122" cy="451"/>
                </a:xfrm>
                <a:prstGeom prst="rect">
                  <a:avLst/>
                </a:prstGeom>
              </p:spPr>
            </p:pic>
          </p:grpSp>
          <p:pic>
            <p:nvPicPr>
              <p:cNvPr id="73" name="图片 72" descr="CodeCogsEqn-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68" y="7988"/>
                <a:ext cx="255" cy="327"/>
              </a:xfrm>
              <a:prstGeom prst="rect">
                <a:avLst/>
              </a:prstGeom>
            </p:spPr>
          </p:pic>
        </p:grpSp>
      </p:grpSp>
      <p:sp>
        <p:nvSpPr>
          <p:cNvPr id="90" name="文本框 89"/>
          <p:cNvSpPr txBox="1"/>
          <p:nvPr/>
        </p:nvSpPr>
        <p:spPr>
          <a:xfrm>
            <a:off x="5243830" y="5260975"/>
            <a:ext cx="4171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(a</a:t>
            </a:r>
            <a:r>
              <a:rPr lang="en-US" altLang="zh-CN" sz="2000" baseline="-25000"/>
              <a:t>3</a:t>
            </a:r>
            <a:r>
              <a:rPr lang="en-US" altLang="zh-CN" sz="2000"/>
              <a:t> was not sampled during training unfortunately)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977265" y="3017520"/>
            <a:ext cx="5748655" cy="2190115"/>
            <a:chOff x="1335" y="5567"/>
            <a:chExt cx="9053" cy="3449"/>
          </a:xfrm>
        </p:grpSpPr>
        <p:grpSp>
          <p:nvGrpSpPr>
            <p:cNvPr id="93" name="组合 92"/>
            <p:cNvGrpSpPr/>
            <p:nvPr/>
          </p:nvGrpSpPr>
          <p:grpSpPr>
            <a:xfrm>
              <a:off x="1335" y="5992"/>
              <a:ext cx="7536" cy="3024"/>
              <a:chOff x="1335" y="5992"/>
              <a:chExt cx="7536" cy="3024"/>
            </a:xfrm>
          </p:grpSpPr>
          <p:cxnSp>
            <p:nvCxnSpPr>
              <p:cNvPr id="61" name="直接箭头连接符 60"/>
              <p:cNvCxnSpPr/>
              <p:nvPr/>
            </p:nvCxnSpPr>
            <p:spPr>
              <a:xfrm flipV="1">
                <a:off x="6416" y="7440"/>
                <a:ext cx="936" cy="2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1335" y="5992"/>
                <a:ext cx="7536" cy="3024"/>
                <a:chOff x="6224" y="3819"/>
                <a:chExt cx="7536" cy="3024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6224" y="4584"/>
                  <a:ext cx="942" cy="147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/>
                    <a:t>s</a:t>
                  </a: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8132" y="3974"/>
                  <a:ext cx="3132" cy="26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40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2241" y="3819"/>
                  <a:ext cx="1519" cy="76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</a:rPr>
                    <a:t>a</a:t>
                  </a:r>
                  <a:r>
                    <a:rPr lang="en-US" altLang="zh-CN" sz="2400" baseline="-25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2241" y="6078"/>
                  <a:ext cx="1519" cy="76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sym typeface="+mn-ea"/>
                    </a:rPr>
                    <a:t>a</a:t>
                  </a:r>
                  <a:r>
                    <a:rPr lang="en-US" altLang="zh-CN" sz="2400" baseline="-25000">
                      <a:solidFill>
                        <a:schemeClr val="tx1"/>
                      </a:solidFill>
                      <a:sym typeface="+mn-ea"/>
                    </a:rPr>
                    <a:t>3</a:t>
                  </a: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2241" y="4911"/>
                  <a:ext cx="1519" cy="76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sym typeface="+mn-ea"/>
                    </a:rPr>
                    <a:t>a</a:t>
                  </a:r>
                  <a:r>
                    <a:rPr lang="en-US" altLang="zh-CN" sz="2400" baseline="-25000">
                      <a:solidFill>
                        <a:schemeClr val="tx1"/>
                      </a:solidFill>
                      <a:sym typeface="+mn-ea"/>
                    </a:rPr>
                    <a:t>2</a:t>
                  </a:r>
                  <a:endParaRPr lang="zh-CN" altLang="en-US" baseline="-25000"/>
                </a:p>
              </p:txBody>
            </p:sp>
            <p:cxnSp>
              <p:nvCxnSpPr>
                <p:cNvPr id="17" name="直接箭头连接符 16"/>
                <p:cNvCxnSpPr>
                  <a:stCxn id="8" idx="3"/>
                  <a:endCxn id="10" idx="1"/>
                </p:cNvCxnSpPr>
                <p:nvPr/>
              </p:nvCxnSpPr>
              <p:spPr>
                <a:xfrm>
                  <a:off x="7166" y="5323"/>
                  <a:ext cx="966" cy="0"/>
                </a:xfrm>
                <a:prstGeom prst="straightConnector1">
                  <a:avLst/>
                </a:prstGeom>
                <a:ln w="317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11305" y="4201"/>
                  <a:ext cx="911" cy="7"/>
                </a:xfrm>
                <a:prstGeom prst="straightConnector1">
                  <a:avLst/>
                </a:prstGeom>
                <a:ln w="317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>
                  <a:endCxn id="13" idx="1"/>
                </p:cNvCxnSpPr>
                <p:nvPr/>
              </p:nvCxnSpPr>
              <p:spPr>
                <a:xfrm flipV="1">
                  <a:off x="11305" y="6461"/>
                  <a:ext cx="936" cy="20"/>
                </a:xfrm>
                <a:prstGeom prst="straightConnector1">
                  <a:avLst/>
                </a:prstGeom>
                <a:ln w="317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图片 65" descr="CodeCogsEqn-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7" y="7165"/>
                <a:ext cx="2297" cy="659"/>
              </a:xfrm>
              <a:prstGeom prst="rect">
                <a:avLst/>
              </a:prstGeom>
            </p:spPr>
          </p:pic>
        </p:grpSp>
        <p:grpSp>
          <p:nvGrpSpPr>
            <p:cNvPr id="84" name="组合 83"/>
            <p:cNvGrpSpPr/>
            <p:nvPr/>
          </p:nvGrpSpPr>
          <p:grpSpPr>
            <a:xfrm>
              <a:off x="8606" y="5567"/>
              <a:ext cx="1782" cy="3264"/>
              <a:chOff x="9396" y="6821"/>
              <a:chExt cx="1782" cy="32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9981" y="7385"/>
                <a:ext cx="10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0.7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9981" y="8430"/>
                <a:ext cx="10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0.2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9981" y="9505"/>
                <a:ext cx="10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0.1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9396" y="6821"/>
                <a:ext cx="1782" cy="580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Initial</a:t>
                </a: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4666615" y="5381625"/>
            <a:ext cx="1859280" cy="1387675"/>
            <a:chOff x="6919" y="8475"/>
            <a:chExt cx="2928" cy="2367"/>
          </a:xfrm>
        </p:grpSpPr>
        <p:grpSp>
          <p:nvGrpSpPr>
            <p:cNvPr id="102" name="组合 101"/>
            <p:cNvGrpSpPr/>
            <p:nvPr/>
          </p:nvGrpSpPr>
          <p:grpSpPr>
            <a:xfrm>
              <a:off x="6919" y="8475"/>
              <a:ext cx="2928" cy="1858"/>
              <a:chOff x="4455" y="8583"/>
              <a:chExt cx="2928" cy="1858"/>
            </a:xfrm>
          </p:grpSpPr>
          <p:cxnSp>
            <p:nvCxnSpPr>
              <p:cNvPr id="98" name="直接连接符 97"/>
              <p:cNvCxnSpPr/>
              <p:nvPr/>
            </p:nvCxnSpPr>
            <p:spPr>
              <a:xfrm>
                <a:off x="4455" y="10441"/>
                <a:ext cx="292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/>
            </p:nvSpPr>
            <p:spPr>
              <a:xfrm>
                <a:off x="4684" y="8583"/>
                <a:ext cx="408" cy="18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620" y="9982"/>
                <a:ext cx="408" cy="4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6644" y="10161"/>
                <a:ext cx="408" cy="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文本框 102"/>
            <p:cNvSpPr txBox="1"/>
            <p:nvPr/>
          </p:nvSpPr>
          <p:spPr>
            <a:xfrm>
              <a:off x="7123" y="10214"/>
              <a:ext cx="61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8031" y="10189"/>
              <a:ext cx="61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9080" y="10189"/>
              <a:ext cx="61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7953375" y="1691005"/>
            <a:ext cx="3499485" cy="1014730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a</a:t>
            </a:r>
            <a:r>
              <a:rPr lang="en-US" altLang="zh-CN" sz="2000" b="1" baseline="-25000"/>
              <a:t>3</a:t>
            </a:r>
            <a:r>
              <a:rPr lang="en-US" altLang="zh-CN" sz="2000"/>
              <a:t> may brings higher reward. In this case, its probability should has been increased.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909955" y="5565140"/>
            <a:ext cx="3044825" cy="706755"/>
          </a:xfrm>
          <a:prstGeom prst="rect">
            <a:avLst/>
          </a:prstGeom>
          <a:noFill/>
          <a:ln w="15875" cmpd="sng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Softmax:</a:t>
            </a:r>
          </a:p>
          <a:p>
            <a:pPr algn="ctr"/>
            <a:r>
              <a:rPr lang="en-US" altLang="zh-CN" sz="2000"/>
              <a:t>The sum of all outputs is </a:t>
            </a:r>
            <a:r>
              <a:rPr lang="en-US" altLang="zh-CN" sz="2000" b="1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503670" y="3002280"/>
            <a:ext cx="4948555" cy="3750945"/>
            <a:chOff x="10242" y="4728"/>
            <a:chExt cx="7793" cy="5907"/>
          </a:xfrm>
        </p:grpSpPr>
        <p:grpSp>
          <p:nvGrpSpPr>
            <p:cNvPr id="11" name="组合 10"/>
            <p:cNvGrpSpPr/>
            <p:nvPr/>
          </p:nvGrpSpPr>
          <p:grpSpPr>
            <a:xfrm>
              <a:off x="10242" y="4728"/>
              <a:ext cx="6051" cy="3474"/>
              <a:chOff x="10242" y="4728"/>
              <a:chExt cx="6051" cy="3474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10242" y="5395"/>
                <a:ext cx="2960" cy="1595"/>
                <a:chOff x="9889" y="6160"/>
                <a:chExt cx="2960" cy="1595"/>
              </a:xfrm>
            </p:grpSpPr>
            <p:sp>
              <p:nvSpPr>
                <p:cNvPr id="75" name="右箭头 74"/>
                <p:cNvSpPr/>
                <p:nvPr/>
              </p:nvSpPr>
              <p:spPr>
                <a:xfrm>
                  <a:off x="10388" y="7083"/>
                  <a:ext cx="1960" cy="673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8" name="组合 77"/>
                <p:cNvGrpSpPr/>
                <p:nvPr/>
              </p:nvGrpSpPr>
              <p:grpSpPr>
                <a:xfrm>
                  <a:off x="9889" y="6160"/>
                  <a:ext cx="2961" cy="1016"/>
                  <a:chOff x="11178" y="9328"/>
                  <a:chExt cx="2961" cy="1016"/>
                </a:xfrm>
              </p:grpSpPr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11178" y="9328"/>
                    <a:ext cx="2961" cy="10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after finishing all tuning </a:t>
                    </a:r>
                  </a:p>
                </p:txBody>
              </p:sp>
              <p:pic>
                <p:nvPicPr>
                  <p:cNvPr id="77" name="图片 76" descr="CodeCogsEqn-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878" y="9862"/>
                    <a:ext cx="204" cy="3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94" name="组合 93"/>
              <p:cNvGrpSpPr/>
              <p:nvPr/>
            </p:nvGrpSpPr>
            <p:grpSpPr>
              <a:xfrm>
                <a:off x="13309" y="4728"/>
                <a:ext cx="2984" cy="3474"/>
                <a:chOff x="13741" y="5551"/>
                <a:chExt cx="2984" cy="3474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13741" y="6003"/>
                  <a:ext cx="1518" cy="3023"/>
                  <a:chOff x="14531" y="7257"/>
                  <a:chExt cx="1518" cy="3023"/>
                </a:xfrm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4531" y="7257"/>
                    <a:ext cx="1519" cy="7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altLang="zh-CN" sz="2400" baseline="-2500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>
                    <a:off x="14531" y="9516"/>
                    <a:ext cx="1519" cy="7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>
                        <a:solidFill>
                          <a:schemeClr val="tx1"/>
                        </a:solidFill>
                        <a:sym typeface="+mn-ea"/>
                      </a:rPr>
                      <a:t>a</a:t>
                    </a:r>
                    <a:r>
                      <a:rPr lang="en-US" altLang="zh-CN" sz="2400" baseline="-25000">
                        <a:solidFill>
                          <a:schemeClr val="tx1"/>
                        </a:solidFill>
                        <a:sym typeface="+mn-ea"/>
                      </a:rPr>
                      <a:t>3</a:t>
                    </a:r>
                  </a:p>
                </p:txBody>
              </p:sp>
              <p:sp>
                <p:nvSpPr>
                  <p:cNvPr id="82" name="矩形 81"/>
                  <p:cNvSpPr/>
                  <p:nvPr/>
                </p:nvSpPr>
                <p:spPr>
                  <a:xfrm>
                    <a:off x="14531" y="8349"/>
                    <a:ext cx="1519" cy="7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>
                        <a:solidFill>
                          <a:schemeClr val="tx1"/>
                        </a:solidFill>
                        <a:sym typeface="+mn-ea"/>
                      </a:rPr>
                      <a:t>a</a:t>
                    </a:r>
                    <a:r>
                      <a:rPr lang="en-US" altLang="zh-CN" sz="2400" baseline="-25000">
                        <a:solidFill>
                          <a:schemeClr val="tx1"/>
                        </a:solidFill>
                        <a:sym typeface="+mn-ea"/>
                      </a:rPr>
                      <a:t>2</a:t>
                    </a:r>
                    <a:endParaRPr lang="zh-CN" altLang="en-US" baseline="-25000"/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14943" y="5551"/>
                  <a:ext cx="1782" cy="3264"/>
                  <a:chOff x="9396" y="6821"/>
                  <a:chExt cx="1782" cy="3264"/>
                </a:xfrm>
              </p:grpSpPr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981" y="7385"/>
                    <a:ext cx="104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0.75</a:t>
                    </a: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981" y="8430"/>
                    <a:ext cx="104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0.22</a:t>
                    </a: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981" y="9505"/>
                    <a:ext cx="104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0.03</a:t>
                    </a: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396" y="6821"/>
                    <a:ext cx="1782" cy="580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Final</a:t>
                    </a:r>
                  </a:p>
                </p:txBody>
              </p:sp>
            </p:grpSp>
          </p:grpSp>
        </p:grpSp>
        <p:grpSp>
          <p:nvGrpSpPr>
            <p:cNvPr id="124" name="组合 123"/>
            <p:cNvGrpSpPr/>
            <p:nvPr/>
          </p:nvGrpSpPr>
          <p:grpSpPr>
            <a:xfrm>
              <a:off x="15107" y="8285"/>
              <a:ext cx="2928" cy="2350"/>
              <a:chOff x="15107" y="8285"/>
              <a:chExt cx="2928" cy="235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15107" y="8285"/>
                <a:ext cx="2929" cy="2351"/>
                <a:chOff x="6919" y="8295"/>
                <a:chExt cx="2929" cy="2547"/>
              </a:xfrm>
            </p:grpSpPr>
            <p:grpSp>
              <p:nvGrpSpPr>
                <p:cNvPr id="108" name="组合 107"/>
                <p:cNvGrpSpPr/>
                <p:nvPr/>
              </p:nvGrpSpPr>
              <p:grpSpPr>
                <a:xfrm>
                  <a:off x="6919" y="8295"/>
                  <a:ext cx="2929" cy="2038"/>
                  <a:chOff x="4455" y="8403"/>
                  <a:chExt cx="2929" cy="2038"/>
                </a:xfrm>
              </p:grpSpPr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4455" y="10441"/>
                    <a:ext cx="2929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矩形 109"/>
                  <p:cNvSpPr/>
                  <p:nvPr/>
                </p:nvSpPr>
                <p:spPr>
                  <a:xfrm>
                    <a:off x="4684" y="8403"/>
                    <a:ext cx="408" cy="20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5620" y="9772"/>
                    <a:ext cx="408" cy="64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6644" y="10285"/>
                    <a:ext cx="408" cy="1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7123" y="10214"/>
                  <a:ext cx="61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a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8031" y="10189"/>
                  <a:ext cx="61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a</a:t>
                  </a:r>
                  <a:r>
                    <a:rPr lang="en-US" altLang="zh-CN" baseline="-25000"/>
                    <a:t>2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9080" y="10189"/>
                  <a:ext cx="61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a</a:t>
                  </a:r>
                  <a:r>
                    <a:rPr lang="en-US" altLang="zh-CN" baseline="-25000"/>
                    <a:t>3</a:t>
                  </a:r>
                </a:p>
              </p:txBody>
            </p:sp>
          </p:grpSp>
          <p:cxnSp>
            <p:nvCxnSpPr>
              <p:cNvPr id="121" name="直接箭头连接符 120"/>
              <p:cNvCxnSpPr/>
              <p:nvPr/>
            </p:nvCxnSpPr>
            <p:spPr>
              <a:xfrm flipV="1">
                <a:off x="15990" y="8302"/>
                <a:ext cx="0" cy="407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/>
              <p:nvPr/>
            </p:nvCxnSpPr>
            <p:spPr>
              <a:xfrm flipV="1">
                <a:off x="16680" y="8913"/>
                <a:ext cx="0" cy="407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/>
              <p:nvPr/>
            </p:nvCxnSpPr>
            <p:spPr>
              <a:xfrm>
                <a:off x="17900" y="9550"/>
                <a:ext cx="0" cy="433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694690" y="1691005"/>
            <a:ext cx="5734050" cy="1607820"/>
            <a:chOff x="1094" y="2663"/>
            <a:chExt cx="9030" cy="2532"/>
          </a:xfrm>
        </p:grpSpPr>
        <p:sp>
          <p:nvSpPr>
            <p:cNvPr id="4" name="椭圆 3"/>
            <p:cNvSpPr/>
            <p:nvPr/>
          </p:nvSpPr>
          <p:spPr>
            <a:xfrm>
              <a:off x="1094" y="3795"/>
              <a:ext cx="6391" cy="14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4" idx="7"/>
            </p:cNvCxnSpPr>
            <p:nvPr/>
          </p:nvCxnSpPr>
          <p:spPr>
            <a:xfrm flipV="1">
              <a:off x="6549" y="3311"/>
              <a:ext cx="1064" cy="68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356" y="2663"/>
              <a:ext cx="2768" cy="6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/>
                <a:t>Main Cause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Learning an Actor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600" dirty="0"/>
              <a:t> Add a Baseline</a:t>
            </a:r>
            <a:endParaRPr lang="zh-CN" altLang="en-US" sz="3600" dirty="0"/>
          </a:p>
        </p:txBody>
      </p:sp>
      <p:grpSp>
        <p:nvGrpSpPr>
          <p:cNvPr id="119" name="组合 118"/>
          <p:cNvGrpSpPr/>
          <p:nvPr/>
        </p:nvGrpSpPr>
        <p:grpSpPr>
          <a:xfrm>
            <a:off x="840105" y="2539365"/>
            <a:ext cx="3751580" cy="646430"/>
            <a:chOff x="1323" y="3999"/>
            <a:chExt cx="5908" cy="1018"/>
          </a:xfrm>
        </p:grpSpPr>
        <p:sp>
          <p:nvSpPr>
            <p:cNvPr id="118" name="圆角矩形 117"/>
            <p:cNvSpPr/>
            <p:nvPr/>
          </p:nvSpPr>
          <p:spPr>
            <a:xfrm>
              <a:off x="1323" y="3999"/>
              <a:ext cx="5908" cy="101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1374" y="4146"/>
              <a:ext cx="5806" cy="725"/>
              <a:chOff x="8569" y="7789"/>
              <a:chExt cx="5806" cy="725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8569" y="7789"/>
                <a:ext cx="5806" cy="725"/>
                <a:chOff x="8411" y="6555"/>
                <a:chExt cx="5806" cy="725"/>
              </a:xfrm>
            </p:grpSpPr>
            <p:sp>
              <p:nvSpPr>
                <p:cNvPr id="70" name="文本框 69"/>
                <p:cNvSpPr txBox="1"/>
                <p:nvPr/>
              </p:nvSpPr>
              <p:spPr>
                <a:xfrm>
                  <a:off x="8411" y="6555"/>
                  <a:ext cx="5806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/>
                    <a:t>When            is always    0 :</a:t>
                  </a:r>
                </a:p>
              </p:txBody>
            </p:sp>
            <p:pic>
              <p:nvPicPr>
                <p:cNvPr id="71" name="图片 70" descr="CodeCogsEqn-4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46" y="6711"/>
                  <a:ext cx="1122" cy="451"/>
                </a:xfrm>
                <a:prstGeom prst="rect">
                  <a:avLst/>
                </a:prstGeom>
              </p:spPr>
            </p:pic>
          </p:grpSp>
          <p:pic>
            <p:nvPicPr>
              <p:cNvPr id="73" name="图片 72" descr="CodeCogsEqn-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68" y="7988"/>
                <a:ext cx="255" cy="327"/>
              </a:xfrm>
              <a:prstGeom prst="rect">
                <a:avLst/>
              </a:prstGeom>
            </p:spPr>
          </p:pic>
        </p:grpSp>
      </p:grpSp>
      <p:cxnSp>
        <p:nvCxnSpPr>
          <p:cNvPr id="4" name="直接连接符 3"/>
          <p:cNvCxnSpPr/>
          <p:nvPr/>
        </p:nvCxnSpPr>
        <p:spPr>
          <a:xfrm>
            <a:off x="1244600" y="2474595"/>
            <a:ext cx="3055620" cy="7848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866390" y="3676650"/>
            <a:ext cx="6132830" cy="939800"/>
            <a:chOff x="4514" y="5790"/>
            <a:chExt cx="9658" cy="1480"/>
          </a:xfrm>
        </p:grpSpPr>
        <p:pic>
          <p:nvPicPr>
            <p:cNvPr id="5" name="图片 4" descr="CodeCogsEqn-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4" y="5790"/>
              <a:ext cx="9659" cy="1481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9880" y="6901"/>
              <a:ext cx="763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840105" y="5174615"/>
            <a:ext cx="9222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Avoid the probabilities of actions unsampled decreasing unreasonablely by adding a baseline.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Actor-Critic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9EF2802-0B84-47AC-B533-F8A40273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63217"/>
            <a:ext cx="10248900" cy="52901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Advantage Actor-Critic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350385" y="1478915"/>
            <a:ext cx="4123690" cy="2909570"/>
            <a:chOff x="7587" y="2817"/>
            <a:chExt cx="6494" cy="4582"/>
          </a:xfrm>
        </p:grpSpPr>
        <p:grpSp>
          <p:nvGrpSpPr>
            <p:cNvPr id="17" name="组合 16"/>
            <p:cNvGrpSpPr/>
            <p:nvPr/>
          </p:nvGrpSpPr>
          <p:grpSpPr>
            <a:xfrm>
              <a:off x="7587" y="2817"/>
              <a:ext cx="6494" cy="4582"/>
              <a:chOff x="7587" y="2817"/>
              <a:chExt cx="6494" cy="4582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587" y="3542"/>
                <a:ext cx="6494" cy="3857"/>
                <a:chOff x="7587" y="3542"/>
                <a:chExt cx="6494" cy="3857"/>
              </a:xfrm>
            </p:grpSpPr>
            <p:sp>
              <p:nvSpPr>
                <p:cNvPr id="10" name="圆角矩形 9"/>
                <p:cNvSpPr/>
                <p:nvPr/>
              </p:nvSpPr>
              <p:spPr>
                <a:xfrm>
                  <a:off x="8015" y="5515"/>
                  <a:ext cx="4079" cy="1884"/>
                </a:xfrm>
                <a:prstGeom prst="round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右箭头 10"/>
                <p:cNvSpPr/>
                <p:nvPr/>
              </p:nvSpPr>
              <p:spPr>
                <a:xfrm rot="16200000">
                  <a:off x="9785" y="4702"/>
                  <a:ext cx="738" cy="662"/>
                </a:xfrm>
                <a:prstGeom prst="righ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7587" y="3542"/>
                  <a:ext cx="6494" cy="1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文本框 15"/>
              <p:cNvSpPr txBox="1"/>
              <p:nvPr/>
            </p:nvSpPr>
            <p:spPr>
              <a:xfrm>
                <a:off x="8836" y="2817"/>
                <a:ext cx="483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solidFill>
                      <a:schemeClr val="accent6">
                        <a:lumMod val="75000"/>
                      </a:schemeClr>
                    </a:solidFill>
                  </a:rPr>
                  <a:t>Advantage Function</a:t>
                </a:r>
              </a:p>
            </p:txBody>
          </p:sp>
        </p:grpSp>
        <p:pic>
          <p:nvPicPr>
            <p:cNvPr id="21" name="图片 20" descr="CodeCogsEqn-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5" y="3798"/>
              <a:ext cx="5534" cy="615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708785" y="3176270"/>
            <a:ext cx="7847330" cy="2805430"/>
            <a:chOff x="3421" y="4522"/>
            <a:chExt cx="12358" cy="4418"/>
          </a:xfrm>
        </p:grpSpPr>
        <p:grpSp>
          <p:nvGrpSpPr>
            <p:cNvPr id="25" name="组合 24"/>
            <p:cNvGrpSpPr/>
            <p:nvPr/>
          </p:nvGrpSpPr>
          <p:grpSpPr>
            <a:xfrm>
              <a:off x="11382" y="5883"/>
              <a:ext cx="3604" cy="2548"/>
              <a:chOff x="10439" y="5959"/>
              <a:chExt cx="3604" cy="2548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10439" y="5959"/>
                <a:ext cx="53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10719" y="5959"/>
                <a:ext cx="1248" cy="1757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1777" y="6361"/>
                <a:ext cx="2266" cy="72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/>
                  <a:t>Baseline</a:t>
                </a:r>
              </a:p>
            </p:txBody>
          </p:sp>
          <p:pic>
            <p:nvPicPr>
              <p:cNvPr id="30" name="图片 29" descr="CodeCogsEqn-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7" y="7893"/>
                <a:ext cx="1935" cy="615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3421" y="4522"/>
              <a:ext cx="12358" cy="4419"/>
              <a:chOff x="3421" y="4522"/>
              <a:chExt cx="12358" cy="4419"/>
            </a:xfrm>
          </p:grpSpPr>
          <p:pic>
            <p:nvPicPr>
              <p:cNvPr id="32" name="图片 31" descr="CodeCogsEqn-5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4" y="8359"/>
                <a:ext cx="4909" cy="582"/>
              </a:xfrm>
              <a:prstGeom prst="rect">
                <a:avLst/>
              </a:prstGeom>
            </p:spPr>
          </p:pic>
          <p:grpSp>
            <p:nvGrpSpPr>
              <p:cNvPr id="33" name="组合 32"/>
              <p:cNvGrpSpPr/>
              <p:nvPr/>
            </p:nvGrpSpPr>
            <p:grpSpPr>
              <a:xfrm>
                <a:off x="3421" y="4522"/>
                <a:ext cx="12358" cy="3398"/>
                <a:chOff x="3421" y="4522"/>
                <a:chExt cx="12358" cy="3398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>
                  <a:off x="8198" y="6341"/>
                  <a:ext cx="2496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组合 34"/>
                <p:cNvGrpSpPr/>
                <p:nvPr/>
              </p:nvGrpSpPr>
              <p:grpSpPr>
                <a:xfrm>
                  <a:off x="3421" y="4522"/>
                  <a:ext cx="12358" cy="3398"/>
                  <a:chOff x="3421" y="4522"/>
                  <a:chExt cx="12358" cy="3398"/>
                </a:xfrm>
              </p:grpSpPr>
              <p:cxnSp>
                <p:nvCxnSpPr>
                  <p:cNvPr id="37" name="直接箭头连接符 36"/>
                  <p:cNvCxnSpPr/>
                  <p:nvPr/>
                </p:nvCxnSpPr>
                <p:spPr>
                  <a:xfrm flipH="1">
                    <a:off x="8198" y="6341"/>
                    <a:ext cx="632" cy="1579"/>
                  </a:xfrm>
                  <a:prstGeom prst="straightConnector1">
                    <a:avLst/>
                  </a:prstGeom>
                  <a:ln w="317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8" name="图片 37" descr="CodeCogsEqn-5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21" y="4522"/>
                    <a:ext cx="12358" cy="1755"/>
                  </a:xfrm>
                  <a:prstGeom prst="rect">
                    <a:avLst/>
                  </a:prstGeom>
                </p:spPr>
              </p:pic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9000" y="6903"/>
                    <a:ext cx="942" cy="890"/>
                    <a:chOff x="8677" y="6827"/>
                    <a:chExt cx="942" cy="890"/>
                  </a:xfrm>
                </p:grpSpPr>
                <p:pic>
                  <p:nvPicPr>
                    <p:cNvPr id="40" name="图片 39" descr="CodeCogsEqn-52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830" y="7056"/>
                      <a:ext cx="586" cy="50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8677" y="6827"/>
                      <a:ext cx="943" cy="890"/>
                    </a:xfrm>
                    <a:prstGeom prst="rect">
                      <a:avLst/>
                    </a:prstGeom>
                    <a:noFill/>
                    <a:ln w="15875" cmpd="sng">
                      <a:solidFill>
                        <a:srgbClr val="C0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Advantage Actor-Critic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90955" y="1985645"/>
            <a:ext cx="4123690" cy="1130935"/>
            <a:chOff x="7587" y="1937"/>
            <a:chExt cx="6494" cy="1781"/>
          </a:xfrm>
        </p:grpSpPr>
        <p:sp>
          <p:nvSpPr>
            <p:cNvPr id="13" name="圆角矩形 12"/>
            <p:cNvSpPr/>
            <p:nvPr/>
          </p:nvSpPr>
          <p:spPr>
            <a:xfrm>
              <a:off x="7587" y="2662"/>
              <a:ext cx="6494" cy="10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36" y="1937"/>
              <a:ext cx="483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6">
                      <a:lumMod val="75000"/>
                    </a:schemeClr>
                  </a:solidFill>
                </a:rPr>
                <a:t>Advantage Function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484620" y="2366645"/>
            <a:ext cx="4171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Estimate two networks? </a:t>
            </a:r>
          </a:p>
          <a:p>
            <a:r>
              <a:rPr lang="en-US" altLang="zh-CN" sz="2400"/>
              <a:t>Or can only estimate one?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96645" y="2941320"/>
            <a:ext cx="9030335" cy="1826895"/>
            <a:chOff x="1727" y="4632"/>
            <a:chExt cx="14221" cy="2877"/>
          </a:xfrm>
        </p:grpSpPr>
        <p:grpSp>
          <p:nvGrpSpPr>
            <p:cNvPr id="29" name="组合 28"/>
            <p:cNvGrpSpPr/>
            <p:nvPr/>
          </p:nvGrpSpPr>
          <p:grpSpPr>
            <a:xfrm>
              <a:off x="1727" y="5043"/>
              <a:ext cx="13627" cy="2466"/>
              <a:chOff x="1727" y="5043"/>
              <a:chExt cx="13627" cy="2466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727" y="5145"/>
                <a:ext cx="6934" cy="2364"/>
                <a:chOff x="1727" y="5145"/>
                <a:chExt cx="6934" cy="2364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727" y="6453"/>
                  <a:ext cx="6934" cy="1056"/>
                  <a:chOff x="1592" y="6651"/>
                  <a:chExt cx="6934" cy="1056"/>
                </a:xfrm>
              </p:grpSpPr>
              <p:sp>
                <p:nvSpPr>
                  <p:cNvPr id="22" name="圆角矩形 21"/>
                  <p:cNvSpPr/>
                  <p:nvPr/>
                </p:nvSpPr>
                <p:spPr>
                  <a:xfrm>
                    <a:off x="1592" y="6651"/>
                    <a:ext cx="6935" cy="105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8" name="图片 7" descr="CodeCogsEqn-2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826" y="6905"/>
                    <a:ext cx="6404" cy="6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下箭头 23"/>
                <p:cNvSpPr/>
                <p:nvPr/>
              </p:nvSpPr>
              <p:spPr>
                <a:xfrm>
                  <a:off x="5102" y="5145"/>
                  <a:ext cx="356" cy="509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2776" y="5744"/>
                  <a:ext cx="4837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solidFill>
                        <a:srgbClr val="C00000"/>
                      </a:solidFill>
                    </a:rPr>
                    <a:t>Advantage Function</a:t>
                  </a:r>
                </a:p>
              </p:txBody>
            </p: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10796" y="5043"/>
                <a:ext cx="4558" cy="0"/>
              </a:xfrm>
              <a:prstGeom prst="line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5354" y="4632"/>
              <a:ext cx="595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 b="1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√</a:t>
              </a:r>
            </a:p>
          </p:txBody>
        </p:sp>
      </p:grpSp>
      <p:pic>
        <p:nvPicPr>
          <p:cNvPr id="3" name="图片 2" descr="CodeCogsEqn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60" y="2585720"/>
            <a:ext cx="3514090" cy="390525"/>
          </a:xfrm>
          <a:prstGeom prst="rect">
            <a:avLst/>
          </a:prstGeom>
        </p:spPr>
      </p:pic>
      <p:pic>
        <p:nvPicPr>
          <p:cNvPr id="4" name="图片 3" descr="CodeCogsEqn-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70" y="4223385"/>
            <a:ext cx="5123815" cy="4191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988050" y="4107815"/>
            <a:ext cx="4627880" cy="1600200"/>
            <a:chOff x="9430" y="6469"/>
            <a:chExt cx="7288" cy="2520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39" y="6469"/>
              <a:ext cx="358" cy="1631"/>
              <a:chOff x="13139" y="6469"/>
              <a:chExt cx="358" cy="1631"/>
            </a:xfrm>
          </p:grpSpPr>
          <p:sp>
            <p:nvSpPr>
              <p:cNvPr id="20" name="下箭头 19"/>
              <p:cNvSpPr/>
              <p:nvPr/>
            </p:nvSpPr>
            <p:spPr>
              <a:xfrm>
                <a:off x="13141" y="7540"/>
                <a:ext cx="356" cy="56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>
                <a:endCxn id="7" idx="2"/>
              </p:cNvCxnSpPr>
              <p:nvPr/>
            </p:nvCxnSpPr>
            <p:spPr>
              <a:xfrm>
                <a:off x="13139" y="6469"/>
                <a:ext cx="358" cy="842"/>
              </a:xfrm>
              <a:prstGeom prst="line">
                <a:avLst/>
              </a:prstGeom>
              <a:ln w="28575" cmpd="sng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图片 5" descr="CodeCogsEqn-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0" y="8329"/>
              <a:ext cx="7289" cy="6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Advantage Actor-Critic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178050" y="2083435"/>
            <a:ext cx="9461500" cy="4456430"/>
            <a:chOff x="2309" y="3215"/>
            <a:chExt cx="14900" cy="7018"/>
          </a:xfrm>
        </p:grpSpPr>
        <p:grpSp>
          <p:nvGrpSpPr>
            <p:cNvPr id="22" name="组合 21"/>
            <p:cNvGrpSpPr/>
            <p:nvPr/>
          </p:nvGrpSpPr>
          <p:grpSpPr>
            <a:xfrm>
              <a:off x="2571" y="3215"/>
              <a:ext cx="12393" cy="5287"/>
              <a:chOff x="3717" y="3419"/>
              <a:chExt cx="12393" cy="528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717" y="5701"/>
                <a:ext cx="942" cy="14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/>
                  <a:t>s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004" y="3594"/>
                <a:ext cx="3132" cy="26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/>
                  <a:t>Network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89" y="5090"/>
                <a:ext cx="3132" cy="2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/>
                  <a:t>Network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004" y="7228"/>
                <a:ext cx="3132" cy="14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/>
                  <a:t>Network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100" y="3419"/>
                <a:ext cx="2010" cy="7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400" baseline="-250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4100" y="5678"/>
                <a:ext cx="2010" cy="7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sym typeface="+mn-ea"/>
                  </a:rPr>
                  <a:t>a</a:t>
                </a:r>
                <a:r>
                  <a:rPr lang="en-US" altLang="zh-CN" sz="2400" baseline="-25000">
                    <a:solidFill>
                      <a:schemeClr val="tx1"/>
                    </a:solidFill>
                    <a:sym typeface="+mn-ea"/>
                  </a:rPr>
                  <a:t>j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100" y="4461"/>
                <a:ext cx="2010" cy="7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sym typeface="+mn-ea"/>
                  </a:rPr>
                  <a:t>a</a:t>
                </a:r>
                <a:r>
                  <a:rPr lang="en-US" altLang="zh-CN" sz="24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zh-CN" altLang="en-US" baseline="-25000"/>
              </a:p>
            </p:txBody>
          </p:sp>
          <p:cxnSp>
            <p:nvCxnSpPr>
              <p:cNvPr id="13" name="直接箭头连接符 12"/>
              <p:cNvCxnSpPr>
                <a:stCxn id="6" idx="3"/>
                <a:endCxn id="8" idx="1"/>
              </p:cNvCxnSpPr>
              <p:nvPr/>
            </p:nvCxnSpPr>
            <p:spPr>
              <a:xfrm>
                <a:off x="4659" y="6440"/>
                <a:ext cx="1030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8" idx="3"/>
                <a:endCxn id="7" idx="1"/>
              </p:cNvCxnSpPr>
              <p:nvPr/>
            </p:nvCxnSpPr>
            <p:spPr>
              <a:xfrm flipV="1">
                <a:off x="8821" y="4944"/>
                <a:ext cx="1183" cy="1496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8" idx="3"/>
                <a:endCxn id="9" idx="1"/>
              </p:cNvCxnSpPr>
              <p:nvPr/>
            </p:nvCxnSpPr>
            <p:spPr>
              <a:xfrm>
                <a:off x="8821" y="6440"/>
                <a:ext cx="1183" cy="1527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13164" y="3801"/>
                <a:ext cx="911" cy="7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1" idx="1"/>
              </p:cNvCxnSpPr>
              <p:nvPr/>
            </p:nvCxnSpPr>
            <p:spPr>
              <a:xfrm flipV="1">
                <a:off x="13164" y="6061"/>
                <a:ext cx="936" cy="2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</p:cNvCxnSpPr>
              <p:nvPr/>
            </p:nvCxnSpPr>
            <p:spPr>
              <a:xfrm>
                <a:off x="13136" y="7967"/>
                <a:ext cx="1021" cy="1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图片 19" descr="CodeCogsEqn-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" y="7671"/>
                <a:ext cx="1440" cy="597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14895" y="5229"/>
                <a:ext cx="724" cy="63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/>
                  <a:t>...</a:t>
                </a:r>
              </a:p>
            </p:txBody>
          </p:sp>
        </p:grpSp>
        <p:sp>
          <p:nvSpPr>
            <p:cNvPr id="23" name="圆角矩形 22"/>
            <p:cNvSpPr/>
            <p:nvPr/>
          </p:nvSpPr>
          <p:spPr>
            <a:xfrm>
              <a:off x="4123" y="3854"/>
              <a:ext cx="3972" cy="476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309" y="9506"/>
              <a:ext cx="14900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Some of the parameters of Actor network and Critic network can be shared.</a:t>
              </a:r>
            </a:p>
          </p:txBody>
        </p:sp>
      </p:grp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4000" dirty="0"/>
              <a:t> Architecture</a:t>
            </a:r>
          </a:p>
          <a:p>
            <a:pPr marL="720090" lvl="1" indent="-107950" defTabSz="719455">
              <a:buClr>
                <a:srgbClr val="C00000"/>
              </a:buClr>
              <a:buSzPct val="80000"/>
              <a:buFont typeface="Times New Roman" panose="02020503050405090304" pitchFamily="18" charset="0"/>
              <a:buChar char="̶"/>
              <a:tabLst>
                <a:tab pos="359410" algn="l"/>
              </a:tabLst>
            </a:pPr>
            <a:endParaRPr lang="zh-CN" altLang="en-US" sz="40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94955C6-DF0B-4A7E-9DAC-78AC436D3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053" y="1628139"/>
            <a:ext cx="1615090" cy="4603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9C98CA6-39DD-4B35-A695-A8C794B4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49" y="5464763"/>
            <a:ext cx="1291652" cy="476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Model-based vs. Model-free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C01D46D6-79D8-4EC4-875F-430288E8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37" y="1958202"/>
            <a:ext cx="11193226" cy="31701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Asynchronous Advantage Actor-Critic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5" name="图片 4" descr="1*YtnGhtSAMnnHSL8PvS7t_w"/>
          <p:cNvPicPr>
            <a:picLocks noChangeAspect="1"/>
          </p:cNvPicPr>
          <p:nvPr/>
        </p:nvPicPr>
        <p:blipFill>
          <a:blip r:embed="rId3"/>
          <a:srcRect l="6137" t="4684" r="6696" b="3433"/>
          <a:stretch>
            <a:fillRect/>
          </a:stretch>
        </p:blipFill>
        <p:spPr>
          <a:xfrm>
            <a:off x="2660015" y="1391285"/>
            <a:ext cx="5634355" cy="5307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94370" y="6054090"/>
            <a:ext cx="378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>
                    <a:lumMod val="65000"/>
                  </a:schemeClr>
                </a:solidFill>
              </a:rPr>
              <a:t>Image Source: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</a:rPr>
              <a:t>https://medium.com/emergent-future/simple-reinforcement-learning-with-tensorflow-part-8-asynchronous-actor-critic-agents-a3c-c88f72a5e9f2</a:t>
            </a:r>
          </a:p>
        </p:txBody>
      </p:sp>
      <p:pic>
        <p:nvPicPr>
          <p:cNvPr id="11" name="图片 10" descr="CodeCogsEqn-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070" y="2364740"/>
            <a:ext cx="276225" cy="342900"/>
          </a:xfrm>
          <a:prstGeom prst="rect">
            <a:avLst/>
          </a:prstGeom>
        </p:spPr>
      </p:pic>
      <p:pic>
        <p:nvPicPr>
          <p:cNvPr id="12" name="图片 11" descr="CodeCogsEqn-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620" y="3968750"/>
            <a:ext cx="276225" cy="342900"/>
          </a:xfrm>
          <a:prstGeom prst="rect">
            <a:avLst/>
          </a:prstGeom>
        </p:spPr>
      </p:pic>
      <p:pic>
        <p:nvPicPr>
          <p:cNvPr id="13" name="图片 12" descr="CodeCogsEqn-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775" y="4777105"/>
            <a:ext cx="276225" cy="342900"/>
          </a:xfrm>
          <a:prstGeom prst="rect">
            <a:avLst/>
          </a:prstGeom>
        </p:spPr>
      </p:pic>
      <p:pic>
        <p:nvPicPr>
          <p:cNvPr id="19" name="图片 18" descr="CodeCogsEqn-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070" y="2361565"/>
            <a:ext cx="1638300" cy="361950"/>
          </a:xfrm>
          <a:prstGeom prst="rect">
            <a:avLst/>
          </a:prstGeom>
        </p:spPr>
      </p:pic>
      <p:pic>
        <p:nvPicPr>
          <p:cNvPr id="20" name="图片 19" descr="CodeCogsEqn-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650" y="4777105"/>
            <a:ext cx="485775" cy="361950"/>
          </a:xfrm>
          <a:prstGeom prst="rect">
            <a:avLst/>
          </a:prstGeom>
        </p:spPr>
      </p:pic>
      <p:pic>
        <p:nvPicPr>
          <p:cNvPr id="21" name="图片 20" descr="CodeCogsEqn-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0" y="3507105"/>
            <a:ext cx="485775" cy="3619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580505" y="2264410"/>
            <a:ext cx="4389755" cy="1469390"/>
            <a:chOff x="10363" y="3566"/>
            <a:chExt cx="6913" cy="2314"/>
          </a:xfrm>
        </p:grpSpPr>
        <p:pic>
          <p:nvPicPr>
            <p:cNvPr id="10" name="图片 9" descr="CodeCogsEqn-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82" y="4733"/>
              <a:ext cx="450" cy="525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2362" y="4574"/>
              <a:ext cx="491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other workers also update models</a:t>
              </a:r>
              <a:endParaRPr lang="zh-CN" altLang="en-US" sz="2400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0363" y="3566"/>
              <a:ext cx="611" cy="86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707120" y="1391285"/>
            <a:ext cx="2377440" cy="46037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A3C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Outline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9884410" cy="470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Preliminaries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Asynchronous Advantage Actor-Critic (A3C)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</a:t>
            </a:r>
            <a:r>
              <a:rPr lang="en-US" altLang="zh-CN" sz="3300" b="1" dirty="0">
                <a:solidFill>
                  <a:srgbClr val="C00000"/>
                </a:solidFill>
              </a:rPr>
              <a:t>On policy vs. Off Policy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Proximal Policy Optimization (PPO)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 marL="0" indent="0"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zh-CN" altLang="en-US" sz="3600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888676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On-policy &amp; Off-policy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09115"/>
            <a:ext cx="10515600" cy="104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3200" b="1" dirty="0">
                <a:sym typeface="+mn-ea"/>
              </a:rPr>
              <a:t>On-policy</a:t>
            </a:r>
            <a:r>
              <a:rPr lang="en-US" altLang="zh-CN" sz="3200" dirty="0">
                <a:sym typeface="+mn-ea"/>
              </a:rPr>
              <a:t> methods attempt to evaluate or improve the policy that is used to generate behavior.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E2AF09E9-B2A6-46A4-B27B-C2E3F2AF9660}"/>
              </a:ext>
            </a:extLst>
          </p:cNvPr>
          <p:cNvSpPr/>
          <p:nvPr/>
        </p:nvSpPr>
        <p:spPr>
          <a:xfrm>
            <a:off x="4750676" y="5043388"/>
            <a:ext cx="1086203" cy="548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Man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902AEAF7-7944-463F-8517-14314C3AF2C4}"/>
              </a:ext>
            </a:extLst>
          </p:cNvPr>
          <p:cNvSpPr/>
          <p:nvPr/>
        </p:nvSpPr>
        <p:spPr>
          <a:xfrm>
            <a:off x="7002791" y="5038393"/>
            <a:ext cx="1086203" cy="548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Man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A0B784-EC1C-40AF-BD63-2999677C546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836879" y="5312736"/>
            <a:ext cx="1165912" cy="499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3">
            <a:extLst>
              <a:ext uri="{FF2B5EF4-FFF2-40B4-BE49-F238E27FC236}">
                <a16:creationId xmlns:a16="http://schemas.microsoft.com/office/drawing/2014/main" id="{B5378C13-B280-4367-90A6-C4B84B12B05F}"/>
              </a:ext>
            </a:extLst>
          </p:cNvPr>
          <p:cNvSpPr/>
          <p:nvPr/>
        </p:nvSpPr>
        <p:spPr>
          <a:xfrm>
            <a:off x="7053127" y="3052201"/>
            <a:ext cx="1086203" cy="548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Man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E76483-B944-4A3E-8E06-013585CE88B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76875" y="3326544"/>
            <a:ext cx="1176252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2">
            <a:extLst>
              <a:ext uri="{FF2B5EF4-FFF2-40B4-BE49-F238E27FC236}">
                <a16:creationId xmlns:a16="http://schemas.microsoft.com/office/drawing/2014/main" id="{1C7C42F3-B587-425D-A6B5-87E4DA0406E7}"/>
              </a:ext>
            </a:extLst>
          </p:cNvPr>
          <p:cNvSpPr/>
          <p:nvPr/>
        </p:nvSpPr>
        <p:spPr>
          <a:xfrm>
            <a:off x="4750676" y="6064278"/>
            <a:ext cx="1165912" cy="5411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Robot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圆角矩形 12">
            <a:extLst>
              <a:ext uri="{FF2B5EF4-FFF2-40B4-BE49-F238E27FC236}">
                <a16:creationId xmlns:a16="http://schemas.microsoft.com/office/drawing/2014/main" id="{C375BAD5-8A0E-4BA1-9EDB-E7BDFA79E8AE}"/>
              </a:ext>
            </a:extLst>
          </p:cNvPr>
          <p:cNvSpPr/>
          <p:nvPr/>
        </p:nvSpPr>
        <p:spPr>
          <a:xfrm>
            <a:off x="4705793" y="3067191"/>
            <a:ext cx="1165912" cy="5411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Robot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DADDDE-D08E-4676-AB30-570744DB5174}"/>
              </a:ext>
            </a:extLst>
          </p:cNvPr>
          <p:cNvSpPr/>
          <p:nvPr/>
        </p:nvSpPr>
        <p:spPr>
          <a:xfrm>
            <a:off x="5874122" y="4928677"/>
            <a:ext cx="1191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play chess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3B6B3A-AB61-41A4-BDF3-74D01440C7AF}"/>
              </a:ext>
            </a:extLst>
          </p:cNvPr>
          <p:cNvSpPr/>
          <p:nvPr/>
        </p:nvSpPr>
        <p:spPr>
          <a:xfrm>
            <a:off x="5869135" y="2959975"/>
            <a:ext cx="1191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play chess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44D96A0-6B3E-4679-B9E9-5D140A5E192A}"/>
              </a:ext>
            </a:extLst>
          </p:cNvPr>
          <p:cNvCxnSpPr>
            <a:cxnSpLocks/>
          </p:cNvCxnSpPr>
          <p:nvPr/>
        </p:nvCxnSpPr>
        <p:spPr>
          <a:xfrm flipV="1">
            <a:off x="6033540" y="5600461"/>
            <a:ext cx="436258" cy="64592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AF2B6F9-ABEF-4A30-878C-50A9881FA8DB}"/>
              </a:ext>
            </a:extLst>
          </p:cNvPr>
          <p:cNvSpPr/>
          <p:nvPr/>
        </p:nvSpPr>
        <p:spPr>
          <a:xfrm>
            <a:off x="6205580" y="5877057"/>
            <a:ext cx="1191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watch</a:t>
            </a:r>
            <a:endParaRPr lang="zh-CN" altLang="en-US" b="1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1C46719F-0217-44ED-8EB8-30F84052DCCD}"/>
              </a:ext>
            </a:extLst>
          </p:cNvPr>
          <p:cNvSpPr>
            <a:spLocks noGrp="1"/>
          </p:cNvSpPr>
          <p:nvPr/>
        </p:nvSpPr>
        <p:spPr>
          <a:xfrm>
            <a:off x="833205" y="3792517"/>
            <a:ext cx="10515600" cy="117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sym typeface="+mn-ea"/>
              </a:rPr>
              <a:t> Off-policy</a:t>
            </a:r>
            <a:r>
              <a:rPr lang="en-US" altLang="zh-CN" sz="3200" dirty="0">
                <a:sym typeface="+mn-ea"/>
              </a:rPr>
              <a:t> methods evaluate or improve a policy </a:t>
            </a:r>
            <a:r>
              <a:rPr lang="en-US" altLang="zh-CN" sz="3200" u="sng" dirty="0">
                <a:sym typeface="+mn-ea"/>
              </a:rPr>
              <a:t>different from</a:t>
            </a:r>
            <a:r>
              <a:rPr lang="en-US" altLang="zh-CN" sz="3200" dirty="0">
                <a:sym typeface="+mn-ea"/>
              </a:rPr>
              <a:t> that used to generate behavior.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21" grpId="0"/>
      <p:bldP spid="29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Off-policy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09115"/>
            <a:ext cx="10515600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3200" dirty="0">
                <a:sym typeface="+mn-ea"/>
              </a:rPr>
              <a:t>Importance Sampling</a:t>
            </a:r>
            <a:endParaRPr lang="en-US" altLang="zh-CN" sz="2400" dirty="0">
              <a:sym typeface="+mn-ea"/>
            </a:endParaRPr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r>
              <a:rPr lang="en-US" altLang="zh-CN" sz="2400" b="1" dirty="0"/>
              <a:t>Importance Sampling</a:t>
            </a:r>
            <a:r>
              <a:rPr lang="en-US" altLang="zh-CN" sz="2400" dirty="0"/>
              <a:t>: a general technique for estimating expected values under one distribution (original distribution) given samples from another. </a:t>
            </a:r>
          </a:p>
          <a:p>
            <a:pPr marL="228600" lvl="2" indent="0">
              <a:buClr>
                <a:srgbClr val="C00000"/>
              </a:buClr>
              <a:buSzPct val="80000"/>
              <a:buNone/>
            </a:pPr>
            <a:endParaRPr lang="en-US" altLang="zh-CN" sz="2400" dirty="0"/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r>
              <a:rPr lang="en-US" altLang="zh-CN" sz="2400" dirty="0"/>
              <a:t>Suppose the probability density function of the original distribution is          :</a:t>
            </a:r>
          </a:p>
          <a:p>
            <a:pPr marL="1028700" lvl="3" indent="-342900">
              <a:buClr>
                <a:srgbClr val="C00000"/>
              </a:buClr>
              <a:buSzPct val="80000"/>
              <a:buFont typeface="Arial" panose="020B0604020202090204" pitchFamily="34" charset="0"/>
              <a:buChar char="•"/>
            </a:pPr>
            <a:r>
              <a:rPr lang="en-US" altLang="zh-CN" sz="2160" dirty="0"/>
              <a:t>If samples from original distribution have </a:t>
            </a:r>
            <a:r>
              <a:rPr lang="en-US" altLang="zh-CN" sz="2160" u="sng" dirty="0"/>
              <a:t>small variance</a:t>
            </a:r>
            <a:r>
              <a:rPr lang="en-US" altLang="zh-CN" sz="2160" dirty="0"/>
              <a:t>, estimate the properties of original distribution using Monte-Carlo methods.</a:t>
            </a:r>
          </a:p>
          <a:p>
            <a:pPr marL="1028700" lvl="3" indent="-342900">
              <a:buClr>
                <a:srgbClr val="C00000"/>
              </a:buClr>
              <a:buSzPct val="80000"/>
              <a:buFont typeface="Arial" panose="020B0604020202090204" pitchFamily="34" charset="0"/>
              <a:buChar char="•"/>
            </a:pPr>
            <a:r>
              <a:rPr lang="en-US" altLang="zh-CN" sz="2160" dirty="0"/>
              <a:t>If samples from original distribution have </a:t>
            </a:r>
            <a:r>
              <a:rPr lang="en-US" altLang="zh-CN" sz="2160" u="sng" dirty="0"/>
              <a:t>large variance</a:t>
            </a:r>
            <a:r>
              <a:rPr lang="en-US" altLang="zh-CN" sz="2160" dirty="0"/>
              <a:t>, introduce another distribution with probability density function        .  </a:t>
            </a:r>
          </a:p>
          <a:p>
            <a:pPr marL="571500" lvl="2" indent="-342900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</p:txBody>
      </p:sp>
      <p:pic>
        <p:nvPicPr>
          <p:cNvPr id="3" name="图片 2" descr="CodeCogsEqn-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415" y="3836452"/>
            <a:ext cx="592455" cy="342265"/>
          </a:xfrm>
          <a:prstGeom prst="rect">
            <a:avLst/>
          </a:prstGeom>
        </p:spPr>
      </p:pic>
      <p:pic>
        <p:nvPicPr>
          <p:cNvPr id="5" name="图片 4" descr="CodeCogsEqn-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675" y="5209196"/>
            <a:ext cx="459105" cy="285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8450" y="4866771"/>
            <a:ext cx="9055100" cy="7435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Off-policy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09115"/>
            <a:ext cx="10515600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3200" dirty="0"/>
              <a:t>Importance Sampling</a:t>
            </a:r>
            <a:endParaRPr lang="en-US" altLang="zh-CN" sz="2400" dirty="0">
              <a:sym typeface="+mn-ea"/>
            </a:endParaRPr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457200" lvl="4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r>
              <a:rPr lang="en-US" altLang="zh-CN" sz="2400" dirty="0">
                <a:sym typeface="+mn-ea"/>
              </a:rPr>
              <a:t>The original distribution with probability density function          . </a:t>
            </a:r>
          </a:p>
          <a:p>
            <a:pPr marL="457200" lvl="4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r>
              <a:rPr lang="en-US" altLang="zh-CN" sz="2400" dirty="0">
                <a:sym typeface="+mn-ea"/>
              </a:rPr>
              <a:t>Another distribution with probability density function        .  </a:t>
            </a:r>
            <a:endParaRPr lang="en-US" altLang="zh-CN" sz="2400" dirty="0"/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228600" lvl="2" indent="0">
              <a:buClr>
                <a:srgbClr val="C00000"/>
              </a:buClr>
              <a:buSzPct val="80000"/>
              <a:buFont typeface="冬青黑体简体中文" panose="020B0300000000000000" charset="-122"/>
              <a:buNone/>
            </a:pPr>
            <a:endParaRPr lang="en-US" altLang="zh-CN" sz="2160" dirty="0"/>
          </a:p>
          <a:p>
            <a:pPr marL="571500" lvl="2" indent="-342900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</p:txBody>
      </p:sp>
      <p:pic>
        <p:nvPicPr>
          <p:cNvPr id="6" name="图片 5" descr="CodeCogsEqn-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460" y="3089910"/>
            <a:ext cx="539115" cy="336550"/>
          </a:xfrm>
          <a:prstGeom prst="rect">
            <a:avLst/>
          </a:prstGeom>
        </p:spPr>
      </p:pic>
      <p:pic>
        <p:nvPicPr>
          <p:cNvPr id="7" name="图片 6" descr="CodeCogsEqn-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75" y="2731770"/>
            <a:ext cx="592455" cy="34226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845" y="3557270"/>
            <a:ext cx="4001135" cy="2907665"/>
            <a:chOff x="4990" y="5679"/>
            <a:chExt cx="6301" cy="4579"/>
          </a:xfrm>
        </p:grpSpPr>
        <p:pic>
          <p:nvPicPr>
            <p:cNvPr id="8" name="图片 7" descr="CodeCogsEqn-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" y="9762"/>
              <a:ext cx="3612" cy="496"/>
            </a:xfrm>
            <a:prstGeom prst="rect">
              <a:avLst/>
            </a:prstGeom>
          </p:spPr>
        </p:pic>
        <p:pic>
          <p:nvPicPr>
            <p:cNvPr id="9" name="图片 8" descr="CodeCogsEqn-1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3" y="8179"/>
              <a:ext cx="3611" cy="1054"/>
            </a:xfrm>
            <a:prstGeom prst="rect">
              <a:avLst/>
            </a:prstGeom>
          </p:spPr>
        </p:pic>
        <p:pic>
          <p:nvPicPr>
            <p:cNvPr id="10" name="图片 9" descr="CodeCogsEqn-1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3" y="6819"/>
              <a:ext cx="3789" cy="1037"/>
            </a:xfrm>
            <a:prstGeom prst="rect">
              <a:avLst/>
            </a:prstGeom>
          </p:spPr>
        </p:pic>
        <p:pic>
          <p:nvPicPr>
            <p:cNvPr id="11" name="图片 10" descr="CodeCogsEqn-1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0" y="5679"/>
              <a:ext cx="5641" cy="101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063740" y="4201795"/>
            <a:ext cx="4300220" cy="459740"/>
            <a:chOff x="10872" y="6104"/>
            <a:chExt cx="6772" cy="724"/>
          </a:xfrm>
        </p:grpSpPr>
        <p:sp>
          <p:nvSpPr>
            <p:cNvPr id="13" name="文本框 12"/>
            <p:cNvSpPr txBox="1"/>
            <p:nvPr/>
          </p:nvSpPr>
          <p:spPr>
            <a:xfrm>
              <a:off x="10872" y="6104"/>
              <a:ext cx="67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When                 ,                         .</a:t>
              </a:r>
            </a:p>
          </p:txBody>
        </p:sp>
        <p:pic>
          <p:nvPicPr>
            <p:cNvPr id="14" name="图片 13" descr="CodeCogsEqn-1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95" y="6213"/>
              <a:ext cx="2774" cy="529"/>
            </a:xfrm>
            <a:prstGeom prst="rect">
              <a:avLst/>
            </a:prstGeom>
          </p:spPr>
        </p:pic>
        <p:pic>
          <p:nvPicPr>
            <p:cNvPr id="15" name="图片 14" descr="CodeCogsEqn-1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44" y="6229"/>
              <a:ext cx="1754" cy="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Off-policy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09115"/>
            <a:ext cx="10515600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3200" dirty="0">
                <a:sym typeface="+mn-ea"/>
              </a:rPr>
              <a:t>Importance Sampling</a:t>
            </a:r>
            <a:endParaRPr lang="en-US" altLang="zh-CN" sz="2400" dirty="0">
              <a:sym typeface="+mn-ea"/>
            </a:endParaRPr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457200" lvl="4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r>
              <a:rPr lang="en-US" altLang="zh-CN" sz="2400" dirty="0">
                <a:sym typeface="+mn-ea"/>
              </a:rPr>
              <a:t>The original distribution with probability density function          . </a:t>
            </a:r>
          </a:p>
          <a:p>
            <a:pPr marL="457200" lvl="4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r>
              <a:rPr lang="en-US" altLang="zh-CN" sz="2400" dirty="0">
                <a:sym typeface="+mn-ea"/>
              </a:rPr>
              <a:t>Another distribution with probability density function        .  </a:t>
            </a:r>
            <a:endParaRPr lang="en-US" altLang="zh-CN" sz="2400" dirty="0"/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228600" lvl="2" indent="0">
              <a:buClr>
                <a:srgbClr val="C00000"/>
              </a:buClr>
              <a:buSzPct val="80000"/>
              <a:buFont typeface="冬青黑体简体中文" panose="020B0300000000000000" charset="-122"/>
              <a:buNone/>
            </a:pPr>
            <a:endParaRPr lang="en-US" altLang="zh-CN" sz="2160" dirty="0"/>
          </a:p>
          <a:p>
            <a:pPr marL="571500" lvl="2" indent="-342900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</p:txBody>
      </p:sp>
      <p:pic>
        <p:nvPicPr>
          <p:cNvPr id="6" name="图片 5" descr="CodeCogsEqn-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460" y="3089910"/>
            <a:ext cx="539115" cy="336550"/>
          </a:xfrm>
          <a:prstGeom prst="rect">
            <a:avLst/>
          </a:prstGeom>
        </p:spPr>
      </p:pic>
      <p:pic>
        <p:nvPicPr>
          <p:cNvPr id="7" name="图片 6" descr="CodeCogsEqn-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75" y="2731770"/>
            <a:ext cx="592455" cy="34226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89100" y="3557270"/>
            <a:ext cx="4036695" cy="1146175"/>
            <a:chOff x="1960" y="5727"/>
            <a:chExt cx="6357" cy="1805"/>
          </a:xfrm>
        </p:grpSpPr>
        <p:pic>
          <p:nvPicPr>
            <p:cNvPr id="8" name="图片 7" descr="CodeCogsEqn-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3" y="7011"/>
              <a:ext cx="3794" cy="521"/>
            </a:xfrm>
            <a:prstGeom prst="rect">
              <a:avLst/>
            </a:prstGeom>
          </p:spPr>
        </p:pic>
        <p:pic>
          <p:nvPicPr>
            <p:cNvPr id="11" name="图片 10" descr="CodeCogsEqn-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0" y="5727"/>
              <a:ext cx="5641" cy="101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838200" y="5188585"/>
            <a:ext cx="8683625" cy="1214755"/>
            <a:chOff x="1730" y="8622"/>
            <a:chExt cx="13675" cy="1913"/>
          </a:xfrm>
        </p:grpSpPr>
        <p:grpSp>
          <p:nvGrpSpPr>
            <p:cNvPr id="19" name="组合 18"/>
            <p:cNvGrpSpPr/>
            <p:nvPr/>
          </p:nvGrpSpPr>
          <p:grpSpPr>
            <a:xfrm>
              <a:off x="2495" y="8622"/>
              <a:ext cx="12911" cy="725"/>
              <a:chOff x="1960" y="8098"/>
              <a:chExt cx="12911" cy="72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960" y="8098"/>
                <a:ext cx="1291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Original problem: Solve for the expectation of         under          . </a:t>
                </a:r>
              </a:p>
            </p:txBody>
          </p:sp>
          <p:pic>
            <p:nvPicPr>
              <p:cNvPr id="17" name="图片 16" descr="CodeCogsEqn-1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2" y="8162"/>
                <a:ext cx="908" cy="525"/>
              </a:xfrm>
              <a:prstGeom prst="rect">
                <a:avLst/>
              </a:prstGeom>
            </p:spPr>
          </p:pic>
          <p:pic>
            <p:nvPicPr>
              <p:cNvPr id="18" name="图片 17" descr="CodeCogsEqn-1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94" y="8206"/>
                <a:ext cx="857" cy="509"/>
              </a:xfrm>
              <a:prstGeom prst="rect">
                <a:avLst/>
              </a:prstGeom>
            </p:spPr>
          </p:pic>
        </p:grpSp>
        <p:sp>
          <p:nvSpPr>
            <p:cNvPr id="21" name="左弧形箭头 20"/>
            <p:cNvSpPr/>
            <p:nvPr/>
          </p:nvSpPr>
          <p:spPr>
            <a:xfrm>
              <a:off x="1730" y="9033"/>
              <a:ext cx="765" cy="1350"/>
            </a:xfrm>
            <a:prstGeom prst="curved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495" y="9811"/>
              <a:ext cx="12911" cy="725"/>
              <a:chOff x="2495" y="9658"/>
              <a:chExt cx="12911" cy="72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495" y="9658"/>
                <a:ext cx="1291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Solve for the expectation of                  under         . </a:t>
                </a:r>
              </a:p>
            </p:txBody>
          </p:sp>
          <p:pic>
            <p:nvPicPr>
              <p:cNvPr id="23" name="图片 22" descr="CodeCogsEqn-1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05" y="9751"/>
                <a:ext cx="1817" cy="506"/>
              </a:xfrm>
              <a:prstGeom prst="rect">
                <a:avLst/>
              </a:prstGeom>
            </p:spPr>
          </p:pic>
          <p:pic>
            <p:nvPicPr>
              <p:cNvPr id="24" name="图片 23" descr="CodeCogsEqn-1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54" y="9783"/>
                <a:ext cx="762" cy="474"/>
              </a:xfrm>
              <a:prstGeom prst="rect">
                <a:avLst/>
              </a:prstGeom>
            </p:spPr>
          </p:pic>
        </p:grpSp>
      </p:grpSp>
      <p:cxnSp>
        <p:nvCxnSpPr>
          <p:cNvPr id="27" name="直接连接符 26"/>
          <p:cNvCxnSpPr/>
          <p:nvPr/>
        </p:nvCxnSpPr>
        <p:spPr>
          <a:xfrm>
            <a:off x="1648460" y="4091305"/>
            <a:ext cx="155257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602355" y="4800600"/>
            <a:ext cx="216979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7550785" y="3832860"/>
            <a:ext cx="3961130" cy="1034415"/>
            <a:chOff x="11891" y="6036"/>
            <a:chExt cx="6238" cy="1629"/>
          </a:xfrm>
        </p:grpSpPr>
        <p:grpSp>
          <p:nvGrpSpPr>
            <p:cNvPr id="31" name="组合 30"/>
            <p:cNvGrpSpPr/>
            <p:nvPr/>
          </p:nvGrpSpPr>
          <p:grpSpPr>
            <a:xfrm>
              <a:off x="12106" y="6311"/>
              <a:ext cx="5774" cy="1097"/>
              <a:chOff x="12106" y="6708"/>
              <a:chExt cx="5774" cy="10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2106" y="6936"/>
                <a:ext cx="393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importance weight:</a:t>
                </a:r>
              </a:p>
            </p:txBody>
          </p:sp>
          <p:pic>
            <p:nvPicPr>
              <p:cNvPr id="30" name="图片 29" descr="CodeCogsEqn-1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14" y="6708"/>
                <a:ext cx="2366" cy="1097"/>
              </a:xfrm>
              <a:prstGeom prst="rect">
                <a:avLst/>
              </a:prstGeom>
            </p:spPr>
          </p:pic>
        </p:grpSp>
        <p:sp>
          <p:nvSpPr>
            <p:cNvPr id="32" name="矩形 31"/>
            <p:cNvSpPr/>
            <p:nvPr/>
          </p:nvSpPr>
          <p:spPr>
            <a:xfrm>
              <a:off x="11891" y="6036"/>
              <a:ext cx="6238" cy="1629"/>
            </a:xfrm>
            <a:prstGeom prst="rect">
              <a:avLst/>
            </a:prstGeom>
            <a:noFill/>
            <a:ln w="15875" cmpd="sng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Off-policy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09115"/>
            <a:ext cx="10515600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3200" dirty="0">
                <a:sym typeface="+mn-ea"/>
              </a:rPr>
              <a:t>Importance Sampling</a:t>
            </a:r>
            <a:endParaRPr lang="en-US" altLang="zh-CN" sz="2400" dirty="0">
              <a:sym typeface="+mn-ea"/>
            </a:endParaRPr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  <a:p>
            <a:pPr marL="457200" lvl="2">
              <a:buClr>
                <a:srgbClr val="C00000"/>
              </a:buClr>
              <a:buSzPct val="80000"/>
              <a:buFont typeface="冬青黑体简体中文" panose="020B0300000000000000" charset="-122"/>
              <a:buChar char="-"/>
            </a:pPr>
            <a:endParaRPr lang="en-US" altLang="zh-CN" sz="2400" dirty="0"/>
          </a:p>
        </p:txBody>
      </p:sp>
      <p:pic>
        <p:nvPicPr>
          <p:cNvPr id="7" name="图片 6" descr="屏幕快照 2019-12-15 下午4.59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0" y="2327910"/>
            <a:ext cx="5626100" cy="3556000"/>
          </a:xfrm>
          <a:prstGeom prst="rect">
            <a:avLst/>
          </a:prstGeom>
        </p:spPr>
      </p:pic>
      <p:pic>
        <p:nvPicPr>
          <p:cNvPr id="8" name="图片 7" descr="屏幕快照 2019-12-15 下午4.59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" y="2328545"/>
            <a:ext cx="5591175" cy="3556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40105" y="5886450"/>
            <a:ext cx="5173980" cy="368300"/>
            <a:chOff x="1323" y="9270"/>
            <a:chExt cx="8148" cy="580"/>
          </a:xfrm>
        </p:grpSpPr>
        <p:sp>
          <p:nvSpPr>
            <p:cNvPr id="9" name="文本框 8"/>
            <p:cNvSpPr txBox="1"/>
            <p:nvPr/>
          </p:nvSpPr>
          <p:spPr>
            <a:xfrm>
              <a:off x="1323" y="9270"/>
              <a:ext cx="81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              is almost 0 outside [-2,2] in x-axis.</a:t>
              </a:r>
            </a:p>
          </p:txBody>
        </p:sp>
        <p:pic>
          <p:nvPicPr>
            <p:cNvPr id="10" name="图片 9" descr="CodeCogsEqn-1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5" y="9355"/>
              <a:ext cx="708" cy="40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838200" y="6231890"/>
            <a:ext cx="517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is almost 0 outside [2,4] in x-axis.</a:t>
            </a:r>
          </a:p>
        </p:txBody>
      </p:sp>
      <p:pic>
        <p:nvPicPr>
          <p:cNvPr id="15" name="图片 14" descr="CodeCogsEqn-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895" y="6326505"/>
            <a:ext cx="407035" cy="2419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70320" y="6035040"/>
            <a:ext cx="569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Lower the sampling variance using Importance Sampling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333A6D-398D-40BE-98BA-623EB8495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325" y="691504"/>
            <a:ext cx="4498975" cy="11282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D5EB6FD-D93D-4C27-9B21-B6D3E2129176}"/>
              </a:ext>
            </a:extLst>
          </p:cNvPr>
          <p:cNvSpPr txBox="1"/>
          <p:nvPr/>
        </p:nvSpPr>
        <p:spPr>
          <a:xfrm>
            <a:off x="6500495" y="183515"/>
            <a:ext cx="358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Sample times n = 10000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Outline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9884410" cy="470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Preliminaries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Asynchronous Advantage Actor-Critic (A3C)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On policy vs. Off Policy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</a:t>
            </a:r>
            <a:r>
              <a:rPr lang="en-US" altLang="zh-CN" sz="3300" b="1" dirty="0">
                <a:solidFill>
                  <a:srgbClr val="C00000"/>
                </a:solidFill>
              </a:rPr>
              <a:t>Proximal Policy Optimization (PPO)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 marL="0" indent="0"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zh-CN" altLang="en-US" sz="3600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817036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Off-policy Gradient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09115"/>
            <a:ext cx="10515600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On-policy </a:t>
            </a:r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Off-policy   </a:t>
            </a:r>
          </a:p>
        </p:txBody>
      </p:sp>
      <p:pic>
        <p:nvPicPr>
          <p:cNvPr id="5" name="图片 4" descr="CodeCogsEqn-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65" y="5975985"/>
            <a:ext cx="3312795" cy="655955"/>
          </a:xfrm>
          <a:prstGeom prst="rect">
            <a:avLst/>
          </a:prstGeom>
        </p:spPr>
      </p:pic>
      <p:pic>
        <p:nvPicPr>
          <p:cNvPr id="6" name="图片 5" descr="CodeCogsEqn-1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35" y="4809490"/>
            <a:ext cx="4810125" cy="699770"/>
          </a:xfrm>
          <a:prstGeom prst="rect">
            <a:avLst/>
          </a:prstGeom>
        </p:spPr>
      </p:pic>
      <p:pic>
        <p:nvPicPr>
          <p:cNvPr id="7" name="图片 6" descr="CodeCogsEqn-1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35" y="2936875"/>
            <a:ext cx="4187190" cy="36766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494905" y="2936875"/>
            <a:ext cx="3977640" cy="2245360"/>
            <a:chOff x="12287" y="3095"/>
            <a:chExt cx="6264" cy="3536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87" y="3095"/>
              <a:ext cx="6264" cy="3536"/>
              <a:chOff x="12770" y="3095"/>
              <a:chExt cx="6264" cy="353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12770" y="3095"/>
                <a:ext cx="6264" cy="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en-US" altLang="zh-CN" sz="2000"/>
                  <a:t>Use       to collect data. When      is updated, we have to </a:t>
                </a:r>
                <a:r>
                  <a:rPr lang="en-US" altLang="zh-CN" sz="2000" u="sng"/>
                  <a:t>sample training data again.</a:t>
                </a:r>
              </a:p>
              <a:p>
                <a:pPr indent="0">
                  <a:buFont typeface="Arial" panose="020B0604020202090204" pitchFamily="34" charset="0"/>
                  <a:buNone/>
                </a:pPr>
                <a:endParaRPr lang="en-US" altLang="zh-CN" sz="2000" u="sng"/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en-US" altLang="zh-CN" sz="2000" b="1"/>
                  <a:t>Goal:</a:t>
                </a:r>
                <a:r>
                  <a:rPr lang="en-US" altLang="zh-CN" sz="2000"/>
                  <a:t> Using the sample from     to train    .      is fixed, so we can </a:t>
                </a:r>
                <a:r>
                  <a:rPr lang="en-US" altLang="zh-CN" sz="2000" u="sng"/>
                  <a:t>re-use the sample data.</a:t>
                </a:r>
              </a:p>
            </p:txBody>
          </p:sp>
          <p:pic>
            <p:nvPicPr>
              <p:cNvPr id="8" name="图片 7" descr="CodeCogsEqn-1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64" y="5235"/>
                <a:ext cx="540" cy="300"/>
              </a:xfrm>
              <a:prstGeom prst="rect">
                <a:avLst/>
              </a:prstGeom>
            </p:spPr>
          </p:pic>
          <p:pic>
            <p:nvPicPr>
              <p:cNvPr id="10" name="图片 9" descr="CodeCogsEqn-1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33" y="3246"/>
                <a:ext cx="201" cy="345"/>
              </a:xfrm>
              <a:prstGeom prst="rect">
                <a:avLst/>
              </a:prstGeom>
            </p:spPr>
          </p:pic>
          <p:pic>
            <p:nvPicPr>
              <p:cNvPr id="11" name="图片 10" descr="CodeCogsEqn-1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63" y="5585"/>
                <a:ext cx="311" cy="395"/>
              </a:xfrm>
              <a:prstGeom prst="rect">
                <a:avLst/>
              </a:prstGeom>
            </p:spPr>
          </p:pic>
          <p:pic>
            <p:nvPicPr>
              <p:cNvPr id="14" name="图片 13" descr="CodeCogsEqn-1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04" y="5635"/>
                <a:ext cx="201" cy="345"/>
              </a:xfrm>
              <a:prstGeom prst="rect">
                <a:avLst/>
              </a:prstGeom>
            </p:spPr>
          </p:pic>
        </p:grpSp>
        <p:pic>
          <p:nvPicPr>
            <p:cNvPr id="9" name="图片 8" descr="CodeCogsEqn-1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32" y="3268"/>
              <a:ext cx="435" cy="300"/>
            </a:xfrm>
            <a:prstGeom prst="rect">
              <a:avLst/>
            </a:prstGeom>
          </p:spPr>
        </p:pic>
      </p:grpSp>
      <p:cxnSp>
        <p:nvCxnSpPr>
          <p:cNvPr id="17" name="直接连接符 16"/>
          <p:cNvCxnSpPr/>
          <p:nvPr/>
        </p:nvCxnSpPr>
        <p:spPr>
          <a:xfrm>
            <a:off x="161290" y="5821680"/>
            <a:ext cx="117068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45235" y="6096635"/>
            <a:ext cx="2716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Imporance Sampling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Off-policy Gradient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09115"/>
            <a:ext cx="10515600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Gradient for update </a:t>
            </a:r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</a:p>
        </p:txBody>
      </p:sp>
      <p:pic>
        <p:nvPicPr>
          <p:cNvPr id="25" name="图片 24" descr="CodeCogsEqn-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3437255"/>
            <a:ext cx="6466840" cy="762000"/>
          </a:xfrm>
          <a:prstGeom prst="rect">
            <a:avLst/>
          </a:prstGeom>
        </p:spPr>
      </p:pic>
      <p:pic>
        <p:nvPicPr>
          <p:cNvPr id="26" name="图片 25" descr="CodeCogsEqn-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2604770"/>
            <a:ext cx="4971415" cy="390525"/>
          </a:xfrm>
          <a:prstGeom prst="rect">
            <a:avLst/>
          </a:prstGeom>
        </p:spPr>
      </p:pic>
      <p:pic>
        <p:nvPicPr>
          <p:cNvPr id="28" name="图片 27" descr="CodeCogsEqn-1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0" y="4438650"/>
            <a:ext cx="7247890" cy="762000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4542790" y="4414520"/>
            <a:ext cx="824865" cy="85725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838200" y="5368925"/>
            <a:ext cx="10770870" cy="1034415"/>
            <a:chOff x="1320" y="8455"/>
            <a:chExt cx="16962" cy="1629"/>
          </a:xfrm>
        </p:grpSpPr>
        <p:grpSp>
          <p:nvGrpSpPr>
            <p:cNvPr id="38" name="组合 37"/>
            <p:cNvGrpSpPr/>
            <p:nvPr/>
          </p:nvGrpSpPr>
          <p:grpSpPr>
            <a:xfrm>
              <a:off x="1320" y="8884"/>
              <a:ext cx="16040" cy="1200"/>
              <a:chOff x="1320" y="8884"/>
              <a:chExt cx="16040" cy="1200"/>
            </a:xfrm>
          </p:grpSpPr>
          <p:pic>
            <p:nvPicPr>
              <p:cNvPr id="21" name="图片 20" descr="CodeCogsEqn-15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0" y="8884"/>
                <a:ext cx="8249" cy="1200"/>
              </a:xfrm>
              <a:prstGeom prst="rect">
                <a:avLst/>
              </a:prstGeom>
            </p:spPr>
          </p:pic>
          <p:grpSp>
            <p:nvGrpSpPr>
              <p:cNvPr id="37" name="组合 36"/>
              <p:cNvGrpSpPr/>
              <p:nvPr/>
            </p:nvGrpSpPr>
            <p:grpSpPr>
              <a:xfrm>
                <a:off x="11916" y="9111"/>
                <a:ext cx="5444" cy="922"/>
                <a:chOff x="11916" y="9111"/>
                <a:chExt cx="5444" cy="922"/>
              </a:xfrm>
            </p:grpSpPr>
            <p:pic>
              <p:nvPicPr>
                <p:cNvPr id="3" name="图片 2" descr="CodeCogsEqn-14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204" y="9309"/>
                  <a:ext cx="4870" cy="527"/>
                </a:xfrm>
                <a:prstGeom prst="rect">
                  <a:avLst/>
                </a:prstGeom>
              </p:spPr>
            </p:pic>
            <p:sp>
              <p:nvSpPr>
                <p:cNvPr id="36" name="矩形 35"/>
                <p:cNvSpPr/>
                <p:nvPr/>
              </p:nvSpPr>
              <p:spPr>
                <a:xfrm>
                  <a:off x="11916" y="9111"/>
                  <a:ext cx="5445" cy="923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11178" y="8455"/>
              <a:ext cx="710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/>
                <a:t>From gradient roll back to </a:t>
              </a:r>
              <a:r>
                <a:rPr lang="en-US" altLang="zh-CN" sz="2000" i="1"/>
                <a:t>J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Dynamic Programming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5AE37-F8D8-4D0D-A378-47E158FE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05" y="2001401"/>
            <a:ext cx="10797188" cy="34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89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PPO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62000" y="1529715"/>
            <a:ext cx="10515600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3200" dirty="0"/>
              <a:t>Add Constraint   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0285" y="2146935"/>
            <a:ext cx="8559165" cy="831215"/>
            <a:chOff x="3871" y="3849"/>
            <a:chExt cx="13479" cy="1309"/>
          </a:xfrm>
        </p:grpSpPr>
        <p:sp>
          <p:nvSpPr>
            <p:cNvPr id="9" name="文本框 8"/>
            <p:cNvSpPr txBox="1"/>
            <p:nvPr/>
          </p:nvSpPr>
          <p:spPr>
            <a:xfrm>
              <a:off x="3871" y="3849"/>
              <a:ext cx="13479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</a:t>
              </a:r>
              <a:r>
                <a:rPr lang="en-US" altLang="zh-CN" sz="2400" dirty="0"/>
                <a:t>cannot be very different from      .          </a:t>
              </a:r>
            </a:p>
            <a:p>
              <a:r>
                <a:rPr lang="en-US" altLang="zh-CN" sz="2400" b="1" dirty="0"/>
                <a:t>Constraint on behavior</a:t>
              </a:r>
              <a:r>
                <a:rPr lang="en-US" altLang="zh-CN" sz="2400" dirty="0"/>
                <a:t> not parameters.</a:t>
              </a:r>
            </a:p>
          </p:txBody>
        </p:sp>
        <p:pic>
          <p:nvPicPr>
            <p:cNvPr id="5" name="图片 4" descr="CodeCogsEqn-1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5" y="3999"/>
              <a:ext cx="255" cy="435"/>
            </a:xfrm>
            <a:prstGeom prst="rect">
              <a:avLst/>
            </a:prstGeom>
          </p:spPr>
        </p:pic>
        <p:pic>
          <p:nvPicPr>
            <p:cNvPr id="6" name="图片 5" descr="CodeCogsEqn-1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1" y="3919"/>
              <a:ext cx="390" cy="495"/>
            </a:xfrm>
            <a:prstGeom prst="rect">
              <a:avLst/>
            </a:prstGeom>
          </p:spPr>
        </p:pic>
      </p:grpSp>
      <p:pic>
        <p:nvPicPr>
          <p:cNvPr id="7" name="图片 6" descr="CodeCogsEqn-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60" y="5213985"/>
            <a:ext cx="5396865" cy="805815"/>
          </a:xfrm>
          <a:prstGeom prst="rect">
            <a:avLst/>
          </a:prstGeom>
        </p:spPr>
      </p:pic>
      <p:pic>
        <p:nvPicPr>
          <p:cNvPr id="8" name="图片 7" descr="CodeCogsEqn-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910" y="4104640"/>
            <a:ext cx="4327525" cy="4140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89020" y="3816350"/>
            <a:ext cx="2263775" cy="905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922B33-7D7D-4A32-BDED-6633A1616207}"/>
              </a:ext>
            </a:extLst>
          </p:cNvPr>
          <p:cNvSpPr txBox="1"/>
          <p:nvPr/>
        </p:nvSpPr>
        <p:spPr>
          <a:xfrm>
            <a:off x="1064260" y="3091180"/>
            <a:ext cx="110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KL divergence (relative entropy) : evaluate asymmetry of two probability distribution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PPO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794510"/>
            <a:ext cx="10515600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3200" dirty="0"/>
              <a:t>PPO algorithm</a:t>
            </a:r>
          </a:p>
        </p:txBody>
      </p:sp>
      <p:pic>
        <p:nvPicPr>
          <p:cNvPr id="15" name="图片 14" descr="CodeCogsEqn-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80" y="4921885"/>
            <a:ext cx="4154170" cy="403225"/>
          </a:xfrm>
          <a:prstGeom prst="rect">
            <a:avLst/>
          </a:prstGeom>
        </p:spPr>
      </p:pic>
      <p:pic>
        <p:nvPicPr>
          <p:cNvPr id="21" name="图片 20" descr="CodeCogsEqn-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55" y="1628775"/>
            <a:ext cx="4246245" cy="87376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130935" y="2502535"/>
            <a:ext cx="9144635" cy="2211705"/>
            <a:chOff x="1832" y="4196"/>
            <a:chExt cx="14401" cy="3483"/>
          </a:xfrm>
        </p:grpSpPr>
        <p:grpSp>
          <p:nvGrpSpPr>
            <p:cNvPr id="23" name="组合 22"/>
            <p:cNvGrpSpPr/>
            <p:nvPr/>
          </p:nvGrpSpPr>
          <p:grpSpPr>
            <a:xfrm>
              <a:off x="1832" y="4196"/>
              <a:ext cx="8327" cy="725"/>
              <a:chOff x="9955" y="3744"/>
              <a:chExt cx="8327" cy="72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955" y="3744"/>
                <a:ext cx="832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90204" pitchFamily="34" charset="0"/>
                  <a:buChar char="-"/>
                </a:pPr>
                <a:r>
                  <a:rPr lang="en-US" altLang="zh-CN" sz="2400"/>
                  <a:t>Initial policy parameters </a:t>
                </a:r>
              </a:p>
            </p:txBody>
          </p:sp>
          <p:pic>
            <p:nvPicPr>
              <p:cNvPr id="20" name="图片 19" descr="CodeCogsEqn-1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81" y="3832"/>
                <a:ext cx="384" cy="460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1855" y="5209"/>
              <a:ext cx="14378" cy="2470"/>
              <a:chOff x="1855" y="5209"/>
              <a:chExt cx="14378" cy="2470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855" y="5209"/>
                <a:ext cx="14379" cy="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冬青黑体简体中文" panose="020B0300000000000000" charset="-122"/>
                  <a:buChar char="-"/>
                </a:pPr>
                <a:r>
                  <a:rPr lang="en-US" altLang="zh-CN" sz="2400"/>
                  <a:t>In each iteration</a:t>
                </a: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lang="en-US" altLang="zh-CN" sz="2400"/>
                  <a:t>Using       to interact with the environment to collect                and compute advantage</a:t>
                </a: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lang="en-US" altLang="zh-CN" sz="2400"/>
                  <a:t>Find     optimizing           </a:t>
                </a:r>
              </a:p>
            </p:txBody>
          </p:sp>
          <p:pic>
            <p:nvPicPr>
              <p:cNvPr id="16" name="图片 15" descr="CodeCogsEqn-13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3" y="7074"/>
                <a:ext cx="1710" cy="535"/>
              </a:xfrm>
              <a:prstGeom prst="rect">
                <a:avLst/>
              </a:prstGeom>
            </p:spPr>
          </p:pic>
          <p:pic>
            <p:nvPicPr>
              <p:cNvPr id="17" name="图片 16" descr="CodeCogsEqn-1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4" y="6428"/>
                <a:ext cx="1875" cy="575"/>
              </a:xfrm>
              <a:prstGeom prst="rect">
                <a:avLst/>
              </a:prstGeom>
            </p:spPr>
          </p:pic>
          <p:pic>
            <p:nvPicPr>
              <p:cNvPr id="18" name="图片 17" descr="CodeCogsEqn-13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65" y="5890"/>
                <a:ext cx="1533" cy="538"/>
              </a:xfrm>
              <a:prstGeom prst="rect">
                <a:avLst/>
              </a:prstGeom>
            </p:spPr>
          </p:pic>
          <p:pic>
            <p:nvPicPr>
              <p:cNvPr id="19" name="图片 18" descr="CodeCogsEqn-1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5" y="5890"/>
                <a:ext cx="420" cy="445"/>
              </a:xfrm>
              <a:prstGeom prst="rect">
                <a:avLst/>
              </a:prstGeom>
            </p:spPr>
          </p:pic>
          <p:pic>
            <p:nvPicPr>
              <p:cNvPr id="26" name="图片 25" descr="CodeCogsEqn-13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3" y="7074"/>
                <a:ext cx="237" cy="408"/>
              </a:xfrm>
              <a:prstGeom prst="rect">
                <a:avLst/>
              </a:prstGeom>
            </p:spPr>
          </p:pic>
        </p:grpSp>
      </p:grpSp>
      <p:grpSp>
        <p:nvGrpSpPr>
          <p:cNvPr id="38" name="组合 37"/>
          <p:cNvGrpSpPr/>
          <p:nvPr/>
        </p:nvGrpSpPr>
        <p:grpSpPr>
          <a:xfrm>
            <a:off x="1461135" y="5594985"/>
            <a:ext cx="8030210" cy="1164590"/>
            <a:chOff x="2301" y="8811"/>
            <a:chExt cx="12646" cy="1834"/>
          </a:xfrm>
        </p:grpSpPr>
        <p:grpSp>
          <p:nvGrpSpPr>
            <p:cNvPr id="36" name="组合 35"/>
            <p:cNvGrpSpPr/>
            <p:nvPr/>
          </p:nvGrpSpPr>
          <p:grpSpPr>
            <a:xfrm>
              <a:off x="2301" y="8811"/>
              <a:ext cx="10133" cy="1834"/>
              <a:chOff x="1705" y="8683"/>
              <a:chExt cx="10133" cy="183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705" y="8683"/>
                <a:ext cx="7791" cy="183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1988" y="8913"/>
                <a:ext cx="9850" cy="1449"/>
                <a:chOff x="8251" y="3464"/>
                <a:chExt cx="9850" cy="1449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8273" y="3464"/>
                  <a:ext cx="9828" cy="724"/>
                  <a:chOff x="8273" y="3464"/>
                  <a:chExt cx="9828" cy="724"/>
                </a:xfrm>
              </p:grpSpPr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8273" y="3464"/>
                    <a:ext cx="9829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/>
                      <a:t>If                                    , increase      </a:t>
                    </a:r>
                  </a:p>
                </p:txBody>
              </p:sp>
              <p:pic>
                <p:nvPicPr>
                  <p:cNvPr id="12" name="图片 11" descr="CodeCogsEqn-140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5090" y="3643"/>
                    <a:ext cx="259" cy="436"/>
                  </a:xfrm>
                  <a:prstGeom prst="rect">
                    <a:avLst/>
                  </a:prstGeom>
                </p:spPr>
              </p:pic>
              <p:pic>
                <p:nvPicPr>
                  <p:cNvPr id="14" name="图片 13" descr="CodeCogsEqn-138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912" y="3549"/>
                    <a:ext cx="3932" cy="53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8251" y="4189"/>
                  <a:ext cx="9828" cy="724"/>
                  <a:chOff x="8251" y="4189"/>
                  <a:chExt cx="9828" cy="724"/>
                </a:xfrm>
              </p:grpSpPr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8251" y="4189"/>
                    <a:ext cx="9829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/>
                      <a:t>If                                    , decrease      </a:t>
                    </a:r>
                  </a:p>
                </p:txBody>
              </p:sp>
              <p:pic>
                <p:nvPicPr>
                  <p:cNvPr id="13" name="图片 12" descr="CodeCogsEqn-139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912" y="4284"/>
                    <a:ext cx="3931" cy="536"/>
                  </a:xfrm>
                  <a:prstGeom prst="rect">
                    <a:avLst/>
                  </a:prstGeom>
                </p:spPr>
              </p:pic>
              <p:pic>
                <p:nvPicPr>
                  <p:cNvPr id="32" name="图片 31" descr="CodeCogsEqn-140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5090" y="4384"/>
                    <a:ext cx="259" cy="43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7" name="圆角矩形 36"/>
            <p:cNvSpPr/>
            <p:nvPr/>
          </p:nvSpPr>
          <p:spPr>
            <a:xfrm>
              <a:off x="10797" y="9220"/>
              <a:ext cx="4150" cy="117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Adaptive KL Penalty</a:t>
              </a: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8718550" y="4669790"/>
            <a:ext cx="2748280" cy="824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Update parameters several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Reference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743180"/>
            <a:ext cx="9884410" cy="470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300" dirty="0"/>
              <a:t> </a:t>
            </a:r>
            <a:r>
              <a:rPr lang="en-US" altLang="zh-CN" sz="2900" dirty="0"/>
              <a:t>Sutton, Richard S., and Andrew G. </a:t>
            </a:r>
            <a:r>
              <a:rPr lang="en-US" altLang="zh-CN" sz="2900" dirty="0" err="1"/>
              <a:t>Barto</a:t>
            </a:r>
            <a:r>
              <a:rPr lang="en-US" altLang="zh-CN" sz="2900" dirty="0"/>
              <a:t>. "Reinforcement learning: An introduction." (2017).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900" dirty="0"/>
              <a:t> David Silver, UCL Course on RL </a:t>
            </a:r>
            <a:r>
              <a:rPr lang="en-US" altLang="zh-CN" sz="2900" dirty="0">
                <a:hlinkClick r:id="rId2"/>
              </a:rPr>
              <a:t>http://www0.cs.ucl.ac.uk/staff/d.silver/web/Teaching.html</a:t>
            </a:r>
            <a:r>
              <a:rPr lang="en-US" altLang="zh-CN" sz="2900" dirty="0"/>
              <a:t> 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900" dirty="0"/>
              <a:t> Hung-</a:t>
            </a:r>
            <a:r>
              <a:rPr lang="en-US" altLang="zh-CN" sz="2900" dirty="0" err="1"/>
              <a:t>yi</a:t>
            </a:r>
            <a:r>
              <a:rPr lang="en-US" altLang="zh-CN" sz="2900" dirty="0"/>
              <a:t> Lee, Deep Reinforcement Learning, </a:t>
            </a:r>
            <a:r>
              <a:rPr lang="en-US" altLang="zh-CN" sz="2900" dirty="0">
                <a:hlinkClick r:id="rId3"/>
              </a:rPr>
              <a:t>http://speech.ee.ntu.edu.tw/~tlkagk/courses_MLDS18.html</a:t>
            </a:r>
            <a:r>
              <a:rPr lang="en-US" altLang="zh-CN" sz="2900" dirty="0"/>
              <a:t> 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 袁莎</a:t>
            </a:r>
            <a:r>
              <a:rPr lang="en-US" altLang="zh-CN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白朔天</a:t>
            </a:r>
            <a:r>
              <a:rPr lang="en-US" altLang="zh-CN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唐杰</a:t>
            </a:r>
            <a:r>
              <a:rPr lang="en-US" altLang="zh-CN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强化学习</a:t>
            </a:r>
            <a:r>
              <a:rPr lang="en-US" altLang="zh-CN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, 2020</a:t>
            </a:r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300" dirty="0"/>
          </a:p>
          <a:p>
            <a:pPr marL="0" indent="0"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zh-CN" altLang="en-US" sz="3600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878851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55057"/>
            <a:ext cx="9144000" cy="1395231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Thanks!</a:t>
            </a:r>
            <a:endParaRPr lang="zh-CN" altLang="en-US" sz="4800" b="1" dirty="0">
              <a:solidFill>
                <a:srgbClr val="C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21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Monte-Carlo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837" y="1527728"/>
            <a:ext cx="10668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</a:t>
            </a:r>
            <a:r>
              <a:rPr lang="en-US" altLang="zh-CN" sz="2400" dirty="0"/>
              <a:t> - Estimate                using Expectation method (Average).</a:t>
            </a:r>
          </a:p>
        </p:txBody>
      </p:sp>
      <p:pic>
        <p:nvPicPr>
          <p:cNvPr id="16" name="图片 15" descr="CodeCogsEqn-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12" y="1468673"/>
            <a:ext cx="1027430" cy="578485"/>
          </a:xfrm>
          <a:prstGeom prst="rect">
            <a:avLst/>
          </a:prstGeom>
        </p:spPr>
      </p:pic>
      <p:pic>
        <p:nvPicPr>
          <p:cNvPr id="3" name="图片 2" descr="屏幕快照 2019-12-13 下午5.59.27"/>
          <p:cNvPicPr>
            <a:picLocks noChangeAspect="1"/>
          </p:cNvPicPr>
          <p:nvPr/>
        </p:nvPicPr>
        <p:blipFill>
          <a:blip r:embed="rId3"/>
          <a:srcRect t="5507"/>
          <a:stretch>
            <a:fillRect/>
          </a:stretch>
        </p:blipFill>
        <p:spPr>
          <a:xfrm>
            <a:off x="1130362" y="2193208"/>
            <a:ext cx="9378950" cy="3532505"/>
          </a:xfrm>
          <a:prstGeom prst="rect">
            <a:avLst/>
          </a:prstGeom>
        </p:spPr>
      </p:pic>
      <p:pic>
        <p:nvPicPr>
          <p:cNvPr id="10" name="图片 9" descr="CodeCogsEqn-100">
            <a:extLst>
              <a:ext uri="{FF2B5EF4-FFF2-40B4-BE49-F238E27FC236}">
                <a16:creationId xmlns:a16="http://schemas.microsoft.com/office/drawing/2014/main" id="{B58C5A6D-6B71-47D6-A54B-1985631A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044" y="5791535"/>
            <a:ext cx="4807585" cy="895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Monte-Carlo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5" name="图片 4" descr="CodeCogsEqn-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4" y="3694110"/>
            <a:ext cx="9780905" cy="64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0147" y="1960736"/>
            <a:ext cx="10121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Based on the Strong Law of Large Numbers：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 the probability of events </a:t>
            </a:r>
            <a:r>
              <a:rPr lang="en-US" altLang="zh-CN" sz="2400" dirty="0"/>
              <a:t>is estimated by the frequency of events obtained from a large number of experiments.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641974" y="4445844"/>
            <a:ext cx="5302885" cy="1028700"/>
            <a:chOff x="8885" y="5733"/>
            <a:chExt cx="8351" cy="1620"/>
          </a:xfrm>
        </p:grpSpPr>
        <p:sp>
          <p:nvSpPr>
            <p:cNvPr id="9" name="右大括号 8"/>
            <p:cNvSpPr/>
            <p:nvPr/>
          </p:nvSpPr>
          <p:spPr>
            <a:xfrm rot="16200000" flipH="1">
              <a:off x="12897" y="1721"/>
              <a:ext cx="328" cy="8351"/>
            </a:xfrm>
            <a:prstGeom prst="rightBrace">
              <a:avLst>
                <a:gd name="adj1" fmla="val 8333"/>
                <a:gd name="adj2" fmla="val 49886"/>
              </a:avLst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0760" y="6161"/>
              <a:ext cx="4991" cy="1192"/>
              <a:chOff x="10760" y="6161"/>
              <a:chExt cx="4991" cy="119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0760" y="6161"/>
                <a:ext cx="499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All of them need to be saved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495" y="6725"/>
                <a:ext cx="313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C00000"/>
                    </a:solidFill>
                  </a:rPr>
                  <a:t>Space inefficient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312405" y="3071056"/>
            <a:ext cx="6548755" cy="228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Monte-Carlo</a:t>
            </a:r>
            <a:endParaRPr lang="en-US" altLang="zh-CN" sz="4800" b="1" dirty="0">
              <a:solidFill>
                <a:srgbClr val="C0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10515600" cy="13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4000" dirty="0"/>
              <a:t> I</a:t>
            </a:r>
            <a:r>
              <a:rPr lang="en-US" altLang="zh-CN" sz="3600" dirty="0">
                <a:sym typeface="+mn-ea"/>
              </a:rPr>
              <a:t>ncremental Average method</a:t>
            </a:r>
            <a:endParaRPr lang="en-US" altLang="zh-CN" sz="3600" dirty="0"/>
          </a:p>
        </p:txBody>
      </p:sp>
      <p:pic>
        <p:nvPicPr>
          <p:cNvPr id="11" name="图片 10" descr="屏幕快照 2019-12-13 下午1.59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995834"/>
            <a:ext cx="4063365" cy="2468880"/>
          </a:xfrm>
          <a:prstGeom prst="rect">
            <a:avLst/>
          </a:prstGeom>
        </p:spPr>
      </p:pic>
      <p:pic>
        <p:nvPicPr>
          <p:cNvPr id="5" name="图片 4" descr="CodeCogsEqn-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480" y="3531431"/>
            <a:ext cx="696595" cy="553085"/>
          </a:xfrm>
          <a:prstGeom prst="rect">
            <a:avLst/>
          </a:prstGeom>
        </p:spPr>
      </p:pic>
      <p:pic>
        <p:nvPicPr>
          <p:cNvPr id="16" name="图片 15" descr="CodeCogsEqn-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50" y="3639381"/>
            <a:ext cx="4651375" cy="33655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5048334" y="2982005"/>
            <a:ext cx="0" cy="2425700"/>
          </a:xfrm>
          <a:prstGeom prst="line">
            <a:avLst/>
          </a:prstGeom>
          <a:ln w="15875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647050" y="4690306"/>
            <a:ext cx="5878830" cy="460375"/>
            <a:chOff x="1025" y="7401"/>
            <a:chExt cx="9258" cy="725"/>
          </a:xfrm>
        </p:grpSpPr>
        <p:pic>
          <p:nvPicPr>
            <p:cNvPr id="6" name="图片 5" descr="CodeCogsEqn-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0" y="7480"/>
              <a:ext cx="583" cy="596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1025" y="7401"/>
              <a:ext cx="8964" cy="725"/>
              <a:chOff x="-103" y="7745"/>
              <a:chExt cx="8964" cy="725"/>
            </a:xfrm>
          </p:grpSpPr>
          <p:pic>
            <p:nvPicPr>
              <p:cNvPr id="7" name="图片 6" descr="CodeCogsEqn-7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2" y="7897"/>
                <a:ext cx="1568" cy="523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-103" y="7745"/>
                <a:ext cx="89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en-US" altLang="zh-CN" sz="2400"/>
                  <a:t>Only need to save                and compute</a:t>
                </a:r>
                <a:r>
                  <a:rPr lang="en-US" altLang="zh-CN" sz="2000"/>
                  <a:t>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Temporal-Difference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825625"/>
            <a:ext cx="9966960" cy="4852035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4000" dirty="0"/>
              <a:t> </a:t>
            </a:r>
            <a:r>
              <a:rPr lang="en-US" altLang="zh-CN" sz="3200" dirty="0"/>
              <a:t>TD(0)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03905" y="4645660"/>
            <a:ext cx="5158740" cy="493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34415" y="2592705"/>
            <a:ext cx="9475470" cy="2974340"/>
            <a:chOff x="1629" y="4083"/>
            <a:chExt cx="14922" cy="4684"/>
          </a:xfrm>
        </p:grpSpPr>
        <p:grpSp>
          <p:nvGrpSpPr>
            <p:cNvPr id="17" name="组合 16"/>
            <p:cNvGrpSpPr/>
            <p:nvPr/>
          </p:nvGrpSpPr>
          <p:grpSpPr>
            <a:xfrm>
              <a:off x="1629" y="4083"/>
              <a:ext cx="14922" cy="4685"/>
              <a:chOff x="1450" y="4750"/>
              <a:chExt cx="14922" cy="468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1769" y="5464"/>
                <a:ext cx="1407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  Because                                   , we have formulas derivation below </a:t>
                </a:r>
                <a:r>
                  <a:rPr lang="zh-CN" altLang="en-US" sz="2400"/>
                  <a:t>：</a:t>
                </a:r>
                <a:r>
                  <a:rPr lang="en-US" altLang="zh-CN" sz="2400"/>
                  <a:t>      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450" y="4750"/>
                <a:ext cx="14922" cy="4685"/>
              </a:xfrm>
              <a:prstGeom prst="roundRect">
                <a:avLst/>
              </a:prstGeom>
              <a:noFill/>
              <a:ln w="28575" cmpd="sng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0" name="图片 29" descr="CodeCogsEqn-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" y="4972"/>
              <a:ext cx="3848" cy="472"/>
            </a:xfrm>
            <a:prstGeom prst="rect">
              <a:avLst/>
            </a:prstGeom>
          </p:spPr>
        </p:pic>
      </p:grpSp>
      <p:pic>
        <p:nvPicPr>
          <p:cNvPr id="32" name="图片 31" descr="CodeCogsEqn-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660" y="4090670"/>
            <a:ext cx="3978275" cy="322580"/>
          </a:xfrm>
          <a:prstGeom prst="rect">
            <a:avLst/>
          </a:prstGeom>
        </p:spPr>
      </p:pic>
      <p:pic>
        <p:nvPicPr>
          <p:cNvPr id="33" name="图片 32" descr="CodeCogsEqn-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350" y="4731385"/>
            <a:ext cx="4768850" cy="32258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062355" y="5118100"/>
            <a:ext cx="5937885" cy="1326515"/>
            <a:chOff x="1673" y="8060"/>
            <a:chExt cx="9351" cy="20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673" y="9233"/>
              <a:ext cx="5913" cy="916"/>
              <a:chOff x="10363" y="9410"/>
              <a:chExt cx="5913" cy="91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10363" y="9410"/>
                <a:ext cx="5913" cy="9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1" name="图片 20" descr="CodeCogsEqn-8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45" y="9626"/>
                <a:ext cx="3040" cy="519"/>
              </a:xfrm>
              <a:prstGeom prst="rect">
                <a:avLst/>
              </a:prstGeom>
            </p:spPr>
          </p:pic>
          <p:sp>
            <p:nvSpPr>
              <p:cNvPr id="26" name="文本框 25"/>
              <p:cNvSpPr txBox="1"/>
              <p:nvPr/>
            </p:nvSpPr>
            <p:spPr>
              <a:xfrm>
                <a:off x="10463" y="9571"/>
                <a:ext cx="200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C00000"/>
                    </a:solidFill>
                  </a:rPr>
                  <a:t>TD-target</a:t>
                </a:r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8122" y="8060"/>
              <a:ext cx="2903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141595" y="5201285"/>
            <a:ext cx="5293995" cy="1241425"/>
            <a:chOff x="8097" y="8191"/>
            <a:chExt cx="8337" cy="1955"/>
          </a:xfrm>
        </p:grpSpPr>
        <p:grpSp>
          <p:nvGrpSpPr>
            <p:cNvPr id="25" name="组合 24"/>
            <p:cNvGrpSpPr/>
            <p:nvPr/>
          </p:nvGrpSpPr>
          <p:grpSpPr>
            <a:xfrm>
              <a:off x="8720" y="9230"/>
              <a:ext cx="7714" cy="916"/>
              <a:chOff x="446" y="9410"/>
              <a:chExt cx="7714" cy="916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46" y="9410"/>
                <a:ext cx="7714" cy="9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 descr="CodeCogsEqn-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8" y="9676"/>
                <a:ext cx="5234" cy="475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661" y="9553"/>
                <a:ext cx="200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>
                    <a:solidFill>
                      <a:schemeClr val="accent1"/>
                    </a:solidFill>
                  </a:rPr>
                  <a:t>TD-error</a:t>
                </a:r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8097" y="8191"/>
              <a:ext cx="4761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503050405090304" pitchFamily="18" charset="0"/>
                <a:sym typeface="+mn-ea"/>
              </a:rPr>
              <a:t>MC vs. TD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825625"/>
            <a:ext cx="9966960" cy="4852035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4000" dirty="0"/>
              <a:t> </a:t>
            </a:r>
            <a:endParaRPr lang="en-US" altLang="zh-CN" sz="3200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3200" dirty="0"/>
          </a:p>
          <a:p>
            <a:pPr marL="612140" lvl="1" indent="0" defTabSz="719455">
              <a:buClr>
                <a:srgbClr val="C00000"/>
              </a:buClr>
              <a:buSzPct val="80000"/>
              <a:buFont typeface="Times New Roman" panose="02020503050405090304" pitchFamily="18" charset="0"/>
              <a:buNone/>
              <a:tabLst>
                <a:tab pos="359410" algn="l"/>
              </a:tabLst>
            </a:pPr>
            <a:endParaRPr lang="en-US" altLang="zh-CN" sz="2800" dirty="0"/>
          </a:p>
          <a:p>
            <a:pPr marL="612140" lvl="1" indent="0" defTabSz="719455">
              <a:buClr>
                <a:srgbClr val="C00000"/>
              </a:buClr>
              <a:buSzPct val="80000"/>
              <a:buFont typeface="Times New Roman" panose="02020503050405090304" pitchFamily="18" charset="0"/>
              <a:buNone/>
              <a:tabLst>
                <a:tab pos="359410" algn="l"/>
              </a:tabLst>
            </a:pPr>
            <a:endParaRPr lang="en-US" altLang="zh-CN" dirty="0"/>
          </a:p>
          <a:p>
            <a:pPr marL="0" indent="0"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4525" y="2042795"/>
            <a:ext cx="5027295" cy="4205605"/>
            <a:chOff x="1015" y="3217"/>
            <a:chExt cx="7917" cy="6623"/>
          </a:xfrm>
        </p:grpSpPr>
        <p:pic>
          <p:nvPicPr>
            <p:cNvPr id="4" name="图片 3" descr="屏幕快照 2019-12-13 下午4.38.09"/>
            <p:cNvPicPr>
              <a:picLocks noChangeAspect="1"/>
            </p:cNvPicPr>
            <p:nvPr/>
          </p:nvPicPr>
          <p:blipFill>
            <a:blip r:embed="rId3"/>
            <a:srcRect t="14664"/>
            <a:stretch>
              <a:fillRect/>
            </a:stretch>
          </p:blipFill>
          <p:spPr>
            <a:xfrm>
              <a:off x="1015" y="4651"/>
              <a:ext cx="7917" cy="4478"/>
            </a:xfrm>
            <a:prstGeom prst="rect">
              <a:avLst/>
            </a:prstGeom>
          </p:spPr>
        </p:pic>
        <p:pic>
          <p:nvPicPr>
            <p:cNvPr id="16" name="图片 15" descr="CodeCogsEqn-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0" y="3217"/>
              <a:ext cx="5521" cy="44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482" y="9212"/>
              <a:ext cx="292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Monte-Carlo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06465" y="2042795"/>
            <a:ext cx="5347970" cy="4211320"/>
            <a:chOff x="9459" y="3217"/>
            <a:chExt cx="8422" cy="6632"/>
          </a:xfrm>
        </p:grpSpPr>
        <p:pic>
          <p:nvPicPr>
            <p:cNvPr id="3" name="图片 2" descr="屏幕快照 2019-12-13 下午4.38.26"/>
            <p:cNvPicPr>
              <a:picLocks noChangeAspect="1"/>
            </p:cNvPicPr>
            <p:nvPr/>
          </p:nvPicPr>
          <p:blipFill>
            <a:blip r:embed="rId5"/>
            <a:srcRect t="12234"/>
            <a:stretch>
              <a:fillRect/>
            </a:stretch>
          </p:blipFill>
          <p:spPr>
            <a:xfrm>
              <a:off x="9459" y="4661"/>
              <a:ext cx="8422" cy="4204"/>
            </a:xfrm>
            <a:prstGeom prst="rect">
              <a:avLst/>
            </a:prstGeom>
          </p:spPr>
        </p:pic>
        <p:pic>
          <p:nvPicPr>
            <p:cNvPr id="5" name="图片 4" descr="CodeCogsEqn-8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2" y="3217"/>
              <a:ext cx="7835" cy="45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1494" y="9221"/>
              <a:ext cx="43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Temporal-Difference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1216</Words>
  <Application>Microsoft Office PowerPoint</Application>
  <PresentationFormat>宽屏</PresentationFormat>
  <Paragraphs>295</Paragraphs>
  <Slides>43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冬青黑体简体中文</vt:lpstr>
      <vt:lpstr>Arial</vt:lpstr>
      <vt:lpstr>Calibri</vt:lpstr>
      <vt:lpstr>Times New Roman</vt:lpstr>
      <vt:lpstr>Wingdings</vt:lpstr>
      <vt:lpstr>Office 主题​​</vt:lpstr>
      <vt:lpstr>Reinforcement Learning</vt:lpstr>
      <vt:lpstr>Outline</vt:lpstr>
      <vt:lpstr>Model-based vs. Model-free</vt:lpstr>
      <vt:lpstr>Dynamic Programming</vt:lpstr>
      <vt:lpstr>Monte-Carlo</vt:lpstr>
      <vt:lpstr>Monte-Carlo</vt:lpstr>
      <vt:lpstr>Monte-Carlo</vt:lpstr>
      <vt:lpstr>Temporal-Difference</vt:lpstr>
      <vt:lpstr>MC vs. TD</vt:lpstr>
      <vt:lpstr>Approximate Solution Methods</vt:lpstr>
      <vt:lpstr>Approximate Solution Methods</vt:lpstr>
      <vt:lpstr>Outline</vt:lpstr>
      <vt:lpstr>Actor-Critic</vt:lpstr>
      <vt:lpstr>Learning a Critic</vt:lpstr>
      <vt:lpstr>Learning a Critic</vt:lpstr>
      <vt:lpstr>Learning an Actor</vt:lpstr>
      <vt:lpstr>Learning an Actor</vt:lpstr>
      <vt:lpstr>Learning an Actor</vt:lpstr>
      <vt:lpstr>Learning an Actor</vt:lpstr>
      <vt:lpstr>Learning an Actor</vt:lpstr>
      <vt:lpstr>Learning an Actor</vt:lpstr>
      <vt:lpstr>Learning an Actor</vt:lpstr>
      <vt:lpstr>Learning an Actor</vt:lpstr>
      <vt:lpstr>Learning an Actor</vt:lpstr>
      <vt:lpstr>Learning an Actor</vt:lpstr>
      <vt:lpstr>Actor-Critic</vt:lpstr>
      <vt:lpstr>Advantage Actor-Critic</vt:lpstr>
      <vt:lpstr>Advantage Actor-Critic</vt:lpstr>
      <vt:lpstr>Advantage Actor-Critic</vt:lpstr>
      <vt:lpstr>Asynchronous Advantage Actor-Critic</vt:lpstr>
      <vt:lpstr>Outline</vt:lpstr>
      <vt:lpstr>On-policy &amp; Off-policy</vt:lpstr>
      <vt:lpstr>Off-policy</vt:lpstr>
      <vt:lpstr>Off-policy</vt:lpstr>
      <vt:lpstr>Off-policy</vt:lpstr>
      <vt:lpstr>Off-policy</vt:lpstr>
      <vt:lpstr>Outline</vt:lpstr>
      <vt:lpstr>Off-policy Gradient</vt:lpstr>
      <vt:lpstr>Off-policy Gradient</vt:lpstr>
      <vt:lpstr>PPO</vt:lpstr>
      <vt:lpstr>PPO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yuansha</dc:creator>
  <cp:lastModifiedBy>yuansha</cp:lastModifiedBy>
  <cp:revision>776</cp:revision>
  <dcterms:created xsi:type="dcterms:W3CDTF">2019-12-15T09:48:19Z</dcterms:created>
  <dcterms:modified xsi:type="dcterms:W3CDTF">2019-12-17T01:22:01Z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2052-1.6.0.2399</vt:lpwstr>
  </property>
</Properties>
</file>