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THUMMALAPRIYA/CS-KEYLOGGER.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CAC6-B1AD-E38D-3668-2273A01FF767}"/>
              </a:ext>
            </a:extLst>
          </p:cNvPr>
          <p:cNvSpPr>
            <a:spLocks noGrp="1"/>
          </p:cNvSpPr>
          <p:nvPr>
            <p:ph type="ctrTitle"/>
          </p:nvPr>
        </p:nvSpPr>
        <p:spPr>
          <a:xfrm>
            <a:off x="1066488" y="967349"/>
            <a:ext cx="8825658" cy="2677648"/>
          </a:xfrm>
        </p:spPr>
        <p:txBody>
          <a:bodyPr/>
          <a:lstStyle/>
          <a:p>
            <a:r>
              <a:rPr lang="en-US" dirty="0"/>
              <a:t>KEY LOGGER </a:t>
            </a:r>
          </a:p>
        </p:txBody>
      </p:sp>
      <p:sp>
        <p:nvSpPr>
          <p:cNvPr id="3" name="Subtitle 2">
            <a:extLst>
              <a:ext uri="{FF2B5EF4-FFF2-40B4-BE49-F238E27FC236}">
                <a16:creationId xmlns:a16="http://schemas.microsoft.com/office/drawing/2014/main" id="{3711EAFE-D248-7DF4-A9BC-516D2B6416D3}"/>
              </a:ext>
            </a:extLst>
          </p:cNvPr>
          <p:cNvSpPr>
            <a:spLocks noGrp="1"/>
          </p:cNvSpPr>
          <p:nvPr>
            <p:ph type="subTitle" idx="1"/>
          </p:nvPr>
        </p:nvSpPr>
        <p:spPr>
          <a:xfrm>
            <a:off x="5272662" y="4193494"/>
            <a:ext cx="6528902" cy="654525"/>
          </a:xfrm>
          <a:ln>
            <a:solidFill>
              <a:schemeClr val="bg1"/>
            </a:solidFill>
          </a:ln>
        </p:spPr>
        <p:txBody>
          <a:bodyPr>
            <a:normAutofit fontScale="92500" lnSpcReduction="20000"/>
          </a:bodyPr>
          <a:lstStyle/>
          <a:p>
            <a:r>
              <a:rPr lang="en-US" b="1" dirty="0">
                <a:solidFill>
                  <a:schemeClr val="bg1"/>
                </a:solidFill>
              </a:rPr>
              <a:t>THUMMALA PRIYA </a:t>
            </a:r>
          </a:p>
          <a:p>
            <a:r>
              <a:rPr lang="en-US" b="1" dirty="0">
                <a:solidFill>
                  <a:schemeClr val="bg1"/>
                </a:solidFill>
              </a:rPr>
              <a:t>FINAL PROJECT </a:t>
            </a:r>
          </a:p>
        </p:txBody>
      </p:sp>
    </p:spTree>
    <p:extLst>
      <p:ext uri="{BB962C8B-B14F-4D97-AF65-F5344CB8AC3E}">
        <p14:creationId xmlns:p14="http://schemas.microsoft.com/office/powerpoint/2010/main" val="295312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7363-19A9-7B4D-46B3-7046D14FFD12}"/>
              </a:ext>
            </a:extLst>
          </p:cNvPr>
          <p:cNvSpPr>
            <a:spLocks noGrp="1"/>
          </p:cNvSpPr>
          <p:nvPr>
            <p:ph type="title"/>
          </p:nvPr>
        </p:nvSpPr>
        <p:spPr/>
        <p:txBody>
          <a:bodyPr/>
          <a:lstStyle/>
          <a:p>
            <a:r>
              <a:rPr lang="en-US" dirty="0"/>
              <a:t>RESULT:</a:t>
            </a:r>
          </a:p>
        </p:txBody>
      </p:sp>
      <p:pic>
        <p:nvPicPr>
          <p:cNvPr id="8" name="Content Placeholder 7">
            <a:extLst>
              <a:ext uri="{FF2B5EF4-FFF2-40B4-BE49-F238E27FC236}">
                <a16:creationId xmlns:a16="http://schemas.microsoft.com/office/drawing/2014/main" id="{848BE247-6232-0F55-B301-0B2E345B4357}"/>
              </a:ext>
            </a:extLst>
          </p:cNvPr>
          <p:cNvPicPr>
            <a:picLocks noGrp="1" noChangeAspect="1"/>
          </p:cNvPicPr>
          <p:nvPr>
            <p:ph idx="1"/>
          </p:nvPr>
        </p:nvPicPr>
        <p:blipFill>
          <a:blip r:embed="rId2"/>
          <a:stretch>
            <a:fillRect/>
          </a:stretch>
        </p:blipFill>
        <p:spPr>
          <a:xfrm>
            <a:off x="1386265" y="2621194"/>
            <a:ext cx="3974865" cy="3040726"/>
          </a:xfrm>
        </p:spPr>
      </p:pic>
      <p:pic>
        <p:nvPicPr>
          <p:cNvPr id="9" name="Picture 8">
            <a:extLst>
              <a:ext uri="{FF2B5EF4-FFF2-40B4-BE49-F238E27FC236}">
                <a16:creationId xmlns:a16="http://schemas.microsoft.com/office/drawing/2014/main" id="{88B6BFC6-0858-6E28-AECE-DD6D28A31977}"/>
              </a:ext>
            </a:extLst>
          </p:cNvPr>
          <p:cNvPicPr>
            <a:picLocks noChangeAspect="1"/>
          </p:cNvPicPr>
          <p:nvPr/>
        </p:nvPicPr>
        <p:blipFill>
          <a:blip r:embed="rId3"/>
          <a:stretch>
            <a:fillRect/>
          </a:stretch>
        </p:blipFill>
        <p:spPr>
          <a:xfrm>
            <a:off x="6096000" y="2621192"/>
            <a:ext cx="4573180" cy="3040727"/>
          </a:xfrm>
          <a:prstGeom prst="rect">
            <a:avLst/>
          </a:prstGeom>
        </p:spPr>
      </p:pic>
    </p:spTree>
    <p:extLst>
      <p:ext uri="{BB962C8B-B14F-4D97-AF65-F5344CB8AC3E}">
        <p14:creationId xmlns:p14="http://schemas.microsoft.com/office/powerpoint/2010/main" val="226703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8DE4-D26F-0D0F-8BF5-9599DE04EAE1}"/>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92FED045-4899-0403-FE78-A35BA7848CA3}"/>
              </a:ext>
            </a:extLst>
          </p:cNvPr>
          <p:cNvPicPr>
            <a:picLocks noGrp="1" noChangeAspect="1"/>
          </p:cNvPicPr>
          <p:nvPr>
            <p:ph idx="1"/>
          </p:nvPr>
        </p:nvPicPr>
        <p:blipFill>
          <a:blip r:embed="rId2"/>
          <a:stretch>
            <a:fillRect/>
          </a:stretch>
        </p:blipFill>
        <p:spPr>
          <a:xfrm>
            <a:off x="1607088" y="2603500"/>
            <a:ext cx="7641865" cy="2633776"/>
          </a:xfrm>
        </p:spPr>
      </p:pic>
      <p:sp>
        <p:nvSpPr>
          <p:cNvPr id="7" name="TextBox 6">
            <a:extLst>
              <a:ext uri="{FF2B5EF4-FFF2-40B4-BE49-F238E27FC236}">
                <a16:creationId xmlns:a16="http://schemas.microsoft.com/office/drawing/2014/main" id="{AB2A65AD-18DC-C9DB-E8E4-B39D030D4716}"/>
              </a:ext>
            </a:extLst>
          </p:cNvPr>
          <p:cNvSpPr txBox="1"/>
          <p:nvPr/>
        </p:nvSpPr>
        <p:spPr>
          <a:xfrm rot="10800000" flipV="1">
            <a:off x="1607088" y="5422667"/>
            <a:ext cx="8607513" cy="923330"/>
          </a:xfrm>
          <a:prstGeom prst="rect">
            <a:avLst/>
          </a:prstGeom>
          <a:noFill/>
        </p:spPr>
        <p:txBody>
          <a:bodyPr wrap="square" rtlCol="0">
            <a:spAutoFit/>
          </a:bodyPr>
          <a:lstStyle/>
          <a:p>
            <a:pPr algn="l"/>
            <a:r>
              <a:rPr lang="en-US" dirty="0"/>
              <a:t>After clicking the start button and typing any thing It will be recorded in the key.txt as shown above</a:t>
            </a:r>
          </a:p>
          <a:p>
            <a:pPr algn="l"/>
            <a:endParaRPr lang="en-US" dirty="0"/>
          </a:p>
        </p:txBody>
      </p:sp>
    </p:spTree>
    <p:extLst>
      <p:ext uri="{BB962C8B-B14F-4D97-AF65-F5344CB8AC3E}">
        <p14:creationId xmlns:p14="http://schemas.microsoft.com/office/powerpoint/2010/main" val="4063043387"/>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title"/>
          </p:nvPr>
        </p:nvSpPr>
        <p:spPr>
          <a:xfrm>
            <a:off x="1154954" y="2677645"/>
            <a:ext cx="4350900" cy="228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lang="en-US"/>
              <a:t>PROJECT LINK</a:t>
            </a:r>
            <a:endParaRPr/>
          </a:p>
        </p:txBody>
      </p:sp>
      <p:sp>
        <p:nvSpPr>
          <p:cNvPr id="48" name="Google Shape;48;p1">
            <a:hlinkClick r:id="rId2"/>
          </p:cNvPr>
          <p:cNvSpPr txBox="1"/>
          <p:nvPr>
            <p:ph idx="1" type="body"/>
          </p:nvPr>
        </p:nvSpPr>
        <p:spPr>
          <a:xfrm>
            <a:off x="6895559" y="2677644"/>
            <a:ext cx="4923600" cy="1338900"/>
          </a:xfrm>
          <a:prstGeom prst="rect">
            <a:avLst/>
          </a:prstGeom>
          <a:noFill/>
          <a:ln>
            <a:noFill/>
          </a:ln>
        </p:spPr>
        <p:txBody>
          <a:bodyPr anchorCtr="0" anchor="ctr" bIns="45700" lIns="91425" spcFirstLastPara="1" rIns="91425" wrap="square" tIns="45700">
            <a:normAutofit/>
          </a:bodyPr>
          <a:lstStyle/>
          <a:p>
            <a:pPr indent="0" lvl="1" marL="457200" rtl="0" algn="l">
              <a:spcBef>
                <a:spcPts val="0"/>
              </a:spcBef>
              <a:spcAft>
                <a:spcPts val="0"/>
              </a:spcAft>
              <a:buSzPts val="1440"/>
              <a:buNone/>
            </a:pPr>
            <a:r>
              <a:rPr lang="en-US"/>
              <a:t>https://github.com/THUMMALAPRIYA/CS-KEYLOGGER.git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5774-9F7B-68E0-EF1B-06A806924B9F}"/>
              </a:ext>
            </a:extLst>
          </p:cNvPr>
          <p:cNvSpPr>
            <a:spLocks noGrp="1"/>
          </p:cNvSpPr>
          <p:nvPr>
            <p:ph type="title"/>
          </p:nvPr>
        </p:nvSpPr>
        <p:spPr/>
        <p:txBody>
          <a:bodyPr/>
          <a:lstStyle/>
          <a:p>
            <a:r>
              <a:rPr lang="en-US" dirty="0"/>
              <a:t>KEYLOGGER </a:t>
            </a:r>
          </a:p>
        </p:txBody>
      </p:sp>
      <p:sp>
        <p:nvSpPr>
          <p:cNvPr id="5" name="Content Placeholder 4">
            <a:extLst>
              <a:ext uri="{FF2B5EF4-FFF2-40B4-BE49-F238E27FC236}">
                <a16:creationId xmlns:a16="http://schemas.microsoft.com/office/drawing/2014/main" id="{20F38C36-6AAE-57F9-231A-1AFB27F29767}"/>
              </a:ext>
            </a:extLst>
          </p:cNvPr>
          <p:cNvSpPr>
            <a:spLocks noGrp="1"/>
          </p:cNvSpPr>
          <p:nvPr>
            <p:ph sz="half" idx="4294967295"/>
          </p:nvPr>
        </p:nvSpPr>
        <p:spPr>
          <a:xfrm>
            <a:off x="1291626" y="2603500"/>
            <a:ext cx="9271394" cy="3416300"/>
          </a:xfrm>
        </p:spPr>
        <p:txBody>
          <a:bodyPr/>
          <a:lstStyle/>
          <a:p>
            <a:pPr marL="0" indent="0">
              <a:buNone/>
            </a:pPr>
            <a:r>
              <a:rPr lang="en-US" dirty="0"/>
              <a:t>KEYLOGGER is a program that runs in the background or hardware, recording all keystrokes </a:t>
            </a:r>
          </a:p>
          <a:p>
            <a:pPr marL="0" indent="0">
              <a:buNone/>
            </a:pPr>
            <a:r>
              <a:rPr lang="en-US" dirty="0"/>
              <a:t>Keylogger can be hardware installed to a computer or software that is used to collect sensitive information </a:t>
            </a:r>
          </a:p>
          <a:p>
            <a:pPr marL="0" indent="0">
              <a:buNone/>
            </a:pPr>
            <a:endParaRPr lang="en-US" sz="2000" dirty="0"/>
          </a:p>
        </p:txBody>
      </p:sp>
    </p:spTree>
    <p:extLst>
      <p:ext uri="{BB962C8B-B14F-4D97-AF65-F5344CB8AC3E}">
        <p14:creationId xmlns:p14="http://schemas.microsoft.com/office/powerpoint/2010/main" val="191008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49F2-BC60-84FF-41BD-43421111F7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064C7D3-B6AA-FD06-0F55-4A94D5FCB419}"/>
              </a:ext>
            </a:extLst>
          </p:cNvPr>
          <p:cNvSpPr>
            <a:spLocks noGrp="1"/>
          </p:cNvSpPr>
          <p:nvPr>
            <p:ph idx="1"/>
          </p:nvPr>
        </p:nvSpPr>
        <p:spPr/>
        <p:txBody>
          <a:bodyPr/>
          <a:lstStyle/>
          <a:p>
            <a:r>
              <a:rPr lang="en-US" dirty="0"/>
              <a:t>Project Setup and Research</a:t>
            </a:r>
          </a:p>
          <a:p>
            <a:r>
              <a:rPr lang="en-US" dirty="0"/>
              <a:t>Development and Integration</a:t>
            </a:r>
          </a:p>
          <a:p>
            <a:r>
              <a:rPr lang="en-US" dirty="0"/>
              <a:t>Testing and Enhancement</a:t>
            </a:r>
          </a:p>
          <a:p>
            <a:r>
              <a:rPr lang="en-US" dirty="0"/>
              <a:t>Documentation and Presentation</a:t>
            </a:r>
          </a:p>
          <a:p>
            <a:endParaRPr lang="en-US" dirty="0"/>
          </a:p>
        </p:txBody>
      </p:sp>
    </p:spTree>
    <p:extLst>
      <p:ext uri="{BB962C8B-B14F-4D97-AF65-F5344CB8AC3E}">
        <p14:creationId xmlns:p14="http://schemas.microsoft.com/office/powerpoint/2010/main" val="71592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43AA-8EDE-D2A8-8036-48F48A32A40D}"/>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15613C7A-A4E7-0B66-86B8-86B8DA817B7D}"/>
              </a:ext>
            </a:extLst>
          </p:cNvPr>
          <p:cNvSpPr>
            <a:spLocks noGrp="1"/>
          </p:cNvSpPr>
          <p:nvPr>
            <p:ph idx="1"/>
          </p:nvPr>
        </p:nvSpPr>
        <p:spPr/>
        <p:txBody>
          <a:bodyPr/>
          <a:lstStyle/>
          <a:p>
            <a:r>
              <a:rPr lang="en-US" dirty="0"/>
              <a:t>In this modern era,keyloggers are frequently used for illegal activities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p>
          <a:p>
            <a:endParaRPr lang="en-US" dirty="0"/>
          </a:p>
        </p:txBody>
      </p:sp>
    </p:spTree>
    <p:extLst>
      <p:ext uri="{BB962C8B-B14F-4D97-AF65-F5344CB8AC3E}">
        <p14:creationId xmlns:p14="http://schemas.microsoft.com/office/powerpoint/2010/main" val="356303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1051-EC74-4F24-8CDB-C00A8C7A597F}"/>
              </a:ext>
            </a:extLst>
          </p:cNvPr>
          <p:cNvSpPr>
            <a:spLocks noGrp="1"/>
          </p:cNvSpPr>
          <p:nvPr>
            <p:ph type="title"/>
          </p:nvPr>
        </p:nvSpPr>
        <p:spPr/>
        <p:txBody>
          <a:bodyPr/>
          <a:lstStyle/>
          <a:p>
            <a:r>
              <a:rPr lang="en-US" sz="3200" b="1" dirty="0"/>
              <a:t>PROJECT OVERVIEW: ETHICAL KEYLOGGER </a:t>
            </a:r>
          </a:p>
        </p:txBody>
      </p:sp>
      <p:sp>
        <p:nvSpPr>
          <p:cNvPr id="3" name="Content Placeholder 2">
            <a:extLst>
              <a:ext uri="{FF2B5EF4-FFF2-40B4-BE49-F238E27FC236}">
                <a16:creationId xmlns:a16="http://schemas.microsoft.com/office/drawing/2014/main" id="{6C0C7C46-0A84-18E8-BC70-2B24A30ADED1}"/>
              </a:ext>
            </a:extLst>
          </p:cNvPr>
          <p:cNvSpPr>
            <a:spLocks noGrp="1"/>
          </p:cNvSpPr>
          <p:nvPr>
            <p:ph sz="half" idx="1"/>
          </p:nvPr>
        </p:nvSpPr>
        <p:spPr/>
        <p:txBody>
          <a:bodyPr>
            <a:noAutofit/>
          </a:bodyPr>
          <a:lstStyle/>
          <a:p>
            <a:pPr marL="0" indent="0">
              <a:buNone/>
            </a:pPr>
            <a:r>
              <a:rPr lang="en-US" dirty="0"/>
              <a:t>Objective: Create a Python-based keylogger with a focus on ethical use, privacy, and security.</a:t>
            </a:r>
          </a:p>
          <a:p>
            <a:pPr marL="0" indent="0">
              <a:buNone/>
            </a:pPr>
            <a:r>
              <a:rPr lang="en-US" dirty="0"/>
              <a:t>Setup:</a:t>
            </a:r>
          </a:p>
          <a:p>
            <a:r>
              <a:rPr lang="en-US" dirty="0"/>
              <a:t>Define objectives and guidelines.</a:t>
            </a:r>
          </a:p>
          <a:p>
            <a:r>
              <a:rPr lang="en-US" dirty="0"/>
              <a:t>Install Python, pynput, and tkinter.</a:t>
            </a:r>
          </a:p>
          <a:p>
            <a:pPr marL="0" indent="0">
              <a:buNone/>
            </a:pPr>
            <a:r>
              <a:rPr lang="en-US" dirty="0"/>
              <a:t>Development:</a:t>
            </a:r>
          </a:p>
          <a:p>
            <a:r>
              <a:rPr lang="en-US" dirty="0"/>
              <a:t>Implement keylogging and GUI.</a:t>
            </a:r>
          </a:p>
          <a:p>
            <a:r>
              <a:rPr lang="en-US" dirty="0"/>
              <a:t>Ensure secure and encrypted logging.</a:t>
            </a:r>
          </a:p>
          <a:p>
            <a:endParaRPr lang="en-US" dirty="0"/>
          </a:p>
        </p:txBody>
      </p:sp>
      <p:sp>
        <p:nvSpPr>
          <p:cNvPr id="4" name="Content Placeholder 3">
            <a:extLst>
              <a:ext uri="{FF2B5EF4-FFF2-40B4-BE49-F238E27FC236}">
                <a16:creationId xmlns:a16="http://schemas.microsoft.com/office/drawing/2014/main" id="{0CD5CF31-D0C1-DFAA-FBC5-C676D68F959F}"/>
              </a:ext>
            </a:extLst>
          </p:cNvPr>
          <p:cNvSpPr>
            <a:spLocks noGrp="1"/>
          </p:cNvSpPr>
          <p:nvPr>
            <p:ph sz="half" idx="2"/>
          </p:nvPr>
        </p:nvSpPr>
        <p:spPr>
          <a:xfrm>
            <a:off x="6211887" y="2603500"/>
            <a:ext cx="4825159" cy="3416300"/>
          </a:xfrm>
        </p:spPr>
        <p:txBody>
          <a:bodyPr>
            <a:normAutofit lnSpcReduction="10000"/>
          </a:bodyPr>
          <a:lstStyle/>
          <a:p>
            <a:pPr marL="0" indent="0">
              <a:buNone/>
            </a:pPr>
            <a:r>
              <a:rPr lang="en-US" dirty="0"/>
              <a:t>Testing:</a:t>
            </a:r>
          </a:p>
          <a:p>
            <a:r>
              <a:rPr lang="en-US" dirty="0"/>
              <a:t>Test for accuracy and security.</a:t>
            </a:r>
          </a:p>
          <a:p>
            <a:r>
              <a:rPr lang="en-US" dirty="0"/>
              <a:t>Add features like timestamps.</a:t>
            </a:r>
          </a:p>
          <a:p>
            <a:pPr marL="0" indent="0">
              <a:buNone/>
            </a:pPr>
            <a:r>
              <a:rPr lang="en-US" dirty="0"/>
              <a:t>Documentation:</a:t>
            </a:r>
          </a:p>
          <a:p>
            <a:r>
              <a:rPr lang="en-US" dirty="0"/>
              <a:t>Document usage and ethical guidelines.</a:t>
            </a:r>
          </a:p>
          <a:p>
            <a:r>
              <a:rPr lang="en-US" dirty="0"/>
              <a:t>Prepare a concise report and presentation.</a:t>
            </a:r>
          </a:p>
          <a:p>
            <a:r>
              <a:rPr lang="en-US" dirty="0"/>
              <a:t>Outcome: A secure, ethical keylogger with a user-friendly interface</a:t>
            </a:r>
          </a:p>
          <a:p>
            <a:endParaRPr lang="en-US" dirty="0"/>
          </a:p>
        </p:txBody>
      </p:sp>
    </p:spTree>
    <p:extLst>
      <p:ext uri="{BB962C8B-B14F-4D97-AF65-F5344CB8AC3E}">
        <p14:creationId xmlns:p14="http://schemas.microsoft.com/office/powerpoint/2010/main" val="153394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1FAC-E7CD-7FEE-2D66-972DF6BB332D}"/>
              </a:ext>
            </a:extLst>
          </p:cNvPr>
          <p:cNvSpPr>
            <a:spLocks noGrp="1"/>
          </p:cNvSpPr>
          <p:nvPr>
            <p:ph type="title"/>
          </p:nvPr>
        </p:nvSpPr>
        <p:spPr>
          <a:xfrm>
            <a:off x="1154954" y="1091676"/>
            <a:ext cx="8761413" cy="706964"/>
          </a:xfrm>
        </p:spPr>
        <p:txBody>
          <a:bodyPr/>
          <a:lstStyle/>
          <a:p>
            <a:r>
              <a:rPr lang="en-US" b="1" dirty="0"/>
              <a:t>WHO ARE THE END USERS?</a:t>
            </a:r>
          </a:p>
        </p:txBody>
      </p:sp>
      <p:sp>
        <p:nvSpPr>
          <p:cNvPr id="3" name="Content Placeholder 2">
            <a:extLst>
              <a:ext uri="{FF2B5EF4-FFF2-40B4-BE49-F238E27FC236}">
                <a16:creationId xmlns:a16="http://schemas.microsoft.com/office/drawing/2014/main" id="{98163BB8-DC2B-CF1A-0BB4-7B0635C03614}"/>
              </a:ext>
            </a:extLst>
          </p:cNvPr>
          <p:cNvSpPr>
            <a:spLocks noGrp="1"/>
          </p:cNvSpPr>
          <p:nvPr>
            <p:ph sz="half" idx="1"/>
          </p:nvPr>
        </p:nvSpPr>
        <p:spPr>
          <a:xfrm>
            <a:off x="1809613" y="2603500"/>
            <a:ext cx="4825158" cy="3416301"/>
          </a:xfrm>
        </p:spPr>
        <p:txBody>
          <a:bodyPr/>
          <a:lstStyle/>
          <a:p>
            <a:r>
              <a:rPr lang="en-US" dirty="0"/>
              <a:t>Parental Monitors</a:t>
            </a:r>
          </a:p>
          <a:p>
            <a:r>
              <a:rPr lang="en-US" dirty="0"/>
              <a:t>Investigators</a:t>
            </a:r>
          </a:p>
          <a:p>
            <a:r>
              <a:rPr lang="en-US" dirty="0"/>
              <a:t>Employers</a:t>
            </a:r>
          </a:p>
          <a:p>
            <a:r>
              <a:rPr lang="en-US" dirty="0"/>
              <a:t>Security professional</a:t>
            </a:r>
          </a:p>
          <a:p>
            <a:r>
              <a:rPr lang="en-US" dirty="0"/>
              <a:t>Educational Institutes</a:t>
            </a:r>
          </a:p>
          <a:p>
            <a:endParaRPr lang="en-US" dirty="0"/>
          </a:p>
          <a:p>
            <a:endParaRPr lang="en-US" dirty="0"/>
          </a:p>
        </p:txBody>
      </p:sp>
      <p:pic>
        <p:nvPicPr>
          <p:cNvPr id="5" name="Content Placeholder 4">
            <a:extLst>
              <a:ext uri="{FF2B5EF4-FFF2-40B4-BE49-F238E27FC236}">
                <a16:creationId xmlns:a16="http://schemas.microsoft.com/office/drawing/2014/main" id="{F1A57227-85A6-8A1F-9B59-16558EB47C2D}"/>
              </a:ext>
            </a:extLst>
          </p:cNvPr>
          <p:cNvPicPr>
            <a:picLocks noGrp="1" noChangeAspect="1"/>
          </p:cNvPicPr>
          <p:nvPr>
            <p:ph sz="half" idx="2"/>
          </p:nvPr>
        </p:nvPicPr>
        <p:blipFill>
          <a:blip r:embed="rId2"/>
          <a:stretch>
            <a:fillRect/>
          </a:stretch>
        </p:blipFill>
        <p:spPr>
          <a:xfrm>
            <a:off x="5091955" y="2603500"/>
            <a:ext cx="4824412" cy="2809342"/>
          </a:xfrm>
        </p:spPr>
      </p:pic>
    </p:spTree>
    <p:extLst>
      <p:ext uri="{BB962C8B-B14F-4D97-AF65-F5344CB8AC3E}">
        <p14:creationId xmlns:p14="http://schemas.microsoft.com/office/powerpoint/2010/main" val="98653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0F31-35F3-F738-BA46-A562EB52089C}"/>
              </a:ext>
            </a:extLst>
          </p:cNvPr>
          <p:cNvSpPr>
            <a:spLocks noGrp="1"/>
          </p:cNvSpPr>
          <p:nvPr>
            <p:ph type="title"/>
          </p:nvPr>
        </p:nvSpPr>
        <p:spPr>
          <a:xfrm>
            <a:off x="1508824" y="838200"/>
            <a:ext cx="8761413" cy="706964"/>
          </a:xfrm>
        </p:spPr>
        <p:txBody>
          <a:bodyPr/>
          <a:lstStyle/>
          <a:p>
            <a:r>
              <a:rPr lang="en-US" dirty="0"/>
              <a:t>YOUR SOLUTION AND ITS VALUE PROPOSITION </a:t>
            </a:r>
          </a:p>
        </p:txBody>
      </p:sp>
      <p:sp>
        <p:nvSpPr>
          <p:cNvPr id="3" name="Content Placeholder 2">
            <a:extLst>
              <a:ext uri="{FF2B5EF4-FFF2-40B4-BE49-F238E27FC236}">
                <a16:creationId xmlns:a16="http://schemas.microsoft.com/office/drawing/2014/main" id="{FD0DD18D-6397-4468-3D2F-9BE41F062AF2}"/>
              </a:ext>
            </a:extLst>
          </p:cNvPr>
          <p:cNvSpPr>
            <a:spLocks noGrp="1"/>
          </p:cNvSpPr>
          <p:nvPr>
            <p:ph idx="1"/>
          </p:nvPr>
        </p:nvSpPr>
        <p:spPr/>
        <p:txBody>
          <a:bodyPr/>
          <a:lstStyle/>
          <a:p>
            <a:r>
              <a:rPr lang="en-US" dirty="0"/>
              <a:t>Solution Overview:</a:t>
            </a:r>
          </a:p>
          <a:p>
            <a:r>
              <a:rPr lang="en-US" dirty="0"/>
              <a:t>1. Ethical Keylogger: Developed in Python for responsible monitoring.</a:t>
            </a:r>
          </a:p>
          <a:p>
            <a:r>
              <a:rPr lang="en-US" dirty="0"/>
              <a:t>2. Key Features: Accurate logging, secure storage, and user-friendly interface.</a:t>
            </a:r>
          </a:p>
          <a:p>
            <a:r>
              <a:rPr lang="en-US" dirty="0"/>
              <a:t>3. Value Proposition: Ensures safety, productivity, and privacy for users.</a:t>
            </a:r>
          </a:p>
          <a:p>
            <a:r>
              <a:rPr lang="en-US" dirty="0"/>
              <a:t>4. Conclusion: Balances functionality with ethical standards, serving diverse needs.</a:t>
            </a:r>
          </a:p>
          <a:p>
            <a:endParaRPr lang="en-US" dirty="0"/>
          </a:p>
        </p:txBody>
      </p:sp>
    </p:spTree>
    <p:extLst>
      <p:ext uri="{BB962C8B-B14F-4D97-AF65-F5344CB8AC3E}">
        <p14:creationId xmlns:p14="http://schemas.microsoft.com/office/powerpoint/2010/main" val="331200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3532-AD8B-A2E3-6649-F03ED73DFB11}"/>
              </a:ext>
            </a:extLst>
          </p:cNvPr>
          <p:cNvSpPr>
            <a:spLocks noGrp="1"/>
          </p:cNvSpPr>
          <p:nvPr>
            <p:ph type="title"/>
          </p:nvPr>
        </p:nvSpPr>
        <p:spPr/>
        <p:txBody>
          <a:bodyPr/>
          <a:lstStyle/>
          <a:p>
            <a:r>
              <a:rPr lang="en-US" dirty="0"/>
              <a:t>THE WOW IN YOUR SOLUTION :</a:t>
            </a:r>
          </a:p>
        </p:txBody>
      </p:sp>
      <p:sp>
        <p:nvSpPr>
          <p:cNvPr id="3" name="Content Placeholder 2">
            <a:extLst>
              <a:ext uri="{FF2B5EF4-FFF2-40B4-BE49-F238E27FC236}">
                <a16:creationId xmlns:a16="http://schemas.microsoft.com/office/drawing/2014/main" id="{226B1E1E-19FB-EBA5-CAC1-ADECFAF6A821}"/>
              </a:ext>
            </a:extLst>
          </p:cNvPr>
          <p:cNvSpPr>
            <a:spLocks noGrp="1"/>
          </p:cNvSpPr>
          <p:nvPr>
            <p:ph idx="1"/>
          </p:nvPr>
        </p:nvSpPr>
        <p:spPr/>
        <p:txBody>
          <a:bodyPr/>
          <a:lstStyle/>
          <a:p>
            <a:r>
              <a:rPr lang="en-US" dirty="0"/>
              <a:t>Wow Factor:</a:t>
            </a:r>
          </a:p>
          <a:p>
            <a:r>
              <a:rPr lang="en-US" dirty="0"/>
              <a:t>- Stealthy Elegance: Operates discreetly while maintaining a sophisticated user experience.</a:t>
            </a:r>
          </a:p>
          <a:p>
            <a:r>
              <a:rPr lang="en-US" dirty="0"/>
              <a:t>- Uncompromising Security: Utilizes encryption and ethical guidelines to safeguard data with integrity.</a:t>
            </a:r>
          </a:p>
          <a:p>
            <a:r>
              <a:rPr lang="en-US" dirty="0"/>
              <a:t>- Empowering Insights: Provides invaluable insights into user behavior for enhanced safety and productivity.</a:t>
            </a:r>
          </a:p>
          <a:p>
            <a:r>
              <a:rPr lang="en-US" dirty="0"/>
              <a:t>- Ethical Ingenuity: Demonstrates a pioneering approach to monitoring that prioritizes privacy and responsibility.</a:t>
            </a:r>
          </a:p>
          <a:p>
            <a:endParaRPr lang="en-US" dirty="0"/>
          </a:p>
        </p:txBody>
      </p:sp>
    </p:spTree>
    <p:extLst>
      <p:ext uri="{BB962C8B-B14F-4D97-AF65-F5344CB8AC3E}">
        <p14:creationId xmlns:p14="http://schemas.microsoft.com/office/powerpoint/2010/main" val="17773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AF49-9E72-423E-D64A-E3E3EE66DF03}"/>
              </a:ext>
            </a:extLst>
          </p:cNvPr>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D2D39014-13A5-C007-1C60-E5BA84F81738}"/>
              </a:ext>
            </a:extLst>
          </p:cNvPr>
          <p:cNvSpPr>
            <a:spLocks noGrp="1"/>
          </p:cNvSpPr>
          <p:nvPr>
            <p:ph idx="1"/>
          </p:nvPr>
        </p:nvSpPr>
        <p:spPr>
          <a:xfrm>
            <a:off x="765698" y="2607732"/>
            <a:ext cx="5833978" cy="3416300"/>
          </a:xfrm>
        </p:spPr>
        <p:txBody>
          <a:bodyPr>
            <a:normAutofit fontScale="77500" lnSpcReduction="20000"/>
          </a:bodyPr>
          <a:lstStyle/>
          <a:p>
            <a:r>
              <a:rPr lang="en-US" dirty="0"/>
              <a:t>Modelling and Wireframes Collaboration:</a:t>
            </a:r>
          </a:p>
          <a:p>
            <a:endParaRPr lang="en-US" dirty="0"/>
          </a:p>
          <a:p>
            <a:r>
              <a:rPr lang="en-US" dirty="0"/>
              <a:t>- Seamless Integration: Enables teams to seamlessly integrate wireframes into the modelling process, fostering a cohesive design workflow.</a:t>
            </a:r>
          </a:p>
          <a:p>
            <a:r>
              <a:rPr lang="en-US" dirty="0"/>
              <a:t>- Visual Representation: Enhances understanding through visual representations of the proposed solution, promoting clarity and alignment among team members.</a:t>
            </a:r>
          </a:p>
          <a:p>
            <a:r>
              <a:rPr lang="en-US" dirty="0"/>
              <a:t>- Iterative Development: Facilitates iterative development by allowing for quick adjustments and feedback loops based on wireframe prototypes.</a:t>
            </a:r>
          </a:p>
          <a:p>
            <a:r>
              <a:rPr lang="en-US" dirty="0"/>
              <a:t>- Efficiency and Accuracy: Streamlines the design process, leading to more efficient and accurate modelling outcomes while ensuring the final product meets user needs effectively.</a:t>
            </a:r>
          </a:p>
          <a:p>
            <a:endParaRPr lang="en-US" dirty="0"/>
          </a:p>
        </p:txBody>
      </p:sp>
      <p:pic>
        <p:nvPicPr>
          <p:cNvPr id="6" name="Picture 5">
            <a:extLst>
              <a:ext uri="{FF2B5EF4-FFF2-40B4-BE49-F238E27FC236}">
                <a16:creationId xmlns:a16="http://schemas.microsoft.com/office/drawing/2014/main" id="{F3F815BD-1A74-4E54-4A05-F49EFF44F367}"/>
              </a:ext>
            </a:extLst>
          </p:cNvPr>
          <p:cNvPicPr>
            <a:picLocks noChangeAspect="1"/>
          </p:cNvPicPr>
          <p:nvPr/>
        </p:nvPicPr>
        <p:blipFill>
          <a:blip r:embed="rId2"/>
          <a:stretch>
            <a:fillRect/>
          </a:stretch>
        </p:blipFill>
        <p:spPr>
          <a:xfrm>
            <a:off x="7375047" y="2607732"/>
            <a:ext cx="2962275" cy="3276600"/>
          </a:xfrm>
          <a:prstGeom prst="rect">
            <a:avLst/>
          </a:prstGeom>
        </p:spPr>
      </p:pic>
    </p:spTree>
    <p:extLst>
      <p:ext uri="{BB962C8B-B14F-4D97-AF65-F5344CB8AC3E}">
        <p14:creationId xmlns:p14="http://schemas.microsoft.com/office/powerpoint/2010/main" val="278623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