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259" r:id="rId2"/>
    <p:sldId id="480" r:id="rId3"/>
    <p:sldId id="530" r:id="rId4"/>
    <p:sldId id="513" r:id="rId5"/>
    <p:sldId id="511" r:id="rId6"/>
    <p:sldId id="536" r:id="rId7"/>
    <p:sldId id="533" r:id="rId8"/>
    <p:sldId id="534" r:id="rId9"/>
    <p:sldId id="515" r:id="rId10"/>
    <p:sldId id="531" r:id="rId11"/>
    <p:sldId id="516" r:id="rId12"/>
    <p:sldId id="535" r:id="rId13"/>
    <p:sldId id="538" r:id="rId14"/>
    <p:sldId id="525" r:id="rId15"/>
    <p:sldId id="519" r:id="rId16"/>
    <p:sldId id="520" r:id="rId17"/>
    <p:sldId id="521" r:id="rId18"/>
    <p:sldId id="537" r:id="rId19"/>
    <p:sldId id="522" r:id="rId20"/>
    <p:sldId id="523" r:id="rId21"/>
    <p:sldId id="524" r:id="rId22"/>
    <p:sldId id="527" r:id="rId23"/>
    <p:sldId id="539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8C"/>
    <a:srgbClr val="5D1E8B"/>
    <a:srgbClr val="5F1F8E"/>
    <a:srgbClr val="DB7763"/>
    <a:srgbClr val="E4988A"/>
    <a:srgbClr val="602090"/>
    <a:srgbClr val="632194"/>
    <a:srgbClr val="612091"/>
    <a:srgbClr val="581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8035" autoAdjust="0"/>
  </p:normalViewPr>
  <p:slideViewPr>
    <p:cSldViewPr>
      <p:cViewPr varScale="1">
        <p:scale>
          <a:sx n="90" d="100"/>
          <a:sy n="90" d="100"/>
        </p:scale>
        <p:origin x="243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B86FE-1230-422F-A9D9-32E4E74C50C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40FC-551C-40A9-9BFC-1430891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49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0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4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3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5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4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2D22-DB20-C145-AFBC-7EFF1988A063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E73-3278-684A-AD86-B7B9418BE81E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F718-76C0-DF45-92FA-855B110B1DF9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B4FD-6A04-0C40-A451-FA7F82E5A93A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7030A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8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E47-EC81-164D-A9D0-52217604E4BE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FD5E-605B-F646-9291-93564E46B407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B40A-C2C2-8048-B87F-F6B5F06663C2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0C1C-8A84-DC43-ABB0-93DE89758676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EACD-1A1B-2542-90FB-21D16508F629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6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1BB-3186-DD4D-ACFA-ACE386CBEB42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rgbClr val="7030A0">
              <a:alpha val="10000"/>
            </a:srgbClr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089-0C25-344C-8538-F3277E19921D}" type="datetime2">
              <a:rPr lang="en-US" smtClean="0"/>
              <a:t>Wednesday, March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B54245-1AE4-E346-9947-6EB26F03B407}" type="datetime2">
              <a:rPr lang="en-US" smtClean="0"/>
              <a:t>Wednesday, March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1" y="3920528"/>
            <a:ext cx="9144000" cy="2448272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 </a:t>
            </a:r>
            <a:r>
              <a:rPr lang="en-US" altLang="zh-CN" sz="2200" dirty="0" err="1" smtClean="0"/>
              <a:t>Mingdong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Ou</a:t>
            </a:r>
            <a:r>
              <a:rPr lang="en-US" altLang="zh-CN" sz="2200" dirty="0"/>
              <a:t>   </a:t>
            </a:r>
            <a:r>
              <a:rPr lang="en-US" altLang="zh-CN" sz="2200" dirty="0" smtClean="0"/>
              <a:t> Peng </a:t>
            </a:r>
            <a:r>
              <a:rPr lang="en-US" altLang="zh-CN" sz="2200" dirty="0"/>
              <a:t>Cui </a:t>
            </a:r>
            <a:r>
              <a:rPr lang="en-US" altLang="zh-CN" sz="2200" dirty="0" smtClean="0"/>
              <a:t>        Jian Pei         </a:t>
            </a:r>
            <a:r>
              <a:rPr lang="en-US" altLang="zh-CN" sz="2200" b="1" dirty="0" smtClean="0"/>
              <a:t>Ziwei Zhang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Wenwu</a:t>
            </a:r>
            <a:r>
              <a:rPr lang="en-US" altLang="zh-CN" sz="2200" dirty="0" smtClean="0"/>
              <a:t> Zhu</a:t>
            </a:r>
          </a:p>
          <a:p>
            <a:r>
              <a:rPr lang="en-US" altLang="zh-CN" sz="2200" dirty="0" smtClean="0"/>
              <a:t>   Tsinghua U    Tsinghua U  Simon </a:t>
            </a:r>
            <a:r>
              <a:rPr lang="en-US" altLang="zh-CN" sz="2200" dirty="0"/>
              <a:t>Fraser U 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/>
              <a:t>Tsinghua</a:t>
            </a:r>
            <a:r>
              <a:rPr lang="zh-CN" altLang="en-US" sz="2200" b="1" dirty="0" smtClean="0"/>
              <a:t> </a:t>
            </a:r>
            <a:r>
              <a:rPr lang="en-US" altLang="zh-CN" sz="2200" b="1" dirty="0"/>
              <a:t>U</a:t>
            </a:r>
            <a:r>
              <a:rPr lang="en-US" altLang="zh-CN" sz="2200" dirty="0" smtClean="0"/>
              <a:t>     Tsinghua U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88715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</a:rPr>
              <a:t>Asymmetric Transitivity Preserving Graph Embedding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17174"/>
            <a:ext cx="1249774" cy="1249415"/>
          </a:xfrm>
          <a:prstGeom prst="rect">
            <a:avLst/>
          </a:prstGeom>
          <a:ln w="19050">
            <a:solidFill>
              <a:srgbClr val="7A7A8C"/>
            </a:solidFill>
          </a:ln>
        </p:spPr>
      </p:pic>
      <p:pic>
        <p:nvPicPr>
          <p:cNvPr id="7" name="Picture 2" descr="http://t2.gstatic.com/images?q=tbn:ANd9GcSn9H6aPCfeAUk3ilw9gDGPfjzWXeI4iabiPxHkVPxIxNpYL93C"/>
          <p:cNvPicPr>
            <a:picLocks noChangeAspect="1" noChangeArrowheads="1"/>
          </p:cNvPicPr>
          <p:nvPr/>
        </p:nvPicPr>
        <p:blipFill rotWithShape="1">
          <a:blip r:embed="rId4"/>
          <a:srcRect l="8767" t="3277" r="14680" b="8243"/>
          <a:stretch/>
        </p:blipFill>
        <p:spPr bwMode="auto">
          <a:xfrm>
            <a:off x="7816716" y="4912538"/>
            <a:ext cx="892237" cy="1249200"/>
          </a:xfrm>
          <a:prstGeom prst="rect">
            <a:avLst/>
          </a:prstGeom>
          <a:noFill/>
          <a:ln w="19050">
            <a:solidFill>
              <a:srgbClr val="7A7A8C"/>
            </a:solidFill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12538"/>
            <a:ext cx="1228239" cy="1249200"/>
          </a:xfrm>
          <a:prstGeom prst="rect">
            <a:avLst/>
          </a:prstGeom>
          <a:ln w="19050">
            <a:solidFill>
              <a:srgbClr val="7A7A8C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00" y="4912538"/>
            <a:ext cx="832800" cy="1249200"/>
          </a:xfrm>
          <a:prstGeom prst="rect">
            <a:avLst/>
          </a:prstGeom>
          <a:ln w="19050">
            <a:solidFill>
              <a:srgbClr val="7A7A8C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1" y="4912538"/>
            <a:ext cx="867512" cy="1249200"/>
          </a:xfrm>
          <a:prstGeom prst="rect">
            <a:avLst/>
          </a:prstGeom>
          <a:ln w="19050">
            <a:solidFill>
              <a:srgbClr val="7A7A8C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836712"/>
            <a:ext cx="1977304" cy="6513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38047"/>
            <a:ext cx="1442884" cy="1075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" y="638047"/>
            <a:ext cx="1177868" cy="11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3"/>
    </mc:Choice>
    <mc:Fallback xmlns="">
      <p:transition spd="slow" advTm="111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3903"/>
          <a:stretch/>
        </p:blipFill>
        <p:spPr>
          <a:xfrm>
            <a:off x="2188018" y="912300"/>
            <a:ext cx="4767964" cy="21854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54274" y="1592180"/>
            <a:ext cx="655660" cy="40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11742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Preserve high-order proximity embedding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75556" y="2880412"/>
                <a:ext cx="8388932" cy="3648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200" b="0" i="0" dirty="0" smtClean="0">
                          <a:latin typeface="Calibri" panose="020F0502020204030204" pitchFamily="34" charset="0"/>
                        </a:rPr>
                        <m:t>Naive</m:t>
                      </m:r>
                      <m:r>
                        <m:rPr>
                          <m:nor/>
                        </m:rPr>
                        <a:rPr lang="en-US" altLang="zh-CN" sz="2200" b="0" i="0" dirty="0" smtClean="0">
                          <a:latin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200" dirty="0">
                          <a:latin typeface="Calibri" panose="020F0502020204030204" pitchFamily="34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US" altLang="zh-CN" sz="2200" dirty="0">
                          <a:latin typeface="Calibri" panose="020F0502020204030204" pitchFamily="34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CN" sz="2200" b="1" dirty="0">
                          <a:latin typeface="Calibri" panose="020F0502020204030204" pitchFamily="34" charset="0"/>
                        </a:rPr>
                        <m:t>SVD</m:t>
                      </m:r>
                      <m:r>
                        <m:rPr>
                          <m:nor/>
                        </m:rPr>
                        <a:rPr lang="en-US" altLang="zh-CN" sz="2200" dirty="0">
                          <a:latin typeface="Calibri" panose="020F0502020204030204" pitchFamily="34" charset="0"/>
                        </a:rPr>
                        <m:t>?</m:t>
                      </m:r>
                      <m:r>
                        <m:rPr>
                          <m:nor/>
                        </m:rPr>
                        <a:rPr lang="en-US" altLang="zh-CN" sz="2200" b="0" i="0" dirty="0" smtClean="0">
                          <a:latin typeface="Calibri" panose="020F0502020204030204" pitchFamily="34" charset="0"/>
                        </a:rPr>
                        <m:t>            </m:t>
                      </m:r>
                      <m:sSup>
                        <m:sSup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𝐾𝑎𝑡𝑧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200" b="1" dirty="0" smtClean="0"/>
              </a:p>
              <a:p>
                <a:endParaRPr lang="en-US" altLang="zh-CN" sz="2200" b="1" dirty="0"/>
              </a:p>
              <a:p>
                <a:endParaRPr lang="en-US" altLang="zh-CN" sz="2200" b="1" dirty="0" smtClean="0"/>
              </a:p>
              <a:p>
                <a:endParaRPr lang="en-US" altLang="zh-CN" sz="2200" b="1" dirty="0" smtClean="0"/>
              </a:p>
              <a:p>
                <a:endParaRPr lang="en-US" altLang="zh-CN" sz="2200" b="1" dirty="0"/>
              </a:p>
              <a:p>
                <a:endParaRPr lang="en-US" altLang="zh-CN" sz="2200" b="1" dirty="0" smtClean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Time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and space complexity: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node number</a:t>
                </a:r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2880412"/>
                <a:ext cx="8388932" cy="3648243"/>
              </a:xfrm>
              <a:prstGeom prst="rect">
                <a:avLst/>
              </a:prstGeom>
              <a:blipFill rotWithShape="0">
                <a:blip r:embed="rId5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703525" y="3999820"/>
            <a:ext cx="1224136" cy="1224136"/>
          </a:xfrm>
          <a:prstGeom prst="rect">
            <a:avLst/>
          </a:prstGeom>
          <a:noFill/>
          <a:ln>
            <a:solidFill>
              <a:srgbClr val="5D1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5D1E8B"/>
                </a:solidFill>
              </a:rPr>
              <a:t>S</a:t>
            </a:r>
            <a:r>
              <a:rPr lang="en-US" altLang="zh-CN" sz="2800" b="1" i="1" baseline="30000" dirty="0" err="1" smtClean="0">
                <a:solidFill>
                  <a:srgbClr val="5D1E8B"/>
                </a:solidFill>
              </a:rPr>
              <a:t>Katz</a:t>
            </a:r>
            <a:endParaRPr lang="zh-CN" altLang="en-US" sz="2800" b="1" i="1" dirty="0">
              <a:solidFill>
                <a:srgbClr val="5D1E8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5801" y="3947997"/>
            <a:ext cx="604445" cy="1224136"/>
          </a:xfrm>
          <a:prstGeom prst="rect">
            <a:avLst/>
          </a:prstGeom>
          <a:noFill/>
          <a:ln>
            <a:solidFill>
              <a:srgbClr val="5D1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5D1E8B"/>
                </a:solidFill>
              </a:rPr>
              <a:t>U</a:t>
            </a:r>
            <a:r>
              <a:rPr lang="en-US" altLang="zh-CN" sz="2400" b="1" baseline="30000" dirty="0" smtClean="0">
                <a:solidFill>
                  <a:srgbClr val="5D1E8B"/>
                </a:solidFill>
              </a:rPr>
              <a:t>s</a:t>
            </a:r>
            <a:endParaRPr lang="zh-CN" altLang="en-US" sz="2400" b="1" baseline="30000" dirty="0">
              <a:solidFill>
                <a:srgbClr val="5D1E8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1660" y="4340036"/>
            <a:ext cx="1224136" cy="480437"/>
          </a:xfrm>
          <a:prstGeom prst="rect">
            <a:avLst/>
          </a:prstGeom>
          <a:noFill/>
          <a:ln>
            <a:solidFill>
              <a:srgbClr val="5D1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5D1E8B"/>
                </a:solidFill>
              </a:rPr>
              <a:t>U</a:t>
            </a:r>
            <a:r>
              <a:rPr lang="en-US" altLang="zh-CN" sz="2400" b="1" baseline="30000" dirty="0" err="1" smtClean="0">
                <a:solidFill>
                  <a:srgbClr val="5D1E8B"/>
                </a:solidFill>
              </a:rPr>
              <a:t>t</a:t>
            </a:r>
            <a:endParaRPr lang="zh-CN" altLang="en-US" sz="2400" b="1" baseline="30000" dirty="0">
              <a:solidFill>
                <a:srgbClr val="5D1E8B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596636" y="4533231"/>
            <a:ext cx="360040" cy="0"/>
          </a:xfrm>
          <a:prstGeom prst="line">
            <a:avLst/>
          </a:prstGeom>
          <a:ln w="28575">
            <a:solidFill>
              <a:srgbClr val="5D1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96636" y="4668732"/>
            <a:ext cx="360040" cy="0"/>
          </a:xfrm>
          <a:prstGeom prst="line">
            <a:avLst/>
          </a:prstGeom>
          <a:ln w="28575">
            <a:solidFill>
              <a:srgbClr val="5D1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2700000">
            <a:off x="5488822" y="4566005"/>
            <a:ext cx="360040" cy="0"/>
          </a:xfrm>
          <a:prstGeom prst="line">
            <a:avLst/>
          </a:prstGeom>
          <a:ln w="28575">
            <a:solidFill>
              <a:srgbClr val="5D1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8100000">
            <a:off x="5488821" y="4573872"/>
            <a:ext cx="360040" cy="0"/>
          </a:xfrm>
          <a:prstGeom prst="line">
            <a:avLst/>
          </a:prstGeom>
          <a:ln w="28575">
            <a:solidFill>
              <a:srgbClr val="5D1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40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High-Order Proximity: a general form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7584" y="1196752"/>
                <a:ext cx="8058150" cy="48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200" dirty="0" smtClean="0">
                    <a:latin typeface="Calibri" panose="020F0502020204030204" pitchFamily="34" charset="0"/>
                  </a:rPr>
                  <a:t>Katz Index: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1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𝐾𝑎𝑡𝑧</m:t>
                        </m:r>
                      </m:sup>
                    </m:sSup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200" i="1" dirty="0">
                  <a:latin typeface="Calibri" panose="020F0502020204030204" pitchFamily="34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General Form</a:t>
                </a:r>
                <a:endParaRPr lang="en-US" altLang="zh-CN" sz="2800" b="1" dirty="0" smtClean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altLang="zh-CN" sz="22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dirty="0">
                    <a:latin typeface="Calibri" panose="020F0502020204030204" pitchFamily="34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</a:rPr>
                  <a:t> are polynomial of adjacency matrix or its variants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22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2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2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2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96752"/>
                <a:ext cx="8058150" cy="4841262"/>
              </a:xfrm>
              <a:prstGeom prst="rect">
                <a:avLst/>
              </a:prstGeom>
              <a:blipFill rotWithShape="0">
                <a:blip r:embed="rId4"/>
                <a:stretch>
                  <a:fillRect l="-1362" t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76772" y="3861048"/>
            <a:ext cx="7759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</a:rPr>
              <a:t>General Formulation for High-Order Proximity measurements</a:t>
            </a:r>
          </a:p>
          <a:p>
            <a:endParaRPr lang="en-US" altLang="zh-CN" sz="2200" b="1" dirty="0">
              <a:latin typeface="Calibri" panose="020F0502020204030204" pitchFamily="34" charset="0"/>
            </a:endParaRPr>
          </a:p>
          <a:p>
            <a:endParaRPr lang="en-US" altLang="zh-CN" sz="2200" b="1" dirty="0">
              <a:latin typeface="Calibri" panose="020F0502020204030204" pitchFamily="34" charset="0"/>
            </a:endParaRPr>
          </a:p>
          <a:p>
            <a:endParaRPr lang="en-US" altLang="zh-CN" sz="2200" b="1" dirty="0">
              <a:latin typeface="Calibri" panose="020F0502020204030204" pitchFamily="34" charset="0"/>
            </a:endParaRPr>
          </a:p>
          <a:p>
            <a:endParaRPr lang="en-US" altLang="zh-CN" sz="2200" b="1" dirty="0">
              <a:latin typeface="Calibri" panose="020F0502020204030204" pitchFamily="34" charset="0"/>
            </a:endParaRPr>
          </a:p>
          <a:p>
            <a:r>
              <a:rPr lang="en-US" altLang="zh-CN" sz="2200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3495"/>
          <a:stretch/>
        </p:blipFill>
        <p:spPr>
          <a:xfrm>
            <a:off x="1508471" y="4437112"/>
            <a:ext cx="6127060" cy="1988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51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The Power of General Form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19689" y="980728"/>
                <a:ext cx="9144000" cy="509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20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r>
                  <a:rPr lang="en-US" altLang="zh-CN" sz="24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89" y="980728"/>
                <a:ext cx="9144000" cy="5095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043609" y="1896996"/>
            <a:ext cx="7056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</a:rPr>
              <a:t>Generalized SVD (Singular Value Decomposition) </a:t>
            </a:r>
            <a:r>
              <a:rPr lang="en-US" altLang="zh-CN" sz="2200" b="1" dirty="0" smtClean="0">
                <a:latin typeface="Calibri" panose="020F0502020204030204" pitchFamily="34" charset="0"/>
              </a:rPr>
              <a:t>theorem</a:t>
            </a:r>
            <a:endParaRPr lang="en-US" altLang="zh-CN" sz="2200" b="1" dirty="0">
              <a:latin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2" y="2306391"/>
            <a:ext cx="8079974" cy="44035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6" y="2407898"/>
            <a:ext cx="7515225" cy="420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The Power of General Form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-6163" y="980728"/>
                <a:ext cx="9144000" cy="509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20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algn="ctr">
                  <a:lnSpc>
                    <a:spcPct val="140000"/>
                  </a:lnSpc>
                </a:pPr>
                <a:r>
                  <a:rPr lang="en-US" altLang="zh-CN" sz="24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3" y="980728"/>
                <a:ext cx="9144000" cy="5095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7200" y="1844824"/>
                <a:ext cx="8421263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latin typeface="Calibri" panose="020F0502020204030204" pitchFamily="34" charset="0"/>
                  </a:rPr>
                  <a:t>Generalized SVD: decompose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without</a:t>
                </a:r>
                <a:r>
                  <a:rPr lang="en-US" altLang="zh-CN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</a:rPr>
                  <a:t>actually calculating it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latin typeface="Calibri" panose="020F0502020204030204" pitchFamily="34" charset="0"/>
                  </a:rPr>
                  <a:t>JDGSVD: </a:t>
                </a:r>
                <a:r>
                  <a:rPr lang="en-US" altLang="zh-CN" sz="2400" dirty="0">
                    <a:latin typeface="Calibri" panose="020F0502020204030204" pitchFamily="34" charset="0"/>
                  </a:rPr>
                  <a:t>Time Complexity</a:t>
                </a:r>
                <a:endParaRPr lang="en-US" altLang="zh-CN" sz="2400" dirty="0" smtClean="0">
                  <a:latin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ts val="2400"/>
                  </a:spcBef>
                </a:pPr>
                <a:r>
                  <a:rPr lang="en-US" altLang="zh-CN" sz="2400" dirty="0" smtClean="0">
                    <a:latin typeface="Calibri" panose="020F0502020204030204" pitchFamily="34" charset="0"/>
                  </a:rPr>
                  <a:t>   Embedding Dimension    Iteration      Edge number</a:t>
                </a:r>
              </a:p>
              <a:p>
                <a:pPr lvl="1"/>
                <a:r>
                  <a:rPr lang="en-US" altLang="zh-CN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</a:rPr>
                  <a:t>             (constant)               (constant)</a:t>
                </a:r>
                <a:endParaRPr lang="en-US" altLang="zh-CN" sz="2400" dirty="0">
                  <a:latin typeface="Calibri" panose="020F05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Linear</a:t>
                </a:r>
                <a:r>
                  <a:rPr lang="en-US" altLang="zh-CN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complexity</a:t>
                </a:r>
                <a:r>
                  <a:rPr lang="en-US" altLang="zh-CN" sz="2400" dirty="0" smtClean="0">
                    <a:latin typeface="Calibri" panose="020F0502020204030204" pitchFamily="34" charset="0"/>
                  </a:rPr>
                  <a:t> w.r.t</a:t>
                </a:r>
                <a:r>
                  <a:rPr lang="en-US" altLang="zh-CN" sz="2400" dirty="0">
                    <a:latin typeface="Calibri" panose="020F0502020204030204" pitchFamily="34" charset="0"/>
                  </a:rPr>
                  <a:t>. the volume of data (i.e. edge number)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</a:rPr>
                  <a:t>     --&gt;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Scalable</a:t>
                </a:r>
                <a:r>
                  <a:rPr lang="en-US" altLang="zh-CN" sz="2400" dirty="0">
                    <a:latin typeface="Calibri" panose="020F0502020204030204" pitchFamily="34" charset="0"/>
                  </a:rPr>
                  <a:t> algorithm, suitable for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large-scale</a:t>
                </a:r>
                <a:r>
                  <a:rPr lang="en-US" altLang="zh-CN" sz="2400" dirty="0">
                    <a:latin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</a:rPr>
                  <a:t>data</a:t>
                </a:r>
                <a:endParaRPr lang="en-US" altLang="zh-CN" sz="28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" y="1844824"/>
                <a:ext cx="8421263" cy="4278094"/>
              </a:xfrm>
              <a:prstGeom prst="rect">
                <a:avLst/>
              </a:prstGeom>
              <a:blipFill rotWithShape="0">
                <a:blip r:embed="rId5"/>
                <a:stretch>
                  <a:fillRect l="-1303" r="-2100" b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>
            <a:off x="3059832" y="3645024"/>
            <a:ext cx="1008112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565837" y="364502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076056" y="3645024"/>
            <a:ext cx="936104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649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781265" y="1268760"/>
            <a:ext cx="7581472" cy="72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Approximation Error Upper Bound:</a:t>
            </a: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Theoretical Guarantee 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3983" b="4408"/>
          <a:stretch/>
        </p:blipFill>
        <p:spPr>
          <a:xfrm>
            <a:off x="1223629" y="2378178"/>
            <a:ext cx="6678358" cy="33123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1079613" y="2060848"/>
            <a:ext cx="6984776" cy="3960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5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660699" y="1210984"/>
            <a:ext cx="7581472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latin typeface="Calibri" panose="020F0502020204030204" pitchFamily="34" charset="0"/>
              </a:rPr>
              <a:t>HOPE: 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H</a:t>
            </a:r>
            <a:r>
              <a:rPr lang="en-US" altLang="zh-CN" sz="2400" dirty="0">
                <a:latin typeface="Calibri" panose="020F0502020204030204" pitchFamily="34" charset="0"/>
              </a:rPr>
              <a:t>igh-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O</a:t>
            </a:r>
            <a:r>
              <a:rPr lang="en-US" altLang="zh-CN" sz="2400" dirty="0">
                <a:latin typeface="Calibri" panose="020F0502020204030204" pitchFamily="34" charset="0"/>
              </a:rPr>
              <a:t>rder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2400" dirty="0">
                <a:latin typeface="Calibri" panose="020F0502020204030204" pitchFamily="34" charset="0"/>
              </a:rPr>
              <a:t>roximity preserved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en-US" altLang="zh-CN" sz="2400" dirty="0">
                <a:latin typeface="Calibri" panose="020F0502020204030204" pitchFamily="34" charset="0"/>
              </a:rPr>
              <a:t>mbedding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Calibri" panose="020F0502020204030204" pitchFamily="34" charset="0"/>
              </a:rPr>
              <a:t>Algorithm framework: </a:t>
            </a: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-1524000" y="1117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HOPE: HIGH-ORDER PROXIMITY 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PRESERVED </a:t>
            </a:r>
            <a:r>
              <a:rPr lang="en-US" altLang="zh-CN" sz="2800" b="1" dirty="0">
                <a:solidFill>
                  <a:srgbClr val="7030A0"/>
                </a:solidFill>
              </a:rPr>
              <a:t>EMBEDDING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21" y="2300817"/>
            <a:ext cx="6856828" cy="4312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Setting: Datasets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1265" y="1024821"/>
            <a:ext cx="7581472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latin typeface="Calibri" panose="020F0502020204030204" pitchFamily="34" charset="0"/>
              </a:rPr>
              <a:t>Datasets: 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Synthetic (</a:t>
            </a:r>
            <a:r>
              <a:rPr lang="en-US" altLang="zh-CN" sz="2200" dirty="0" err="1">
                <a:latin typeface="Calibri" panose="020F0502020204030204" pitchFamily="34" charset="0"/>
              </a:rPr>
              <a:t>Syn</a:t>
            </a:r>
            <a:r>
              <a:rPr lang="en-US" altLang="zh-CN" sz="2200" dirty="0">
                <a:latin typeface="Calibri" panose="020F0502020204030204" pitchFamily="34" charset="0"/>
              </a:rPr>
              <a:t>): generate using Forest Fire </a:t>
            </a:r>
            <a:r>
              <a:rPr lang="en-US" altLang="zh-CN" sz="2200" dirty="0" smtClean="0">
                <a:latin typeface="Calibri" panose="020F0502020204030204" pitchFamily="34" charset="0"/>
              </a:rPr>
              <a:t>Model</a:t>
            </a:r>
            <a:endParaRPr lang="en-US" altLang="zh-CN" sz="2200" baseline="30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Cora</a:t>
            </a:r>
            <a:r>
              <a:rPr lang="en-US" altLang="zh-CN" sz="2200" baseline="30000" dirty="0">
                <a:latin typeface="Calibri" panose="020F0502020204030204" pitchFamily="34" charset="0"/>
              </a:rPr>
              <a:t>1</a:t>
            </a:r>
            <a:r>
              <a:rPr lang="en-US" altLang="zh-CN" sz="2200" dirty="0">
                <a:latin typeface="Calibri" panose="020F0502020204030204" pitchFamily="34" charset="0"/>
              </a:rPr>
              <a:t>: citation network of academic papers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SN-Twitter</a:t>
            </a:r>
            <a:r>
              <a:rPr lang="en-US" altLang="zh-CN" sz="2200" baseline="30000" dirty="0">
                <a:latin typeface="Calibri" panose="020F0502020204030204" pitchFamily="34" charset="0"/>
              </a:rPr>
              <a:t>2</a:t>
            </a:r>
            <a:r>
              <a:rPr lang="en-US" altLang="zh-CN" sz="2200" dirty="0">
                <a:latin typeface="Calibri" panose="020F0502020204030204" pitchFamily="34" charset="0"/>
              </a:rPr>
              <a:t>: Twitter Social Network</a:t>
            </a:r>
            <a:endParaRPr lang="en-US" altLang="zh-CN" sz="2200" baseline="30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SN-TWeibo</a:t>
            </a:r>
            <a:r>
              <a:rPr lang="en-US" altLang="zh-CN" sz="2200" baseline="30000" dirty="0">
                <a:latin typeface="Calibri" panose="020F0502020204030204" pitchFamily="34" charset="0"/>
              </a:rPr>
              <a:t>3</a:t>
            </a:r>
            <a:r>
              <a:rPr lang="en-US" altLang="zh-CN" sz="2200" dirty="0">
                <a:latin typeface="Calibri" panose="020F0502020204030204" pitchFamily="34" charset="0"/>
              </a:rPr>
              <a:t>: </a:t>
            </a:r>
            <a:r>
              <a:rPr lang="en-US" altLang="zh-CN" sz="2200" dirty="0" err="1">
                <a:latin typeface="Calibri" panose="020F0502020204030204" pitchFamily="34" charset="0"/>
              </a:rPr>
              <a:t>Tencent</a:t>
            </a:r>
            <a:r>
              <a:rPr lang="en-US" altLang="zh-CN" sz="2200" dirty="0">
                <a:latin typeface="Calibri" panose="020F0502020204030204" pitchFamily="34" charset="0"/>
              </a:rPr>
              <a:t> Weibo Social Network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28651" y="5877272"/>
            <a:ext cx="7166618" cy="0"/>
          </a:xfrm>
          <a:prstGeom prst="line">
            <a:avLst/>
          </a:prstGeom>
          <a:ln>
            <a:solidFill>
              <a:srgbClr val="581C8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8651" y="5910375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aseline="30000" dirty="0">
                <a:latin typeface="Calibri" panose="020F0502020204030204" pitchFamily="34" charset="0"/>
              </a:rPr>
              <a:t>1</a:t>
            </a:r>
            <a:r>
              <a:rPr lang="en-US" altLang="zh-CN" sz="1600" dirty="0">
                <a:latin typeface="Calibri" panose="020F0502020204030204" pitchFamily="34" charset="0"/>
              </a:rPr>
              <a:t>http://konect.uni-koblenz.de/networks/</a:t>
            </a:r>
            <a:r>
              <a:rPr lang="en-US" altLang="zh-CN" sz="1600" dirty="0" err="1">
                <a:latin typeface="Calibri" panose="020F0502020204030204" pitchFamily="34" charset="0"/>
              </a:rPr>
              <a:t>subelj_cora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baseline="30000" dirty="0">
                <a:latin typeface="Calibri" panose="020F0502020204030204" pitchFamily="34" charset="0"/>
              </a:rPr>
              <a:t>2</a:t>
            </a:r>
            <a:r>
              <a:rPr lang="en-US" altLang="zh-CN" sz="1600" dirty="0">
                <a:latin typeface="Calibri" panose="020F0502020204030204" pitchFamily="34" charset="0"/>
              </a:rPr>
              <a:t>http://konect.uni-koblenz.de/networks/</a:t>
            </a:r>
            <a:r>
              <a:rPr lang="en-US" altLang="zh-CN" sz="1600" dirty="0" err="1">
                <a:latin typeface="Calibri" panose="020F0502020204030204" pitchFamily="34" charset="0"/>
              </a:rPr>
              <a:t>munmun_twitter_social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baseline="30000" dirty="0">
                <a:latin typeface="Calibri" panose="020F0502020204030204" pitchFamily="34" charset="0"/>
              </a:rPr>
              <a:t>3</a:t>
            </a:r>
            <a:r>
              <a:rPr lang="en-US" altLang="zh-CN" sz="1600" dirty="0">
                <a:latin typeface="Calibri" panose="020F0502020204030204" pitchFamily="34" charset="0"/>
              </a:rPr>
              <a:t>http://www.kddcup2012.org/c/kddcup2012-track1/data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8" y="3646843"/>
            <a:ext cx="7600752" cy="1973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35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Setting: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Task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8651" y="1124744"/>
            <a:ext cx="78867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libri" panose="020F0502020204030204" pitchFamily="34" charset="0"/>
              </a:rPr>
              <a:t>Approximation accuracy</a:t>
            </a:r>
          </a:p>
          <a:p>
            <a:pPr marL="800100" lvl="1" indent="-342900">
              <a:lnSpc>
                <a:spcPct val="125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Calibri" panose="020F0502020204030204" pitchFamily="34" charset="0"/>
              </a:rPr>
              <a:t>H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igh-order </a:t>
            </a:r>
            <a:r>
              <a:rPr lang="en-US" altLang="zh-CN" sz="2400" b="1" dirty="0">
                <a:latin typeface="Calibri" panose="020F0502020204030204" pitchFamily="34" charset="0"/>
              </a:rPr>
              <a:t>proximity 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approximation</a:t>
            </a:r>
            <a:r>
              <a:rPr lang="en-US" altLang="zh-CN" sz="2000" dirty="0" smtClean="0">
                <a:latin typeface="Calibri" panose="020F0502020204030204" pitchFamily="34" charset="0"/>
              </a:rPr>
              <a:t>: how </a:t>
            </a:r>
            <a:r>
              <a:rPr lang="en-US" altLang="zh-CN" sz="2000" dirty="0">
                <a:latin typeface="Calibri" panose="020F0502020204030204" pitchFamily="34" charset="0"/>
              </a:rPr>
              <a:t>well can embedded vectors approximate high-order </a:t>
            </a:r>
            <a:r>
              <a:rPr lang="en-US" altLang="zh-CN" sz="2000" dirty="0" smtClean="0">
                <a:latin typeface="Calibri" panose="020F0502020204030204" pitchFamily="34" charset="0"/>
              </a:rPr>
              <a:t>proximity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libri" panose="020F0502020204030204" pitchFamily="34" charset="0"/>
              </a:rPr>
              <a:t>Reconstruction</a:t>
            </a:r>
          </a:p>
          <a:p>
            <a:pPr marL="800100" lvl="1" indent="-342900">
              <a:lnSpc>
                <a:spcPct val="125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Calibri" panose="020F0502020204030204" pitchFamily="34" charset="0"/>
              </a:rPr>
              <a:t>Graph Reconstruction</a:t>
            </a:r>
            <a:r>
              <a:rPr lang="en-US" altLang="zh-CN" sz="2400" dirty="0">
                <a:latin typeface="Calibri" panose="020F0502020204030204" pitchFamily="34" charset="0"/>
              </a:rPr>
              <a:t>: </a:t>
            </a:r>
            <a:r>
              <a:rPr lang="en-US" altLang="zh-CN" sz="2000" dirty="0" smtClean="0">
                <a:latin typeface="Calibri" panose="020F0502020204030204" pitchFamily="34" charset="0"/>
              </a:rPr>
              <a:t>how </a:t>
            </a:r>
            <a:r>
              <a:rPr lang="en-US" altLang="zh-CN" sz="2000" dirty="0">
                <a:latin typeface="Calibri" panose="020F0502020204030204" pitchFamily="34" charset="0"/>
              </a:rPr>
              <a:t>well can embedded vectors reconstruct training </a:t>
            </a:r>
            <a:r>
              <a:rPr lang="en-US" altLang="zh-CN" sz="2000" dirty="0" smtClean="0">
                <a:latin typeface="Calibri" panose="020F0502020204030204" pitchFamily="34" charset="0"/>
              </a:rPr>
              <a:t>sets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libri" panose="020F0502020204030204" pitchFamily="34" charset="0"/>
              </a:rPr>
              <a:t>Inference: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Calibri" panose="020F0502020204030204" pitchFamily="34" charset="0"/>
              </a:rPr>
              <a:t>Link Prediction</a:t>
            </a:r>
            <a:r>
              <a:rPr lang="en-US" altLang="zh-CN" sz="2400" dirty="0">
                <a:latin typeface="Calibri" panose="020F0502020204030204" pitchFamily="34" charset="0"/>
              </a:rPr>
              <a:t>: </a:t>
            </a:r>
            <a:r>
              <a:rPr lang="en-US" altLang="zh-CN" sz="2000" dirty="0">
                <a:latin typeface="Calibri" panose="020F0502020204030204" pitchFamily="34" charset="0"/>
              </a:rPr>
              <a:t>how well can embedded vectors predict </a:t>
            </a:r>
            <a:r>
              <a:rPr lang="en-US" altLang="zh-CN" sz="2000" dirty="0" smtClean="0">
                <a:latin typeface="Calibri" panose="020F0502020204030204" pitchFamily="34" charset="0"/>
              </a:rPr>
              <a:t>missing edges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Calibri" panose="020F0502020204030204" pitchFamily="34" charset="0"/>
              </a:rPr>
              <a:t>Vertex 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Recommendation: </a:t>
            </a:r>
            <a:r>
              <a:rPr lang="en-US" altLang="zh-CN" sz="2000" dirty="0">
                <a:latin typeface="Calibri" panose="020F0502020204030204" pitchFamily="34" charset="0"/>
              </a:rPr>
              <a:t>how well can embedded vectors recommend vertices for each </a:t>
            </a:r>
            <a:r>
              <a:rPr lang="en-US" altLang="zh-CN" sz="2000" dirty="0" smtClean="0">
                <a:latin typeface="Calibri" panose="020F0502020204030204" pitchFamily="34" charset="0"/>
              </a:rPr>
              <a:t>node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6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Setting</a:t>
            </a:r>
            <a:r>
              <a:rPr lang="en-US" altLang="zh-CN" sz="2800" b="1">
                <a:solidFill>
                  <a:srgbClr val="7030A0"/>
                </a:solidFill>
              </a:rPr>
              <a:t>: </a:t>
            </a:r>
            <a:r>
              <a:rPr lang="en-US" altLang="zh-CN" sz="2800" b="1" smtClean="0">
                <a:solidFill>
                  <a:srgbClr val="7030A0"/>
                </a:solidFill>
              </a:rPr>
              <a:t>Baseline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4349" y="1268760"/>
            <a:ext cx="7877538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Calibri" panose="020F0502020204030204" pitchFamily="34" charset="0"/>
              </a:rPr>
              <a:t>Graph embedding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latin typeface="Calibri" panose="020F0502020204030204" pitchFamily="34" charset="0"/>
              </a:rPr>
              <a:t>PPE</a:t>
            </a:r>
            <a:r>
              <a:rPr lang="en-US" altLang="zh-CN" sz="2200" dirty="0" smtClean="0">
                <a:latin typeface="Calibri" panose="020F0502020204030204" pitchFamily="34" charset="0"/>
              </a:rPr>
              <a:t>: </a:t>
            </a:r>
            <a:r>
              <a:rPr lang="en-US" altLang="zh-CN" sz="2200" dirty="0">
                <a:latin typeface="Calibri" panose="020F0502020204030204" pitchFamily="34" charset="0"/>
              </a:rPr>
              <a:t>approximate high-order proximity by selecting landmarks and using sub-block of the proximity matrix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latin typeface="Calibri" panose="020F0502020204030204" pitchFamily="34" charset="0"/>
              </a:rPr>
              <a:t>LINE</a:t>
            </a:r>
            <a:r>
              <a:rPr lang="en-US" altLang="zh-CN" sz="2200" dirty="0" smtClean="0">
                <a:latin typeface="Calibri" panose="020F0502020204030204" pitchFamily="34" charset="0"/>
              </a:rPr>
              <a:t>: </a:t>
            </a:r>
            <a:r>
              <a:rPr lang="en-US" altLang="zh-CN" sz="2200" dirty="0">
                <a:latin typeface="Calibri" panose="020F0502020204030204" pitchFamily="34" charset="0"/>
              </a:rPr>
              <a:t>preserves first-order and second-order proximity, called LINE1 and LINE2 respectively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latin typeface="Calibri" panose="020F0502020204030204" pitchFamily="34" charset="0"/>
              </a:rPr>
              <a:t>DeepWalk</a:t>
            </a:r>
            <a:r>
              <a:rPr lang="en-US" altLang="zh-CN" sz="2200" dirty="0" smtClean="0">
                <a:latin typeface="Calibri" panose="020F0502020204030204" pitchFamily="34" charset="0"/>
              </a:rPr>
              <a:t>: </a:t>
            </a:r>
            <a:r>
              <a:rPr lang="en-US" altLang="zh-CN" sz="2200" dirty="0">
                <a:latin typeface="Calibri" panose="020F0502020204030204" pitchFamily="34" charset="0"/>
              </a:rPr>
              <a:t>random walk on graphs + </a:t>
            </a:r>
            <a:r>
              <a:rPr lang="en-US" altLang="zh-CN" sz="2200" dirty="0" err="1">
                <a:latin typeface="Calibri" panose="020F0502020204030204" pitchFamily="34" charset="0"/>
              </a:rPr>
              <a:t>SkipGram</a:t>
            </a:r>
            <a:r>
              <a:rPr lang="en-US" altLang="zh-CN" sz="2200" dirty="0">
                <a:latin typeface="Calibri" panose="020F0502020204030204" pitchFamily="34" charset="0"/>
              </a:rPr>
              <a:t> </a:t>
            </a:r>
            <a:r>
              <a:rPr lang="en-US" altLang="zh-CN" sz="2200" dirty="0" smtClean="0">
                <a:latin typeface="Calibri" panose="020F0502020204030204" pitchFamily="34" charset="0"/>
              </a:rPr>
              <a:t>Model</a:t>
            </a:r>
            <a:endParaRPr lang="en-US" altLang="zh-CN" sz="2400" b="1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Calibri" panose="020F0502020204030204" pitchFamily="34" charset="0"/>
              </a:rPr>
              <a:t>Task Specific:</a:t>
            </a:r>
            <a:endParaRPr lang="en-US" altLang="zh-CN" sz="2400" b="1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latin typeface="Calibri" panose="020F0502020204030204" pitchFamily="34" charset="0"/>
              </a:rPr>
              <a:t>Common </a:t>
            </a:r>
            <a:r>
              <a:rPr lang="en-US" altLang="zh-CN" sz="2200" b="1" dirty="0">
                <a:latin typeface="Calibri" panose="020F0502020204030204" pitchFamily="34" charset="0"/>
              </a:rPr>
              <a:t>Neighbors</a:t>
            </a:r>
            <a:r>
              <a:rPr lang="en-US" altLang="zh-CN" sz="2200" dirty="0">
                <a:latin typeface="Calibri" panose="020F0502020204030204" pitchFamily="34" charset="0"/>
              </a:rPr>
              <a:t>: used for link prediction and vertex recommendation task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err="1">
                <a:latin typeface="Calibri" panose="020F0502020204030204" pitchFamily="34" charset="0"/>
              </a:rPr>
              <a:t>Adamic</a:t>
            </a:r>
            <a:r>
              <a:rPr lang="en-US" altLang="zh-CN" sz="2200" b="1" dirty="0">
                <a:latin typeface="Calibri" panose="020F0502020204030204" pitchFamily="34" charset="0"/>
              </a:rPr>
              <a:t>-Adar</a:t>
            </a:r>
            <a:r>
              <a:rPr lang="en-US" altLang="zh-CN" sz="2200" dirty="0">
                <a:latin typeface="Calibri" panose="020F0502020204030204" pitchFamily="34" charset="0"/>
              </a:rPr>
              <a:t>: used for link prediction and vertex recommendation </a:t>
            </a:r>
            <a:r>
              <a:rPr lang="en-US" altLang="zh-CN" sz="2200" dirty="0" smtClean="0">
                <a:latin typeface="Calibri" panose="020F0502020204030204" pitchFamily="34" charset="0"/>
              </a:rPr>
              <a:t>task</a:t>
            </a:r>
            <a:endParaRPr lang="en-US" altLang="zh-CN" sz="220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4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-1370445" y="12354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result: 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high-order </a:t>
            </a:r>
            <a:r>
              <a:rPr lang="en-US" altLang="zh-CN" sz="2800" b="1" dirty="0">
                <a:solidFill>
                  <a:srgbClr val="7030A0"/>
                </a:solidFill>
              </a:rPr>
              <a:t>Proximity Approximation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1196752"/>
            <a:ext cx="9144000" cy="937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endParaRPr lang="en-US" altLang="zh-CN" sz="2200" dirty="0">
              <a:latin typeface="Calibri" panose="020F0502020204030204" pitchFamily="34" charset="0"/>
            </a:endParaRPr>
          </a:p>
          <a:p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pPr algn="ctr"/>
            <a:endParaRPr lang="en-US" altLang="zh-CN" sz="2000" dirty="0">
              <a:latin typeface="Calibri" panose="020F0502020204030204" pitchFamily="34" charset="0"/>
            </a:endParaRPr>
          </a:p>
          <a:p>
            <a:pPr algn="ctr"/>
            <a:r>
              <a:rPr lang="en-US" altLang="zh-CN" sz="2200" b="1" dirty="0">
                <a:latin typeface="Calibri" panose="020F0502020204030204" pitchFamily="34" charset="0"/>
              </a:rPr>
              <a:t>Conclusion</a:t>
            </a:r>
            <a:r>
              <a:rPr lang="en-US" altLang="zh-CN" sz="2200" dirty="0">
                <a:latin typeface="Calibri" panose="020F0502020204030204" pitchFamily="34" charset="0"/>
              </a:rPr>
              <a:t>: HOPE achieves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</a:rPr>
              <a:t>much</a:t>
            </a:r>
            <a:r>
              <a:rPr lang="en-US" altLang="zh-CN" sz="2600" dirty="0">
                <a:latin typeface="Calibri" panose="020F0502020204030204" pitchFamily="34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</a:rPr>
              <a:t>smaller RMSE </a:t>
            </a:r>
            <a:r>
              <a:rPr lang="en-US" altLang="zh-CN" sz="2200" dirty="0" smtClean="0">
                <a:latin typeface="Calibri" panose="020F0502020204030204" pitchFamily="34" charset="0"/>
              </a:rPr>
              <a:t>error </a:t>
            </a:r>
          </a:p>
          <a:p>
            <a:pPr algn="ctr"/>
            <a:r>
              <a:rPr lang="en-US" altLang="zh-CN" sz="2200" dirty="0" smtClean="0">
                <a:latin typeface="Calibri" panose="020F0502020204030204" pitchFamily="34" charset="0"/>
              </a:rPr>
              <a:t>-&gt;   generalized SVD achieves a </a:t>
            </a:r>
            <a:r>
              <a:rPr lang="en-US" altLang="zh-CN" sz="2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good approximation</a:t>
            </a: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-354" t="6084" r="49696" b="2641"/>
          <a:stretch/>
        </p:blipFill>
        <p:spPr>
          <a:xfrm>
            <a:off x="1459618" y="1330201"/>
            <a:ext cx="5976664" cy="4637771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151978" y="1988840"/>
            <a:ext cx="0" cy="1152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51978" y="4221088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65174" y="4391526"/>
            <a:ext cx="5645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64987" y="2256530"/>
            <a:ext cx="7649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Embedding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00901" y="1910580"/>
            <a:ext cx="1832471" cy="672029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Similarity Measure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73021" y="1622496"/>
            <a:ext cx="3111161" cy="1496545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Graph Data Representation</a:t>
            </a:r>
            <a:endParaRPr lang="zh-CN" altLang="en-US" sz="2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377976">
            <a:off x="1920621" y="3153546"/>
            <a:ext cx="1024569" cy="1057619"/>
          </a:xfrm>
          <a:prstGeom prst="rtTriangl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直角三角形 13"/>
          <p:cNvSpPr/>
          <p:nvPr/>
        </p:nvSpPr>
        <p:spPr>
          <a:xfrm rot="2690711">
            <a:off x="6140777" y="3122245"/>
            <a:ext cx="1024569" cy="1057619"/>
          </a:xfrm>
          <a:prstGeom prst="rtTriangl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00901" y="2761435"/>
            <a:ext cx="1832471" cy="672029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Link Prediction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00900" y="3621301"/>
            <a:ext cx="1832471" cy="672029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Clustering/</a:t>
            </a:r>
          </a:p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Classification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00900" y="4481167"/>
            <a:ext cx="1832471" cy="672029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Visualization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20779" y="5341033"/>
            <a:ext cx="1832471" cy="672029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Etc.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21497" y="1910580"/>
            <a:ext cx="1926370" cy="672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Social Network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1498" y="2761435"/>
            <a:ext cx="1926368" cy="672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Citation/</a:t>
            </a:r>
          </a:p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Collaboration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21498" y="3621301"/>
            <a:ext cx="1926368" cy="672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Image/Video Tag/Caption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21498" y="4481167"/>
            <a:ext cx="1926368" cy="672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Web Hyperlink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1501" y="5341033"/>
            <a:ext cx="1946247" cy="672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Etc.</a:t>
            </a:r>
            <a:endParaRPr lang="zh-CN" alt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699" y="1340772"/>
            <a:ext cx="16339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DB7763"/>
                </a:solidFill>
                <a:latin typeface="Calibri" panose="020F0502020204030204" pitchFamily="34" charset="0"/>
              </a:rPr>
              <a:t>Graph Data</a:t>
            </a:r>
            <a:endParaRPr lang="zh-CN" altLang="en-US" sz="2400" b="1" dirty="0">
              <a:ln w="0"/>
              <a:solidFill>
                <a:srgbClr val="DB7763"/>
              </a:solidFill>
              <a:latin typeface="Calibri" panose="020F050202020403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280363" y="3279548"/>
            <a:ext cx="484632" cy="9784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967103" y="4558809"/>
            <a:ext cx="3111161" cy="1613246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Graph Embedding</a:t>
            </a:r>
            <a:endParaRPr lang="zh-CN" altLang="en-US" sz="32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6974" y="1340771"/>
            <a:ext cx="16403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92D050"/>
                </a:solidFill>
                <a:latin typeface="Calibri" panose="020F0502020204030204" pitchFamily="34" charset="0"/>
              </a:rPr>
              <a:t>Application</a:t>
            </a:r>
            <a:endParaRPr lang="zh-CN" altLang="en-US" sz="2400" b="1" dirty="0">
              <a:ln w="0"/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9"/>
    </mc:Choice>
    <mc:Fallback xmlns="">
      <p:transition spd="slow" advTm="170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3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61369" y="836712"/>
            <a:ext cx="885627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 smtClean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latin typeface="Calibri" panose="020F0502020204030204" pitchFamily="34" charset="0"/>
              </a:rPr>
              <a:t>Conclusion</a:t>
            </a:r>
            <a:r>
              <a:rPr lang="en-US" altLang="zh-CN" sz="2200" dirty="0">
                <a:latin typeface="Calibri" panose="020F0502020204030204" pitchFamily="34" charset="0"/>
              </a:rPr>
              <a:t>: HOPE </a:t>
            </a:r>
            <a:r>
              <a:rPr lang="en-US" altLang="zh-CN" sz="2400" dirty="0">
                <a:latin typeface="Calibri" panose="020F0502020204030204" pitchFamily="34" charset="0"/>
              </a:rPr>
              <a:t>successfully capture the information of 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</a:rPr>
              <a:t>training </a:t>
            </a:r>
            <a:r>
              <a:rPr lang="en-US" altLang="zh-CN" sz="2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sets</a:t>
            </a:r>
            <a:endParaRPr lang="en-US" altLang="zh-CN" sz="26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result: Graph Reconstruction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1" b="456"/>
          <a:stretch/>
        </p:blipFill>
        <p:spPr>
          <a:xfrm>
            <a:off x="261369" y="1530759"/>
            <a:ext cx="8640253" cy="34981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331640" y="2049512"/>
            <a:ext cx="13344" cy="655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228184" y="3212976"/>
            <a:ext cx="0" cy="1013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3897" y="2049512"/>
            <a:ext cx="9813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+50%</a:t>
            </a:r>
            <a:endParaRPr lang="zh-CN" alt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2080" y="2830784"/>
            <a:ext cx="11528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+100%</a:t>
            </a:r>
            <a:endParaRPr lang="zh-CN" alt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51520" y="548680"/>
            <a:ext cx="8666097" cy="927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endParaRPr lang="en-US" altLang="zh-CN" sz="2200" dirty="0" smtClean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 smtClean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200" b="1" dirty="0" smtClean="0">
                <a:latin typeface="Calibri" panose="020F0502020204030204" pitchFamily="34" charset="0"/>
              </a:rPr>
              <a:t>Conclusion</a:t>
            </a:r>
            <a:r>
              <a:rPr lang="en-US" altLang="zh-CN" sz="2200" dirty="0" smtClean="0">
                <a:latin typeface="Calibri" panose="020F0502020204030204" pitchFamily="34" charset="0"/>
              </a:rPr>
              <a:t>: HOPE has good </a:t>
            </a:r>
            <a:r>
              <a:rPr lang="en-US" altLang="zh-CN" sz="2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inference</a:t>
            </a:r>
            <a:r>
              <a:rPr lang="en-US" altLang="zh-CN" sz="2200" dirty="0" smtClean="0">
                <a:latin typeface="Calibri" panose="020F0502020204030204" pitchFamily="34" charset="0"/>
              </a:rPr>
              <a:t> ability </a:t>
            </a:r>
          </a:p>
          <a:p>
            <a:pPr algn="ctr">
              <a:lnSpc>
                <a:spcPct val="140000"/>
              </a:lnSpc>
            </a:pPr>
            <a:r>
              <a:rPr lang="en-US" altLang="zh-CN" sz="2200" dirty="0" smtClean="0">
                <a:latin typeface="Calibri" panose="020F0502020204030204" pitchFamily="34" charset="0"/>
              </a:rPr>
              <a:t>-&gt; based on </a:t>
            </a:r>
            <a:r>
              <a:rPr lang="en-US" altLang="zh-CN" sz="2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asymmetric transitivity</a:t>
            </a:r>
            <a:endParaRPr lang="en-US" altLang="zh-CN" sz="2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algn="ctr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result: Link Prediction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196751"/>
            <a:ext cx="8810113" cy="34390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310851" y="2132856"/>
            <a:ext cx="16467" cy="808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724128" y="2830962"/>
            <a:ext cx="0" cy="7446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77760" y="2479438"/>
            <a:ext cx="11528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+100%</a:t>
            </a:r>
            <a:endParaRPr lang="zh-CN" alt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2960" y="2972433"/>
            <a:ext cx="11528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+100%</a:t>
            </a:r>
            <a:endParaRPr lang="zh-CN" alt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94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15616" y="1124744"/>
            <a:ext cx="67687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endParaRPr lang="en-US" altLang="zh-CN" sz="2200" dirty="0" smtClean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latin typeface="Calibri" panose="020F0502020204030204" pitchFamily="34" charset="0"/>
              </a:rPr>
              <a:t>Conclusion</a:t>
            </a:r>
            <a:r>
              <a:rPr lang="en-US" altLang="zh-CN" sz="2200" dirty="0">
                <a:latin typeface="Calibri" panose="020F0502020204030204" pitchFamily="34" charset="0"/>
              </a:rPr>
              <a:t>: HOPE </a:t>
            </a:r>
            <a:r>
              <a:rPr lang="en-US" altLang="zh-CN" sz="2200" dirty="0" smtClean="0">
                <a:latin typeface="Calibri" panose="020F0502020204030204" pitchFamily="34" charset="0"/>
              </a:rPr>
              <a:t>significantly outperforms </a:t>
            </a:r>
            <a:r>
              <a:rPr lang="en-US" altLang="zh-CN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all state-of-the-art baselines </a:t>
            </a:r>
            <a:r>
              <a:rPr lang="en-US" altLang="zh-CN" sz="2200" dirty="0">
                <a:latin typeface="Calibri" panose="020F0502020204030204" pitchFamily="34" charset="0"/>
              </a:rPr>
              <a:t>on 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all these 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Experiment result: Vertex Recommendation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9" y="2429379"/>
            <a:ext cx="8787872" cy="22277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3120" y="1703945"/>
            <a:ext cx="34563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+88</a:t>
            </a:r>
            <a:r>
              <a:rPr lang="en-US" altLang="zh-CN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% improvement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534" y="1700808"/>
            <a:ext cx="34563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+81</a:t>
            </a:r>
            <a:r>
              <a:rPr lang="en-US" altLang="zh-CN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% improvement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95735" y="2811101"/>
            <a:ext cx="1093847" cy="364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31619" y="2802817"/>
            <a:ext cx="1029772" cy="343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42658" y="2122833"/>
            <a:ext cx="0" cy="63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951850" y="2177291"/>
            <a:ext cx="2980971" cy="555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315405" y="2811101"/>
            <a:ext cx="1066394" cy="355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23836" y="2790704"/>
            <a:ext cx="1092217" cy="364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103556" y="2177291"/>
            <a:ext cx="2268586" cy="63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450413" y="2163337"/>
            <a:ext cx="802876" cy="55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2896336"/>
            <a:ext cx="8662222" cy="249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1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1"/>
      <p:bldP spid="5" grpId="0" animBg="1"/>
      <p:bldP spid="10" grpId="0" animBg="1"/>
      <p:bldP spid="15" grpId="1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323528" y="111742"/>
            <a:ext cx="8496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019881"/>
            <a:ext cx="8496944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Directed graph embedding: </a:t>
            </a:r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High-order 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roximity 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Asymmetric Transitivity</a:t>
            </a:r>
            <a:endParaRPr lang="en-US" altLang="zh-CN" sz="2400" dirty="0"/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Derivation of 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general form </a:t>
            </a:r>
            <a:r>
              <a:rPr lang="en-US" altLang="zh-CN" sz="2400" dirty="0" smtClean="0"/>
              <a:t>for high-order proximities, and solution with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generalized SVD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Covering </a:t>
            </a:r>
            <a:r>
              <a:rPr lang="en-US" altLang="zh-CN" sz="2400" dirty="0"/>
              <a:t>multiple commonly </a:t>
            </a:r>
            <a:r>
              <a:rPr lang="en-US" altLang="zh-CN" sz="2400" dirty="0" smtClean="0"/>
              <a:t>used high order proximity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Time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complexity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linear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w.r.t. graph size</a:t>
            </a:r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heoretically guaranteed </a:t>
            </a:r>
            <a:r>
              <a:rPr lang="en-US" altLang="zh-CN" sz="2400" dirty="0" smtClean="0"/>
              <a:t>accuracy</a:t>
            </a:r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endParaRPr lang="en-US" altLang="zh-CN" sz="2400" dirty="0" smtClean="0"/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Extensive experiments on several datasets </a:t>
            </a:r>
            <a:endParaRPr lang="en-US" altLang="zh-CN" sz="2400" dirty="0" smtClean="0"/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Outperforming </a:t>
            </a:r>
            <a:r>
              <a:rPr lang="en-US" altLang="zh-CN" sz="2400" dirty="0"/>
              <a:t>all </a:t>
            </a:r>
            <a:r>
              <a:rPr lang="en-US" altLang="zh-CN" sz="2400" dirty="0" smtClean="0"/>
              <a:t>baselines </a:t>
            </a:r>
            <a:r>
              <a:rPr lang="en-US" altLang="zh-CN" sz="2400" dirty="0"/>
              <a:t>in various </a:t>
            </a:r>
            <a:r>
              <a:rPr lang="en-US" altLang="zh-CN" sz="2400" dirty="0" smtClean="0"/>
              <a:t>applications.</a:t>
            </a:r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x4/x10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smaller approximation error for Katz</a:t>
            </a:r>
          </a:p>
          <a:p>
            <a:pPr marL="742950" lvl="1" indent="-285750" algn="just">
              <a:lnSpc>
                <a:spcPct val="130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+50% improvement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in reconstruction and inference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33"/>
    </mc:Choice>
    <mc:Fallback xmlns="">
      <p:transition spd="slow" advTm="10533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86346"/>
            <a:ext cx="7772400" cy="2200275"/>
          </a:xfrm>
        </p:spPr>
        <p:txBody>
          <a:bodyPr/>
          <a:lstStyle/>
          <a:p>
            <a:r>
              <a:rPr lang="en-US" cap="none" dirty="0" smtClean="0"/>
              <a:t>Thanks!</a:t>
            </a:r>
            <a:endParaRPr lang="en-US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1949631"/>
            <a:ext cx="8229600" cy="264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>
                <a:latin typeface="+mn-lt"/>
              </a:rPr>
              <a:t>Ziwei Zhang,  Tsinghua University</a:t>
            </a:r>
          </a:p>
          <a:p>
            <a:pPr>
              <a:lnSpc>
                <a:spcPct val="150000"/>
              </a:lnSpc>
            </a:pPr>
            <a:r>
              <a:rPr lang="en-US" altLang="zh-CN" sz="3200" smtClean="0">
                <a:latin typeface="+mn-lt"/>
              </a:rPr>
              <a:t>zw-zhang16</a:t>
            </a:r>
            <a:r>
              <a:rPr lang="en-US" sz="3200" smtClean="0">
                <a:latin typeface="+mn-lt"/>
              </a:rPr>
              <a:t>@mails.tsinghua.edu.com</a:t>
            </a:r>
            <a:endParaRPr lang="en-US" sz="3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https://cn.linkedin.com/in/zhangziwei</a:t>
            </a:r>
            <a:endParaRPr lang="en-US" sz="2400" spc="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4597433"/>
            <a:ext cx="9144000" cy="0"/>
          </a:xfrm>
          <a:prstGeom prst="line">
            <a:avLst/>
          </a:prstGeom>
          <a:ln>
            <a:solidFill>
              <a:srgbClr val="F0F0D7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773" r="4370"/>
          <a:stretch/>
        </p:blipFill>
        <p:spPr>
          <a:xfrm>
            <a:off x="105745" y="4689376"/>
            <a:ext cx="2344935" cy="21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-354" t="6084" r="49696" b="2641"/>
          <a:stretch/>
        </p:blipFill>
        <p:spPr>
          <a:xfrm>
            <a:off x="6299312" y="4689376"/>
            <a:ext cx="2737184" cy="212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933" b="4901"/>
          <a:stretch/>
        </p:blipFill>
        <p:spPr>
          <a:xfrm>
            <a:off x="2595984" y="4689376"/>
            <a:ext cx="3581172" cy="21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836712"/>
            <a:ext cx="1977304" cy="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0"/>
    </mc:Choice>
    <mc:Fallback xmlns="">
      <p:transition spd="slow" advTm="60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Embedding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8651" y="944770"/>
            <a:ext cx="8207846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" panose="020F0502020204030204" pitchFamily="34" charset="0"/>
              </a:rPr>
              <a:t>Graph </a:t>
            </a:r>
            <a:r>
              <a:rPr lang="en-US" altLang="zh-CN" sz="2800" b="1" dirty="0" smtClean="0">
                <a:latin typeface="Calibri" panose="020F0502020204030204" pitchFamily="34" charset="0"/>
              </a:rPr>
              <a:t>Embedding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latin typeface="Calibri" panose="020F0502020204030204" pitchFamily="34" charset="0"/>
              </a:rPr>
              <a:t>	Input graph/network      </a:t>
            </a:r>
            <a:r>
              <a:rPr lang="zh-CN" altLang="en-US" sz="2400" dirty="0" smtClean="0">
                <a:latin typeface="Calibri" panose="020F0502020204030204" pitchFamily="34" charset="0"/>
              </a:rPr>
              <a:t>→     </a:t>
            </a:r>
            <a:r>
              <a:rPr lang="en-US" altLang="zh-CN" sz="2400" dirty="0" smtClean="0">
                <a:latin typeface="Calibri" panose="020F0502020204030204" pitchFamily="34" charset="0"/>
              </a:rPr>
              <a:t>Low dimensional space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latin typeface="Calibri" panose="020F0502020204030204" pitchFamily="34" charset="0"/>
              </a:rPr>
              <a:t>Advantages</a:t>
            </a:r>
            <a:r>
              <a:rPr lang="en-US" altLang="zh-CN" sz="2400" dirty="0" smtClean="0">
                <a:latin typeface="Calibri" panose="020F0502020204030204" pitchFamily="34" charset="0"/>
              </a:rPr>
              <a:t>: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Fast computation of nodes similarity</a:t>
            </a:r>
          </a:p>
          <a:p>
            <a:pPr marL="800100" lvl="1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Utilization of </a:t>
            </a:r>
            <a:r>
              <a:rPr lang="en-US" altLang="zh-CN" sz="2200" dirty="0">
                <a:latin typeface="Calibri" panose="020F0502020204030204" pitchFamily="34" charset="0"/>
              </a:rPr>
              <a:t>vector-based machine learning techniques</a:t>
            </a:r>
          </a:p>
          <a:p>
            <a:pPr marL="800100" lvl="1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Facilitating parallel computing 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5663"/>
          <a:stretch/>
        </p:blipFill>
        <p:spPr>
          <a:xfrm>
            <a:off x="827584" y="1530759"/>
            <a:ext cx="7540855" cy="27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9"/>
    </mc:Choice>
    <mc:Fallback xmlns="">
      <p:transition spd="slow" advTm="170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Existing graph embedding methods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8651" y="1437305"/>
            <a:ext cx="77597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03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latin typeface="Calibri" panose="020F0502020204030204" pitchFamily="34" charset="0"/>
              </a:rPr>
              <a:t>Existing </a:t>
            </a:r>
            <a:r>
              <a:rPr lang="en-US" altLang="zh-CN" sz="2800" b="1" dirty="0">
                <a:latin typeface="Calibri" panose="020F0502020204030204" pitchFamily="34" charset="0"/>
              </a:rPr>
              <a:t>work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:</a:t>
            </a:r>
          </a:p>
          <a:p>
            <a:pPr marL="846900" lvl="2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LINE(Tang </a:t>
            </a:r>
            <a:r>
              <a:rPr lang="en-US" altLang="zh-CN" sz="2200" dirty="0" smtClean="0">
                <a:latin typeface="Calibri" panose="020F0502020204030204" pitchFamily="34" charset="0"/>
              </a:rPr>
              <a:t>J,  et al. WWW </a:t>
            </a:r>
            <a:r>
              <a:rPr lang="en-US" altLang="zh-CN" sz="2200" dirty="0">
                <a:latin typeface="Calibri" panose="020F0502020204030204" pitchFamily="34" charset="0"/>
              </a:rPr>
              <a:t>2015): explicitly preserves first-order and second-order proximity</a:t>
            </a:r>
          </a:p>
          <a:p>
            <a:pPr marL="846900" lvl="2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DeepWalk(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Perozzi</a:t>
            </a:r>
            <a:r>
              <a:rPr lang="en-US" altLang="zh-CN" sz="2200" dirty="0" smtClean="0">
                <a:latin typeface="Calibri" panose="020F0502020204030204" pitchFamily="34" charset="0"/>
              </a:rPr>
              <a:t> B, et al. KDD </a:t>
            </a:r>
            <a:r>
              <a:rPr lang="en-US" altLang="zh-CN" sz="2200" dirty="0">
                <a:latin typeface="Calibri" panose="020F0502020204030204" pitchFamily="34" charset="0"/>
              </a:rPr>
              <a:t>2014): random walk on graphs + </a:t>
            </a:r>
            <a:r>
              <a:rPr lang="en-US" altLang="zh-CN" sz="2200" dirty="0" err="1">
                <a:latin typeface="Calibri" panose="020F0502020204030204" pitchFamily="34" charset="0"/>
              </a:rPr>
              <a:t>SkipGram</a:t>
            </a:r>
            <a:r>
              <a:rPr lang="en-US" altLang="zh-CN" sz="2200" dirty="0">
                <a:latin typeface="Calibri" panose="020F0502020204030204" pitchFamily="34" charset="0"/>
              </a:rPr>
              <a:t> </a:t>
            </a:r>
            <a:r>
              <a:rPr lang="en-US" altLang="zh-CN" sz="2200" dirty="0" smtClean="0">
                <a:latin typeface="Calibri" panose="020F0502020204030204" pitchFamily="34" charset="0"/>
              </a:rPr>
              <a:t>Model from NLP</a:t>
            </a:r>
          </a:p>
          <a:p>
            <a:pPr marL="846900" lvl="2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 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GraRep</a:t>
            </a:r>
            <a:r>
              <a:rPr lang="en-US" altLang="zh-CN" sz="2200" dirty="0" smtClean="0">
                <a:latin typeface="Calibri" panose="020F0502020204030204" pitchFamily="34" charset="0"/>
              </a:rPr>
              <a:t>(Cao S, et al. CIKM 2015)</a:t>
            </a:r>
            <a:endParaRPr lang="en-US" altLang="zh-CN" sz="2200" b="1" dirty="0">
              <a:latin typeface="Calibri" panose="020F0502020204030204" pitchFamily="34" charset="0"/>
            </a:endParaRPr>
          </a:p>
          <a:p>
            <a:pPr marL="846900" lvl="2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>
                <a:latin typeface="Calibri" panose="020F0502020204030204" pitchFamily="34" charset="0"/>
              </a:rPr>
              <a:t> </a:t>
            </a:r>
            <a:r>
              <a:rPr lang="en-US" altLang="zh-CN" sz="2200" dirty="0" smtClean="0">
                <a:latin typeface="Calibri" panose="020F0502020204030204" pitchFamily="34" charset="0"/>
              </a:rPr>
              <a:t>SDNE(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Daixin</a:t>
            </a:r>
            <a:r>
              <a:rPr lang="en-US" altLang="zh-CN" sz="2200" dirty="0" smtClean="0">
                <a:latin typeface="Calibri" panose="020F0502020204030204" pitchFamily="34" charset="0"/>
              </a:rPr>
              <a:t> W, et al. KDD 2016)</a:t>
            </a:r>
          </a:p>
          <a:p>
            <a:pPr marL="6903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latin typeface="Calibri" panose="020F0502020204030204" pitchFamily="34" charset="0"/>
              </a:rPr>
              <a:t>Most methods focus </a:t>
            </a:r>
            <a:r>
              <a:rPr lang="en-US" altLang="zh-CN" sz="2800" b="1" dirty="0">
                <a:latin typeface="Calibri" panose="020F0502020204030204" pitchFamily="34" charset="0"/>
              </a:rPr>
              <a:t>on undirected </a:t>
            </a:r>
            <a:r>
              <a:rPr lang="en-US" altLang="zh-CN" sz="2800" b="1" dirty="0" smtClean="0">
                <a:latin typeface="Calibri" panose="020F0502020204030204" pitchFamily="34" charset="0"/>
              </a:rPr>
              <a:t>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0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Directed Graph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9836" y="817812"/>
            <a:ext cx="9144000" cy="751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Calibri" panose="020F0502020204030204" pitchFamily="34" charset="0"/>
              </a:rPr>
              <a:t>      </a:t>
            </a:r>
            <a:r>
              <a:rPr lang="en-US" altLang="zh-CN" sz="2400" dirty="0" smtClean="0">
                <a:latin typeface="Calibri" panose="020F0502020204030204" pitchFamily="34" charset="0"/>
              </a:rPr>
              <a:t>Critical </a:t>
            </a:r>
            <a:r>
              <a:rPr lang="en-US" altLang="zh-CN" sz="2400" dirty="0">
                <a:latin typeface="Calibri" panose="020F0502020204030204" pitchFamily="34" charset="0"/>
              </a:rPr>
              <a:t>property in directed graph: 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Asymmetric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Transitivity</a:t>
            </a:r>
            <a:endParaRPr lang="en-US" altLang="zh-CN" sz="2200" b="1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Transitivity is 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Asymmetric</a:t>
            </a:r>
            <a:r>
              <a:rPr lang="en-US" altLang="zh-CN" sz="2200" dirty="0">
                <a:latin typeface="Calibri" panose="020F0502020204030204" pitchFamily="34" charset="0"/>
              </a:rPr>
              <a:t> in directed graph: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Key in 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</a:rPr>
              <a:t>graph inference</a:t>
            </a:r>
            <a:r>
              <a:rPr lang="en-US" altLang="zh-CN" sz="2200" dirty="0" smtClean="0">
                <a:latin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Data Validation: </a:t>
            </a:r>
            <a:r>
              <a:rPr lang="en-US" altLang="zh-CN" sz="2200" dirty="0" err="1">
                <a:latin typeface="Calibri" panose="020F0502020204030204" pitchFamily="34" charset="0"/>
              </a:rPr>
              <a:t>Tencent</a:t>
            </a:r>
            <a:r>
              <a:rPr lang="en-US" altLang="zh-CN" sz="2200" dirty="0">
                <a:latin typeface="Calibri" panose="020F0502020204030204" pitchFamily="34" charset="0"/>
              </a:rPr>
              <a:t> Weibo and </a:t>
            </a:r>
            <a:r>
              <a:rPr lang="en-US" altLang="zh-CN" sz="2200" dirty="0" smtClean="0">
                <a:latin typeface="Calibri" panose="020F0502020204030204" pitchFamily="34" charset="0"/>
              </a:rPr>
              <a:t>Twitter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2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2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Asymmetric transitivity </a:t>
            </a:r>
            <a:r>
              <a:rPr lang="en-US" altLang="zh-CN" sz="2200" dirty="0" smtClean="0">
                <a:latin typeface="Calibri" panose="020F0502020204030204" pitchFamily="34" charset="0"/>
              </a:rPr>
              <a:t>is important!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lvl="1">
              <a:lnSpc>
                <a:spcPct val="125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lvl="1">
              <a:lnSpc>
                <a:spcPct val="125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lvl="1">
              <a:lnSpc>
                <a:spcPct val="125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923932" y="1700808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B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35" name="直接连接符 34"/>
          <p:cNvCxnSpPr>
            <a:stCxn id="34" idx="3"/>
            <a:endCxn id="37" idx="7"/>
          </p:cNvCxnSpPr>
          <p:nvPr/>
        </p:nvCxnSpPr>
        <p:spPr>
          <a:xfrm flipH="1">
            <a:off x="3257192" y="2108601"/>
            <a:ext cx="736702" cy="7339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4" idx="5"/>
            <a:endCxn id="38" idx="1"/>
          </p:cNvCxnSpPr>
          <p:nvPr/>
        </p:nvCxnSpPr>
        <p:spPr>
          <a:xfrm>
            <a:off x="4331725" y="2108601"/>
            <a:ext cx="720223" cy="71230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7" name="椭圆 36"/>
          <p:cNvSpPr/>
          <p:nvPr/>
        </p:nvSpPr>
        <p:spPr>
          <a:xfrm>
            <a:off x="2849403" y="2772594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981982" y="2750936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3327158" y="2933362"/>
            <a:ext cx="1654820" cy="216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>
          <a:xfrm flipH="1">
            <a:off x="3335397" y="3084282"/>
            <a:ext cx="1654820" cy="216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41" name="组合 40"/>
          <p:cNvGrpSpPr/>
          <p:nvPr/>
        </p:nvGrpSpPr>
        <p:grpSpPr>
          <a:xfrm>
            <a:off x="4139956" y="3026838"/>
            <a:ext cx="122373" cy="141312"/>
            <a:chOff x="3779911" y="5301208"/>
            <a:chExt cx="122373" cy="14131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79911" y="5301208"/>
              <a:ext cx="122373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3779912" y="5301208"/>
              <a:ext cx="122372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b="7575"/>
          <a:stretch/>
        </p:blipFill>
        <p:spPr>
          <a:xfrm>
            <a:off x="1220700" y="3983491"/>
            <a:ext cx="6702602" cy="2469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2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Asymmetric Transitivity </a:t>
            </a:r>
            <a:r>
              <a:rPr lang="zh-CN" altLang="en-US" sz="2800" b="1" dirty="0" smtClean="0">
                <a:solidFill>
                  <a:srgbClr val="7030A0"/>
                </a:solidFill>
                <a:latin typeface="+mn-lt"/>
              </a:rPr>
              <a:t>→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Graph Embedding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03" y="1340179"/>
            <a:ext cx="9000491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000" lvl="1" indent="-34290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libri" panose="020F0502020204030204" pitchFamily="34" charset="0"/>
              </a:rPr>
              <a:t>Challenge: incorporate asymmetric transitivity in graph embedding</a:t>
            </a:r>
          </a:p>
          <a:p>
            <a:pPr marL="576000" lvl="1" indent="-34290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libri" panose="020F0502020204030204" pitchFamily="34" charset="0"/>
              </a:rPr>
              <a:t>Problem: metric space is </a:t>
            </a:r>
            <a:r>
              <a:rPr lang="en-US" altLang="zh-CN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symmetric</a:t>
            </a:r>
          </a:p>
          <a:p>
            <a:pPr marL="233100" lvl="1">
              <a:lnSpc>
                <a:spcPct val="135000"/>
              </a:lnSpc>
            </a:pPr>
            <a:endParaRPr lang="en-US" altLang="zh-CN" sz="5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33100" lvl="1">
              <a:lnSpc>
                <a:spcPct val="135000"/>
              </a:lnSpc>
            </a:pPr>
            <a:endParaRPr lang="en-US" altLang="zh-CN" sz="5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33100" lvl="1">
              <a:lnSpc>
                <a:spcPct val="135000"/>
              </a:lnSpc>
            </a:pPr>
            <a:endParaRPr lang="en-US" altLang="zh-CN" sz="5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33100" lvl="1">
              <a:lnSpc>
                <a:spcPct val="135000"/>
              </a:lnSpc>
            </a:pPr>
            <a:endParaRPr lang="en-US" altLang="zh-CN" sz="5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400" dirty="0" smtClean="0">
                <a:latin typeface="Calibri" panose="020F0502020204030204" pitchFamily="34" charset="0"/>
              </a:rPr>
              <a:t>              asymmetric transitivity                              metric space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 smtClean="0">
                <a:latin typeface="Calibri" panose="020F0502020204030204" pitchFamily="34" charset="0"/>
              </a:rPr>
              <a:t>                                                                                              </a:t>
            </a: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6" name="椭圆 25"/>
          <p:cNvSpPr/>
          <p:nvPr/>
        </p:nvSpPr>
        <p:spPr>
          <a:xfrm>
            <a:off x="5431290" y="4216807"/>
            <a:ext cx="720080" cy="72008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28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812360" y="4221088"/>
            <a:ext cx="720080" cy="72008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</a:t>
            </a:r>
            <a:endParaRPr lang="zh-CN" altLang="en-US" sz="28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6300192" y="4394921"/>
            <a:ext cx="151217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>
          <a:xfrm flipH="1">
            <a:off x="6300192" y="4602223"/>
            <a:ext cx="14401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1902113" y="3751663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B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>
            <a:stCxn id="9" idx="3"/>
            <a:endCxn id="12" idx="7"/>
          </p:cNvCxnSpPr>
          <p:nvPr/>
        </p:nvCxnSpPr>
        <p:spPr>
          <a:xfrm flipH="1">
            <a:off x="1235373" y="4159456"/>
            <a:ext cx="736702" cy="7339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9" idx="5"/>
            <a:endCxn id="13" idx="1"/>
          </p:cNvCxnSpPr>
          <p:nvPr/>
        </p:nvCxnSpPr>
        <p:spPr>
          <a:xfrm>
            <a:off x="2309906" y="4159456"/>
            <a:ext cx="720223" cy="71230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" name="椭圆 11"/>
          <p:cNvSpPr/>
          <p:nvPr/>
        </p:nvSpPr>
        <p:spPr>
          <a:xfrm>
            <a:off x="827584" y="4823449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60163" y="4801791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1305339" y="4984217"/>
            <a:ext cx="1654820" cy="216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>
          <a:xfrm flipH="1">
            <a:off x="1313578" y="5135137"/>
            <a:ext cx="1654820" cy="216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118137" y="5077693"/>
            <a:ext cx="122373" cy="141312"/>
            <a:chOff x="3779911" y="5301208"/>
            <a:chExt cx="122373" cy="14131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79911" y="5301208"/>
              <a:ext cx="122373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779912" y="5301208"/>
              <a:ext cx="122372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078027" y="4167446"/>
            <a:ext cx="23807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 !</a:t>
            </a:r>
            <a:endParaRPr lang="zh-CN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8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1" y="1117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Asymmetric Transitivity </a:t>
            </a:r>
            <a:r>
              <a:rPr lang="zh-CN" altLang="en-US" sz="2800" b="1" dirty="0">
                <a:solidFill>
                  <a:srgbClr val="7030A0"/>
                </a:solidFill>
              </a:rPr>
              <a:t>→ </a:t>
            </a:r>
            <a:r>
              <a:rPr lang="en-US" altLang="zh-CN" sz="2800" b="1" dirty="0">
                <a:solidFill>
                  <a:srgbClr val="7030A0"/>
                </a:solidFill>
              </a:rPr>
              <a:t>Graph Embedding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6164" y="1159596"/>
            <a:ext cx="8655843" cy="779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Calibri" panose="020F0502020204030204" pitchFamily="34" charset="0"/>
              </a:rPr>
              <a:t>Directed graph embedding: </a:t>
            </a:r>
            <a:r>
              <a:rPr lang="en-US" altLang="zh-CN" sz="2200" dirty="0" smtClean="0">
                <a:latin typeface="Calibri" panose="020F0502020204030204" pitchFamily="34" charset="0"/>
              </a:rPr>
              <a:t>use </a:t>
            </a:r>
            <a:r>
              <a:rPr lang="en-US" altLang="zh-CN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two vectors </a:t>
            </a:r>
            <a:r>
              <a:rPr lang="en-US" altLang="zh-CN" sz="2200" dirty="0" smtClean="0">
                <a:latin typeface="Calibri" panose="020F0502020204030204" pitchFamily="34" charset="0"/>
              </a:rPr>
              <a:t>to represent each node </a:t>
            </a:r>
          </a:p>
          <a:p>
            <a:pPr marL="800100" lvl="1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alibri" panose="020F0502020204030204" pitchFamily="34" charset="0"/>
              </a:rPr>
              <a:t>LINE(Tang J,  et al. WWW 2015</a:t>
            </a:r>
            <a:r>
              <a:rPr lang="en-US" altLang="zh-CN" sz="2200" dirty="0" smtClean="0">
                <a:latin typeface="Calibri" panose="020F0502020204030204" pitchFamily="34" charset="0"/>
              </a:rPr>
              <a:t>): second-order proximity is directed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PPE</a:t>
            </a:r>
            <a:r>
              <a:rPr lang="en-US" altLang="zh-CN" sz="2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fr-FR" altLang="zh-CN" sz="2200" dirty="0">
                <a:latin typeface="Calibri" panose="020F0502020204030204" pitchFamily="34" charset="0"/>
                <a:sym typeface="Wingdings" panose="05000000000000000000" pitchFamily="2" charset="2"/>
              </a:rPr>
              <a:t>Song H </a:t>
            </a:r>
            <a:r>
              <a:rPr lang="fr-FR" altLang="zh-CN" sz="2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H, </a:t>
            </a:r>
            <a:r>
              <a:rPr lang="fr-FR" altLang="zh-CN" sz="2200" dirty="0">
                <a:latin typeface="Calibri" panose="020F0502020204030204" pitchFamily="34" charset="0"/>
                <a:sym typeface="Wingdings" panose="05000000000000000000" pitchFamily="2" charset="2"/>
              </a:rPr>
              <a:t>et </a:t>
            </a:r>
            <a:r>
              <a:rPr lang="fr-FR" altLang="zh-CN" sz="2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al. </a:t>
            </a:r>
            <a:r>
              <a:rPr lang="en-US" altLang="zh-CN" sz="2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SIGCOMM 2009):</a:t>
            </a:r>
            <a:r>
              <a:rPr lang="en-US" altLang="zh-CN" sz="2200" dirty="0" smtClean="0">
                <a:latin typeface="Calibri" panose="020F0502020204030204" pitchFamily="34" charset="0"/>
              </a:rPr>
              <a:t>  using sub-block of the proximity matrix</a:t>
            </a: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lvl="1">
              <a:lnSpc>
                <a:spcPct val="135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lvl="1">
              <a:lnSpc>
                <a:spcPct val="135000"/>
              </a:lnSpc>
            </a:pPr>
            <a:endParaRPr lang="en-US" altLang="zh-CN" sz="2200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35000"/>
              </a:lnSpc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latin typeface="Calibri" panose="020F0502020204030204" pitchFamily="34" charset="0"/>
              </a:rPr>
              <a:t>Asymmetric: YES;  </a:t>
            </a:r>
            <a:r>
              <a:rPr lang="en-US" altLang="zh-CN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Transitive: NO!</a:t>
            </a:r>
          </a:p>
          <a:p>
            <a:pPr>
              <a:lnSpc>
                <a:spcPct val="13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4548927" y="3076519"/>
            <a:ext cx="1626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Source(U)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2226" y="3076519"/>
            <a:ext cx="15061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Target(V)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7403" y="3599739"/>
            <a:ext cx="449962" cy="449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2" name="椭圆 31"/>
          <p:cNvSpPr/>
          <p:nvPr/>
        </p:nvSpPr>
        <p:spPr>
          <a:xfrm>
            <a:off x="5277403" y="4279059"/>
            <a:ext cx="449962" cy="449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33" name="椭圆 32"/>
          <p:cNvSpPr/>
          <p:nvPr/>
        </p:nvSpPr>
        <p:spPr>
          <a:xfrm>
            <a:off x="5277403" y="4995262"/>
            <a:ext cx="449962" cy="449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34" name="椭圆 33"/>
          <p:cNvSpPr/>
          <p:nvPr/>
        </p:nvSpPr>
        <p:spPr>
          <a:xfrm>
            <a:off x="6728761" y="3679306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5" name="椭圆 34"/>
          <p:cNvSpPr/>
          <p:nvPr/>
        </p:nvSpPr>
        <p:spPr>
          <a:xfrm>
            <a:off x="6728761" y="4278961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36" name="椭圆 35"/>
          <p:cNvSpPr/>
          <p:nvPr/>
        </p:nvSpPr>
        <p:spPr>
          <a:xfrm>
            <a:off x="6728761" y="4995262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716499" y="3824720"/>
            <a:ext cx="1001396" cy="679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6" idx="2"/>
          </p:cNvCxnSpPr>
          <p:nvPr/>
        </p:nvCxnSpPr>
        <p:spPr>
          <a:xfrm>
            <a:off x="5727365" y="4503946"/>
            <a:ext cx="1001396" cy="716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36" idx="2"/>
          </p:cNvCxnSpPr>
          <p:nvPr/>
        </p:nvCxnSpPr>
        <p:spPr>
          <a:xfrm>
            <a:off x="5714685" y="3823244"/>
            <a:ext cx="1014076" cy="13970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rot="3173709">
            <a:off x="6014327" y="4331653"/>
            <a:ext cx="44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5727365" y="3838728"/>
            <a:ext cx="1001396" cy="66531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22" name="组合 21"/>
          <p:cNvGrpSpPr/>
          <p:nvPr/>
        </p:nvGrpSpPr>
        <p:grpSpPr>
          <a:xfrm rot="-1680000">
            <a:off x="6304809" y="4009617"/>
            <a:ext cx="122373" cy="141312"/>
            <a:chOff x="3779911" y="5301208"/>
            <a:chExt cx="122373" cy="14131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779911" y="5301208"/>
              <a:ext cx="122373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779912" y="5301208"/>
              <a:ext cx="122372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椭圆 42"/>
          <p:cNvSpPr/>
          <p:nvPr/>
        </p:nvSpPr>
        <p:spPr>
          <a:xfrm>
            <a:off x="1902113" y="3751663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B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>
            <a:stCxn id="43" idx="3"/>
            <a:endCxn id="46" idx="7"/>
          </p:cNvCxnSpPr>
          <p:nvPr/>
        </p:nvCxnSpPr>
        <p:spPr>
          <a:xfrm flipH="1">
            <a:off x="1235373" y="4159456"/>
            <a:ext cx="736702" cy="7339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3" idx="5"/>
            <a:endCxn id="47" idx="1"/>
          </p:cNvCxnSpPr>
          <p:nvPr/>
        </p:nvCxnSpPr>
        <p:spPr>
          <a:xfrm>
            <a:off x="2309906" y="4159456"/>
            <a:ext cx="720223" cy="71230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6" name="椭圆 45"/>
          <p:cNvSpPr/>
          <p:nvPr/>
        </p:nvSpPr>
        <p:spPr>
          <a:xfrm>
            <a:off x="827584" y="4823449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960163" y="4801791"/>
            <a:ext cx="477759" cy="47775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</a:t>
            </a:r>
            <a:endParaRPr lang="zh-CN" altLang="en-US" sz="2400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1305339" y="4984217"/>
            <a:ext cx="1654820" cy="216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>
          <a:xfrm flipH="1">
            <a:off x="1313578" y="5135137"/>
            <a:ext cx="1654820" cy="2165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50" name="组合 49"/>
          <p:cNvGrpSpPr/>
          <p:nvPr/>
        </p:nvGrpSpPr>
        <p:grpSpPr>
          <a:xfrm>
            <a:off x="2118137" y="5077693"/>
            <a:ext cx="122373" cy="141312"/>
            <a:chOff x="3779911" y="5301208"/>
            <a:chExt cx="122373" cy="141312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779911" y="5301208"/>
              <a:ext cx="122373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779912" y="5301208"/>
              <a:ext cx="122372" cy="1413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951254" y="3811332"/>
            <a:ext cx="22252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Solved?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19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-1524002" y="197658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Similarity metric with asymmetric transitivity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4077" y="1186289"/>
            <a:ext cx="8655843" cy="826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" panose="020F0502020204030204" pitchFamily="34" charset="0"/>
              </a:rPr>
              <a:t>Asymmetric </a:t>
            </a:r>
            <a:r>
              <a:rPr lang="en-US" altLang="zh-CN" sz="2400" dirty="0" smtClean="0">
                <a:latin typeface="Calibri" panose="020F0502020204030204" pitchFamily="34" charset="0"/>
              </a:rPr>
              <a:t>transitivity: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libri" panose="020F0502020204030204" pitchFamily="34" charset="0"/>
              </a:rPr>
              <a:t>Asymmetry: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ot symmetric in directed graph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" panose="020F0502020204030204" pitchFamily="34" charset="0"/>
              </a:rPr>
              <a:t>T</a:t>
            </a:r>
            <a:r>
              <a:rPr lang="en-US" altLang="zh-CN" sz="2400" dirty="0" smtClean="0">
                <a:latin typeface="Calibri" panose="020F0502020204030204" pitchFamily="34" charset="0"/>
              </a:rPr>
              <a:t>ransitivity</a:t>
            </a:r>
            <a:r>
              <a:rPr lang="en-US" altLang="zh-CN" sz="2200" dirty="0" smtClean="0">
                <a:latin typeface="Calibri" panose="020F0502020204030204" pitchFamily="34" charset="0"/>
              </a:rPr>
              <a:t>: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More directed paths, larger similarity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Shorter paths, larger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similarity</a:t>
            </a:r>
            <a:endParaRPr lang="en-US" altLang="zh-CN" sz="22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latin typeface="Calibri" panose="020F0502020204030204" pitchFamily="34" charset="0"/>
              </a:rPr>
              <a:t>Compare A -&gt; C similarity: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</a:t>
            </a:r>
            <a:r>
              <a:rPr lang="en-US" altLang="zh-CN" sz="3600" dirty="0" smtClean="0">
                <a:latin typeface="Calibri" panose="020F0502020204030204" pitchFamily="34" charset="0"/>
              </a:rPr>
              <a:t>&gt;                               &gt;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High-order Proximity!</a:t>
            </a:r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(E.g. Katz, Rooted PageRank)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" name="椭圆 7"/>
          <p:cNvSpPr/>
          <p:nvPr/>
        </p:nvSpPr>
        <p:spPr>
          <a:xfrm>
            <a:off x="3563552" y="4783740"/>
            <a:ext cx="449962" cy="449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2" name="椭圆 31"/>
          <p:cNvSpPr/>
          <p:nvPr/>
        </p:nvSpPr>
        <p:spPr>
          <a:xfrm>
            <a:off x="4670887" y="4783740"/>
            <a:ext cx="449962" cy="449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cxnSp>
        <p:nvCxnSpPr>
          <p:cNvPr id="26" name="直接连接符 25"/>
          <p:cNvCxnSpPr>
            <a:endCxn id="8" idx="6"/>
          </p:cNvCxnSpPr>
          <p:nvPr/>
        </p:nvCxnSpPr>
        <p:spPr>
          <a:xfrm flipH="1">
            <a:off x="4013515" y="5008721"/>
            <a:ext cx="65737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31" name="椭圆 30"/>
          <p:cNvSpPr/>
          <p:nvPr/>
        </p:nvSpPr>
        <p:spPr>
          <a:xfrm>
            <a:off x="5778222" y="4783740"/>
            <a:ext cx="449962" cy="449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5120850" y="5008721"/>
            <a:ext cx="657373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40" name="椭圆 39"/>
          <p:cNvSpPr/>
          <p:nvPr/>
        </p:nvSpPr>
        <p:spPr>
          <a:xfrm>
            <a:off x="251520" y="4807856"/>
            <a:ext cx="449962" cy="4499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41" name="椭圆 40"/>
          <p:cNvSpPr/>
          <p:nvPr/>
        </p:nvSpPr>
        <p:spPr>
          <a:xfrm>
            <a:off x="1358855" y="4807856"/>
            <a:ext cx="449962" cy="4499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/>
              <a:t>B</a:t>
            </a:r>
            <a:r>
              <a:rPr lang="en-US" altLang="zh-CN" sz="2000" baseline="-25000" dirty="0"/>
              <a:t>2</a:t>
            </a:r>
            <a:endParaRPr lang="zh-CN" altLang="en-US" sz="2000" baseline="-25000" dirty="0"/>
          </a:p>
        </p:txBody>
      </p:sp>
      <p:cxnSp>
        <p:nvCxnSpPr>
          <p:cNvPr id="42" name="直接连接符 41"/>
          <p:cNvCxnSpPr>
            <a:endCxn id="40" idx="6"/>
          </p:cNvCxnSpPr>
          <p:nvPr/>
        </p:nvCxnSpPr>
        <p:spPr>
          <a:xfrm flipH="1">
            <a:off x="701483" y="5032837"/>
            <a:ext cx="65737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43" name="椭圆 42"/>
          <p:cNvSpPr/>
          <p:nvPr/>
        </p:nvSpPr>
        <p:spPr>
          <a:xfrm>
            <a:off x="2466190" y="4807856"/>
            <a:ext cx="449962" cy="4499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808818" y="5032837"/>
            <a:ext cx="65737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45" name="椭圆 44"/>
          <p:cNvSpPr/>
          <p:nvPr/>
        </p:nvSpPr>
        <p:spPr>
          <a:xfrm>
            <a:off x="1358204" y="4297598"/>
            <a:ext cx="449962" cy="4499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altLang="zh-CN" sz="2000" dirty="0"/>
              <a:t>B</a:t>
            </a:r>
            <a:r>
              <a:rPr lang="en-US" altLang="zh-CN" sz="2000" baseline="-25000" dirty="0"/>
              <a:t>1</a:t>
            </a:r>
            <a:endParaRPr lang="zh-CN" altLang="en-US" sz="2000" baseline="-250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700832" y="4522580"/>
            <a:ext cx="657375" cy="39623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>
          <a:xfrm flipH="1" flipV="1">
            <a:off x="1808169" y="4522580"/>
            <a:ext cx="657371" cy="39623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48" name="椭圆 47"/>
          <p:cNvSpPr/>
          <p:nvPr/>
        </p:nvSpPr>
        <p:spPr>
          <a:xfrm>
            <a:off x="1358204" y="5355302"/>
            <a:ext cx="449962" cy="4499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/>
              <a:t>B</a:t>
            </a:r>
            <a:r>
              <a:rPr lang="en-US" altLang="zh-CN" sz="2000" baseline="-25000" dirty="0"/>
              <a:t>3</a:t>
            </a:r>
            <a:endParaRPr lang="zh-CN" altLang="en-US" sz="2000" baseline="-25000" dirty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689586" y="5154484"/>
            <a:ext cx="657376" cy="3555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>
          <a:xfrm flipH="1">
            <a:off x="1808169" y="5217147"/>
            <a:ext cx="657371" cy="36313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1" name="椭圆 50"/>
          <p:cNvSpPr/>
          <p:nvPr/>
        </p:nvSpPr>
        <p:spPr>
          <a:xfrm>
            <a:off x="6962224" y="4279684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2" name="椭圆 51"/>
          <p:cNvSpPr/>
          <p:nvPr/>
        </p:nvSpPr>
        <p:spPr>
          <a:xfrm>
            <a:off x="8069559" y="4279684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/>
              <a:t>B</a:t>
            </a:r>
            <a:r>
              <a:rPr lang="en-US" altLang="zh-CN" sz="2000" baseline="-25000" dirty="0"/>
              <a:t>1</a:t>
            </a:r>
            <a:endParaRPr lang="zh-CN" altLang="en-US" sz="2000" baseline="-25000" dirty="0"/>
          </a:p>
        </p:txBody>
      </p:sp>
      <p:cxnSp>
        <p:nvCxnSpPr>
          <p:cNvPr id="53" name="直接连接符 52"/>
          <p:cNvCxnSpPr>
            <a:endCxn id="51" idx="6"/>
          </p:cNvCxnSpPr>
          <p:nvPr/>
        </p:nvCxnSpPr>
        <p:spPr>
          <a:xfrm flipH="1">
            <a:off x="7412187" y="4504665"/>
            <a:ext cx="657373" cy="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>
          <a:xfrm>
            <a:off x="8082478" y="5196742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/>
              <a:t>B</a:t>
            </a:r>
            <a:r>
              <a:rPr lang="en-US" altLang="zh-CN" sz="2000" baseline="-25000" dirty="0"/>
              <a:t>2</a:t>
            </a:r>
            <a:endParaRPr lang="zh-CN" altLang="en-US" sz="2000" baseline="-25000" dirty="0"/>
          </a:p>
        </p:txBody>
      </p:sp>
      <p:cxnSp>
        <p:nvCxnSpPr>
          <p:cNvPr id="55" name="直接连接符 54"/>
          <p:cNvCxnSpPr>
            <a:stCxn id="54" idx="0"/>
          </p:cNvCxnSpPr>
          <p:nvPr/>
        </p:nvCxnSpPr>
        <p:spPr>
          <a:xfrm flipH="1" flipV="1">
            <a:off x="8285666" y="4729646"/>
            <a:ext cx="21793" cy="46709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6" name="椭圆 55"/>
          <p:cNvSpPr/>
          <p:nvPr/>
        </p:nvSpPr>
        <p:spPr>
          <a:xfrm>
            <a:off x="6958125" y="5196742"/>
            <a:ext cx="449962" cy="4499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7408087" y="5422665"/>
            <a:ext cx="710962" cy="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6960502" y="3973840"/>
            <a:ext cx="18473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zh-CN" sz="28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  <a:p>
            <a:pPr algn="ctr"/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6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1" grpId="0" animBg="1"/>
      <p:bldP spid="40" grpId="0" animBg="1"/>
      <p:bldP spid="41" grpId="0" animBg="1"/>
      <p:bldP spid="43" grpId="0" animBg="1"/>
      <p:bldP spid="45" grpId="0" animBg="1"/>
      <p:bldP spid="48" grpId="0" animBg="1"/>
      <p:bldP spid="51" grpId="0" animBg="1"/>
      <p:bldP spid="52" grpId="0" animBg="1"/>
      <p:bldP spid="54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552" y="1052736"/>
                <a:ext cx="7581472" cy="631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200" dirty="0">
                    <a:latin typeface="Calibri" panose="020F0502020204030204" pitchFamily="34" charset="0"/>
                  </a:rPr>
                  <a:t>Solution: directly model transitivity using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high-order proximity</a:t>
                </a: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200" dirty="0">
                    <a:latin typeface="Calibri" panose="020F0502020204030204" pitchFamily="34" charset="0"/>
                  </a:rPr>
                  <a:t>Example: Katz </a:t>
                </a:r>
                <a:r>
                  <a:rPr lang="en-US" altLang="zh-CN" sz="2200" dirty="0" smtClean="0">
                    <a:latin typeface="Calibri" panose="020F0502020204030204" pitchFamily="34" charset="0"/>
                  </a:rPr>
                  <a:t>Index</a:t>
                </a:r>
                <a:endParaRPr lang="en-US" altLang="zh-CN" sz="2200" baseline="30000" dirty="0">
                  <a:latin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</a:rPr>
                  <a:t>: adjacency matrix,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</a:rPr>
                  <a:t>: decaying constant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𝐾𝑎𝑡𝑧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200" b="1" dirty="0">
                  <a:latin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r>
                  <a:rPr lang="en-US" altLang="zh-CN" sz="2200" dirty="0">
                    <a:latin typeface="Calibri" panose="020F0502020204030204" pitchFamily="34" charset="0"/>
                  </a:rPr>
                  <a:t>Example: when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200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7581472" cy="6311664"/>
              </a:xfrm>
              <a:prstGeom prst="rect">
                <a:avLst/>
              </a:prstGeom>
              <a:blipFill rotWithShape="0">
                <a:blip r:embed="rId4"/>
                <a:stretch>
                  <a:fillRect l="-885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300" y="3784831"/>
            <a:ext cx="4008916" cy="290209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0" y="111742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7030A0"/>
                </a:solidFill>
              </a:rPr>
              <a:t>High-Order </a:t>
            </a:r>
            <a:r>
              <a:rPr lang="en-US" altLang="zh-CN" sz="2800" b="1" dirty="0">
                <a:solidFill>
                  <a:srgbClr val="7030A0"/>
                </a:solidFill>
              </a:rPr>
              <a:t>Proximity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487217" y="4365104"/>
            <a:ext cx="849273" cy="16561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562620" y="4374044"/>
            <a:ext cx="897810" cy="16892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431432" y="4407443"/>
            <a:ext cx="616811" cy="18301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530366" y="4399798"/>
            <a:ext cx="564602" cy="166282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 rot="20728828">
            <a:off x="3808058" y="5304748"/>
            <a:ext cx="122373" cy="141312"/>
            <a:chOff x="3779911" y="5301208"/>
            <a:chExt cx="122373" cy="1413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3779911" y="5301208"/>
              <a:ext cx="122373" cy="1413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3779912" y="5301208"/>
              <a:ext cx="122372" cy="1413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708918">
            <a:off x="4930911" y="5221009"/>
            <a:ext cx="122373" cy="141312"/>
            <a:chOff x="3779911" y="5301208"/>
            <a:chExt cx="122373" cy="141312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779911" y="5301208"/>
              <a:ext cx="122373" cy="1413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779912" y="5301208"/>
              <a:ext cx="122372" cy="1413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534756" y="4813539"/>
            <a:ext cx="5485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0.18</a:t>
            </a:r>
            <a:endParaRPr lang="zh-CN" alt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69182" y="5382947"/>
            <a:ext cx="5485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0.09</a:t>
            </a:r>
            <a:endParaRPr lang="zh-CN" alt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7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85"/>
    </mc:Choice>
    <mc:Fallback xmlns="">
      <p:transition spd="slow" advTm="70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2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ng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</Template>
  <TotalTime>17663</TotalTime>
  <Words>835</Words>
  <Application>Microsoft Office PowerPoint</Application>
  <PresentationFormat>全屏显示(4:3)</PresentationFormat>
  <Paragraphs>401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华文新魏</vt:lpstr>
      <vt:lpstr>宋体</vt:lpstr>
      <vt:lpstr>微软雅黑</vt:lpstr>
      <vt:lpstr>Arial</vt:lpstr>
      <vt:lpstr>Calibri</vt:lpstr>
      <vt:lpstr>Cambria Math</vt:lpstr>
      <vt:lpstr>Wingdings</vt:lpstr>
      <vt:lpstr>meng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Ziwei Zhang</cp:lastModifiedBy>
  <cp:revision>1595</cp:revision>
  <dcterms:created xsi:type="dcterms:W3CDTF">2014-07-30T13:24:23Z</dcterms:created>
  <dcterms:modified xsi:type="dcterms:W3CDTF">2017-03-08T07:17:57Z</dcterms:modified>
</cp:coreProperties>
</file>