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 id="2147483661" r:id="rId2"/>
  </p:sldMasterIdLst>
  <p:sldIdLst>
    <p:sldId id="278" r:id="rId3"/>
    <p:sldId id="256" r:id="rId4"/>
    <p:sldId id="293" r:id="rId5"/>
    <p:sldId id="259" r:id="rId6"/>
    <p:sldId id="257" r:id="rId7"/>
    <p:sldId id="295" r:id="rId8"/>
    <p:sldId id="289" r:id="rId9"/>
    <p:sldId id="260" r:id="rId10"/>
    <p:sldId id="261" r:id="rId11"/>
    <p:sldId id="262" r:id="rId12"/>
    <p:sldId id="275" r:id="rId13"/>
    <p:sldId id="263" r:id="rId14"/>
    <p:sldId id="264" r:id="rId15"/>
    <p:sldId id="265" r:id="rId16"/>
    <p:sldId id="266" r:id="rId17"/>
    <p:sldId id="267" r:id="rId18"/>
    <p:sldId id="268" r:id="rId19"/>
    <p:sldId id="294" r:id="rId20"/>
  </p:sldIdLst>
  <p:sldSz cx="12192000" cy="6858000"/>
  <p:notesSz cx="6858000" cy="9144000"/>
  <p:embeddedFontLst>
    <p:embeddedFont>
      <p:font typeface="IBM Plex Mono" panose="020B0509050203000203" pitchFamily="49" charset="77"/>
      <p:regular r:id="rId21"/>
      <p:bold r:id="rId22"/>
      <p:italic r:id="rId23"/>
      <p:boldItalic r:id="rId24"/>
    </p:embeddedFont>
    <p:embeddedFont>
      <p:font typeface="IBM Plex Mono Medium" panose="020F05020202040302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VA Orange" id="{C6F56918-E407-414E-94F1-1237E1633DB5}">
          <p14:sldIdLst>
            <p14:sldId id="278"/>
            <p14:sldId id="256"/>
            <p14:sldId id="293"/>
            <p14:sldId id="259"/>
            <p14:sldId id="257"/>
            <p14:sldId id="295"/>
            <p14:sldId id="289"/>
            <p14:sldId id="260"/>
            <p14:sldId id="261"/>
            <p14:sldId id="262"/>
            <p14:sldId id="275"/>
            <p14:sldId id="263"/>
            <p14:sldId id="264"/>
            <p14:sldId id="265"/>
            <p14:sldId id="266"/>
            <p14:sldId id="267"/>
            <p14:sldId id="2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3617"/>
    <a:srgbClr val="0405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2" autoAdjust="0"/>
    <p:restoredTop sz="96327"/>
  </p:normalViewPr>
  <p:slideViewPr>
    <p:cSldViewPr snapToGrid="0">
      <p:cViewPr>
        <p:scale>
          <a:sx n="124" d="100"/>
          <a:sy n="124" d="100"/>
        </p:scale>
        <p:origin x="416" y="15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F38DF4-0CF6-445E-B0DE-BF314436528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A9B35C2-10B5-4CB9-8DC3-12F75A8F1C41}">
      <dgm:prSet/>
      <dgm:spPr/>
      <dgm:t>
        <a:bodyPr/>
        <a:lstStyle/>
        <a:p>
          <a:r>
            <a:rPr lang="en-US" b="1" i="0" dirty="0">
              <a:latin typeface="+mn-lt"/>
            </a:rPr>
            <a:t>Feature Selection:</a:t>
          </a:r>
        </a:p>
        <a:p>
          <a:r>
            <a:rPr lang="en-US" b="0" i="0" dirty="0">
              <a:latin typeface="+mn-lt"/>
            </a:rPr>
            <a:t>Techniques such as correlation analysis and feature importance ranking from ensemble models guide the selection process, streamlining the model without compromising its predictive power. </a:t>
          </a:r>
          <a:endParaRPr lang="en-US" dirty="0">
            <a:latin typeface="+mn-lt"/>
          </a:endParaRPr>
        </a:p>
      </dgm:t>
    </dgm:pt>
    <dgm:pt modelId="{E09BD05C-7EE1-4E4C-AC58-653E172E9901}" type="parTrans" cxnId="{BAC8A0B5-CFC8-45C5-895C-614CFCCFD93F}">
      <dgm:prSet/>
      <dgm:spPr/>
      <dgm:t>
        <a:bodyPr/>
        <a:lstStyle/>
        <a:p>
          <a:endParaRPr lang="en-US">
            <a:latin typeface="+mn-lt"/>
          </a:endParaRPr>
        </a:p>
      </dgm:t>
    </dgm:pt>
    <dgm:pt modelId="{9AF1721D-3D98-4ED1-B042-DAAD2D187C92}" type="sibTrans" cxnId="{BAC8A0B5-CFC8-45C5-895C-614CFCCFD93F}">
      <dgm:prSet/>
      <dgm:spPr/>
      <dgm:t>
        <a:bodyPr/>
        <a:lstStyle/>
        <a:p>
          <a:endParaRPr lang="en-US">
            <a:latin typeface="+mn-lt"/>
          </a:endParaRPr>
        </a:p>
      </dgm:t>
    </dgm:pt>
    <dgm:pt modelId="{9A573ED6-DC9C-4336-A47B-C0CA2289F00B}">
      <dgm:prSet/>
      <dgm:spPr/>
      <dgm:t>
        <a:bodyPr/>
        <a:lstStyle/>
        <a:p>
          <a:r>
            <a:rPr lang="en-US" b="1" i="0" dirty="0">
              <a:latin typeface="+mn-lt"/>
            </a:rPr>
            <a:t>Model Training:</a:t>
          </a:r>
        </a:p>
        <a:p>
          <a:r>
            <a:rPr lang="en-US" b="0" i="0" dirty="0">
              <a:latin typeface="+mn-lt"/>
            </a:rPr>
            <a:t>The dataset is divided into training and testing sets to facilitate the evaluation of model performance. During training, the algorithms learn to recognize patterns and associations between symptoms and diseases, iteratively refining their predictive capabilities. </a:t>
          </a:r>
          <a:endParaRPr lang="en-US" dirty="0">
            <a:latin typeface="+mn-lt"/>
          </a:endParaRPr>
        </a:p>
      </dgm:t>
    </dgm:pt>
    <dgm:pt modelId="{C8399478-1813-4FAC-A1B9-FABEF63B3FF2}" type="parTrans" cxnId="{5BC3EB4C-FB59-4693-85D4-219AB2D3BD63}">
      <dgm:prSet/>
      <dgm:spPr/>
      <dgm:t>
        <a:bodyPr/>
        <a:lstStyle/>
        <a:p>
          <a:endParaRPr lang="en-US">
            <a:latin typeface="+mn-lt"/>
          </a:endParaRPr>
        </a:p>
      </dgm:t>
    </dgm:pt>
    <dgm:pt modelId="{C55DE42F-7015-4423-A542-EE86E0A3F675}" type="sibTrans" cxnId="{5BC3EB4C-FB59-4693-85D4-219AB2D3BD63}">
      <dgm:prSet/>
      <dgm:spPr/>
      <dgm:t>
        <a:bodyPr/>
        <a:lstStyle/>
        <a:p>
          <a:endParaRPr lang="en-US">
            <a:latin typeface="+mn-lt"/>
          </a:endParaRPr>
        </a:p>
      </dgm:t>
    </dgm:pt>
    <dgm:pt modelId="{711ECACD-C21F-4B9C-A02B-87ED8C3DF20E}">
      <dgm:prSet/>
      <dgm:spPr/>
      <dgm:t>
        <a:bodyPr/>
        <a:lstStyle/>
        <a:p>
          <a:r>
            <a:rPr lang="en-US" b="1" i="0" dirty="0">
              <a:latin typeface="+mn-lt"/>
            </a:rPr>
            <a:t>Model Evaluation:</a:t>
          </a:r>
          <a:r>
            <a:rPr lang="en-US" b="0" i="0" dirty="0">
              <a:latin typeface="+mn-lt"/>
            </a:rPr>
            <a:t> </a:t>
          </a:r>
        </a:p>
        <a:p>
          <a:r>
            <a:rPr lang="en-US" b="0" i="0" dirty="0">
              <a:latin typeface="+mn-lt"/>
            </a:rPr>
            <a:t>The evaluation process involves comparing the predictive capabilities of each algorithm and understanding their strengths and weaknesses in the context of symptom-based disease prediction.</a:t>
          </a:r>
          <a:endParaRPr lang="en-US" dirty="0">
            <a:latin typeface="+mn-lt"/>
          </a:endParaRPr>
        </a:p>
      </dgm:t>
    </dgm:pt>
    <dgm:pt modelId="{90356094-149D-4395-817C-52C564B75962}" type="parTrans" cxnId="{52A447B7-7B6A-43FF-ADFF-4BC78A5CB733}">
      <dgm:prSet/>
      <dgm:spPr/>
      <dgm:t>
        <a:bodyPr/>
        <a:lstStyle/>
        <a:p>
          <a:endParaRPr lang="en-US">
            <a:latin typeface="+mn-lt"/>
          </a:endParaRPr>
        </a:p>
      </dgm:t>
    </dgm:pt>
    <dgm:pt modelId="{51968D2E-296C-4B58-A8F0-AEF2A54AECBB}" type="sibTrans" cxnId="{52A447B7-7B6A-43FF-ADFF-4BC78A5CB733}">
      <dgm:prSet/>
      <dgm:spPr/>
      <dgm:t>
        <a:bodyPr/>
        <a:lstStyle/>
        <a:p>
          <a:endParaRPr lang="en-US">
            <a:latin typeface="+mn-lt"/>
          </a:endParaRPr>
        </a:p>
      </dgm:t>
    </dgm:pt>
    <dgm:pt modelId="{306A9A6B-692C-444C-ABF4-534E533435BE}">
      <dgm:prSet/>
      <dgm:spPr/>
      <dgm:t>
        <a:bodyPr/>
        <a:lstStyle/>
        <a:p>
          <a:r>
            <a:rPr lang="en-US" b="1" i="0" dirty="0">
              <a:latin typeface="+mn-lt"/>
            </a:rPr>
            <a:t>Interpretability and Validation:</a:t>
          </a:r>
        </a:p>
        <a:p>
          <a:r>
            <a:rPr lang="en-US" b="0" i="0" dirty="0">
              <a:latin typeface="+mn-lt"/>
            </a:rPr>
            <a:t>The interpretability of the chosen algorithms is carefully examined to ensure that the predictions can be understood and trusted by healthcare professionals.</a:t>
          </a:r>
          <a:endParaRPr lang="en-US" dirty="0">
            <a:latin typeface="+mn-lt"/>
          </a:endParaRPr>
        </a:p>
      </dgm:t>
    </dgm:pt>
    <dgm:pt modelId="{BCD7ED4E-76C5-43FE-8730-F4B36D9C68EB}" type="parTrans" cxnId="{E20FFC02-E78F-4ABF-A839-13796C283C99}">
      <dgm:prSet/>
      <dgm:spPr/>
      <dgm:t>
        <a:bodyPr/>
        <a:lstStyle/>
        <a:p>
          <a:endParaRPr lang="en-US">
            <a:latin typeface="+mn-lt"/>
          </a:endParaRPr>
        </a:p>
      </dgm:t>
    </dgm:pt>
    <dgm:pt modelId="{634C929C-6D0D-4743-A3A9-A6258EBFEF9A}" type="sibTrans" cxnId="{E20FFC02-E78F-4ABF-A839-13796C283C99}">
      <dgm:prSet/>
      <dgm:spPr/>
      <dgm:t>
        <a:bodyPr/>
        <a:lstStyle/>
        <a:p>
          <a:endParaRPr lang="en-US">
            <a:latin typeface="+mn-lt"/>
          </a:endParaRPr>
        </a:p>
      </dgm:t>
    </dgm:pt>
    <dgm:pt modelId="{E5FF0EAA-F93F-9340-BD10-D36B2D23ABD4}">
      <dgm:prSet/>
      <dgm:spPr/>
      <dgm:t>
        <a:bodyPr/>
        <a:lstStyle/>
        <a:p>
          <a:r>
            <a:rPr lang="en-US" b="1" i="0" dirty="0">
              <a:latin typeface="+mn-lt"/>
            </a:rPr>
            <a:t>Algorithm Selection:</a:t>
          </a:r>
          <a:r>
            <a:rPr lang="en-US" b="0" i="0" dirty="0">
              <a:latin typeface="+mn-lt"/>
            </a:rPr>
            <a:t> </a:t>
          </a:r>
        </a:p>
        <a:p>
          <a:r>
            <a:rPr lang="en-US" b="0" i="0" dirty="0">
              <a:latin typeface="+mn-lt"/>
            </a:rPr>
            <a:t>The project explores the effectiveness of Naive Bayes, Decision Tree, Random Forest, and Gradient Boosting algorithms. </a:t>
          </a:r>
        </a:p>
      </dgm:t>
    </dgm:pt>
    <dgm:pt modelId="{AF76948D-5B89-8347-8A38-C34B377AEB0C}" type="parTrans" cxnId="{3DD99DF7-ABD0-A14F-A317-0232FA94F2A6}">
      <dgm:prSet/>
      <dgm:spPr/>
      <dgm:t>
        <a:bodyPr/>
        <a:lstStyle/>
        <a:p>
          <a:endParaRPr lang="en-GB">
            <a:latin typeface="+mn-lt"/>
          </a:endParaRPr>
        </a:p>
      </dgm:t>
    </dgm:pt>
    <dgm:pt modelId="{514608CE-4B97-3C41-A9D9-469F7E70E6E1}" type="sibTrans" cxnId="{3DD99DF7-ABD0-A14F-A317-0232FA94F2A6}">
      <dgm:prSet/>
      <dgm:spPr/>
      <dgm:t>
        <a:bodyPr/>
        <a:lstStyle/>
        <a:p>
          <a:endParaRPr lang="en-GB">
            <a:latin typeface="+mn-lt"/>
          </a:endParaRPr>
        </a:p>
      </dgm:t>
    </dgm:pt>
    <dgm:pt modelId="{D15DE9E5-174D-1D4D-A13E-945DDCF39FCF}" type="pres">
      <dgm:prSet presAssocID="{77F38DF4-0CF6-445E-B0DE-BF3144365280}" presName="diagram" presStyleCnt="0">
        <dgm:presLayoutVars>
          <dgm:dir/>
          <dgm:resizeHandles val="exact"/>
        </dgm:presLayoutVars>
      </dgm:prSet>
      <dgm:spPr/>
    </dgm:pt>
    <dgm:pt modelId="{E3EDDBAE-5CD8-0B43-BF3C-37562986215D}" type="pres">
      <dgm:prSet presAssocID="{BA9B35C2-10B5-4CB9-8DC3-12F75A8F1C41}" presName="node" presStyleLbl="node1" presStyleIdx="0" presStyleCnt="5">
        <dgm:presLayoutVars>
          <dgm:bulletEnabled val="1"/>
        </dgm:presLayoutVars>
      </dgm:prSet>
      <dgm:spPr/>
    </dgm:pt>
    <dgm:pt modelId="{F86C4474-3628-3846-A9BC-46428D15F563}" type="pres">
      <dgm:prSet presAssocID="{9AF1721D-3D98-4ED1-B042-DAAD2D187C92}" presName="sibTrans" presStyleCnt="0"/>
      <dgm:spPr/>
    </dgm:pt>
    <dgm:pt modelId="{3FCD25A7-FB5B-2C4C-B019-8CD419FC2D4C}" type="pres">
      <dgm:prSet presAssocID="{E5FF0EAA-F93F-9340-BD10-D36B2D23ABD4}" presName="node" presStyleLbl="node1" presStyleIdx="1" presStyleCnt="5">
        <dgm:presLayoutVars>
          <dgm:bulletEnabled val="1"/>
        </dgm:presLayoutVars>
      </dgm:prSet>
      <dgm:spPr/>
    </dgm:pt>
    <dgm:pt modelId="{DEFDA937-DAB5-7C42-A800-B098F7C48302}" type="pres">
      <dgm:prSet presAssocID="{514608CE-4B97-3C41-A9D9-469F7E70E6E1}" presName="sibTrans" presStyleCnt="0"/>
      <dgm:spPr/>
    </dgm:pt>
    <dgm:pt modelId="{164318BC-B65C-6D4D-A9C1-5C05880DF7D2}" type="pres">
      <dgm:prSet presAssocID="{9A573ED6-DC9C-4336-A47B-C0CA2289F00B}" presName="node" presStyleLbl="node1" presStyleIdx="2" presStyleCnt="5">
        <dgm:presLayoutVars>
          <dgm:bulletEnabled val="1"/>
        </dgm:presLayoutVars>
      </dgm:prSet>
      <dgm:spPr/>
    </dgm:pt>
    <dgm:pt modelId="{27849902-E747-FB4E-81AC-3BA118D83BAE}" type="pres">
      <dgm:prSet presAssocID="{C55DE42F-7015-4423-A542-EE86E0A3F675}" presName="sibTrans" presStyleCnt="0"/>
      <dgm:spPr/>
    </dgm:pt>
    <dgm:pt modelId="{64E13769-F588-9A4E-ABF3-D1F091990938}" type="pres">
      <dgm:prSet presAssocID="{711ECACD-C21F-4B9C-A02B-87ED8C3DF20E}" presName="node" presStyleLbl="node1" presStyleIdx="3" presStyleCnt="5">
        <dgm:presLayoutVars>
          <dgm:bulletEnabled val="1"/>
        </dgm:presLayoutVars>
      </dgm:prSet>
      <dgm:spPr/>
    </dgm:pt>
    <dgm:pt modelId="{8573E561-AD0C-B249-88D9-3B461CC1C165}" type="pres">
      <dgm:prSet presAssocID="{51968D2E-296C-4B58-A8F0-AEF2A54AECBB}" presName="sibTrans" presStyleCnt="0"/>
      <dgm:spPr/>
    </dgm:pt>
    <dgm:pt modelId="{01D3BA96-8924-CD4D-943C-6B5DB3C8FD58}" type="pres">
      <dgm:prSet presAssocID="{306A9A6B-692C-444C-ABF4-534E533435BE}" presName="node" presStyleLbl="node1" presStyleIdx="4" presStyleCnt="5">
        <dgm:presLayoutVars>
          <dgm:bulletEnabled val="1"/>
        </dgm:presLayoutVars>
      </dgm:prSet>
      <dgm:spPr/>
    </dgm:pt>
  </dgm:ptLst>
  <dgm:cxnLst>
    <dgm:cxn modelId="{E20FFC02-E78F-4ABF-A839-13796C283C99}" srcId="{77F38DF4-0CF6-445E-B0DE-BF3144365280}" destId="{306A9A6B-692C-444C-ABF4-534E533435BE}" srcOrd="4" destOrd="0" parTransId="{BCD7ED4E-76C5-43FE-8730-F4B36D9C68EB}" sibTransId="{634C929C-6D0D-4743-A3A9-A6258EBFEF9A}"/>
    <dgm:cxn modelId="{0CAD6D0B-5F49-8B44-8EBA-609A7FD05326}" type="presOf" srcId="{9A573ED6-DC9C-4336-A47B-C0CA2289F00B}" destId="{164318BC-B65C-6D4D-A9C1-5C05880DF7D2}" srcOrd="0" destOrd="0" presId="urn:microsoft.com/office/officeart/2005/8/layout/default"/>
    <dgm:cxn modelId="{5BC3EB4C-FB59-4693-85D4-219AB2D3BD63}" srcId="{77F38DF4-0CF6-445E-B0DE-BF3144365280}" destId="{9A573ED6-DC9C-4336-A47B-C0CA2289F00B}" srcOrd="2" destOrd="0" parTransId="{C8399478-1813-4FAC-A1B9-FABEF63B3FF2}" sibTransId="{C55DE42F-7015-4423-A542-EE86E0A3F675}"/>
    <dgm:cxn modelId="{BBE72C5D-303E-DA4F-B422-B3359970EFC1}" type="presOf" srcId="{711ECACD-C21F-4B9C-A02B-87ED8C3DF20E}" destId="{64E13769-F588-9A4E-ABF3-D1F091990938}" srcOrd="0" destOrd="0" presId="urn:microsoft.com/office/officeart/2005/8/layout/default"/>
    <dgm:cxn modelId="{BAC8A0B5-CFC8-45C5-895C-614CFCCFD93F}" srcId="{77F38DF4-0CF6-445E-B0DE-BF3144365280}" destId="{BA9B35C2-10B5-4CB9-8DC3-12F75A8F1C41}" srcOrd="0" destOrd="0" parTransId="{E09BD05C-7EE1-4E4C-AC58-653E172E9901}" sibTransId="{9AF1721D-3D98-4ED1-B042-DAAD2D187C92}"/>
    <dgm:cxn modelId="{52A447B7-7B6A-43FF-ADFF-4BC78A5CB733}" srcId="{77F38DF4-0CF6-445E-B0DE-BF3144365280}" destId="{711ECACD-C21F-4B9C-A02B-87ED8C3DF20E}" srcOrd="3" destOrd="0" parTransId="{90356094-149D-4395-817C-52C564B75962}" sibTransId="{51968D2E-296C-4B58-A8F0-AEF2A54AECBB}"/>
    <dgm:cxn modelId="{60826FCF-326C-BB46-A7B6-3C8069AC5079}" type="presOf" srcId="{77F38DF4-0CF6-445E-B0DE-BF3144365280}" destId="{D15DE9E5-174D-1D4D-A13E-945DDCF39FCF}" srcOrd="0" destOrd="0" presId="urn:microsoft.com/office/officeart/2005/8/layout/default"/>
    <dgm:cxn modelId="{E03F6AD0-EF72-BF48-B434-AF3E28935277}" type="presOf" srcId="{306A9A6B-692C-444C-ABF4-534E533435BE}" destId="{01D3BA96-8924-CD4D-943C-6B5DB3C8FD58}" srcOrd="0" destOrd="0" presId="urn:microsoft.com/office/officeart/2005/8/layout/default"/>
    <dgm:cxn modelId="{47F0EAED-74AF-EE44-90AC-C4FE98F44F4A}" type="presOf" srcId="{BA9B35C2-10B5-4CB9-8DC3-12F75A8F1C41}" destId="{E3EDDBAE-5CD8-0B43-BF3C-37562986215D}" srcOrd="0" destOrd="0" presId="urn:microsoft.com/office/officeart/2005/8/layout/default"/>
    <dgm:cxn modelId="{B3D097F6-B7BC-484E-BFF7-3B821084E923}" type="presOf" srcId="{E5FF0EAA-F93F-9340-BD10-D36B2D23ABD4}" destId="{3FCD25A7-FB5B-2C4C-B019-8CD419FC2D4C}" srcOrd="0" destOrd="0" presId="urn:microsoft.com/office/officeart/2005/8/layout/default"/>
    <dgm:cxn modelId="{3DD99DF7-ABD0-A14F-A317-0232FA94F2A6}" srcId="{77F38DF4-0CF6-445E-B0DE-BF3144365280}" destId="{E5FF0EAA-F93F-9340-BD10-D36B2D23ABD4}" srcOrd="1" destOrd="0" parTransId="{AF76948D-5B89-8347-8A38-C34B377AEB0C}" sibTransId="{514608CE-4B97-3C41-A9D9-469F7E70E6E1}"/>
    <dgm:cxn modelId="{0FF32395-16D8-BE4B-A225-4BE0552B69DD}" type="presParOf" srcId="{D15DE9E5-174D-1D4D-A13E-945DDCF39FCF}" destId="{E3EDDBAE-5CD8-0B43-BF3C-37562986215D}" srcOrd="0" destOrd="0" presId="urn:microsoft.com/office/officeart/2005/8/layout/default"/>
    <dgm:cxn modelId="{79904767-782A-2041-BB47-044701E2570B}" type="presParOf" srcId="{D15DE9E5-174D-1D4D-A13E-945DDCF39FCF}" destId="{F86C4474-3628-3846-A9BC-46428D15F563}" srcOrd="1" destOrd="0" presId="urn:microsoft.com/office/officeart/2005/8/layout/default"/>
    <dgm:cxn modelId="{72532E18-A38D-C447-8E2A-820B734169F2}" type="presParOf" srcId="{D15DE9E5-174D-1D4D-A13E-945DDCF39FCF}" destId="{3FCD25A7-FB5B-2C4C-B019-8CD419FC2D4C}" srcOrd="2" destOrd="0" presId="urn:microsoft.com/office/officeart/2005/8/layout/default"/>
    <dgm:cxn modelId="{A6E51123-65FC-544B-BD88-E772F1604B0C}" type="presParOf" srcId="{D15DE9E5-174D-1D4D-A13E-945DDCF39FCF}" destId="{DEFDA937-DAB5-7C42-A800-B098F7C48302}" srcOrd="3" destOrd="0" presId="urn:microsoft.com/office/officeart/2005/8/layout/default"/>
    <dgm:cxn modelId="{8DC54D1E-BFAC-4949-A468-FACC86B205EF}" type="presParOf" srcId="{D15DE9E5-174D-1D4D-A13E-945DDCF39FCF}" destId="{164318BC-B65C-6D4D-A9C1-5C05880DF7D2}" srcOrd="4" destOrd="0" presId="urn:microsoft.com/office/officeart/2005/8/layout/default"/>
    <dgm:cxn modelId="{56699614-B319-A84D-9F4F-297D39AA72B2}" type="presParOf" srcId="{D15DE9E5-174D-1D4D-A13E-945DDCF39FCF}" destId="{27849902-E747-FB4E-81AC-3BA118D83BAE}" srcOrd="5" destOrd="0" presId="urn:microsoft.com/office/officeart/2005/8/layout/default"/>
    <dgm:cxn modelId="{09F1E138-0874-8042-96DC-AE950D6C1FC5}" type="presParOf" srcId="{D15DE9E5-174D-1D4D-A13E-945DDCF39FCF}" destId="{64E13769-F588-9A4E-ABF3-D1F091990938}" srcOrd="6" destOrd="0" presId="urn:microsoft.com/office/officeart/2005/8/layout/default"/>
    <dgm:cxn modelId="{580D14BF-50D5-E94E-917C-2032F506F60E}" type="presParOf" srcId="{D15DE9E5-174D-1D4D-A13E-945DDCF39FCF}" destId="{8573E561-AD0C-B249-88D9-3B461CC1C165}" srcOrd="7" destOrd="0" presId="urn:microsoft.com/office/officeart/2005/8/layout/default"/>
    <dgm:cxn modelId="{B4454316-2897-8F41-BD0E-C47CE582C2FA}" type="presParOf" srcId="{D15DE9E5-174D-1D4D-A13E-945DDCF39FCF}" destId="{01D3BA96-8924-CD4D-943C-6B5DB3C8FD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DDBAE-5CD8-0B43-BF3C-37562986215D}">
      <dsp:nvSpPr>
        <dsp:cNvPr id="0" name=""/>
        <dsp:cNvSpPr/>
      </dsp:nvSpPr>
      <dsp:spPr>
        <a:xfrm>
          <a:off x="0"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mn-lt"/>
            </a:rPr>
            <a:t>Feature Selection:</a:t>
          </a:r>
        </a:p>
        <a:p>
          <a:pPr marL="0" lvl="0" indent="0" algn="ctr" defTabSz="533400">
            <a:lnSpc>
              <a:spcPct val="90000"/>
            </a:lnSpc>
            <a:spcBef>
              <a:spcPct val="0"/>
            </a:spcBef>
            <a:spcAft>
              <a:spcPct val="35000"/>
            </a:spcAft>
            <a:buNone/>
          </a:pPr>
          <a:r>
            <a:rPr lang="en-US" sz="1200" b="0" i="0" kern="1200" dirty="0">
              <a:latin typeface="+mn-lt"/>
            </a:rPr>
            <a:t>Techniques such as correlation analysis and feature importance ranking from ensemble models guide the selection process, streamlining the model without compromising its predictive power. </a:t>
          </a:r>
          <a:endParaRPr lang="en-US" sz="1200" kern="1200" dirty="0">
            <a:latin typeface="+mn-lt"/>
          </a:endParaRPr>
        </a:p>
      </dsp:txBody>
      <dsp:txXfrm>
        <a:off x="0" y="39687"/>
        <a:ext cx="3286125" cy="1971675"/>
      </dsp:txXfrm>
    </dsp:sp>
    <dsp:sp modelId="{3FCD25A7-FB5B-2C4C-B019-8CD419FC2D4C}">
      <dsp:nvSpPr>
        <dsp:cNvPr id="0" name=""/>
        <dsp:cNvSpPr/>
      </dsp:nvSpPr>
      <dsp:spPr>
        <a:xfrm>
          <a:off x="3614737" y="39687"/>
          <a:ext cx="3286125" cy="1971675"/>
        </a:xfrm>
        <a:prstGeom prst="rect">
          <a:avLst/>
        </a:prstGeom>
        <a:solidFill>
          <a:schemeClr val="accent2">
            <a:hueOff val="298303"/>
            <a:satOff val="-2299"/>
            <a:lumOff val="-75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mn-lt"/>
            </a:rPr>
            <a:t>Algorithm Selection:</a:t>
          </a:r>
          <a:r>
            <a:rPr lang="en-US" sz="1200" b="0" i="0" kern="1200" dirty="0">
              <a:latin typeface="+mn-lt"/>
            </a:rPr>
            <a:t> </a:t>
          </a:r>
        </a:p>
        <a:p>
          <a:pPr marL="0" lvl="0" indent="0" algn="ctr" defTabSz="533400">
            <a:lnSpc>
              <a:spcPct val="90000"/>
            </a:lnSpc>
            <a:spcBef>
              <a:spcPct val="0"/>
            </a:spcBef>
            <a:spcAft>
              <a:spcPct val="35000"/>
            </a:spcAft>
            <a:buNone/>
          </a:pPr>
          <a:r>
            <a:rPr lang="en-US" sz="1200" b="0" i="0" kern="1200" dirty="0">
              <a:latin typeface="+mn-lt"/>
            </a:rPr>
            <a:t>The project explores the effectiveness of Naive Bayes, Decision Tree, Random Forest, and Gradient Boosting algorithms. </a:t>
          </a:r>
        </a:p>
      </dsp:txBody>
      <dsp:txXfrm>
        <a:off x="3614737" y="39687"/>
        <a:ext cx="3286125" cy="1971675"/>
      </dsp:txXfrm>
    </dsp:sp>
    <dsp:sp modelId="{164318BC-B65C-6D4D-A9C1-5C05880DF7D2}">
      <dsp:nvSpPr>
        <dsp:cNvPr id="0" name=""/>
        <dsp:cNvSpPr/>
      </dsp:nvSpPr>
      <dsp:spPr>
        <a:xfrm>
          <a:off x="7229475" y="39687"/>
          <a:ext cx="3286125" cy="1971675"/>
        </a:xfrm>
        <a:prstGeom prst="rect">
          <a:avLst/>
        </a:prstGeom>
        <a:solidFill>
          <a:schemeClr val="accent2">
            <a:hueOff val="596606"/>
            <a:satOff val="-4599"/>
            <a:lumOff val="-1509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mn-lt"/>
            </a:rPr>
            <a:t>Model Training:</a:t>
          </a:r>
        </a:p>
        <a:p>
          <a:pPr marL="0" lvl="0" indent="0" algn="ctr" defTabSz="533400">
            <a:lnSpc>
              <a:spcPct val="90000"/>
            </a:lnSpc>
            <a:spcBef>
              <a:spcPct val="0"/>
            </a:spcBef>
            <a:spcAft>
              <a:spcPct val="35000"/>
            </a:spcAft>
            <a:buNone/>
          </a:pPr>
          <a:r>
            <a:rPr lang="en-US" sz="1200" b="0" i="0" kern="1200" dirty="0">
              <a:latin typeface="+mn-lt"/>
            </a:rPr>
            <a:t>The dataset is divided into training and testing sets to facilitate the evaluation of model performance. During training, the algorithms learn to recognize patterns and associations between symptoms and diseases, iteratively refining their predictive capabilities. </a:t>
          </a:r>
          <a:endParaRPr lang="en-US" sz="1200" kern="1200" dirty="0">
            <a:latin typeface="+mn-lt"/>
          </a:endParaRPr>
        </a:p>
      </dsp:txBody>
      <dsp:txXfrm>
        <a:off x="7229475" y="39687"/>
        <a:ext cx="3286125" cy="1971675"/>
      </dsp:txXfrm>
    </dsp:sp>
    <dsp:sp modelId="{64E13769-F588-9A4E-ABF3-D1F091990938}">
      <dsp:nvSpPr>
        <dsp:cNvPr id="0" name=""/>
        <dsp:cNvSpPr/>
      </dsp:nvSpPr>
      <dsp:spPr>
        <a:xfrm>
          <a:off x="1807368" y="2339975"/>
          <a:ext cx="3286125" cy="1971675"/>
        </a:xfrm>
        <a:prstGeom prst="rect">
          <a:avLst/>
        </a:prstGeom>
        <a:solidFill>
          <a:schemeClr val="accent2">
            <a:hueOff val="894910"/>
            <a:satOff val="-6898"/>
            <a:lumOff val="-2264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mn-lt"/>
            </a:rPr>
            <a:t>Model Evaluation:</a:t>
          </a:r>
          <a:r>
            <a:rPr lang="en-US" sz="1200" b="0" i="0" kern="1200" dirty="0">
              <a:latin typeface="+mn-lt"/>
            </a:rPr>
            <a:t> </a:t>
          </a:r>
        </a:p>
        <a:p>
          <a:pPr marL="0" lvl="0" indent="0" algn="ctr" defTabSz="533400">
            <a:lnSpc>
              <a:spcPct val="90000"/>
            </a:lnSpc>
            <a:spcBef>
              <a:spcPct val="0"/>
            </a:spcBef>
            <a:spcAft>
              <a:spcPct val="35000"/>
            </a:spcAft>
            <a:buNone/>
          </a:pPr>
          <a:r>
            <a:rPr lang="en-US" sz="1200" b="0" i="0" kern="1200" dirty="0">
              <a:latin typeface="+mn-lt"/>
            </a:rPr>
            <a:t>The evaluation process involves comparing the predictive capabilities of each algorithm and understanding their strengths and weaknesses in the context of symptom-based disease prediction.</a:t>
          </a:r>
          <a:endParaRPr lang="en-US" sz="1200" kern="1200" dirty="0">
            <a:latin typeface="+mn-lt"/>
          </a:endParaRPr>
        </a:p>
      </dsp:txBody>
      <dsp:txXfrm>
        <a:off x="1807368" y="2339975"/>
        <a:ext cx="3286125" cy="1971675"/>
      </dsp:txXfrm>
    </dsp:sp>
    <dsp:sp modelId="{01D3BA96-8924-CD4D-943C-6B5DB3C8FD58}">
      <dsp:nvSpPr>
        <dsp:cNvPr id="0" name=""/>
        <dsp:cNvSpPr/>
      </dsp:nvSpPr>
      <dsp:spPr>
        <a:xfrm>
          <a:off x="5422106" y="2339975"/>
          <a:ext cx="3286125" cy="1971675"/>
        </a:xfrm>
        <a:prstGeom prst="rect">
          <a:avLst/>
        </a:prstGeom>
        <a:solidFill>
          <a:schemeClr val="accent2">
            <a:hueOff val="1193213"/>
            <a:satOff val="-9197"/>
            <a:lumOff val="-301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latin typeface="+mn-lt"/>
            </a:rPr>
            <a:t>Interpretability and Validation:</a:t>
          </a:r>
        </a:p>
        <a:p>
          <a:pPr marL="0" lvl="0" indent="0" algn="ctr" defTabSz="533400">
            <a:lnSpc>
              <a:spcPct val="90000"/>
            </a:lnSpc>
            <a:spcBef>
              <a:spcPct val="0"/>
            </a:spcBef>
            <a:spcAft>
              <a:spcPct val="35000"/>
            </a:spcAft>
            <a:buNone/>
          </a:pPr>
          <a:r>
            <a:rPr lang="en-US" sz="1200" b="0" i="0" kern="1200" dirty="0">
              <a:latin typeface="+mn-lt"/>
            </a:rPr>
            <a:t>The interpretability of the chosen algorithms is carefully examined to ensure that the predictions can be understood and trusted by healthcare professionals.</a:t>
          </a:r>
          <a:endParaRPr lang="en-US" sz="1200" kern="1200" dirty="0">
            <a:latin typeface="+mn-lt"/>
          </a:endParaRP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VA dstoryco">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20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EAB0-FDF6-13EA-9259-D638DD4C01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E08D217-8B1C-429F-1E8F-8DEF2F938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73EE27-6074-57E6-9AD3-199D5A80F5A2}"/>
              </a:ext>
            </a:extLst>
          </p:cNvPr>
          <p:cNvSpPr>
            <a:spLocks noGrp="1"/>
          </p:cNvSpPr>
          <p:nvPr>
            <p:ph type="dt" sz="half" idx="10"/>
          </p:nvPr>
        </p:nvSpPr>
        <p:spPr/>
        <p:txBody>
          <a:bodyPr/>
          <a:lstStyle/>
          <a:p>
            <a:fld id="{A61DDCAE-1F29-054D-9AF0-0109432E7367}" type="datetimeFigureOut">
              <a:rPr lang="en-US" smtClean="0"/>
              <a:t>11/27/23</a:t>
            </a:fld>
            <a:endParaRPr lang="en-US"/>
          </a:p>
        </p:txBody>
      </p:sp>
      <p:sp>
        <p:nvSpPr>
          <p:cNvPr id="5" name="Footer Placeholder 4">
            <a:extLst>
              <a:ext uri="{FF2B5EF4-FFF2-40B4-BE49-F238E27FC236}">
                <a16:creationId xmlns:a16="http://schemas.microsoft.com/office/drawing/2014/main" id="{6BF8D717-6E5A-24C4-39F6-049989C2D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E6409-D391-73A4-C43D-8B812651B2C6}"/>
              </a:ext>
            </a:extLst>
          </p:cNvPr>
          <p:cNvSpPr>
            <a:spLocks noGrp="1"/>
          </p:cNvSpPr>
          <p:nvPr>
            <p:ph type="sldNum" sz="quarter" idx="12"/>
          </p:nvPr>
        </p:nvSpPr>
        <p:spPr/>
        <p:txBody>
          <a:bodyPr/>
          <a:lstStyle/>
          <a:p>
            <a:fld id="{F89F0688-13C1-2A46-8B4E-9A2133FCBF08}" type="slidenum">
              <a:rPr lang="en-US" smtClean="0"/>
              <a:t>‹#›</a:t>
            </a:fld>
            <a:endParaRPr lang="en-US"/>
          </a:p>
        </p:txBody>
      </p:sp>
    </p:spTree>
    <p:extLst>
      <p:ext uri="{BB962C8B-B14F-4D97-AF65-F5344CB8AC3E}">
        <p14:creationId xmlns:p14="http://schemas.microsoft.com/office/powerpoint/2010/main" val="227399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B44-6D20-FA0B-2646-009D3296A7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DD0CD4-60A2-977F-22CA-3EDF079826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4F0D7E-AC2B-F981-4DA0-E07A9915C170}"/>
              </a:ext>
            </a:extLst>
          </p:cNvPr>
          <p:cNvSpPr>
            <a:spLocks noGrp="1"/>
          </p:cNvSpPr>
          <p:nvPr>
            <p:ph type="dt" sz="half" idx="10"/>
          </p:nvPr>
        </p:nvSpPr>
        <p:spPr/>
        <p:txBody>
          <a:bodyPr/>
          <a:lstStyle/>
          <a:p>
            <a:fld id="{A61DDCAE-1F29-054D-9AF0-0109432E7367}" type="datetimeFigureOut">
              <a:rPr lang="en-US" smtClean="0"/>
              <a:t>11/27/23</a:t>
            </a:fld>
            <a:endParaRPr lang="en-US"/>
          </a:p>
        </p:txBody>
      </p:sp>
      <p:sp>
        <p:nvSpPr>
          <p:cNvPr id="5" name="Footer Placeholder 4">
            <a:extLst>
              <a:ext uri="{FF2B5EF4-FFF2-40B4-BE49-F238E27FC236}">
                <a16:creationId xmlns:a16="http://schemas.microsoft.com/office/drawing/2014/main" id="{AFA9EA93-1751-1A6F-DCE2-C282242E4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C5C49-174A-CEEC-2876-75D824C559F8}"/>
              </a:ext>
            </a:extLst>
          </p:cNvPr>
          <p:cNvSpPr>
            <a:spLocks noGrp="1"/>
          </p:cNvSpPr>
          <p:nvPr>
            <p:ph type="sldNum" sz="quarter" idx="12"/>
          </p:nvPr>
        </p:nvSpPr>
        <p:spPr/>
        <p:txBody>
          <a:bodyPr/>
          <a:lstStyle/>
          <a:p>
            <a:fld id="{F89F0688-13C1-2A46-8B4E-9A2133FCBF08}" type="slidenum">
              <a:rPr lang="en-US" smtClean="0"/>
              <a:t>‹#›</a:t>
            </a:fld>
            <a:endParaRPr lang="en-US"/>
          </a:p>
        </p:txBody>
      </p:sp>
    </p:spTree>
    <p:extLst>
      <p:ext uri="{BB962C8B-B14F-4D97-AF65-F5344CB8AC3E}">
        <p14:creationId xmlns:p14="http://schemas.microsoft.com/office/powerpoint/2010/main" val="385507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VA dstoryco">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A9C7933-0364-1537-3DF2-3CC4CD92CDD2}"/>
              </a:ext>
            </a:extLst>
          </p:cNvPr>
          <p:cNvCxnSpPr>
            <a:cxnSpLocks/>
          </p:cNvCxnSpPr>
          <p:nvPr userDrawn="1"/>
        </p:nvCxnSpPr>
        <p:spPr>
          <a:xfrm>
            <a:off x="950615"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1C49A45-27BF-1424-964B-92B28DBDEC16}"/>
              </a:ext>
            </a:extLst>
          </p:cNvPr>
          <p:cNvCxnSpPr>
            <a:cxnSpLocks/>
          </p:cNvCxnSpPr>
          <p:nvPr userDrawn="1"/>
        </p:nvCxnSpPr>
        <p:spPr>
          <a:xfrm>
            <a:off x="1702052"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358172A3-4EF3-0B94-EF67-A481F5B76C1B}"/>
              </a:ext>
            </a:extLst>
          </p:cNvPr>
          <p:cNvCxnSpPr>
            <a:cxnSpLocks/>
          </p:cNvCxnSpPr>
          <p:nvPr userDrawn="1"/>
        </p:nvCxnSpPr>
        <p:spPr>
          <a:xfrm>
            <a:off x="2444437"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C92789F-7872-D8CA-D3AA-350B6A1EB098}"/>
              </a:ext>
            </a:extLst>
          </p:cNvPr>
          <p:cNvCxnSpPr>
            <a:cxnSpLocks/>
          </p:cNvCxnSpPr>
          <p:nvPr userDrawn="1"/>
        </p:nvCxnSpPr>
        <p:spPr>
          <a:xfrm>
            <a:off x="3195874"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04E45F0-21C3-802C-236E-D2FE3223C5C4}"/>
              </a:ext>
            </a:extLst>
          </p:cNvPr>
          <p:cNvCxnSpPr>
            <a:cxnSpLocks/>
          </p:cNvCxnSpPr>
          <p:nvPr userDrawn="1"/>
        </p:nvCxnSpPr>
        <p:spPr>
          <a:xfrm>
            <a:off x="3956365"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A6F7685-F107-C073-1498-1978893C8771}"/>
              </a:ext>
            </a:extLst>
          </p:cNvPr>
          <p:cNvCxnSpPr>
            <a:cxnSpLocks/>
          </p:cNvCxnSpPr>
          <p:nvPr userDrawn="1"/>
        </p:nvCxnSpPr>
        <p:spPr>
          <a:xfrm>
            <a:off x="4707802"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2A72C9-21A6-9A3B-F398-7F77FE2B3AA5}"/>
              </a:ext>
            </a:extLst>
          </p:cNvPr>
          <p:cNvCxnSpPr>
            <a:cxnSpLocks/>
          </p:cNvCxnSpPr>
          <p:nvPr userDrawn="1"/>
        </p:nvCxnSpPr>
        <p:spPr>
          <a:xfrm>
            <a:off x="5450187"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DFB9711-F77F-4A36-5752-E59A025A353A}"/>
              </a:ext>
            </a:extLst>
          </p:cNvPr>
          <p:cNvCxnSpPr>
            <a:cxnSpLocks/>
          </p:cNvCxnSpPr>
          <p:nvPr userDrawn="1"/>
        </p:nvCxnSpPr>
        <p:spPr>
          <a:xfrm>
            <a:off x="6201624"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ECF410C-B320-CE75-26C8-2D1A988F00A1}"/>
              </a:ext>
            </a:extLst>
          </p:cNvPr>
          <p:cNvCxnSpPr>
            <a:cxnSpLocks/>
          </p:cNvCxnSpPr>
          <p:nvPr userDrawn="1"/>
        </p:nvCxnSpPr>
        <p:spPr>
          <a:xfrm>
            <a:off x="6934955"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07E39AC-D293-2004-52FB-873C3E4F6CD2}"/>
              </a:ext>
            </a:extLst>
          </p:cNvPr>
          <p:cNvCxnSpPr>
            <a:cxnSpLocks/>
          </p:cNvCxnSpPr>
          <p:nvPr userDrawn="1"/>
        </p:nvCxnSpPr>
        <p:spPr>
          <a:xfrm>
            <a:off x="7686392"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2499522-EF83-E4E7-0A18-0D934517D3BD}"/>
              </a:ext>
            </a:extLst>
          </p:cNvPr>
          <p:cNvCxnSpPr>
            <a:cxnSpLocks/>
          </p:cNvCxnSpPr>
          <p:nvPr userDrawn="1"/>
        </p:nvCxnSpPr>
        <p:spPr>
          <a:xfrm>
            <a:off x="8428777"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DE2CEAD-2700-F040-536F-E61DE3F9CF40}"/>
              </a:ext>
            </a:extLst>
          </p:cNvPr>
          <p:cNvCxnSpPr>
            <a:cxnSpLocks/>
          </p:cNvCxnSpPr>
          <p:nvPr userDrawn="1"/>
        </p:nvCxnSpPr>
        <p:spPr>
          <a:xfrm>
            <a:off x="9180214"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B502448-FC08-2856-ED09-D0F229145B2E}"/>
              </a:ext>
            </a:extLst>
          </p:cNvPr>
          <p:cNvCxnSpPr>
            <a:cxnSpLocks/>
          </p:cNvCxnSpPr>
          <p:nvPr userDrawn="1"/>
        </p:nvCxnSpPr>
        <p:spPr>
          <a:xfrm>
            <a:off x="9931652"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8F9BF8B-C119-C06F-BED8-7EC723069F88}"/>
              </a:ext>
            </a:extLst>
          </p:cNvPr>
          <p:cNvCxnSpPr>
            <a:cxnSpLocks/>
          </p:cNvCxnSpPr>
          <p:nvPr userDrawn="1"/>
        </p:nvCxnSpPr>
        <p:spPr>
          <a:xfrm>
            <a:off x="10683089"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C93B800-D9CA-93F6-A5E2-1A72AB30ADE7}"/>
              </a:ext>
            </a:extLst>
          </p:cNvPr>
          <p:cNvCxnSpPr>
            <a:cxnSpLocks/>
          </p:cNvCxnSpPr>
          <p:nvPr userDrawn="1"/>
        </p:nvCxnSpPr>
        <p:spPr>
          <a:xfrm>
            <a:off x="11425474" y="1199584"/>
            <a:ext cx="0" cy="2682000"/>
          </a:xfrm>
          <a:prstGeom prst="line">
            <a:avLst/>
          </a:prstGeom>
          <a:ln w="12700">
            <a:solidFill>
              <a:schemeClr val="bg1">
                <a:alpha val="10182"/>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7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slideLayout" Target="../slideLayouts/slideLayout3.xml"/><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image" Target="../media/image1.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svg"/><Relationship Id="rId19" Type="http://schemas.openxmlformats.org/officeDocument/2006/relationships/image" Target="../media/image15.png"/><Relationship Id="rId4" Type="http://schemas.openxmlformats.org/officeDocument/2006/relationships/theme" Target="../theme/theme1.xml"/><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10.svg"/><Relationship Id="rId2"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image" Target="../media/image22.svg"/><Relationship Id="rId11" Type="http://schemas.openxmlformats.org/officeDocument/2006/relationships/image" Target="../media/image9.png"/><Relationship Id="rId5" Type="http://schemas.openxmlformats.org/officeDocument/2006/relationships/image" Target="../media/image21.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40506"/>
        </a:solidFill>
        <a:effectLst/>
      </p:bgPr>
    </p:bg>
    <p:spTree>
      <p:nvGrpSpPr>
        <p:cNvPr id="1" name=""/>
        <p:cNvGrpSpPr/>
        <p:nvPr/>
      </p:nvGrpSpPr>
      <p:grpSpPr>
        <a:xfrm>
          <a:off x="0" y="0"/>
          <a:ext cx="0" cy="0"/>
          <a:chOff x="0" y="0"/>
          <a:chExt cx="0" cy="0"/>
        </a:xfrm>
      </p:grpSpPr>
      <p:pic>
        <p:nvPicPr>
          <p:cNvPr id="2" name="Grid">
            <a:extLst>
              <a:ext uri="{FF2B5EF4-FFF2-40B4-BE49-F238E27FC236}">
                <a16:creationId xmlns:a16="http://schemas.microsoft.com/office/drawing/2014/main" id="{5D8A5CF2-AB5F-8BB9-8D2D-59B03CCD3CE4}"/>
              </a:ext>
            </a:extLst>
          </p:cNvPr>
          <p:cNvPicPr>
            <a:picLocks noGrp="1" noRot="1" noChangeAspect="1" noMove="1" noResize="1" noEditPoints="1" noAdjustHandles="1" noChangeArrowheads="1" noChangeShapeType="1" noCrop="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8834" y="184546"/>
            <a:ext cx="11835172" cy="6504922"/>
          </a:xfrm>
          <a:prstGeom prst="rect">
            <a:avLst/>
          </a:prstGeom>
        </p:spPr>
      </p:pic>
      <p:sp>
        <p:nvSpPr>
          <p:cNvPr id="9" name="Right BG">
            <a:extLst>
              <a:ext uri="{FF2B5EF4-FFF2-40B4-BE49-F238E27FC236}">
                <a16:creationId xmlns:a16="http://schemas.microsoft.com/office/drawing/2014/main" id="{7245400B-9651-9A06-A3C5-02E7918781FD}"/>
              </a:ext>
            </a:extLst>
          </p:cNvPr>
          <p:cNvSpPr>
            <a:spLocks noGrp="1" noRot="1" noMove="1" noResize="1" noEditPoints="1" noAdjustHandles="1" noChangeArrowheads="1" noChangeShapeType="1"/>
          </p:cNvSpPr>
          <p:nvPr userDrawn="1"/>
        </p:nvSpPr>
        <p:spPr>
          <a:xfrm>
            <a:off x="11614547" y="181527"/>
            <a:ext cx="368468" cy="649494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Logo BG">
            <a:extLst>
              <a:ext uri="{FF2B5EF4-FFF2-40B4-BE49-F238E27FC236}">
                <a16:creationId xmlns:a16="http://schemas.microsoft.com/office/drawing/2014/main" id="{6B05D6E3-168D-E17E-676A-02CFFBACEE96}"/>
              </a:ext>
            </a:extLst>
          </p:cNvPr>
          <p:cNvSpPr>
            <a:spLocks noGrp="1" noRot="1" noMove="1" noResize="1" noEditPoints="1" noAdjustHandles="1" noChangeArrowheads="1" noChangeShapeType="1"/>
          </p:cNvSpPr>
          <p:nvPr userDrawn="1"/>
        </p:nvSpPr>
        <p:spPr>
          <a:xfrm>
            <a:off x="10311528" y="5798994"/>
            <a:ext cx="1314925" cy="87748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TVA Logo">
            <a:extLst>
              <a:ext uri="{FF2B5EF4-FFF2-40B4-BE49-F238E27FC236}">
                <a16:creationId xmlns:a16="http://schemas.microsoft.com/office/drawing/2014/main" id="{E07A2656-409C-3CEA-917B-56BAFAE59CBE}"/>
              </a:ext>
            </a:extLst>
          </p:cNvPr>
          <p:cNvPicPr/>
          <p:nvPr userDrawn="1"/>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522758" y="5973223"/>
            <a:ext cx="1281976" cy="543259"/>
          </a:xfrm>
          <a:prstGeom prst="rect">
            <a:avLst/>
          </a:prstGeom>
        </p:spPr>
      </p:pic>
      <p:pic>
        <p:nvPicPr>
          <p:cNvPr id="22" name="Progress Bar BG">
            <a:extLst>
              <a:ext uri="{FF2B5EF4-FFF2-40B4-BE49-F238E27FC236}">
                <a16:creationId xmlns:a16="http://schemas.microsoft.com/office/drawing/2014/main" id="{429D2447-A4F1-786A-18AF-79D06A5EE189}"/>
              </a:ext>
            </a:extLst>
          </p:cNvPr>
          <p:cNvPicPr>
            <a:picLocks noChangeAspect="1"/>
          </p:cNvPicPr>
          <p:nvPr userDrawn="1"/>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b="11544"/>
          <a:stretch/>
        </p:blipFill>
        <p:spPr>
          <a:xfrm>
            <a:off x="11727231" y="556449"/>
            <a:ext cx="162000" cy="4979641"/>
          </a:xfrm>
          <a:prstGeom prst="rect">
            <a:avLst/>
          </a:prstGeom>
        </p:spPr>
      </p:pic>
      <p:pic>
        <p:nvPicPr>
          <p:cNvPr id="14" name="Down arrow">
            <a:extLst>
              <a:ext uri="{FF2B5EF4-FFF2-40B4-BE49-F238E27FC236}">
                <a16:creationId xmlns:a16="http://schemas.microsoft.com/office/drawing/2014/main" id="{F0E169BC-A975-6D26-99F2-0B63509D1618}"/>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720168" y="5622931"/>
            <a:ext cx="177149" cy="177149"/>
          </a:xfrm>
          <a:prstGeom prst="rect">
            <a:avLst/>
          </a:prstGeom>
        </p:spPr>
      </p:pic>
      <p:pic>
        <p:nvPicPr>
          <p:cNvPr id="25" name="Up arrow">
            <a:extLst>
              <a:ext uri="{FF2B5EF4-FFF2-40B4-BE49-F238E27FC236}">
                <a16:creationId xmlns:a16="http://schemas.microsoft.com/office/drawing/2014/main" id="{60666A1C-F712-0611-5110-E0DD4681C9A9}"/>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719658" y="292462"/>
            <a:ext cx="177149" cy="177149"/>
          </a:xfrm>
          <a:prstGeom prst="rect">
            <a:avLst/>
          </a:prstGeom>
        </p:spPr>
      </p:pic>
      <p:sp>
        <p:nvSpPr>
          <p:cNvPr id="28" name="Orange Frame">
            <a:extLst>
              <a:ext uri="{FF2B5EF4-FFF2-40B4-BE49-F238E27FC236}">
                <a16:creationId xmlns:a16="http://schemas.microsoft.com/office/drawing/2014/main" id="{8F082FA4-3990-78DC-8913-3EFCC8FF2B73}"/>
              </a:ext>
            </a:extLst>
          </p:cNvPr>
          <p:cNvSpPr/>
          <p:nvPr userDrawn="1"/>
        </p:nvSpPr>
        <p:spPr>
          <a:xfrm>
            <a:off x="178415" y="168532"/>
            <a:ext cx="11835171" cy="6520936"/>
          </a:xfrm>
          <a:prstGeom prst="rect">
            <a:avLst/>
          </a:prstGeom>
          <a:noFill/>
          <a:ln w="57150">
            <a:solidFill>
              <a:schemeClr val="accent1"/>
            </a:solidFill>
          </a:ln>
          <a:effectLst>
            <a:glow rad="254000">
              <a:schemeClr val="accent1">
                <a:alpha val="2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story.co">
            <a:extLst>
              <a:ext uri="{FF2B5EF4-FFF2-40B4-BE49-F238E27FC236}">
                <a16:creationId xmlns:a16="http://schemas.microsoft.com/office/drawing/2014/main" id="{E4211537-2ACC-A4B8-88A7-B1D893B70DDB}"/>
              </a:ext>
            </a:extLst>
          </p:cNvPr>
          <p:cNvSpPr txBox="1"/>
          <p:nvPr userDrawn="1"/>
        </p:nvSpPr>
        <p:spPr>
          <a:xfrm>
            <a:off x="6215959" y="6340484"/>
            <a:ext cx="952184" cy="184666"/>
          </a:xfrm>
          <a:prstGeom prst="rect">
            <a:avLst/>
          </a:prstGeom>
          <a:noFill/>
          <a:effectLst>
            <a:glow rad="254000">
              <a:schemeClr val="accent1">
                <a:alpha val="10000"/>
              </a:schemeClr>
            </a:glow>
          </a:effectLst>
        </p:spPr>
        <p:txBody>
          <a:bodyPr wrap="none" lIns="0" tIns="0" rIns="0" bIns="0" rtlCol="0">
            <a:spAutoFit/>
          </a:bodyPr>
          <a:lstStyle>
            <a:defPPr>
              <a:defRPr lang="en-US"/>
            </a:defPPr>
            <a:lvl1pPr>
              <a:defRPr sz="1200" spc="100">
                <a:solidFill>
                  <a:schemeClr val="accent1"/>
                </a:solidFill>
              </a:defRPr>
            </a:lvl1pPr>
          </a:lstStyle>
          <a:p>
            <a:pPr lvl="0"/>
            <a:r>
              <a:rPr lang="en-US" dirty="0">
                <a:latin typeface="+mj-lt"/>
              </a:rPr>
              <a:t>DSTORY.CO</a:t>
            </a:r>
            <a:endParaRPr lang="en-GB" dirty="0">
              <a:latin typeface="+mj-lt"/>
            </a:endParaRPr>
          </a:p>
        </p:txBody>
      </p:sp>
      <p:grpSp>
        <p:nvGrpSpPr>
          <p:cNvPr id="19" name="Slashes">
            <a:extLst>
              <a:ext uri="{FF2B5EF4-FFF2-40B4-BE49-F238E27FC236}">
                <a16:creationId xmlns:a16="http://schemas.microsoft.com/office/drawing/2014/main" id="{F70F23E3-E826-01D6-337E-0614235BE40D}"/>
              </a:ext>
            </a:extLst>
          </p:cNvPr>
          <p:cNvGrpSpPr/>
          <p:nvPr userDrawn="1"/>
        </p:nvGrpSpPr>
        <p:grpSpPr>
          <a:xfrm>
            <a:off x="5936721" y="6417087"/>
            <a:ext cx="196840" cy="78171"/>
            <a:chOff x="2519016" y="5889206"/>
            <a:chExt cx="196840" cy="78171"/>
          </a:xfrm>
          <a:effectLst/>
        </p:grpSpPr>
        <p:cxnSp>
          <p:nvCxnSpPr>
            <p:cNvPr id="20" name="Slash 2">
              <a:extLst>
                <a:ext uri="{FF2B5EF4-FFF2-40B4-BE49-F238E27FC236}">
                  <a16:creationId xmlns:a16="http://schemas.microsoft.com/office/drawing/2014/main" id="{6E2F039E-65E6-95DA-3C6A-8FD3683E316B}"/>
                </a:ext>
              </a:extLst>
            </p:cNvPr>
            <p:cNvCxnSpPr>
              <a:cxnSpLocks/>
            </p:cNvCxnSpPr>
            <p:nvPr userDrawn="1"/>
          </p:nvCxnSpPr>
          <p:spPr>
            <a:xfrm flipH="1">
              <a:off x="2519016" y="5889206"/>
              <a:ext cx="88935" cy="781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lash 1">
              <a:extLst>
                <a:ext uri="{FF2B5EF4-FFF2-40B4-BE49-F238E27FC236}">
                  <a16:creationId xmlns:a16="http://schemas.microsoft.com/office/drawing/2014/main" id="{9F537BD0-9485-305E-CFDF-959505DCFE31}"/>
                </a:ext>
              </a:extLst>
            </p:cNvPr>
            <p:cNvCxnSpPr>
              <a:cxnSpLocks/>
            </p:cNvCxnSpPr>
            <p:nvPr userDrawn="1"/>
          </p:nvCxnSpPr>
          <p:spPr>
            <a:xfrm flipH="1">
              <a:off x="2626921" y="5889206"/>
              <a:ext cx="88935" cy="7817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7" name="Footer">
            <a:extLst>
              <a:ext uri="{FF2B5EF4-FFF2-40B4-BE49-F238E27FC236}">
                <a16:creationId xmlns:a16="http://schemas.microsoft.com/office/drawing/2014/main" id="{8D12E4EA-3E14-0ED9-C05C-FAC7F213A83F}"/>
              </a:ext>
            </a:extLst>
          </p:cNvPr>
          <p:cNvSpPr txBox="1"/>
          <p:nvPr userDrawn="1"/>
        </p:nvSpPr>
        <p:spPr>
          <a:xfrm>
            <a:off x="943787" y="6340484"/>
            <a:ext cx="4972515" cy="184666"/>
          </a:xfrm>
          <a:prstGeom prst="rect">
            <a:avLst/>
          </a:prstGeom>
          <a:noFill/>
          <a:effectLst>
            <a:glow rad="254000">
              <a:schemeClr val="accent1">
                <a:alpha val="10000"/>
              </a:schemeClr>
            </a:glow>
          </a:effectLst>
        </p:spPr>
        <p:txBody>
          <a:bodyPr wrap="none" lIns="0" tIns="0" rIns="0" bIns="0" rtlCol="0">
            <a:spAutoFit/>
          </a:bodyPr>
          <a:lstStyle>
            <a:defPPr>
              <a:defRPr lang="en-US"/>
            </a:defPPr>
            <a:lvl1pPr>
              <a:defRPr sz="1200" spc="100">
                <a:solidFill>
                  <a:schemeClr val="accent1"/>
                </a:solidFill>
              </a:defRPr>
            </a:lvl1pPr>
          </a:lstStyle>
          <a:p>
            <a:pPr lvl="0"/>
            <a:r>
              <a:rPr lang="en-US" dirty="0">
                <a:latin typeface="+mj-lt"/>
              </a:rPr>
              <a:t>TIME VARIANCE AUTHORITY PRESENTATION COMMISSION</a:t>
            </a:r>
            <a:endParaRPr lang="en-GB" dirty="0">
              <a:latin typeface="+mj-lt"/>
            </a:endParaRPr>
          </a:p>
        </p:txBody>
      </p:sp>
      <p:sp>
        <p:nvSpPr>
          <p:cNvPr id="16" name="Slide Number">
            <a:extLst>
              <a:ext uri="{FF2B5EF4-FFF2-40B4-BE49-F238E27FC236}">
                <a16:creationId xmlns:a16="http://schemas.microsoft.com/office/drawing/2014/main" id="{DC672B12-B5FA-12EC-1AE1-345549ABAC36}"/>
              </a:ext>
            </a:extLst>
          </p:cNvPr>
          <p:cNvSpPr txBox="1"/>
          <p:nvPr userDrawn="1"/>
        </p:nvSpPr>
        <p:spPr>
          <a:xfrm>
            <a:off x="414790" y="6340484"/>
            <a:ext cx="317395" cy="184666"/>
          </a:xfrm>
          <a:prstGeom prst="rect">
            <a:avLst/>
          </a:prstGeom>
          <a:noFill/>
          <a:effectLst>
            <a:glow rad="254000">
              <a:schemeClr val="accent1">
                <a:alpha val="10000"/>
              </a:schemeClr>
            </a:glow>
          </a:effectLst>
        </p:spPr>
        <p:txBody>
          <a:bodyPr wrap="none" lIns="0" tIns="0" rIns="0" bIns="0" rtlCol="0">
            <a:spAutoFit/>
          </a:bodyPr>
          <a:lstStyle/>
          <a:p>
            <a:fld id="{4A0C0A04-4F5D-470E-9BFB-A290B5853FC7}" type="slidenum">
              <a:rPr lang="en-US" sz="1200" spc="100" smtClean="0">
                <a:solidFill>
                  <a:schemeClr val="accent1"/>
                </a:solidFill>
                <a:latin typeface="IBM Plex Mono Medium" panose="020F0502020204030204" pitchFamily="49" charset="0"/>
              </a:rPr>
              <a:t>‹#›</a:t>
            </a:fld>
            <a:endParaRPr lang="en-GB" sz="1200" spc="100" dirty="0">
              <a:solidFill>
                <a:schemeClr val="accent1"/>
              </a:solidFill>
              <a:latin typeface="IBM Plex Mono Medium" panose="020F0502020204030204" pitchFamily="49" charset="0"/>
            </a:endParaRPr>
          </a:p>
        </p:txBody>
      </p:sp>
      <p:pic>
        <p:nvPicPr>
          <p:cNvPr id="4" name="Icon 5">
            <a:extLst>
              <a:ext uri="{FF2B5EF4-FFF2-40B4-BE49-F238E27FC236}">
                <a16:creationId xmlns:a16="http://schemas.microsoft.com/office/drawing/2014/main" id="{3181B6C9-A01D-1619-9C2F-C9DAB6C8CA4D}"/>
              </a:ext>
            </a:extLst>
          </p:cNvPr>
          <p:cNvPicPr>
            <a:picLocks noChangeAspect="1"/>
          </p:cNvPicPr>
          <p:nvPr userDrawn="1"/>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444185" y="5648154"/>
            <a:ext cx="288000" cy="293539"/>
          </a:xfrm>
          <a:prstGeom prst="rect">
            <a:avLst/>
          </a:prstGeom>
          <a:effectLst>
            <a:glow rad="254000">
              <a:schemeClr val="accent1">
                <a:alpha val="10000"/>
              </a:schemeClr>
            </a:glow>
          </a:effectLst>
        </p:spPr>
      </p:pic>
      <p:pic>
        <p:nvPicPr>
          <p:cNvPr id="3" name="Icon 4">
            <a:extLst>
              <a:ext uri="{FF2B5EF4-FFF2-40B4-BE49-F238E27FC236}">
                <a16:creationId xmlns:a16="http://schemas.microsoft.com/office/drawing/2014/main" id="{74C5E8FB-D681-C1F1-8465-5CAAAA3B2430}"/>
              </a:ext>
            </a:extLst>
          </p:cNvPr>
          <p:cNvPicPr>
            <a:picLocks noChangeAspect="1"/>
          </p:cNvPicPr>
          <p:nvPr userDrawn="1"/>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444185" y="5107379"/>
            <a:ext cx="288000" cy="288000"/>
          </a:xfrm>
          <a:prstGeom prst="rect">
            <a:avLst/>
          </a:prstGeom>
          <a:effectLst>
            <a:glow rad="254000">
              <a:schemeClr val="accent1">
                <a:alpha val="10000"/>
              </a:schemeClr>
            </a:glow>
          </a:effectLst>
        </p:spPr>
      </p:pic>
      <p:pic>
        <p:nvPicPr>
          <p:cNvPr id="8" name="Icon 3">
            <a:extLst>
              <a:ext uri="{FF2B5EF4-FFF2-40B4-BE49-F238E27FC236}">
                <a16:creationId xmlns:a16="http://schemas.microsoft.com/office/drawing/2014/main" id="{B0DE1F38-639F-0DB8-93F7-1FC0B1241A27}"/>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44185" y="4566604"/>
            <a:ext cx="288000" cy="288000"/>
          </a:xfrm>
          <a:prstGeom prst="rect">
            <a:avLst/>
          </a:prstGeom>
          <a:effectLst>
            <a:glow rad="254000">
              <a:schemeClr val="accent1">
                <a:alpha val="10000"/>
              </a:schemeClr>
            </a:glow>
          </a:effectLst>
        </p:spPr>
      </p:pic>
      <p:pic>
        <p:nvPicPr>
          <p:cNvPr id="7" name="Icon 2">
            <a:extLst>
              <a:ext uri="{FF2B5EF4-FFF2-40B4-BE49-F238E27FC236}">
                <a16:creationId xmlns:a16="http://schemas.microsoft.com/office/drawing/2014/main" id="{5FD793D6-BD06-0963-5241-D1EA7ADD05D4}"/>
              </a:ext>
            </a:extLst>
          </p:cNvPr>
          <p:cNvPicPr>
            <a:picLocks noChangeAspect="1"/>
          </p:cNvPicPr>
          <p:nvPr userDrawn="1"/>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444185" y="4025829"/>
            <a:ext cx="288000" cy="288000"/>
          </a:xfrm>
          <a:prstGeom prst="rect">
            <a:avLst/>
          </a:prstGeom>
          <a:effectLst>
            <a:glow rad="254000">
              <a:schemeClr val="accent1">
                <a:alpha val="10000"/>
              </a:schemeClr>
            </a:glow>
          </a:effectLst>
        </p:spPr>
      </p:pic>
      <p:pic>
        <p:nvPicPr>
          <p:cNvPr id="6" name="Icon 1">
            <a:extLst>
              <a:ext uri="{FF2B5EF4-FFF2-40B4-BE49-F238E27FC236}">
                <a16:creationId xmlns:a16="http://schemas.microsoft.com/office/drawing/2014/main" id="{AD7733C0-CBA0-852C-346B-871AE39E1B16}"/>
              </a:ext>
            </a:extLst>
          </p:cNvPr>
          <p:cNvPicPr>
            <a:picLocks noChangeAspect="1"/>
          </p:cNvPicPr>
          <p:nvPr userDrawn="1"/>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44185" y="3481878"/>
            <a:ext cx="288000" cy="288000"/>
          </a:xfrm>
          <a:prstGeom prst="rect">
            <a:avLst/>
          </a:prstGeom>
          <a:effectLst>
            <a:glow rad="254000">
              <a:schemeClr val="accent1">
                <a:alpha val="10000"/>
              </a:schemeClr>
            </a:glow>
          </a:effectLst>
        </p:spPr>
      </p:pic>
    </p:spTree>
    <p:extLst>
      <p:ext uri="{BB962C8B-B14F-4D97-AF65-F5344CB8AC3E}">
        <p14:creationId xmlns:p14="http://schemas.microsoft.com/office/powerpoint/2010/main" val="3952116430"/>
      </p:ext>
    </p:extLst>
  </p:cSld>
  <p:clrMap bg1="lt1" tx1="dk1" bg2="lt2" tx2="dk2" accent1="accent1" accent2="accent2" accent3="accent3" accent4="accent4" accent5="accent5" accent6="accent6" hlink="hlink" folHlink="folHlink"/>
  <p:sldLayoutIdLst>
    <p:sldLayoutId id="2147483656"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BM Plex Mono" panose="020B0509050203000203" pitchFamily="49"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IBM Plex Mono" panose="020B0509050203000203" pitchFamily="49"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IBM Plex Mono" panose="020B0509050203000203" pitchFamily="49"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40506"/>
        </a:solidFill>
        <a:effectLst/>
      </p:bgPr>
    </p:bg>
    <p:spTree>
      <p:nvGrpSpPr>
        <p:cNvPr id="1" name=""/>
        <p:cNvGrpSpPr/>
        <p:nvPr/>
      </p:nvGrpSpPr>
      <p:grpSpPr>
        <a:xfrm>
          <a:off x="0" y="0"/>
          <a:ext cx="0" cy="0"/>
          <a:chOff x="0" y="0"/>
          <a:chExt cx="0" cy="0"/>
        </a:xfrm>
      </p:grpSpPr>
      <p:pic>
        <p:nvPicPr>
          <p:cNvPr id="2" name="Grid">
            <a:extLst>
              <a:ext uri="{FF2B5EF4-FFF2-40B4-BE49-F238E27FC236}">
                <a16:creationId xmlns:a16="http://schemas.microsoft.com/office/drawing/2014/main" id="{5D8A5CF2-AB5F-8BB9-8D2D-59B03CCD3CE4}"/>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8834" y="184546"/>
            <a:ext cx="11835172" cy="6504922"/>
          </a:xfrm>
          <a:prstGeom prst="rect">
            <a:avLst/>
          </a:prstGeom>
        </p:spPr>
      </p:pic>
      <p:sp>
        <p:nvSpPr>
          <p:cNvPr id="26" name="Bottom Right BG">
            <a:extLst>
              <a:ext uri="{FF2B5EF4-FFF2-40B4-BE49-F238E27FC236}">
                <a16:creationId xmlns:a16="http://schemas.microsoft.com/office/drawing/2014/main" id="{5EC85333-A2A3-CE41-5BA7-8CEF8FB4024C}"/>
              </a:ext>
            </a:extLst>
          </p:cNvPr>
          <p:cNvSpPr>
            <a:spLocks noGrp="1" noRot="1" noMove="1" noResize="1" noEditPoints="1" noAdjustHandles="1" noChangeArrowheads="1" noChangeShapeType="1"/>
          </p:cNvSpPr>
          <p:nvPr userDrawn="1"/>
        </p:nvSpPr>
        <p:spPr>
          <a:xfrm>
            <a:off x="11614547" y="4435562"/>
            <a:ext cx="368468" cy="222240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Orange Middle Line">
            <a:extLst>
              <a:ext uri="{FF2B5EF4-FFF2-40B4-BE49-F238E27FC236}">
                <a16:creationId xmlns:a16="http://schemas.microsoft.com/office/drawing/2014/main" id="{B80BCC49-3DCE-87C6-0AB7-C147047AC352}"/>
              </a:ext>
            </a:extLst>
          </p:cNvPr>
          <p:cNvCxnSpPr>
            <a:cxnSpLocks/>
          </p:cNvCxnSpPr>
          <p:nvPr userDrawn="1"/>
        </p:nvCxnSpPr>
        <p:spPr>
          <a:xfrm>
            <a:off x="205920" y="4435563"/>
            <a:ext cx="11785488" cy="0"/>
          </a:xfrm>
          <a:prstGeom prst="line">
            <a:avLst/>
          </a:prstGeom>
          <a:ln w="38100">
            <a:solidFill>
              <a:schemeClr val="accent1"/>
            </a:solidFill>
          </a:ln>
          <a:effectLst>
            <a:glow rad="254000">
              <a:schemeClr val="accent1">
                <a:alpha val="10000"/>
              </a:schemeClr>
            </a:glow>
          </a:effectLst>
        </p:spPr>
        <p:style>
          <a:lnRef idx="2">
            <a:schemeClr val="accent2"/>
          </a:lnRef>
          <a:fillRef idx="0">
            <a:schemeClr val="accent2"/>
          </a:fillRef>
          <a:effectRef idx="1">
            <a:schemeClr val="accent2"/>
          </a:effectRef>
          <a:fontRef idx="minor">
            <a:schemeClr val="tx1"/>
          </a:fontRef>
        </p:style>
      </p:cxnSp>
      <p:sp>
        <p:nvSpPr>
          <p:cNvPr id="13" name="Red Middle Bar">
            <a:extLst>
              <a:ext uri="{FF2B5EF4-FFF2-40B4-BE49-F238E27FC236}">
                <a16:creationId xmlns:a16="http://schemas.microsoft.com/office/drawing/2014/main" id="{71F423DA-2A9A-616D-7FBB-E309937392F4}"/>
              </a:ext>
            </a:extLst>
          </p:cNvPr>
          <p:cNvSpPr/>
          <p:nvPr userDrawn="1"/>
        </p:nvSpPr>
        <p:spPr>
          <a:xfrm>
            <a:off x="205920" y="3990345"/>
            <a:ext cx="11785488" cy="360000"/>
          </a:xfrm>
          <a:prstGeom prst="rect">
            <a:avLst/>
          </a:prstGeom>
          <a:solidFill>
            <a:schemeClr val="accent2"/>
          </a:solidFill>
          <a:ln>
            <a:noFill/>
          </a:ln>
          <a:effectLst>
            <a:glow rad="254000">
              <a:schemeClr val="accent2">
                <a:alpha val="1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Red Middle Line">
            <a:extLst>
              <a:ext uri="{FF2B5EF4-FFF2-40B4-BE49-F238E27FC236}">
                <a16:creationId xmlns:a16="http://schemas.microsoft.com/office/drawing/2014/main" id="{98E83BD2-6FBC-96D4-09BC-F926D6514766}"/>
              </a:ext>
            </a:extLst>
          </p:cNvPr>
          <p:cNvCxnSpPr>
            <a:cxnSpLocks/>
          </p:cNvCxnSpPr>
          <p:nvPr userDrawn="1"/>
        </p:nvCxnSpPr>
        <p:spPr>
          <a:xfrm>
            <a:off x="205920" y="3905128"/>
            <a:ext cx="11785488" cy="0"/>
          </a:xfrm>
          <a:prstGeom prst="line">
            <a:avLst/>
          </a:prstGeom>
          <a:ln w="38100"/>
          <a:effectLst>
            <a:glow rad="254000">
              <a:schemeClr val="accent2">
                <a:alpha val="10000"/>
              </a:schemeClr>
            </a:glow>
          </a:effectLst>
        </p:spPr>
        <p:style>
          <a:lnRef idx="2">
            <a:schemeClr val="accent2"/>
          </a:lnRef>
          <a:fillRef idx="0">
            <a:schemeClr val="accent2"/>
          </a:fillRef>
          <a:effectRef idx="1">
            <a:schemeClr val="accent2"/>
          </a:effectRef>
          <a:fontRef idx="minor">
            <a:schemeClr val="tx1"/>
          </a:fontRef>
        </p:style>
      </p:cxnSp>
      <p:cxnSp>
        <p:nvCxnSpPr>
          <p:cNvPr id="12" name="Red Top Line">
            <a:extLst>
              <a:ext uri="{FF2B5EF4-FFF2-40B4-BE49-F238E27FC236}">
                <a16:creationId xmlns:a16="http://schemas.microsoft.com/office/drawing/2014/main" id="{6C63BD1F-83F3-F572-F491-1071D7BA42E2}"/>
              </a:ext>
            </a:extLst>
          </p:cNvPr>
          <p:cNvCxnSpPr>
            <a:cxnSpLocks/>
          </p:cNvCxnSpPr>
          <p:nvPr userDrawn="1"/>
        </p:nvCxnSpPr>
        <p:spPr>
          <a:xfrm>
            <a:off x="205920" y="1179963"/>
            <a:ext cx="11785488" cy="0"/>
          </a:xfrm>
          <a:prstGeom prst="line">
            <a:avLst/>
          </a:prstGeom>
          <a:ln w="38100"/>
          <a:effectLst>
            <a:glow rad="254000">
              <a:schemeClr val="accent2">
                <a:alpha val="10000"/>
              </a:schemeClr>
            </a:glow>
          </a:effectLst>
        </p:spPr>
        <p:style>
          <a:lnRef idx="2">
            <a:schemeClr val="accent2"/>
          </a:lnRef>
          <a:fillRef idx="0">
            <a:schemeClr val="accent2"/>
          </a:fillRef>
          <a:effectRef idx="1">
            <a:schemeClr val="accent2"/>
          </a:effectRef>
          <a:fontRef idx="minor">
            <a:schemeClr val="tx1"/>
          </a:fontRef>
        </p:style>
      </p:cxnSp>
      <p:sp>
        <p:nvSpPr>
          <p:cNvPr id="5" name="Red Top Bar">
            <a:extLst>
              <a:ext uri="{FF2B5EF4-FFF2-40B4-BE49-F238E27FC236}">
                <a16:creationId xmlns:a16="http://schemas.microsoft.com/office/drawing/2014/main" id="{B7CC68E2-FA30-A33F-6397-C54AA2156A2D}"/>
              </a:ext>
            </a:extLst>
          </p:cNvPr>
          <p:cNvSpPr/>
          <p:nvPr userDrawn="1"/>
        </p:nvSpPr>
        <p:spPr>
          <a:xfrm>
            <a:off x="205920" y="196858"/>
            <a:ext cx="11785488" cy="900000"/>
          </a:xfrm>
          <a:prstGeom prst="rect">
            <a:avLst/>
          </a:prstGeom>
          <a:solidFill>
            <a:schemeClr val="accent2"/>
          </a:solidFill>
          <a:ln>
            <a:noFill/>
          </a:ln>
          <a:effectLst>
            <a:glow rad="254000">
              <a:schemeClr val="accent2">
                <a:alpha val="1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rogress Bar BG">
            <a:extLst>
              <a:ext uri="{FF2B5EF4-FFF2-40B4-BE49-F238E27FC236}">
                <a16:creationId xmlns:a16="http://schemas.microsoft.com/office/drawing/2014/main" id="{479C1C41-1B72-DB31-1302-528C69780E38}"/>
              </a:ext>
            </a:extLst>
          </p:cNvPr>
          <p:cNvPicPr/>
          <p:nvPr userDrawn="1"/>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1" t="54567" r="-2" b="9816"/>
          <a:stretch/>
        </p:blipFill>
        <p:spPr>
          <a:xfrm>
            <a:off x="11726222" y="4763278"/>
            <a:ext cx="160101" cy="1596627"/>
          </a:xfrm>
          <a:prstGeom prst="rect">
            <a:avLst/>
          </a:prstGeom>
        </p:spPr>
      </p:pic>
      <p:pic>
        <p:nvPicPr>
          <p:cNvPr id="25" name="TVA Logo">
            <a:extLst>
              <a:ext uri="{FF2B5EF4-FFF2-40B4-BE49-F238E27FC236}">
                <a16:creationId xmlns:a16="http://schemas.microsoft.com/office/drawing/2014/main" id="{3064BF8C-2FDC-05D1-61CC-F177440D2A85}"/>
              </a:ext>
            </a:extLst>
          </p:cNvPr>
          <p:cNvPicPr/>
          <p:nvPr userDrawn="1"/>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03973" y="356599"/>
            <a:ext cx="1281976" cy="543259"/>
          </a:xfrm>
          <a:prstGeom prst="rect">
            <a:avLst/>
          </a:prstGeom>
        </p:spPr>
      </p:pic>
      <p:pic>
        <p:nvPicPr>
          <p:cNvPr id="3" name="Down arrow">
            <a:extLst>
              <a:ext uri="{FF2B5EF4-FFF2-40B4-BE49-F238E27FC236}">
                <a16:creationId xmlns:a16="http://schemas.microsoft.com/office/drawing/2014/main" id="{DB77071C-4807-CB95-8AAB-5F534377D2B6}"/>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721706" y="6411600"/>
            <a:ext cx="177149" cy="177149"/>
          </a:xfrm>
          <a:prstGeom prst="rect">
            <a:avLst/>
          </a:prstGeom>
        </p:spPr>
      </p:pic>
      <p:pic>
        <p:nvPicPr>
          <p:cNvPr id="4" name="Up arrow">
            <a:extLst>
              <a:ext uri="{FF2B5EF4-FFF2-40B4-BE49-F238E27FC236}">
                <a16:creationId xmlns:a16="http://schemas.microsoft.com/office/drawing/2014/main" id="{CCE436DE-43BC-2320-CB7B-96B8603FC409}"/>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721706" y="4534435"/>
            <a:ext cx="177149" cy="177149"/>
          </a:xfrm>
          <a:prstGeom prst="rect">
            <a:avLst/>
          </a:prstGeom>
        </p:spPr>
      </p:pic>
      <p:sp>
        <p:nvSpPr>
          <p:cNvPr id="28" name="Orange Frame">
            <a:extLst>
              <a:ext uri="{FF2B5EF4-FFF2-40B4-BE49-F238E27FC236}">
                <a16:creationId xmlns:a16="http://schemas.microsoft.com/office/drawing/2014/main" id="{8F082FA4-3990-78DC-8913-3EFCC8FF2B73}"/>
              </a:ext>
            </a:extLst>
          </p:cNvPr>
          <p:cNvSpPr/>
          <p:nvPr userDrawn="1"/>
        </p:nvSpPr>
        <p:spPr>
          <a:xfrm>
            <a:off x="178415" y="168532"/>
            <a:ext cx="11835171" cy="6520936"/>
          </a:xfrm>
          <a:prstGeom prst="rect">
            <a:avLst/>
          </a:prstGeom>
          <a:noFill/>
          <a:ln w="57150">
            <a:solidFill>
              <a:schemeClr val="accent1"/>
            </a:solidFill>
          </a:ln>
          <a:effectLst>
            <a:glow rad="254000">
              <a:schemeClr val="accent1">
                <a:alpha val="2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5419880"/>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BM Plex Mono" panose="020B0509050203000203" pitchFamily="49"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IBM Plex Mono" panose="020B0509050203000203" pitchFamily="49"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IBM Plex Mono" panose="020B0509050203000203" pitchFamily="49"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IBM Plex Mono" panose="020B0509050203000203" pitchFamily="49"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svg"/><Relationship Id="rId18" Type="http://schemas.openxmlformats.org/officeDocument/2006/relationships/image" Target="../media/image51.png"/><Relationship Id="rId3" Type="http://schemas.openxmlformats.org/officeDocument/2006/relationships/image" Target="../media/image36.svg"/><Relationship Id="rId21" Type="http://schemas.openxmlformats.org/officeDocument/2006/relationships/image" Target="../media/image54.svg"/><Relationship Id="rId7" Type="http://schemas.openxmlformats.org/officeDocument/2006/relationships/image" Target="../media/image40.svg"/><Relationship Id="rId12" Type="http://schemas.openxmlformats.org/officeDocument/2006/relationships/image" Target="../media/image45.png"/><Relationship Id="rId17" Type="http://schemas.openxmlformats.org/officeDocument/2006/relationships/image" Target="../media/image50.sv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5" Type="http://schemas.openxmlformats.org/officeDocument/2006/relationships/image" Target="../media/image48.svg"/><Relationship Id="rId10" Type="http://schemas.openxmlformats.org/officeDocument/2006/relationships/image" Target="../media/image43.png"/><Relationship Id="rId19" Type="http://schemas.openxmlformats.org/officeDocument/2006/relationships/image" Target="../media/image52.svg"/><Relationship Id="rId4" Type="http://schemas.openxmlformats.org/officeDocument/2006/relationships/image" Target="../media/image37.png"/><Relationship Id="rId9" Type="http://schemas.openxmlformats.org/officeDocument/2006/relationships/image" Target="../media/image42.svg"/><Relationship Id="rId14" Type="http://schemas.openxmlformats.org/officeDocument/2006/relationships/image" Target="../media/image47.png"/><Relationship Id="rId22"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people.dbmi.columbia.edu/~friedma/Projects/DiseaseSymptomKB/index.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rogress indicator">
            <a:extLst>
              <a:ext uri="{FF2B5EF4-FFF2-40B4-BE49-F238E27FC236}">
                <a16:creationId xmlns:a16="http://schemas.microsoft.com/office/drawing/2014/main" id="{76C8F9EE-FD94-E04F-3B27-F7AC191BE8CD}"/>
              </a:ext>
            </a:extLst>
          </p:cNvPr>
          <p:cNvSpPr/>
          <p:nvPr/>
        </p:nvSpPr>
        <p:spPr>
          <a:xfrm>
            <a:off x="11726148" y="561224"/>
            <a:ext cx="158390" cy="3778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Loading bar outer frame">
            <a:extLst>
              <a:ext uri="{FF2B5EF4-FFF2-40B4-BE49-F238E27FC236}">
                <a16:creationId xmlns:a16="http://schemas.microsoft.com/office/drawing/2014/main" id="{6AE5EB60-D4E5-CFA3-05E5-B02B18576ED5}"/>
              </a:ext>
            </a:extLst>
          </p:cNvPr>
          <p:cNvSpPr/>
          <p:nvPr/>
        </p:nvSpPr>
        <p:spPr>
          <a:xfrm>
            <a:off x="1709383" y="3331029"/>
            <a:ext cx="8686800" cy="2230434"/>
          </a:xfrm>
          <a:prstGeom prst="rect">
            <a:avLst/>
          </a:prstGeom>
          <a:noFill/>
          <a:ln w="317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Loading bar">
            <a:extLst>
              <a:ext uri="{FF2B5EF4-FFF2-40B4-BE49-F238E27FC236}">
                <a16:creationId xmlns:a16="http://schemas.microsoft.com/office/drawing/2014/main" id="{556FA2D9-4311-EA2E-5CD3-C971A412F2E9}"/>
              </a:ext>
            </a:extLst>
          </p:cNvPr>
          <p:cNvSpPr/>
          <p:nvPr/>
        </p:nvSpPr>
        <p:spPr>
          <a:xfrm>
            <a:off x="1568030" y="3200400"/>
            <a:ext cx="8573826" cy="21507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Loading text">
            <a:extLst>
              <a:ext uri="{FF2B5EF4-FFF2-40B4-BE49-F238E27FC236}">
                <a16:creationId xmlns:a16="http://schemas.microsoft.com/office/drawing/2014/main" id="{8A2B4786-9317-44A4-7F51-483C9C5A8E1B}"/>
              </a:ext>
            </a:extLst>
          </p:cNvPr>
          <p:cNvSpPr txBox="1"/>
          <p:nvPr/>
        </p:nvSpPr>
        <p:spPr>
          <a:xfrm>
            <a:off x="921277" y="1296537"/>
            <a:ext cx="10259219" cy="615553"/>
          </a:xfrm>
          <a:prstGeom prst="rect">
            <a:avLst/>
          </a:prstGeom>
          <a:noFill/>
          <a:effectLst>
            <a:glow rad="254000">
              <a:schemeClr val="accent1">
                <a:alpha val="10000"/>
              </a:schemeClr>
            </a:glow>
          </a:effectLst>
        </p:spPr>
        <p:txBody>
          <a:bodyPr wrap="none" lIns="0" tIns="0" rIns="0" bIns="0" rtlCol="0">
            <a:spAutoFit/>
          </a:bodyPr>
          <a:lstStyle/>
          <a:p>
            <a:pPr algn="ctr"/>
            <a:r>
              <a:rPr lang="en-US" sz="4000" spc="100" dirty="0">
                <a:solidFill>
                  <a:schemeClr val="accent1"/>
                </a:solidFill>
              </a:rPr>
              <a:t>Disease Prediction from Symptoms</a:t>
            </a:r>
          </a:p>
        </p:txBody>
      </p:sp>
      <p:sp>
        <p:nvSpPr>
          <p:cNvPr id="10" name="Rectangle 9">
            <a:extLst>
              <a:ext uri="{FF2B5EF4-FFF2-40B4-BE49-F238E27FC236}">
                <a16:creationId xmlns:a16="http://schemas.microsoft.com/office/drawing/2014/main" id="{85A68E11-9178-8A72-CF94-574F96A3FFED}"/>
              </a:ext>
            </a:extLst>
          </p:cNvPr>
          <p:cNvSpPr/>
          <p:nvPr/>
        </p:nvSpPr>
        <p:spPr>
          <a:xfrm>
            <a:off x="365760" y="5917474"/>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A4BEDCC-D5AD-26AB-C653-622F66989D2A}"/>
              </a:ext>
            </a:extLst>
          </p:cNvPr>
          <p:cNvSpPr txBox="1"/>
          <p:nvPr/>
        </p:nvSpPr>
        <p:spPr>
          <a:xfrm>
            <a:off x="2497788" y="3479872"/>
            <a:ext cx="6714309" cy="2154436"/>
          </a:xfrm>
          <a:prstGeom prst="rect">
            <a:avLst/>
          </a:prstGeom>
          <a:noFill/>
        </p:spPr>
        <p:txBody>
          <a:bodyPr wrap="square" lIns="0" tIns="0" rIns="0" bIns="0" rtlCol="0">
            <a:spAutoFit/>
          </a:bodyPr>
          <a:lstStyle/>
          <a:p>
            <a:pPr algn="ctr"/>
            <a:r>
              <a:rPr lang="en-US" sz="2800" spc="100" dirty="0"/>
              <a:t>MOHAMMED SHAZIN ABBAS</a:t>
            </a:r>
            <a:br>
              <a:rPr lang="en-US" sz="2800" spc="100" dirty="0"/>
            </a:br>
            <a:r>
              <a:rPr lang="en-US" sz="2800" spc="100" dirty="0"/>
              <a:t>NITEESH KUMAR PANDEY</a:t>
            </a:r>
          </a:p>
          <a:p>
            <a:pPr algn="ctr"/>
            <a:r>
              <a:rPr lang="en-US" sz="2800" spc="100" dirty="0"/>
              <a:t>C LOKESH SWARUP</a:t>
            </a:r>
          </a:p>
          <a:p>
            <a:pPr algn="ctr"/>
            <a:r>
              <a:rPr lang="en-US" sz="2800" spc="100" dirty="0"/>
              <a:t>ANKUSH KUMAR</a:t>
            </a:r>
          </a:p>
          <a:p>
            <a:pPr algn="ctr"/>
            <a:endParaRPr lang="en-US" sz="2800" spc="100" dirty="0"/>
          </a:p>
        </p:txBody>
      </p:sp>
    </p:spTree>
    <p:custDataLst>
      <p:tags r:id="rId1"/>
    </p:custDataLst>
    <p:extLst>
      <p:ext uri="{BB962C8B-B14F-4D97-AF65-F5344CB8AC3E}">
        <p14:creationId xmlns:p14="http://schemas.microsoft.com/office/powerpoint/2010/main" val="146250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1E860-CDEE-4DDA-0F37-E422F809C9DE}"/>
              </a:ext>
            </a:extLst>
          </p:cNvPr>
          <p:cNvSpPr txBox="1"/>
          <p:nvPr/>
        </p:nvSpPr>
        <p:spPr>
          <a:xfrm>
            <a:off x="885482" y="316497"/>
            <a:ext cx="4265911" cy="523220"/>
          </a:xfrm>
          <a:prstGeom prst="rect">
            <a:avLst/>
          </a:prstGeom>
          <a:noFill/>
        </p:spPr>
        <p:txBody>
          <a:bodyPr wrap="none" rtlCol="0">
            <a:spAutoFit/>
          </a:bodyPr>
          <a:lstStyle/>
          <a:p>
            <a:r>
              <a:rPr lang="en-US" sz="2800" b="1" dirty="0">
                <a:solidFill>
                  <a:schemeClr val="accent1"/>
                </a:solidFill>
              </a:rPr>
              <a:t>MODEL ARCHITECTURE:</a:t>
            </a:r>
          </a:p>
        </p:txBody>
      </p:sp>
      <p:sp>
        <p:nvSpPr>
          <p:cNvPr id="2" name="Rectangle 1">
            <a:extLst>
              <a:ext uri="{FF2B5EF4-FFF2-40B4-BE49-F238E27FC236}">
                <a16:creationId xmlns:a16="http://schemas.microsoft.com/office/drawing/2014/main" id="{7A08386D-363F-E729-6BD6-F33DF2D33345}"/>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D98E18-3049-840E-16F3-EA2D72AE262B}"/>
              </a:ext>
            </a:extLst>
          </p:cNvPr>
          <p:cNvSpPr txBox="1"/>
          <p:nvPr/>
        </p:nvSpPr>
        <p:spPr>
          <a:xfrm>
            <a:off x="885482" y="799817"/>
            <a:ext cx="10421031" cy="6186309"/>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1800" b="0" i="0" dirty="0">
                <a:solidFill>
                  <a:schemeClr val="bg1"/>
                </a:solidFill>
                <a:effectLst/>
              </a:rPr>
              <a:t> Combining Labels with Disease Column: </a:t>
            </a:r>
            <a:endParaRPr lang="en-US" b="0" i="0" dirty="0">
              <a:solidFill>
                <a:schemeClr val="bg1"/>
              </a:solidFill>
              <a:effectLst/>
            </a:endParaRPr>
          </a:p>
          <a:p>
            <a:pPr algn="l" rtl="0" fontAlgn="base"/>
            <a:r>
              <a:rPr lang="en-US" sz="1800" b="0" i="0" dirty="0">
                <a:solidFill>
                  <a:schemeClr val="bg1"/>
                </a:solidFill>
                <a:effectLst/>
              </a:rPr>
              <a:t> The one-hot encoded labels are concatenated with the disease column, creating a new dataset (`</a:t>
            </a:r>
            <a:r>
              <a:rPr lang="en-US" sz="1800" b="0" i="0" dirty="0" err="1">
                <a:solidFill>
                  <a:schemeClr val="bg1"/>
                </a:solidFill>
                <a:effectLst/>
              </a:rPr>
              <a:t>df_concat</a:t>
            </a:r>
            <a:r>
              <a:rPr lang="en-US" sz="1800" b="0" i="0" dirty="0">
                <a:solidFill>
                  <a:schemeClr val="bg1"/>
                </a:solidFill>
                <a:effectLst/>
              </a:rPr>
              <a:t>`) that encapsulates diseases along with their associated one-hot encoded symptoms. </a:t>
            </a:r>
            <a:endParaRPr lang="en-US" b="0" i="0" dirty="0">
              <a:solidFill>
                <a:schemeClr val="bg1"/>
              </a:solidFill>
              <a:effectLst/>
            </a:endParaRPr>
          </a:p>
          <a:p>
            <a:endParaRPr lang="en-US" dirty="0">
              <a:solidFill>
                <a:schemeClr val="bg1"/>
              </a:solidFill>
            </a:endParaRPr>
          </a:p>
          <a:p>
            <a:pPr marL="285750" indent="-285750">
              <a:buFont typeface="Arial" panose="020B0604020202020204" pitchFamily="34" charset="0"/>
              <a:buChar char="•"/>
            </a:pPr>
            <a:r>
              <a:rPr lang="en-US" sz="1800" b="0" i="0" dirty="0">
                <a:solidFill>
                  <a:schemeClr val="bg1"/>
                </a:solidFill>
                <a:effectLst/>
              </a:rPr>
              <a:t>Grouping and Summing for Symptom Aggregation: </a:t>
            </a:r>
          </a:p>
          <a:p>
            <a:r>
              <a:rPr lang="en-US" dirty="0">
                <a:solidFill>
                  <a:schemeClr val="bg1"/>
                </a:solidFill>
              </a:rPr>
              <a:t>To handle multiple symptoms associated with each disease, the dataset is grouped by disease, and symptom occurrences are summed across each group.</a:t>
            </a:r>
          </a:p>
          <a:p>
            <a:endParaRPr lang="en-US" dirty="0">
              <a:solidFill>
                <a:schemeClr val="bg1"/>
              </a:solidFill>
            </a:endParaRPr>
          </a:p>
          <a:p>
            <a:pPr marL="285750" indent="-285750" algn="l" rtl="0" fontAlgn="base">
              <a:buFont typeface="Arial" panose="020B0604020202020204" pitchFamily="34" charset="0"/>
              <a:buChar char="•"/>
            </a:pPr>
            <a:r>
              <a:rPr lang="en-US" sz="1800" b="0" i="0" dirty="0">
                <a:solidFill>
                  <a:schemeClr val="bg1"/>
                </a:solidFill>
                <a:effectLst/>
              </a:rPr>
              <a:t>Visualizing the Decision Tree: </a:t>
            </a:r>
          </a:p>
          <a:p>
            <a:pPr algn="l" rtl="0" fontAlgn="base"/>
            <a:r>
              <a:rPr lang="en-US" sz="1800" b="0" i="0" dirty="0">
                <a:solidFill>
                  <a:schemeClr val="bg1"/>
                </a:solidFill>
                <a:effectLst/>
              </a:rPr>
              <a:t> </a:t>
            </a:r>
            <a:r>
              <a:rPr lang="en-IN" b="0" i="0" dirty="0">
                <a:solidFill>
                  <a:schemeClr val="bg1"/>
                </a:solidFill>
                <a:effectLst/>
              </a:rPr>
              <a:t>The Decision Tree model is visualized using the </a:t>
            </a:r>
            <a:r>
              <a:rPr lang="en-IN" b="0" i="0" dirty="0" err="1">
                <a:solidFill>
                  <a:schemeClr val="bg1"/>
                </a:solidFill>
                <a:effectLst/>
              </a:rPr>
              <a:t>graphviz</a:t>
            </a:r>
            <a:r>
              <a:rPr lang="en-IN" b="0" i="0" dirty="0">
                <a:solidFill>
                  <a:schemeClr val="bg1"/>
                </a:solidFill>
                <a:effectLst/>
              </a:rPr>
              <a:t> library, providing a graphical representation of the decision-making process. This visualization aids in understanding how the model makes predictions based on symptoms.</a:t>
            </a:r>
          </a:p>
          <a:p>
            <a:pPr algn="l" rtl="0" fontAlgn="base"/>
            <a:endParaRPr lang="en-IN" dirty="0">
              <a:solidFill>
                <a:schemeClr val="bg1"/>
              </a:solidFill>
            </a:endParaRPr>
          </a:p>
          <a:p>
            <a:pPr marL="285750" indent="-285750" algn="l" rtl="0" fontAlgn="base">
              <a:buFont typeface="Arial" panose="020B0604020202020204" pitchFamily="34" charset="0"/>
              <a:buChar char="•"/>
            </a:pPr>
            <a:r>
              <a:rPr lang="en-IN" b="0" i="0" dirty="0">
                <a:solidFill>
                  <a:schemeClr val="bg1"/>
                </a:solidFill>
                <a:effectLst/>
              </a:rPr>
              <a:t>Model Evaluation:</a:t>
            </a:r>
          </a:p>
          <a:p>
            <a:pPr algn="l" rtl="0" fontAlgn="base"/>
            <a:r>
              <a:rPr lang="en-US" sz="1800" b="0" i="0" dirty="0">
                <a:solidFill>
                  <a:schemeClr val="bg1"/>
                </a:solidFill>
                <a:effectLst/>
              </a:rPr>
              <a:t>The accuracy of the trained model is evaluated on the entire dataset, providing insights into its overall performance. </a:t>
            </a:r>
            <a:endParaRPr lang="en-US" b="0" i="0" dirty="0">
              <a:solidFill>
                <a:schemeClr val="bg1"/>
              </a:solidFill>
              <a:effectLst/>
            </a:endParaRPr>
          </a:p>
          <a:p>
            <a:pPr algn="l" rtl="0" fontAlgn="base"/>
            <a:r>
              <a:rPr lang="en-US" sz="1800" b="0" i="0" dirty="0">
                <a:solidFill>
                  <a:schemeClr val="bg1"/>
                </a:solidFill>
                <a:effectLst/>
              </a:rPr>
              <a:t>  - The model is employed to predict diseases based on symptoms, and the results are compared against the actual disease occurrences for verification. </a:t>
            </a:r>
            <a:endParaRPr lang="en-US" b="0" i="0" dirty="0">
              <a:solidFill>
                <a:schemeClr val="bg1"/>
              </a:solidFill>
              <a:effectLst/>
            </a:endParaRPr>
          </a:p>
          <a:p>
            <a:pPr algn="l" rtl="0" fontAlgn="base"/>
            <a:endParaRPr lang="en-IN" b="0" i="0" dirty="0">
              <a:solidFill>
                <a:schemeClr val="bg1"/>
              </a:solidFill>
              <a:effectLst/>
            </a:endParaRPr>
          </a:p>
        </p:txBody>
      </p:sp>
    </p:spTree>
    <p:extLst>
      <p:ext uri="{BB962C8B-B14F-4D97-AF65-F5344CB8AC3E}">
        <p14:creationId xmlns:p14="http://schemas.microsoft.com/office/powerpoint/2010/main" val="99295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gress indicator">
            <a:extLst>
              <a:ext uri="{FF2B5EF4-FFF2-40B4-BE49-F238E27FC236}">
                <a16:creationId xmlns:a16="http://schemas.microsoft.com/office/drawing/2014/main" id="{F0D20AFD-7EED-1FB9-58FF-38CE71E706B2}"/>
              </a:ext>
            </a:extLst>
          </p:cNvPr>
          <p:cNvSpPr/>
          <p:nvPr/>
        </p:nvSpPr>
        <p:spPr>
          <a:xfrm>
            <a:off x="11722736" y="5259126"/>
            <a:ext cx="158390" cy="158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a:extLst>
              <a:ext uri="{FF2B5EF4-FFF2-40B4-BE49-F238E27FC236}">
                <a16:creationId xmlns:a16="http://schemas.microsoft.com/office/drawing/2014/main" id="{3ED2817F-5364-3FBD-51C0-356D34C0F5B9}"/>
              </a:ext>
            </a:extLst>
          </p:cNvPr>
          <p:cNvGraphicFramePr>
            <a:graphicFrameLocks noGrp="1"/>
          </p:cNvGraphicFramePr>
          <p:nvPr>
            <p:extLst>
              <p:ext uri="{D42A27DB-BD31-4B8C-83A1-F6EECF244321}">
                <p14:modId xmlns:p14="http://schemas.microsoft.com/office/powerpoint/2010/main" val="4163774176"/>
              </p:ext>
            </p:extLst>
          </p:nvPr>
        </p:nvGraphicFramePr>
        <p:xfrm>
          <a:off x="402370" y="4627142"/>
          <a:ext cx="9791831" cy="1862973"/>
        </p:xfrm>
        <a:graphic>
          <a:graphicData uri="http://schemas.openxmlformats.org/drawingml/2006/table">
            <a:tbl>
              <a:tblPr>
                <a:tableStyleId>{5C22544A-7EE6-4342-B048-85BDC9FD1C3A}</a:tableStyleId>
              </a:tblPr>
              <a:tblGrid>
                <a:gridCol w="1924371">
                  <a:extLst>
                    <a:ext uri="{9D8B030D-6E8A-4147-A177-3AD203B41FA5}">
                      <a16:colId xmlns:a16="http://schemas.microsoft.com/office/drawing/2014/main" val="1535139067"/>
                    </a:ext>
                  </a:extLst>
                </a:gridCol>
                <a:gridCol w="1186004">
                  <a:extLst>
                    <a:ext uri="{9D8B030D-6E8A-4147-A177-3AD203B41FA5}">
                      <a16:colId xmlns:a16="http://schemas.microsoft.com/office/drawing/2014/main" val="2025897496"/>
                    </a:ext>
                  </a:extLst>
                </a:gridCol>
                <a:gridCol w="1714572">
                  <a:extLst>
                    <a:ext uri="{9D8B030D-6E8A-4147-A177-3AD203B41FA5}">
                      <a16:colId xmlns:a16="http://schemas.microsoft.com/office/drawing/2014/main" val="4186071808"/>
                    </a:ext>
                  </a:extLst>
                </a:gridCol>
                <a:gridCol w="2422861">
                  <a:extLst>
                    <a:ext uri="{9D8B030D-6E8A-4147-A177-3AD203B41FA5}">
                      <a16:colId xmlns:a16="http://schemas.microsoft.com/office/drawing/2014/main" val="1724679239"/>
                    </a:ext>
                  </a:extLst>
                </a:gridCol>
                <a:gridCol w="2544023">
                  <a:extLst>
                    <a:ext uri="{9D8B030D-6E8A-4147-A177-3AD203B41FA5}">
                      <a16:colId xmlns:a16="http://schemas.microsoft.com/office/drawing/2014/main" val="410176050"/>
                    </a:ext>
                  </a:extLst>
                </a:gridCol>
              </a:tblGrid>
              <a:tr h="405233">
                <a:tc>
                  <a:txBody>
                    <a:bodyPr/>
                    <a:lstStyle/>
                    <a:p>
                      <a:r>
                        <a:rPr lang="en-US" sz="1600" dirty="0">
                          <a:solidFill>
                            <a:schemeClr val="accent1"/>
                          </a:solidFill>
                          <a:latin typeface="IBM Plex Mono Medium" panose="020B0609050203000203" pitchFamily="49" charset="0"/>
                        </a:rPr>
                        <a:t>PROJECT#</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TEAM</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DEADLINE</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TIME THAT REMAINS</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TASKS THAT REMAIN</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9603899"/>
                  </a:ext>
                </a:extLst>
              </a:tr>
              <a:tr h="291548">
                <a:tc>
                  <a:txBody>
                    <a:bodyPr/>
                    <a:lstStyle/>
                    <a:p>
                      <a:r>
                        <a:rPr lang="en-US" sz="1600" dirty="0">
                          <a:solidFill>
                            <a:schemeClr val="accent1"/>
                          </a:solidFill>
                          <a:latin typeface="IBM Plex Mono Medium" panose="020B0609050203000203" pitchFamily="49" charset="0"/>
                        </a:rPr>
                        <a:t>46412321=091</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616</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30.10.2023</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02:15:02</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161</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073551"/>
                  </a:ext>
                </a:extLst>
              </a:tr>
              <a:tr h="291548">
                <a:tc>
                  <a:txBody>
                    <a:bodyPr/>
                    <a:lstStyle/>
                    <a:p>
                      <a:r>
                        <a:rPr lang="en-US" sz="1600" dirty="0">
                          <a:solidFill>
                            <a:schemeClr val="accent1"/>
                          </a:solidFill>
                          <a:latin typeface="IBM Plex Mono Medium" panose="020B0609050203000203" pitchFamily="49" charset="0"/>
                        </a:rPr>
                        <a:t>46409821=590</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199999</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10.11.2023</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00:02:04</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8</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543097"/>
                  </a:ext>
                </a:extLst>
              </a:tr>
              <a:tr h="291548">
                <a:tc>
                  <a:txBody>
                    <a:bodyPr/>
                    <a:lstStyle/>
                    <a:p>
                      <a:r>
                        <a:rPr lang="en-US" sz="1600" dirty="0">
                          <a:solidFill>
                            <a:schemeClr val="accent1"/>
                          </a:solidFill>
                          <a:latin typeface="IBM Plex Mono Medium" panose="020B0609050203000203" pitchFamily="49" charset="0"/>
                        </a:rPr>
                        <a:t>46417171=717</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17</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17.07.2017</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17:17:17</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17</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6370635"/>
                  </a:ext>
                </a:extLst>
              </a:tr>
              <a:tr h="291548">
                <a:tc>
                  <a:txBody>
                    <a:bodyPr/>
                    <a:lstStyle/>
                    <a:p>
                      <a:r>
                        <a:rPr lang="en-US" sz="1600" dirty="0">
                          <a:solidFill>
                            <a:schemeClr val="accent1"/>
                          </a:solidFill>
                          <a:latin typeface="IBM Plex Mono Medium" panose="020B0609050203000203" pitchFamily="49" charset="0"/>
                        </a:rPr>
                        <a:t>46454356=077</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9</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18.15.1413</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19:18:15</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14131</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7656928"/>
                  </a:ext>
                </a:extLst>
              </a:tr>
              <a:tr h="291548">
                <a:tc>
                  <a:txBody>
                    <a:bodyPr/>
                    <a:lstStyle/>
                    <a:p>
                      <a:r>
                        <a:rPr lang="en-US" sz="1600" dirty="0">
                          <a:solidFill>
                            <a:schemeClr val="accent1"/>
                          </a:solidFill>
                          <a:latin typeface="IBM Plex Mono Medium" panose="020B0609050203000203" pitchFamily="49" charset="0"/>
                        </a:rPr>
                        <a:t>46423454=432</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12</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sz="1600" dirty="0">
                          <a:solidFill>
                            <a:schemeClr val="accent1"/>
                          </a:solidFill>
                          <a:latin typeface="IBM Plex Mono Medium" panose="020B0609050203000203" pitchFamily="49" charset="0"/>
                        </a:rPr>
                        <a:t>15.11.9125</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91:21:59</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600" dirty="0">
                          <a:solidFill>
                            <a:schemeClr val="accent1"/>
                          </a:solidFill>
                          <a:latin typeface="IBM Plex Mono Medium" panose="020B0609050203000203" pitchFamily="49" charset="0"/>
                        </a:rPr>
                        <a:t>12159</a:t>
                      </a:r>
                      <a:endParaRPr lang="en-GB" sz="1600" dirty="0">
                        <a:solidFill>
                          <a:schemeClr val="accent1"/>
                        </a:solidFill>
                        <a:latin typeface="IBM Plex Mono Medium" panose="020B0609050203000203" pitchFamily="49"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3940171"/>
                  </a:ext>
                </a:extLst>
              </a:tr>
            </a:tbl>
          </a:graphicData>
        </a:graphic>
      </p:graphicFrame>
      <p:pic>
        <p:nvPicPr>
          <p:cNvPr id="16" name="Branch 9">
            <a:extLst>
              <a:ext uri="{FF2B5EF4-FFF2-40B4-BE49-F238E27FC236}">
                <a16:creationId xmlns:a16="http://schemas.microsoft.com/office/drawing/2014/main" id="{97AC0113-F766-B024-FC97-460CA255D25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876827" y="2727155"/>
            <a:ext cx="1544175" cy="470685"/>
          </a:xfrm>
          <a:prstGeom prst="rect">
            <a:avLst/>
          </a:prstGeom>
        </p:spPr>
      </p:pic>
      <p:pic>
        <p:nvPicPr>
          <p:cNvPr id="12" name="Branch 8">
            <a:extLst>
              <a:ext uri="{FF2B5EF4-FFF2-40B4-BE49-F238E27FC236}">
                <a16:creationId xmlns:a16="http://schemas.microsoft.com/office/drawing/2014/main" id="{A61037DE-B78F-6D44-F68F-0689902BF6F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727832" y="2140034"/>
            <a:ext cx="2072754" cy="635645"/>
          </a:xfrm>
          <a:prstGeom prst="rect">
            <a:avLst/>
          </a:prstGeom>
        </p:spPr>
      </p:pic>
      <p:pic>
        <p:nvPicPr>
          <p:cNvPr id="20" name="Branch 7">
            <a:extLst>
              <a:ext uri="{FF2B5EF4-FFF2-40B4-BE49-F238E27FC236}">
                <a16:creationId xmlns:a16="http://schemas.microsoft.com/office/drawing/2014/main" id="{57E2606A-5FC8-0080-4C06-B03D30ED0EC0}"/>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32780" y="1522319"/>
            <a:ext cx="1547948" cy="1236676"/>
          </a:xfrm>
          <a:prstGeom prst="rect">
            <a:avLst/>
          </a:prstGeom>
        </p:spPr>
      </p:pic>
      <p:pic>
        <p:nvPicPr>
          <p:cNvPr id="22" name="Branch 6">
            <a:extLst>
              <a:ext uri="{FF2B5EF4-FFF2-40B4-BE49-F238E27FC236}">
                <a16:creationId xmlns:a16="http://schemas.microsoft.com/office/drawing/2014/main" id="{634C139C-DE38-F435-A3CB-A5AE0B34BD8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247594" y="2619025"/>
            <a:ext cx="2643913" cy="893587"/>
          </a:xfrm>
          <a:prstGeom prst="rect">
            <a:avLst/>
          </a:prstGeom>
        </p:spPr>
      </p:pic>
      <p:pic>
        <p:nvPicPr>
          <p:cNvPr id="18" name="Branch 5">
            <a:extLst>
              <a:ext uri="{FF2B5EF4-FFF2-40B4-BE49-F238E27FC236}">
                <a16:creationId xmlns:a16="http://schemas.microsoft.com/office/drawing/2014/main" id="{E43FE80F-7FF9-3C41-10CC-30555E35B90E}"/>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460521" y="1529440"/>
            <a:ext cx="2379875" cy="1069113"/>
          </a:xfrm>
          <a:prstGeom prst="rect">
            <a:avLst/>
          </a:prstGeom>
        </p:spPr>
      </p:pic>
      <p:pic>
        <p:nvPicPr>
          <p:cNvPr id="8" name="Branch 4">
            <a:extLst>
              <a:ext uri="{FF2B5EF4-FFF2-40B4-BE49-F238E27FC236}">
                <a16:creationId xmlns:a16="http://schemas.microsoft.com/office/drawing/2014/main" id="{C7AB8853-6F13-E50D-86D4-DD204BE87849}"/>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3952474" y="1574626"/>
            <a:ext cx="1203849" cy="1044399"/>
          </a:xfrm>
          <a:prstGeom prst="rect">
            <a:avLst/>
          </a:prstGeom>
        </p:spPr>
      </p:pic>
      <p:pic>
        <p:nvPicPr>
          <p:cNvPr id="10" name="Branch 3">
            <a:extLst>
              <a:ext uri="{FF2B5EF4-FFF2-40B4-BE49-F238E27FC236}">
                <a16:creationId xmlns:a16="http://schemas.microsoft.com/office/drawing/2014/main" id="{FF52C6A7-5058-0013-94ED-AA0C0B645226}"/>
              </a:ext>
            </a:extLst>
          </p:cNvPr>
          <p:cNvPicPr>
            <a:picLocks noChangeAspect="1"/>
          </p:cNvPicPr>
          <p:nvPr/>
        </p:nvPicPr>
        <p:blipFill>
          <a:blip r:embed="rId14">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446273" y="2706392"/>
            <a:ext cx="2697044" cy="519614"/>
          </a:xfrm>
          <a:prstGeom prst="rect">
            <a:avLst/>
          </a:prstGeom>
        </p:spPr>
      </p:pic>
      <p:pic>
        <p:nvPicPr>
          <p:cNvPr id="6" name="Branch 2">
            <a:extLst>
              <a:ext uri="{FF2B5EF4-FFF2-40B4-BE49-F238E27FC236}">
                <a16:creationId xmlns:a16="http://schemas.microsoft.com/office/drawing/2014/main" id="{C4B552EF-08C0-2BFE-9B80-BA61D4331C83}"/>
              </a:ext>
            </a:extLst>
          </p:cNvPr>
          <p:cNvPicPr>
            <a:picLocks noChangeAspect="1"/>
          </p:cNvPicPr>
          <p:nvPr/>
        </p:nvPicPr>
        <p:blipFill>
          <a:blip r:embed="rId16">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679039" y="2770951"/>
            <a:ext cx="1719305" cy="741661"/>
          </a:xfrm>
          <a:prstGeom prst="rect">
            <a:avLst/>
          </a:prstGeom>
        </p:spPr>
      </p:pic>
      <p:pic>
        <p:nvPicPr>
          <p:cNvPr id="14" name="Branch 1">
            <a:extLst>
              <a:ext uri="{FF2B5EF4-FFF2-40B4-BE49-F238E27FC236}">
                <a16:creationId xmlns:a16="http://schemas.microsoft.com/office/drawing/2014/main" id="{00883859-7B0B-7F81-9DEE-8D6166799BFD}"/>
              </a:ext>
            </a:extLst>
          </p:cNvPr>
          <p:cNvPicPr>
            <a:picLocks noChangeAspect="1"/>
          </p:cNvPicPr>
          <p:nvPr/>
        </p:nvPicPr>
        <p:blipFill>
          <a:blip r:embed="rId18">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770998" y="1688511"/>
            <a:ext cx="1206803" cy="1206803"/>
          </a:xfrm>
          <a:prstGeom prst="rect">
            <a:avLst/>
          </a:prstGeom>
        </p:spPr>
      </p:pic>
      <p:pic>
        <p:nvPicPr>
          <p:cNvPr id="3" name="Sacred Timeline">
            <a:extLst>
              <a:ext uri="{FF2B5EF4-FFF2-40B4-BE49-F238E27FC236}">
                <a16:creationId xmlns:a16="http://schemas.microsoft.com/office/drawing/2014/main" id="{4B31A7A0-609E-377A-CFFE-7C0CDA8878DC}"/>
              </a:ext>
            </a:extLst>
          </p:cNvPr>
          <p:cNvPicPr>
            <a:picLocks noChangeAspect="1"/>
          </p:cNvPicPr>
          <p:nvPr/>
        </p:nvPicPr>
        <p:blipFill>
          <a:blip r:embed="rId20">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201304" y="2539052"/>
            <a:ext cx="11791666" cy="383826"/>
          </a:xfrm>
          <a:prstGeom prst="rect">
            <a:avLst/>
          </a:prstGeom>
        </p:spPr>
      </p:pic>
      <p:sp>
        <p:nvSpPr>
          <p:cNvPr id="17" name="Title">
            <a:extLst>
              <a:ext uri="{FF2B5EF4-FFF2-40B4-BE49-F238E27FC236}">
                <a16:creationId xmlns:a16="http://schemas.microsoft.com/office/drawing/2014/main" id="{D5724D0F-AAA1-7062-B237-A9AC9DDA6B3F}"/>
              </a:ext>
            </a:extLst>
          </p:cNvPr>
          <p:cNvSpPr/>
          <p:nvPr/>
        </p:nvSpPr>
        <p:spPr>
          <a:xfrm>
            <a:off x="1977801" y="289030"/>
            <a:ext cx="8773556" cy="7694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r>
              <a:rPr lang="en-US" sz="4400" b="1" dirty="0">
                <a:solidFill>
                  <a:schemeClr val="bg1"/>
                </a:solidFill>
              </a:rPr>
              <a:t>EXPERIMENTATION DETAILS</a:t>
            </a:r>
            <a:r>
              <a:rPr lang="en-GB" sz="4400" b="1" dirty="0">
                <a:solidFill>
                  <a:schemeClr val="bg1"/>
                </a:solidFill>
              </a:rPr>
              <a:t> </a:t>
            </a:r>
            <a:endParaRPr lang="en-GB" sz="4400" b="1" dirty="0">
              <a:solidFill>
                <a:schemeClr val="bg1"/>
              </a:solidFill>
              <a:cs typeface="Calibri"/>
            </a:endParaRPr>
          </a:p>
        </p:txBody>
      </p:sp>
      <p:pic>
        <p:nvPicPr>
          <p:cNvPr id="4" name="Picture 3">
            <a:extLst>
              <a:ext uri="{FF2B5EF4-FFF2-40B4-BE49-F238E27FC236}">
                <a16:creationId xmlns:a16="http://schemas.microsoft.com/office/drawing/2014/main" id="{511D9344-2703-623D-199F-5FD807899AE5}"/>
              </a:ext>
            </a:extLst>
          </p:cNvPr>
          <p:cNvPicPr>
            <a:picLocks noChangeAspect="1"/>
          </p:cNvPicPr>
          <p:nvPr/>
        </p:nvPicPr>
        <p:blipFill rotWithShape="1">
          <a:blip r:embed="rId22"/>
          <a:srcRect r="9309"/>
          <a:stretch/>
        </p:blipFill>
        <p:spPr>
          <a:xfrm>
            <a:off x="223247" y="4524469"/>
            <a:ext cx="11657880" cy="2068317"/>
          </a:xfrm>
          <a:prstGeom prst="rect">
            <a:avLst/>
          </a:prstGeom>
        </p:spPr>
      </p:pic>
      <p:sp>
        <p:nvSpPr>
          <p:cNvPr id="9" name="Rectangle 8">
            <a:extLst>
              <a:ext uri="{FF2B5EF4-FFF2-40B4-BE49-F238E27FC236}">
                <a16:creationId xmlns:a16="http://schemas.microsoft.com/office/drawing/2014/main" id="{9BBB804A-6C4B-5743-0B33-F6602458173A}"/>
              </a:ext>
            </a:extLst>
          </p:cNvPr>
          <p:cNvSpPr/>
          <p:nvPr/>
        </p:nvSpPr>
        <p:spPr>
          <a:xfrm>
            <a:off x="402370" y="262075"/>
            <a:ext cx="1575431" cy="675385"/>
          </a:xfrm>
          <a:prstGeom prst="rect">
            <a:avLst/>
          </a:prstGeom>
          <a:solidFill>
            <a:srgbClr val="DD3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69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0"/>
                                        <p:tgtEl>
                                          <p:spTgt spid="14"/>
                                        </p:tgtEl>
                                      </p:cBhvr>
                                    </p:animEffect>
                                  </p:childTnLst>
                                </p:cTn>
                              </p:par>
                              <p:par>
                                <p:cTn id="8" presetID="22" presetClass="entr" presetSubtype="8"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000"/>
                                        <p:tgtEl>
                                          <p:spTgt spid="6"/>
                                        </p:tgtEl>
                                      </p:cBhvr>
                                    </p:animEffect>
                                  </p:childTnLst>
                                </p:cTn>
                              </p:par>
                              <p:par>
                                <p:cTn id="11" presetID="22" presetClass="entr" presetSubtype="8"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3000"/>
                                        <p:tgtEl>
                                          <p:spTgt spid="10"/>
                                        </p:tgtEl>
                                      </p:cBhvr>
                                    </p:animEffect>
                                  </p:childTnLst>
                                </p:cTn>
                              </p:par>
                              <p:par>
                                <p:cTn id="14" presetID="22" presetClass="entr" presetSubtype="8" fill="hold"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1000"/>
                                        <p:tgtEl>
                                          <p:spTgt spid="8"/>
                                        </p:tgtEl>
                                      </p:cBhvr>
                                    </p:animEffect>
                                  </p:childTnLst>
                                </p:cTn>
                              </p:par>
                              <p:par>
                                <p:cTn id="17" presetID="22" presetClass="entr" presetSubtype="8" fill="hold" nodeType="withEffect">
                                  <p:stCondLst>
                                    <p:cond delay="50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3000"/>
                                        <p:tgtEl>
                                          <p:spTgt spid="18"/>
                                        </p:tgtEl>
                                      </p:cBhvr>
                                    </p:animEffect>
                                  </p:childTnLst>
                                </p:cTn>
                              </p:par>
                              <p:par>
                                <p:cTn id="20" presetID="22" presetClass="entr" presetSubtype="8" fill="hold" nodeType="withEffect">
                                  <p:stCondLst>
                                    <p:cond delay="50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3000"/>
                                        <p:tgtEl>
                                          <p:spTgt spid="20"/>
                                        </p:tgtEl>
                                      </p:cBhvr>
                                    </p:animEffect>
                                  </p:childTnLst>
                                </p:cTn>
                              </p:par>
                              <p:par>
                                <p:cTn id="23" presetID="22" presetClass="entr" presetSubtype="8" fill="hold" nodeType="withEffect">
                                  <p:stCondLst>
                                    <p:cond delay="50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2000"/>
                                        <p:tgtEl>
                                          <p:spTgt spid="22"/>
                                        </p:tgtEl>
                                      </p:cBhvr>
                                    </p:animEffect>
                                  </p:childTnLst>
                                </p:cTn>
                              </p:par>
                              <p:par>
                                <p:cTn id="26" presetID="22" presetClass="entr" presetSubtype="8"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3000"/>
                                        <p:tgtEl>
                                          <p:spTgt spid="12"/>
                                        </p:tgtEl>
                                      </p:cBhvr>
                                    </p:animEffect>
                                  </p:childTnLst>
                                </p:cTn>
                              </p:par>
                              <p:par>
                                <p:cTn id="29" presetID="22" presetClass="entr" presetSubtype="8" fill="hold"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CF23F8-4BC9-4E1B-8970-ABBB3C85375F}"/>
              </a:ext>
            </a:extLst>
          </p:cNvPr>
          <p:cNvSpPr txBox="1"/>
          <p:nvPr/>
        </p:nvSpPr>
        <p:spPr>
          <a:xfrm>
            <a:off x="434622" y="615244"/>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
        <p:nvSpPr>
          <p:cNvPr id="5" name="TextBox 4">
            <a:extLst>
              <a:ext uri="{FF2B5EF4-FFF2-40B4-BE49-F238E27FC236}">
                <a16:creationId xmlns:a16="http://schemas.microsoft.com/office/drawing/2014/main" id="{846DFD81-0C55-3948-E8B9-405478E87D59}"/>
              </a:ext>
            </a:extLst>
          </p:cNvPr>
          <p:cNvSpPr txBox="1"/>
          <p:nvPr/>
        </p:nvSpPr>
        <p:spPr>
          <a:xfrm>
            <a:off x="839435" y="1164443"/>
            <a:ext cx="11187120" cy="5078313"/>
          </a:xfrm>
          <a:prstGeom prst="rect">
            <a:avLst/>
          </a:prstGeom>
          <a:noFill/>
        </p:spPr>
        <p:txBody>
          <a:bodyPr wrap="square" rtlCol="0">
            <a:spAutoFit/>
          </a:bodyPr>
          <a:lstStyle/>
          <a:p>
            <a:pPr marL="342900" indent="-342900">
              <a:buAutoNum type="arabicPeriod"/>
            </a:pPr>
            <a:r>
              <a:rPr lang="en-US" sz="1800" b="1" i="0" dirty="0">
                <a:solidFill>
                  <a:schemeClr val="accent1"/>
                </a:solidFill>
                <a:effectLst/>
              </a:rPr>
              <a:t>Dataset Loading and Examination:</a:t>
            </a:r>
            <a:r>
              <a:rPr lang="en-US" sz="1800" b="0" i="0" dirty="0">
                <a:solidFill>
                  <a:schemeClr val="accent1"/>
                </a:solidFill>
                <a:effectLst/>
              </a:rPr>
              <a:t> </a:t>
            </a:r>
          </a:p>
          <a:p>
            <a:r>
              <a:rPr lang="en-US" sz="1400" b="1" i="0" u="sng" strike="noStrike" dirty="0">
                <a:solidFill>
                  <a:schemeClr val="bg1"/>
                </a:solidFill>
                <a:effectLst/>
                <a:hlinkClick r:id="rId2">
                  <a:extLst>
                    <a:ext uri="{A12FA001-AC4F-418D-AE19-62706E023703}">
                      <ahyp:hlinkClr xmlns:ahyp="http://schemas.microsoft.com/office/drawing/2018/hyperlinkcolor" val="tx"/>
                    </a:ext>
                  </a:extLst>
                </a:hlinkClick>
              </a:rPr>
              <a:t>http://people.dbmi.columbia.edu/~friedma/Projects/DiseaseSymptomKB/index.html</a:t>
            </a:r>
            <a:r>
              <a:rPr lang="en-US" sz="1400" b="0" i="0" dirty="0">
                <a:solidFill>
                  <a:schemeClr val="bg1"/>
                </a:solidFill>
                <a:effectLst/>
              </a:rPr>
              <a:t> </a:t>
            </a:r>
          </a:p>
          <a:p>
            <a:endParaRPr lang="en-US" dirty="0">
              <a:solidFill>
                <a:schemeClr val="bg1"/>
              </a:solidFill>
            </a:endParaRPr>
          </a:p>
          <a:p>
            <a:endParaRPr lang="en-US" sz="1800" b="0" i="0" dirty="0">
              <a:solidFill>
                <a:schemeClr val="bg1"/>
              </a:solidFill>
              <a:effectLst/>
            </a:endParaRPr>
          </a:p>
          <a:p>
            <a:endParaRPr lang="en-US" dirty="0">
              <a:solidFill>
                <a:schemeClr val="bg1"/>
              </a:solidFill>
            </a:endParaRPr>
          </a:p>
          <a:p>
            <a:endParaRPr lang="en-US" sz="1800" b="0" i="0" dirty="0">
              <a:solidFill>
                <a:schemeClr val="bg1"/>
              </a:solidFill>
              <a:effectLst/>
            </a:endParaRPr>
          </a:p>
          <a:p>
            <a:endParaRPr lang="en-US" dirty="0">
              <a:solidFill>
                <a:schemeClr val="bg1"/>
              </a:solidFill>
            </a:endParaRPr>
          </a:p>
          <a:p>
            <a:endParaRPr lang="en-US" sz="1800" b="0" i="0" dirty="0">
              <a:solidFill>
                <a:schemeClr val="bg1"/>
              </a:solidFill>
              <a:effectLst/>
            </a:endParaRPr>
          </a:p>
          <a:p>
            <a:endParaRPr lang="en-US" dirty="0">
              <a:solidFill>
                <a:schemeClr val="bg1"/>
              </a:solidFill>
            </a:endParaRPr>
          </a:p>
          <a:p>
            <a:endParaRPr lang="en-US" sz="1800" b="0" i="0" dirty="0">
              <a:solidFill>
                <a:schemeClr val="bg1"/>
              </a:solidFill>
              <a:effectLst/>
            </a:endParaRPr>
          </a:p>
          <a:p>
            <a:endParaRPr lang="en-US" dirty="0">
              <a:solidFill>
                <a:schemeClr val="bg1"/>
              </a:solidFill>
            </a:endParaRPr>
          </a:p>
          <a:p>
            <a:r>
              <a:rPr lang="en-US" sz="1800" b="0" i="0" dirty="0">
                <a:solidFill>
                  <a:schemeClr val="accent1"/>
                </a:solidFill>
                <a:effectLst/>
              </a:rPr>
              <a:t>2. Data Cleaning: </a:t>
            </a:r>
          </a:p>
          <a:p>
            <a:endParaRPr lang="en-US" sz="1800" b="0" i="0" dirty="0">
              <a:solidFill>
                <a:schemeClr val="bg1"/>
              </a:solidFill>
              <a:effectLst/>
            </a:endParaRPr>
          </a:p>
          <a:p>
            <a:r>
              <a:rPr lang="en-US" sz="1800" b="0" i="0" dirty="0">
                <a:solidFill>
                  <a:schemeClr val="bg1"/>
                </a:solidFill>
                <a:effectLst/>
              </a:rPr>
              <a:t>   - The forward-fill method is employed to handle missing values. This technique involves filling </a:t>
            </a:r>
            <a:r>
              <a:rPr lang="en-US" sz="1800" b="0" i="0" dirty="0" err="1">
                <a:solidFill>
                  <a:schemeClr val="bg1"/>
                </a:solidFill>
                <a:effectLst/>
              </a:rPr>
              <a:t>NaN</a:t>
            </a:r>
            <a:r>
              <a:rPr lang="en-US" sz="1800" b="0" i="0" dirty="0">
                <a:solidFill>
                  <a:schemeClr val="bg1"/>
                </a:solidFill>
                <a:effectLst/>
              </a:rPr>
              <a:t> values with the last observed non-null value in the dataset, ensuring continuity and completeness in the data. </a:t>
            </a:r>
          </a:p>
          <a:p>
            <a:endParaRPr lang="en-US" dirty="0">
              <a:solidFill>
                <a:schemeClr val="bg1"/>
              </a:solidFill>
            </a:endParaRPr>
          </a:p>
          <a:p>
            <a:endParaRPr lang="en-US" dirty="0">
              <a:solidFill>
                <a:schemeClr val="bg1"/>
              </a:solidFill>
            </a:endParaRPr>
          </a:p>
        </p:txBody>
      </p:sp>
      <p:pic>
        <p:nvPicPr>
          <p:cNvPr id="1026" name="Picture 2" descr="A screenshot of a black screen&#10;&#10;Description automatically generated">
            <a:extLst>
              <a:ext uri="{FF2B5EF4-FFF2-40B4-BE49-F238E27FC236}">
                <a16:creationId xmlns:a16="http://schemas.microsoft.com/office/drawing/2014/main" id="{82135870-EC1A-FFD5-A64E-6BB02749A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35" y="2136971"/>
            <a:ext cx="8718903" cy="17358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E664A93-310B-7BEE-370B-411D8F314FC3}"/>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3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1B006F-6D3C-E6A6-7480-22FE8904A591}"/>
              </a:ext>
            </a:extLst>
          </p:cNvPr>
          <p:cNvSpPr txBox="1"/>
          <p:nvPr/>
        </p:nvSpPr>
        <p:spPr>
          <a:xfrm>
            <a:off x="197695" y="106403"/>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
        <p:nvSpPr>
          <p:cNvPr id="5" name="TextBox 4">
            <a:extLst>
              <a:ext uri="{FF2B5EF4-FFF2-40B4-BE49-F238E27FC236}">
                <a16:creationId xmlns:a16="http://schemas.microsoft.com/office/drawing/2014/main" id="{F774B1AA-784F-B540-AEB5-65BBCD00ECEA}"/>
              </a:ext>
            </a:extLst>
          </p:cNvPr>
          <p:cNvSpPr txBox="1"/>
          <p:nvPr/>
        </p:nvSpPr>
        <p:spPr>
          <a:xfrm>
            <a:off x="610834" y="1190772"/>
            <a:ext cx="9861903"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pic>
        <p:nvPicPr>
          <p:cNvPr id="2050" name="Picture 2">
            <a:extLst>
              <a:ext uri="{FF2B5EF4-FFF2-40B4-BE49-F238E27FC236}">
                <a16:creationId xmlns:a16="http://schemas.microsoft.com/office/drawing/2014/main" id="{F2E37415-C80C-955B-9545-2B29DC409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606047"/>
            <a:ext cx="8121296" cy="17077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E117071-A557-38B6-56A3-B002933CFA97}"/>
              </a:ext>
            </a:extLst>
          </p:cNvPr>
          <p:cNvSpPr txBox="1"/>
          <p:nvPr/>
        </p:nvSpPr>
        <p:spPr>
          <a:xfrm>
            <a:off x="610834" y="2421828"/>
            <a:ext cx="5836854" cy="369332"/>
          </a:xfrm>
          <a:prstGeom prst="rect">
            <a:avLst/>
          </a:prstGeom>
          <a:noFill/>
        </p:spPr>
        <p:txBody>
          <a:bodyPr wrap="none" rtlCol="0">
            <a:spAutoFit/>
          </a:bodyPr>
          <a:lstStyle/>
          <a:p>
            <a:r>
              <a:rPr lang="en-US" sz="1800" b="1" i="0" dirty="0">
                <a:solidFill>
                  <a:schemeClr val="accent1"/>
                </a:solidFill>
                <a:effectLst/>
              </a:rPr>
              <a:t>3. Processing Disease and Symptom Names:</a:t>
            </a:r>
            <a:r>
              <a:rPr lang="en-US" sz="1800" b="0" i="0" dirty="0">
                <a:solidFill>
                  <a:schemeClr val="accent1"/>
                </a:solidFill>
                <a:effectLst/>
              </a:rPr>
              <a:t> </a:t>
            </a:r>
          </a:p>
        </p:txBody>
      </p:sp>
      <p:sp>
        <p:nvSpPr>
          <p:cNvPr id="2" name="Rectangle 1">
            <a:extLst>
              <a:ext uri="{FF2B5EF4-FFF2-40B4-BE49-F238E27FC236}">
                <a16:creationId xmlns:a16="http://schemas.microsoft.com/office/drawing/2014/main" id="{73A27345-A2B6-3EC4-6D1F-C67ECDCC90EE}"/>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516EFBFF-9D33-95E9-42AD-90FF49451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5" y="2768911"/>
            <a:ext cx="3629025" cy="3622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0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63DA4-E83E-26B2-B892-B44BE692E267}"/>
              </a:ext>
            </a:extLst>
          </p:cNvPr>
          <p:cNvSpPr txBox="1"/>
          <p:nvPr/>
        </p:nvSpPr>
        <p:spPr>
          <a:xfrm>
            <a:off x="197695" y="106403"/>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
        <p:nvSpPr>
          <p:cNvPr id="5" name="TextBox 4">
            <a:extLst>
              <a:ext uri="{FF2B5EF4-FFF2-40B4-BE49-F238E27FC236}">
                <a16:creationId xmlns:a16="http://schemas.microsoft.com/office/drawing/2014/main" id="{1E0DF938-89CD-8AF9-F7BB-E31A6D9B74CB}"/>
              </a:ext>
            </a:extLst>
          </p:cNvPr>
          <p:cNvSpPr txBox="1"/>
          <p:nvPr/>
        </p:nvSpPr>
        <p:spPr>
          <a:xfrm>
            <a:off x="610834" y="1190772"/>
            <a:ext cx="9861903"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9" name="TextBox 8">
            <a:extLst>
              <a:ext uri="{FF2B5EF4-FFF2-40B4-BE49-F238E27FC236}">
                <a16:creationId xmlns:a16="http://schemas.microsoft.com/office/drawing/2014/main" id="{A9D2D216-4468-BEB9-8298-C6D1100819B4}"/>
              </a:ext>
            </a:extLst>
          </p:cNvPr>
          <p:cNvSpPr txBox="1"/>
          <p:nvPr/>
        </p:nvSpPr>
        <p:spPr>
          <a:xfrm>
            <a:off x="376207" y="755663"/>
            <a:ext cx="11676594" cy="1077218"/>
          </a:xfrm>
          <a:prstGeom prst="rect">
            <a:avLst/>
          </a:prstGeom>
          <a:noFill/>
        </p:spPr>
        <p:txBody>
          <a:bodyPr wrap="none" rtlCol="0">
            <a:spAutoFit/>
          </a:bodyPr>
          <a:lstStyle/>
          <a:p>
            <a:r>
              <a:rPr lang="en-US" sz="1800" b="1" i="0" dirty="0">
                <a:solidFill>
                  <a:schemeClr val="accent1"/>
                </a:solidFill>
                <a:effectLst/>
              </a:rPr>
              <a:t>Count of Disease Occurrence:</a:t>
            </a:r>
            <a:r>
              <a:rPr lang="en-US" sz="1800" b="0" i="0" dirty="0">
                <a:solidFill>
                  <a:schemeClr val="accent1"/>
                </a:solidFill>
                <a:effectLst/>
              </a:rPr>
              <a:t> </a:t>
            </a:r>
          </a:p>
          <a:p>
            <a:r>
              <a:rPr lang="en-US" sz="1400" dirty="0">
                <a:solidFill>
                  <a:schemeClr val="bg1"/>
                </a:solidFill>
              </a:rPr>
              <a:t>The count of disease occurrences is tracked and stored in a separate dictionary (`</a:t>
            </a:r>
            <a:r>
              <a:rPr lang="en-US" sz="1400" dirty="0" err="1">
                <a:solidFill>
                  <a:schemeClr val="bg1"/>
                </a:solidFill>
              </a:rPr>
              <a:t>disease_symptom_count</a:t>
            </a:r>
            <a:r>
              <a:rPr lang="en-US" sz="1400" dirty="0">
                <a:solidFill>
                  <a:schemeClr val="bg1"/>
                </a:solidFill>
              </a:rPr>
              <a:t>`). </a:t>
            </a:r>
          </a:p>
          <a:p>
            <a:r>
              <a:rPr lang="en-US" sz="1400" dirty="0">
                <a:solidFill>
                  <a:schemeClr val="bg1"/>
                </a:solidFill>
              </a:rPr>
              <a:t>This count represents the frequency of each disease in the dataset.</a:t>
            </a:r>
          </a:p>
          <a:p>
            <a:endParaRPr lang="en-US" dirty="0">
              <a:solidFill>
                <a:schemeClr val="bg1"/>
              </a:solidFill>
            </a:endParaRPr>
          </a:p>
        </p:txBody>
      </p:sp>
      <p:sp>
        <p:nvSpPr>
          <p:cNvPr id="2" name="Rectangle 1">
            <a:extLst>
              <a:ext uri="{FF2B5EF4-FFF2-40B4-BE49-F238E27FC236}">
                <a16:creationId xmlns:a16="http://schemas.microsoft.com/office/drawing/2014/main" id="{4DA0C158-09DF-FC6A-8023-78F6C9DD4AF9}"/>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7B83023-587D-783F-FDBB-9F811413B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187" y="1837103"/>
            <a:ext cx="3605196" cy="4674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65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440BB4-8664-4AC7-4107-B4F4983EE793}"/>
              </a:ext>
            </a:extLst>
          </p:cNvPr>
          <p:cNvSpPr txBox="1"/>
          <p:nvPr/>
        </p:nvSpPr>
        <p:spPr>
          <a:xfrm>
            <a:off x="376207" y="337869"/>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
        <p:nvSpPr>
          <p:cNvPr id="5" name="TextBox 4">
            <a:extLst>
              <a:ext uri="{FF2B5EF4-FFF2-40B4-BE49-F238E27FC236}">
                <a16:creationId xmlns:a16="http://schemas.microsoft.com/office/drawing/2014/main" id="{A271EAB1-2A42-EFAC-40D8-161DC9D5902F}"/>
              </a:ext>
            </a:extLst>
          </p:cNvPr>
          <p:cNvSpPr txBox="1"/>
          <p:nvPr/>
        </p:nvSpPr>
        <p:spPr>
          <a:xfrm>
            <a:off x="610834" y="1190772"/>
            <a:ext cx="9861903"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2149F4AE-1DC4-5A1E-C9BB-E56D872F652E}"/>
              </a:ext>
            </a:extLst>
          </p:cNvPr>
          <p:cNvSpPr txBox="1"/>
          <p:nvPr/>
        </p:nvSpPr>
        <p:spPr>
          <a:xfrm>
            <a:off x="427241" y="1054625"/>
            <a:ext cx="10552889" cy="615553"/>
          </a:xfrm>
          <a:prstGeom prst="rect">
            <a:avLst/>
          </a:prstGeom>
          <a:noFill/>
        </p:spPr>
        <p:txBody>
          <a:bodyPr wrap="none" rtlCol="0">
            <a:spAutoFit/>
          </a:bodyPr>
          <a:lstStyle/>
          <a:p>
            <a:r>
              <a:rPr lang="en-US" sz="1800" b="1" i="0" dirty="0">
                <a:solidFill>
                  <a:schemeClr val="accent1"/>
                </a:solidFill>
                <a:effectLst/>
              </a:rPr>
              <a:t>One-Hot Encoding of Symptoms:</a:t>
            </a:r>
            <a:r>
              <a:rPr lang="en-US" sz="1800" b="0" i="0" dirty="0">
                <a:solidFill>
                  <a:schemeClr val="accent1"/>
                </a:solidFill>
                <a:effectLst/>
              </a:rPr>
              <a:t> </a:t>
            </a:r>
          </a:p>
          <a:p>
            <a:r>
              <a:rPr lang="en-US" sz="1600" b="0" i="0" dirty="0">
                <a:solidFill>
                  <a:schemeClr val="bg1"/>
                </a:solidFill>
                <a:effectLst/>
              </a:rPr>
              <a:t>Label encoding is initially applied to convert symptom names into numerical values. </a:t>
            </a:r>
            <a:endParaRPr lang="en-US" sz="1600" dirty="0">
              <a:solidFill>
                <a:schemeClr val="bg1"/>
              </a:solidFill>
            </a:endParaRPr>
          </a:p>
        </p:txBody>
      </p:sp>
      <p:sp>
        <p:nvSpPr>
          <p:cNvPr id="2" name="Rectangle 1">
            <a:extLst>
              <a:ext uri="{FF2B5EF4-FFF2-40B4-BE49-F238E27FC236}">
                <a16:creationId xmlns:a16="http://schemas.microsoft.com/office/drawing/2014/main" id="{CB0D3B89-D009-46B0-1279-34F8584E6F4F}"/>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7336E0F1-BB76-D278-F72B-94FB3073E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805" y="1989809"/>
            <a:ext cx="4431455" cy="423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CE07C-4C77-6FDD-7032-170DD857C070}"/>
              </a:ext>
            </a:extLst>
          </p:cNvPr>
          <p:cNvSpPr txBox="1"/>
          <p:nvPr/>
        </p:nvSpPr>
        <p:spPr>
          <a:xfrm>
            <a:off x="519545" y="667552"/>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
        <p:nvSpPr>
          <p:cNvPr id="5" name="TextBox 4">
            <a:extLst>
              <a:ext uri="{FF2B5EF4-FFF2-40B4-BE49-F238E27FC236}">
                <a16:creationId xmlns:a16="http://schemas.microsoft.com/office/drawing/2014/main" id="{BA09076D-FCD6-788F-C86C-D2A8B22D66C8}"/>
              </a:ext>
            </a:extLst>
          </p:cNvPr>
          <p:cNvSpPr txBox="1"/>
          <p:nvPr/>
        </p:nvSpPr>
        <p:spPr>
          <a:xfrm>
            <a:off x="610834" y="1190772"/>
            <a:ext cx="9861903"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7DAA8ED5-5095-88A3-4C95-5AA5FD5B295B}"/>
              </a:ext>
            </a:extLst>
          </p:cNvPr>
          <p:cNvSpPr txBox="1"/>
          <p:nvPr/>
        </p:nvSpPr>
        <p:spPr>
          <a:xfrm>
            <a:off x="519545" y="1540887"/>
            <a:ext cx="11211791" cy="1138773"/>
          </a:xfrm>
          <a:prstGeom prst="rect">
            <a:avLst/>
          </a:prstGeom>
          <a:noFill/>
        </p:spPr>
        <p:txBody>
          <a:bodyPr wrap="square" rtlCol="0">
            <a:spAutoFit/>
          </a:bodyPr>
          <a:lstStyle/>
          <a:p>
            <a:r>
              <a:rPr lang="en-US" sz="1800" b="1" i="0" dirty="0">
                <a:solidFill>
                  <a:schemeClr val="accent1"/>
                </a:solidFill>
                <a:effectLst/>
              </a:rPr>
              <a:t>Combining One-Hot Encoded Labels with Disease Column:</a:t>
            </a:r>
            <a:r>
              <a:rPr lang="en-US" sz="1800" b="0" i="0" dirty="0">
                <a:solidFill>
                  <a:schemeClr val="accent1"/>
                </a:solidFill>
                <a:effectLst/>
              </a:rPr>
              <a:t> </a:t>
            </a:r>
          </a:p>
          <a:p>
            <a:pPr algn="l" rtl="0" fontAlgn="base"/>
            <a:r>
              <a:rPr lang="en-US" sz="1800" b="0" i="0" dirty="0">
                <a:solidFill>
                  <a:schemeClr val="bg1"/>
                </a:solidFill>
                <a:effectLst/>
              </a:rPr>
              <a:t>  - </a:t>
            </a:r>
            <a:r>
              <a:rPr lang="en-US" sz="1400" b="0" i="0" dirty="0">
                <a:solidFill>
                  <a:schemeClr val="bg1"/>
                </a:solidFill>
                <a:effectLst/>
              </a:rPr>
              <a:t>The one-hot encoded labels are concatenated with the disease column to form a new dataset. </a:t>
            </a:r>
          </a:p>
          <a:p>
            <a:pPr algn="l" rtl="0" fontAlgn="base"/>
            <a:r>
              <a:rPr lang="en-US" sz="1400" b="0" i="0" dirty="0">
                <a:solidFill>
                  <a:schemeClr val="bg1"/>
                </a:solidFill>
                <a:effectLst/>
              </a:rPr>
              <a:t>   - This dataset represents diseases along with their associated one-hot encoded symptoms. </a:t>
            </a:r>
          </a:p>
          <a:p>
            <a:endParaRPr lang="en-US" dirty="0">
              <a:solidFill>
                <a:schemeClr val="bg1"/>
              </a:solidFill>
            </a:endParaRPr>
          </a:p>
        </p:txBody>
      </p:sp>
      <p:sp>
        <p:nvSpPr>
          <p:cNvPr id="2" name="Rectangle 1">
            <a:extLst>
              <a:ext uri="{FF2B5EF4-FFF2-40B4-BE49-F238E27FC236}">
                <a16:creationId xmlns:a16="http://schemas.microsoft.com/office/drawing/2014/main" id="{DAC19946-A0CB-E086-9E38-053A077E258A}"/>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122" name="Picture 2" descr="A screenshot of a black and white screen&#10;&#10;Description automatically generated">
            <a:extLst>
              <a:ext uri="{FF2B5EF4-FFF2-40B4-BE49-F238E27FC236}">
                <a16:creationId xmlns:a16="http://schemas.microsoft.com/office/drawing/2014/main" id="{92639F91-A51B-8CBC-1232-586171362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46" y="3333896"/>
            <a:ext cx="9101138" cy="311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8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206405-5C1D-2329-A6C0-B559AA78EA71}"/>
              </a:ext>
            </a:extLst>
          </p:cNvPr>
          <p:cNvSpPr txBox="1"/>
          <p:nvPr/>
        </p:nvSpPr>
        <p:spPr>
          <a:xfrm>
            <a:off x="610834" y="1190772"/>
            <a:ext cx="9861903" cy="646331"/>
          </a:xfrm>
          <a:prstGeom prst="rect">
            <a:avLst/>
          </a:prstGeom>
          <a:noFill/>
        </p:spPr>
        <p:txBody>
          <a:bodyPr wrap="square" rtlCol="0">
            <a:spAutoFit/>
          </a:bodyPr>
          <a:lstStyle/>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52932B60-4DB9-B485-2220-FA808872E36D}"/>
              </a:ext>
            </a:extLst>
          </p:cNvPr>
          <p:cNvSpPr txBox="1"/>
          <p:nvPr/>
        </p:nvSpPr>
        <p:spPr>
          <a:xfrm>
            <a:off x="519545" y="1283105"/>
            <a:ext cx="11139055" cy="861774"/>
          </a:xfrm>
          <a:prstGeom prst="rect">
            <a:avLst/>
          </a:prstGeom>
          <a:noFill/>
        </p:spPr>
        <p:txBody>
          <a:bodyPr wrap="square" rtlCol="0">
            <a:spAutoFit/>
          </a:bodyPr>
          <a:lstStyle/>
          <a:p>
            <a:pPr algn="l" rtl="0" fontAlgn="base"/>
            <a:r>
              <a:rPr lang="en-US" b="1" dirty="0">
                <a:solidFill>
                  <a:schemeClr val="accent1"/>
                </a:solidFill>
              </a:rPr>
              <a:t>Visualizing The Decision Tree</a:t>
            </a:r>
            <a:endParaRPr lang="en-US" sz="1800" b="1" i="0" dirty="0">
              <a:solidFill>
                <a:schemeClr val="accent1"/>
              </a:solidFill>
              <a:effectLst/>
            </a:endParaRPr>
          </a:p>
          <a:p>
            <a:r>
              <a:rPr lang="en-IN" sz="1600" dirty="0">
                <a:solidFill>
                  <a:schemeClr val="bg1"/>
                </a:solidFill>
                <a:effectLst/>
              </a:rPr>
              <a:t>Decision Tree is visualized using the </a:t>
            </a:r>
            <a:r>
              <a:rPr lang="en-IN" sz="1600" dirty="0" err="1">
                <a:solidFill>
                  <a:schemeClr val="bg1"/>
                </a:solidFill>
                <a:effectLst/>
              </a:rPr>
              <a:t>graphviz</a:t>
            </a:r>
            <a:r>
              <a:rPr lang="en-IN" sz="1600" dirty="0">
                <a:solidFill>
                  <a:schemeClr val="bg1"/>
                </a:solidFill>
                <a:effectLst/>
              </a:rPr>
              <a:t> library, providing a graphical representation of the decision-making process</a:t>
            </a:r>
            <a:endParaRPr lang="en-US" sz="1600" dirty="0">
              <a:solidFill>
                <a:schemeClr val="bg1"/>
              </a:solidFill>
            </a:endParaRPr>
          </a:p>
        </p:txBody>
      </p:sp>
      <p:sp>
        <p:nvSpPr>
          <p:cNvPr id="2" name="Rectangle 1">
            <a:extLst>
              <a:ext uri="{FF2B5EF4-FFF2-40B4-BE49-F238E27FC236}">
                <a16:creationId xmlns:a16="http://schemas.microsoft.com/office/drawing/2014/main" id="{F56AB79B-B197-CC18-532D-514537E98545}"/>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A247C80F-6159-AC01-1204-301133242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5" t="22270" r="16780" b="45493"/>
          <a:stretch/>
        </p:blipFill>
        <p:spPr bwMode="auto">
          <a:xfrm>
            <a:off x="2156224" y="2360323"/>
            <a:ext cx="7627857" cy="41258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07A2A8-AE15-357E-303E-7F563AD71B04}"/>
              </a:ext>
            </a:extLst>
          </p:cNvPr>
          <p:cNvSpPr txBox="1"/>
          <p:nvPr/>
        </p:nvSpPr>
        <p:spPr>
          <a:xfrm>
            <a:off x="519545" y="667552"/>
            <a:ext cx="58702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solidFill>
              </a:rPr>
              <a:t>EXPERIMENTATION DETAILS</a:t>
            </a:r>
            <a:r>
              <a:rPr lang="en-GB" sz="2800" b="1" dirty="0">
                <a:solidFill>
                  <a:schemeClr val="accent1"/>
                </a:solidFill>
              </a:rPr>
              <a:t> </a:t>
            </a:r>
            <a:endParaRPr lang="en-GB" sz="2800" b="1" dirty="0">
              <a:solidFill>
                <a:schemeClr val="accent1"/>
              </a:solidFill>
              <a:cs typeface="Calibri"/>
            </a:endParaRPr>
          </a:p>
        </p:txBody>
      </p:sp>
    </p:spTree>
    <p:extLst>
      <p:ext uri="{BB962C8B-B14F-4D97-AF65-F5344CB8AC3E}">
        <p14:creationId xmlns:p14="http://schemas.microsoft.com/office/powerpoint/2010/main" val="413147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rogress indicator">
            <a:extLst>
              <a:ext uri="{FF2B5EF4-FFF2-40B4-BE49-F238E27FC236}">
                <a16:creationId xmlns:a16="http://schemas.microsoft.com/office/drawing/2014/main" id="{76C8F9EE-FD94-E04F-3B27-F7AC191BE8CD}"/>
              </a:ext>
            </a:extLst>
          </p:cNvPr>
          <p:cNvSpPr/>
          <p:nvPr/>
        </p:nvSpPr>
        <p:spPr>
          <a:xfrm>
            <a:off x="11726148" y="561224"/>
            <a:ext cx="158390" cy="3778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Loading bar outer frame">
            <a:extLst>
              <a:ext uri="{FF2B5EF4-FFF2-40B4-BE49-F238E27FC236}">
                <a16:creationId xmlns:a16="http://schemas.microsoft.com/office/drawing/2014/main" id="{6AE5EB60-D4E5-CFA3-05E5-B02B18576ED5}"/>
              </a:ext>
            </a:extLst>
          </p:cNvPr>
          <p:cNvSpPr/>
          <p:nvPr/>
        </p:nvSpPr>
        <p:spPr>
          <a:xfrm>
            <a:off x="1709383" y="3331029"/>
            <a:ext cx="8686800" cy="2230434"/>
          </a:xfrm>
          <a:prstGeom prst="rect">
            <a:avLst/>
          </a:prstGeom>
          <a:noFill/>
          <a:ln w="317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Loading bar">
            <a:extLst>
              <a:ext uri="{FF2B5EF4-FFF2-40B4-BE49-F238E27FC236}">
                <a16:creationId xmlns:a16="http://schemas.microsoft.com/office/drawing/2014/main" id="{556FA2D9-4311-EA2E-5CD3-C971A412F2E9}"/>
              </a:ext>
            </a:extLst>
          </p:cNvPr>
          <p:cNvSpPr/>
          <p:nvPr/>
        </p:nvSpPr>
        <p:spPr>
          <a:xfrm>
            <a:off x="1568030" y="3200400"/>
            <a:ext cx="8573826" cy="21507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Loading text">
            <a:extLst>
              <a:ext uri="{FF2B5EF4-FFF2-40B4-BE49-F238E27FC236}">
                <a16:creationId xmlns:a16="http://schemas.microsoft.com/office/drawing/2014/main" id="{8A2B4786-9317-44A4-7F51-483C9C5A8E1B}"/>
              </a:ext>
            </a:extLst>
          </p:cNvPr>
          <p:cNvSpPr txBox="1"/>
          <p:nvPr/>
        </p:nvSpPr>
        <p:spPr>
          <a:xfrm>
            <a:off x="4608186" y="1296537"/>
            <a:ext cx="2885405" cy="615553"/>
          </a:xfrm>
          <a:prstGeom prst="rect">
            <a:avLst/>
          </a:prstGeom>
          <a:noFill/>
          <a:effectLst>
            <a:glow rad="254000">
              <a:schemeClr val="accent1">
                <a:alpha val="10000"/>
              </a:schemeClr>
            </a:glow>
          </a:effectLst>
        </p:spPr>
        <p:txBody>
          <a:bodyPr wrap="none" lIns="0" tIns="0" rIns="0" bIns="0" rtlCol="0">
            <a:spAutoFit/>
          </a:bodyPr>
          <a:lstStyle/>
          <a:p>
            <a:pPr algn="ctr"/>
            <a:r>
              <a:rPr lang="en-US" sz="4000" spc="100" dirty="0">
                <a:solidFill>
                  <a:schemeClr val="accent1"/>
                </a:solidFill>
              </a:rPr>
              <a:t>THANK YOU</a:t>
            </a:r>
          </a:p>
        </p:txBody>
      </p:sp>
      <p:sp>
        <p:nvSpPr>
          <p:cNvPr id="10" name="Rectangle 9">
            <a:extLst>
              <a:ext uri="{FF2B5EF4-FFF2-40B4-BE49-F238E27FC236}">
                <a16:creationId xmlns:a16="http://schemas.microsoft.com/office/drawing/2014/main" id="{85A68E11-9178-8A72-CF94-574F96A3FFED}"/>
              </a:ext>
            </a:extLst>
          </p:cNvPr>
          <p:cNvSpPr/>
          <p:nvPr/>
        </p:nvSpPr>
        <p:spPr>
          <a:xfrm>
            <a:off x="365760" y="5953991"/>
            <a:ext cx="11439583" cy="56111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A4BEDCC-D5AD-26AB-C653-622F66989D2A}"/>
              </a:ext>
            </a:extLst>
          </p:cNvPr>
          <p:cNvSpPr txBox="1"/>
          <p:nvPr/>
        </p:nvSpPr>
        <p:spPr>
          <a:xfrm>
            <a:off x="2497788" y="3479872"/>
            <a:ext cx="6714309" cy="2154436"/>
          </a:xfrm>
          <a:prstGeom prst="rect">
            <a:avLst/>
          </a:prstGeom>
          <a:noFill/>
        </p:spPr>
        <p:txBody>
          <a:bodyPr wrap="square" lIns="0" tIns="0" rIns="0" bIns="0" rtlCol="0">
            <a:spAutoFit/>
          </a:bodyPr>
          <a:lstStyle/>
          <a:p>
            <a:pPr algn="ctr"/>
            <a:r>
              <a:rPr lang="en-US" sz="2800" spc="100" dirty="0"/>
              <a:t>MOHAMMED SHAZIN ABBAS</a:t>
            </a:r>
            <a:br>
              <a:rPr lang="en-US" sz="2800" spc="100" dirty="0"/>
            </a:br>
            <a:r>
              <a:rPr lang="en-US" sz="2800" spc="100" dirty="0"/>
              <a:t>NITEESH KUMAR PANDEY</a:t>
            </a:r>
          </a:p>
          <a:p>
            <a:pPr algn="ctr"/>
            <a:r>
              <a:rPr lang="en-US" sz="2800" spc="100" dirty="0"/>
              <a:t>C LOKESH SWARUP</a:t>
            </a:r>
          </a:p>
          <a:p>
            <a:pPr algn="ctr"/>
            <a:r>
              <a:rPr lang="en-US" sz="2800" spc="100" dirty="0"/>
              <a:t>ANKUSH KUMAR</a:t>
            </a:r>
          </a:p>
          <a:p>
            <a:pPr algn="ctr"/>
            <a:endParaRPr lang="en-US" sz="2800" spc="100" dirty="0"/>
          </a:p>
        </p:txBody>
      </p:sp>
    </p:spTree>
    <p:custDataLst>
      <p:tags r:id="rId1"/>
    </p:custDataLst>
    <p:extLst>
      <p:ext uri="{BB962C8B-B14F-4D97-AF65-F5344CB8AC3E}">
        <p14:creationId xmlns:p14="http://schemas.microsoft.com/office/powerpoint/2010/main" val="99176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0A7C-0AAA-64EC-9FB2-7D2ADE6298DC}"/>
              </a:ext>
            </a:extLst>
          </p:cNvPr>
          <p:cNvSpPr>
            <a:spLocks noGrp="1"/>
          </p:cNvSpPr>
          <p:nvPr>
            <p:ph type="ctrTitle"/>
          </p:nvPr>
        </p:nvSpPr>
        <p:spPr>
          <a:xfrm>
            <a:off x="250031" y="1012371"/>
            <a:ext cx="11691937" cy="985837"/>
          </a:xfrm>
        </p:spPr>
        <p:txBody>
          <a:bodyPr/>
          <a:lstStyle/>
          <a:p>
            <a:r>
              <a:rPr lang="en-US" b="1" dirty="0">
                <a:solidFill>
                  <a:schemeClr val="accent1"/>
                </a:solidFill>
                <a:latin typeface="+mn-lt"/>
              </a:rPr>
              <a:t>Disease Prediction from Symptoms</a:t>
            </a:r>
          </a:p>
        </p:txBody>
      </p:sp>
      <p:sp>
        <p:nvSpPr>
          <p:cNvPr id="3" name="Subtitle 2">
            <a:extLst>
              <a:ext uri="{FF2B5EF4-FFF2-40B4-BE49-F238E27FC236}">
                <a16:creationId xmlns:a16="http://schemas.microsoft.com/office/drawing/2014/main" id="{54AAD4C3-15FD-1953-3E75-9FAAEE032E32}"/>
              </a:ext>
            </a:extLst>
          </p:cNvPr>
          <p:cNvSpPr>
            <a:spLocks noGrp="1"/>
          </p:cNvSpPr>
          <p:nvPr>
            <p:ph type="subTitle" idx="1"/>
          </p:nvPr>
        </p:nvSpPr>
        <p:spPr>
          <a:xfrm>
            <a:off x="1098806" y="2413561"/>
            <a:ext cx="9973490" cy="3088560"/>
          </a:xfrm>
        </p:spPr>
        <p:txBody>
          <a:bodyPr>
            <a:normAutofit/>
          </a:bodyPr>
          <a:lstStyle/>
          <a:p>
            <a:r>
              <a:rPr lang="en-IN" b="0" i="0" dirty="0">
                <a:solidFill>
                  <a:schemeClr val="bg1"/>
                </a:solidFill>
                <a:effectLst/>
              </a:rPr>
              <a:t>In the realm of healthcare, the ability to predict and identify diseases early on plays a pivotal role in improving patient outcomes and reducing the burden on healthcare systems. The project titled "Disease Prediction from Symptoms" endeavours to harness the power of advanced data analytics and machine learning to create a robust and accurate system for predicting diseases based on reported symptoms.</a:t>
            </a:r>
            <a:endParaRPr lang="en-US" dirty="0">
              <a:solidFill>
                <a:schemeClr val="bg1"/>
              </a:solidFill>
            </a:endParaRPr>
          </a:p>
        </p:txBody>
      </p:sp>
      <p:sp>
        <p:nvSpPr>
          <p:cNvPr id="4" name="Rectangle 3">
            <a:extLst>
              <a:ext uri="{FF2B5EF4-FFF2-40B4-BE49-F238E27FC236}">
                <a16:creationId xmlns:a16="http://schemas.microsoft.com/office/drawing/2014/main" id="{A71ECC6F-3E1C-17FE-562E-DDE0011AB171}"/>
              </a:ext>
            </a:extLst>
          </p:cNvPr>
          <p:cNvSpPr/>
          <p:nvPr/>
        </p:nvSpPr>
        <p:spPr>
          <a:xfrm>
            <a:off x="365760" y="5917474"/>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rogress indicator">
            <a:extLst>
              <a:ext uri="{FF2B5EF4-FFF2-40B4-BE49-F238E27FC236}">
                <a16:creationId xmlns:a16="http://schemas.microsoft.com/office/drawing/2014/main" id="{90929731-2836-B2EF-6291-E7CFEC91ADD9}"/>
              </a:ext>
            </a:extLst>
          </p:cNvPr>
          <p:cNvSpPr/>
          <p:nvPr/>
        </p:nvSpPr>
        <p:spPr>
          <a:xfrm>
            <a:off x="11726148" y="731603"/>
            <a:ext cx="158390" cy="3778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oint 3">
            <a:extLst>
              <a:ext uri="{FF2B5EF4-FFF2-40B4-BE49-F238E27FC236}">
                <a16:creationId xmlns:a16="http://schemas.microsoft.com/office/drawing/2014/main" id="{8381C529-24DB-82A1-0B14-2E964222AAE0}"/>
              </a:ext>
            </a:extLst>
          </p:cNvPr>
          <p:cNvSpPr txBox="1"/>
          <p:nvPr/>
        </p:nvSpPr>
        <p:spPr>
          <a:xfrm>
            <a:off x="5095163" y="3981798"/>
            <a:ext cx="6093015" cy="553998"/>
          </a:xfrm>
          <a:prstGeom prst="rect">
            <a:avLst/>
          </a:prstGeom>
          <a:solidFill>
            <a:schemeClr val="tx2"/>
          </a:solidFill>
        </p:spPr>
        <p:txBody>
          <a:bodyPr wrap="none" lIns="0" tIns="0" rIns="0" bIns="0" rtlCol="0">
            <a:spAutoFit/>
          </a:bodyPr>
          <a:lstStyle>
            <a:defPPr>
              <a:defRPr lang="en-US"/>
            </a:defPPr>
            <a:lvl1pPr>
              <a:defRPr sz="3600" spc="100">
                <a:solidFill>
                  <a:schemeClr val="accent1"/>
                </a:solidFill>
                <a:effectLst>
                  <a:glow rad="254000">
                    <a:schemeClr val="accent1">
                      <a:alpha val="10000"/>
                    </a:schemeClr>
                  </a:glow>
                </a:effectLst>
                <a:latin typeface="IBM Plex Mono SemiBold" panose="020B0709050203000203" pitchFamily="49" charset="0"/>
              </a:defRPr>
            </a:lvl1pPr>
          </a:lstStyle>
          <a:p>
            <a:r>
              <a:rPr lang="en-US" dirty="0">
                <a:latin typeface="+mn-lt"/>
              </a:rPr>
              <a:t>3. Model Architecture</a:t>
            </a:r>
          </a:p>
        </p:txBody>
      </p:sp>
      <p:sp>
        <p:nvSpPr>
          <p:cNvPr id="25" name="Point 2">
            <a:extLst>
              <a:ext uri="{FF2B5EF4-FFF2-40B4-BE49-F238E27FC236}">
                <a16:creationId xmlns:a16="http://schemas.microsoft.com/office/drawing/2014/main" id="{BF5DC12C-8132-AD45-1A84-35C105A1992F}"/>
              </a:ext>
            </a:extLst>
          </p:cNvPr>
          <p:cNvSpPr txBox="1"/>
          <p:nvPr/>
        </p:nvSpPr>
        <p:spPr>
          <a:xfrm>
            <a:off x="5095164" y="2912932"/>
            <a:ext cx="5802871" cy="553998"/>
          </a:xfrm>
          <a:prstGeom prst="rect">
            <a:avLst/>
          </a:prstGeom>
          <a:solidFill>
            <a:schemeClr val="tx2"/>
          </a:solidFill>
        </p:spPr>
        <p:txBody>
          <a:bodyPr wrap="none" lIns="0" tIns="0" rIns="0" bIns="0" rtlCol="0">
            <a:spAutoFit/>
          </a:bodyPr>
          <a:lstStyle>
            <a:defPPr>
              <a:defRPr lang="en-US"/>
            </a:defPPr>
            <a:lvl1pPr>
              <a:defRPr sz="3600" spc="100">
                <a:solidFill>
                  <a:schemeClr val="accent1"/>
                </a:solidFill>
                <a:effectLst>
                  <a:glow rad="254000">
                    <a:schemeClr val="accent1">
                      <a:alpha val="10000"/>
                    </a:schemeClr>
                  </a:glow>
                </a:effectLst>
                <a:latin typeface="IBM Plex Mono SemiBold" panose="020B0709050203000203" pitchFamily="49" charset="0"/>
              </a:defRPr>
            </a:lvl1pPr>
          </a:lstStyle>
          <a:p>
            <a:r>
              <a:rPr lang="en-US" dirty="0">
                <a:latin typeface="+mn-lt"/>
              </a:rPr>
              <a:t>2. PROPOSED SOLUTION</a:t>
            </a:r>
          </a:p>
        </p:txBody>
      </p:sp>
      <p:sp>
        <p:nvSpPr>
          <p:cNvPr id="24" name="Point 1">
            <a:extLst>
              <a:ext uri="{FF2B5EF4-FFF2-40B4-BE49-F238E27FC236}">
                <a16:creationId xmlns:a16="http://schemas.microsoft.com/office/drawing/2014/main" id="{E86916CD-5AC7-C822-0253-A5D9D809BFA3}"/>
              </a:ext>
            </a:extLst>
          </p:cNvPr>
          <p:cNvSpPr txBox="1"/>
          <p:nvPr/>
        </p:nvSpPr>
        <p:spPr>
          <a:xfrm>
            <a:off x="5095164" y="1844007"/>
            <a:ext cx="4352153" cy="553998"/>
          </a:xfrm>
          <a:prstGeom prst="rect">
            <a:avLst/>
          </a:prstGeom>
          <a:solidFill>
            <a:schemeClr val="tx2"/>
          </a:solidFill>
        </p:spPr>
        <p:txBody>
          <a:bodyPr wrap="none" lIns="0" tIns="0" rIns="0" bIns="0" rtlCol="0">
            <a:spAutoFit/>
          </a:bodyPr>
          <a:lstStyle/>
          <a:p>
            <a:r>
              <a:rPr lang="en-US" sz="3600" spc="100" dirty="0">
                <a:solidFill>
                  <a:schemeClr val="accent1"/>
                </a:solidFill>
                <a:effectLst>
                  <a:glow rad="254000">
                    <a:schemeClr val="accent1">
                      <a:alpha val="10000"/>
                    </a:schemeClr>
                  </a:glow>
                </a:effectLst>
              </a:rPr>
              <a:t>1. INTRODUCTION</a:t>
            </a:r>
          </a:p>
        </p:txBody>
      </p:sp>
      <p:pic>
        <p:nvPicPr>
          <p:cNvPr id="16" name="Timedoor">
            <a:extLst>
              <a:ext uri="{FF2B5EF4-FFF2-40B4-BE49-F238E27FC236}">
                <a16:creationId xmlns:a16="http://schemas.microsoft.com/office/drawing/2014/main" id="{0356577B-8601-29B0-16D2-2DE6D51924A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53138" y="1904359"/>
            <a:ext cx="2430019" cy="3361527"/>
          </a:xfrm>
          <a:prstGeom prst="rect">
            <a:avLst/>
          </a:prstGeom>
          <a:effectLst>
            <a:glow rad="254000">
              <a:schemeClr val="accent1">
                <a:alpha val="10000"/>
              </a:schemeClr>
            </a:glow>
          </a:effectLst>
        </p:spPr>
      </p:pic>
      <p:sp>
        <p:nvSpPr>
          <p:cNvPr id="32" name="Title">
            <a:extLst>
              <a:ext uri="{FF2B5EF4-FFF2-40B4-BE49-F238E27FC236}">
                <a16:creationId xmlns:a16="http://schemas.microsoft.com/office/drawing/2014/main" id="{4F25086D-4206-9835-E03F-CE17188ADB24}"/>
              </a:ext>
            </a:extLst>
          </p:cNvPr>
          <p:cNvSpPr/>
          <p:nvPr/>
        </p:nvSpPr>
        <p:spPr>
          <a:xfrm>
            <a:off x="404163" y="384022"/>
            <a:ext cx="11009962" cy="70493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200" b="0" i="0" u="none" strike="noStrike" kern="1200" cap="none" spc="100" normalizeH="0" baseline="0" noProof="0" dirty="0">
                <a:ln>
                  <a:noFill/>
                </a:ln>
                <a:solidFill>
                  <a:schemeClr val="tx2"/>
                </a:solidFill>
                <a:effectLst>
                  <a:glow rad="254000">
                    <a:schemeClr val="accent1">
                      <a:alpha val="10000"/>
                    </a:schemeClr>
                  </a:glow>
                </a:effectLst>
                <a:uLnTx/>
                <a:uFillTx/>
                <a:ea typeface="+mn-ea"/>
                <a:cs typeface="+mn-cs"/>
              </a:rPr>
              <a:t>Disease Prediction from Symptoms</a:t>
            </a:r>
          </a:p>
        </p:txBody>
      </p:sp>
      <p:sp>
        <p:nvSpPr>
          <p:cNvPr id="4" name="Rectangle 3">
            <a:extLst>
              <a:ext uri="{FF2B5EF4-FFF2-40B4-BE49-F238E27FC236}">
                <a16:creationId xmlns:a16="http://schemas.microsoft.com/office/drawing/2014/main" id="{90CA51A6-D8D5-2526-EA71-190AD9C3347B}"/>
              </a:ext>
            </a:extLst>
          </p:cNvPr>
          <p:cNvSpPr/>
          <p:nvPr/>
        </p:nvSpPr>
        <p:spPr>
          <a:xfrm>
            <a:off x="365760" y="5917474"/>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Point 3">
            <a:extLst>
              <a:ext uri="{FF2B5EF4-FFF2-40B4-BE49-F238E27FC236}">
                <a16:creationId xmlns:a16="http://schemas.microsoft.com/office/drawing/2014/main" id="{610A56EB-163E-B001-DC7F-6FB03251AE14}"/>
              </a:ext>
            </a:extLst>
          </p:cNvPr>
          <p:cNvSpPr txBox="1"/>
          <p:nvPr/>
        </p:nvSpPr>
        <p:spPr>
          <a:xfrm>
            <a:off x="5095163" y="5050664"/>
            <a:ext cx="6383158" cy="553998"/>
          </a:xfrm>
          <a:prstGeom prst="rect">
            <a:avLst/>
          </a:prstGeom>
          <a:solidFill>
            <a:schemeClr val="tx2"/>
          </a:solidFill>
        </p:spPr>
        <p:txBody>
          <a:bodyPr wrap="none" lIns="0" tIns="0" rIns="0" bIns="0" rtlCol="0">
            <a:spAutoFit/>
          </a:bodyPr>
          <a:lstStyle>
            <a:defPPr>
              <a:defRPr lang="en-US"/>
            </a:defPPr>
            <a:lvl1pPr>
              <a:defRPr sz="3600" spc="100">
                <a:solidFill>
                  <a:schemeClr val="accent1"/>
                </a:solidFill>
                <a:effectLst>
                  <a:glow rad="254000">
                    <a:schemeClr val="accent1">
                      <a:alpha val="10000"/>
                    </a:schemeClr>
                  </a:glow>
                </a:effectLst>
                <a:latin typeface="IBM Plex Mono SemiBold" panose="020B0709050203000203" pitchFamily="49" charset="0"/>
              </a:defRPr>
            </a:lvl1pPr>
          </a:lstStyle>
          <a:p>
            <a:r>
              <a:rPr lang="en-US" dirty="0">
                <a:latin typeface="+mn-lt"/>
              </a:rPr>
              <a:t>4. Experiment details </a:t>
            </a:r>
          </a:p>
        </p:txBody>
      </p:sp>
    </p:spTree>
    <p:extLst>
      <p:ext uri="{BB962C8B-B14F-4D97-AF65-F5344CB8AC3E}">
        <p14:creationId xmlns:p14="http://schemas.microsoft.com/office/powerpoint/2010/main" val="1590333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E0674-D8D8-888B-D5D3-8BC343610CFA}"/>
              </a:ext>
            </a:extLst>
          </p:cNvPr>
          <p:cNvSpPr txBox="1"/>
          <p:nvPr/>
        </p:nvSpPr>
        <p:spPr>
          <a:xfrm>
            <a:off x="979714" y="1197428"/>
            <a:ext cx="10232571" cy="4585871"/>
          </a:xfrm>
          <a:prstGeom prst="rect">
            <a:avLst/>
          </a:prstGeom>
          <a:noFill/>
        </p:spPr>
        <p:txBody>
          <a:bodyPr wrap="square" rtlCol="0">
            <a:spAutoFit/>
          </a:bodyPr>
          <a:lstStyle/>
          <a:p>
            <a:r>
              <a:rPr lang="en-US" sz="3200" b="1" dirty="0">
                <a:solidFill>
                  <a:schemeClr val="accent1"/>
                </a:solidFill>
              </a:rPr>
              <a:t>INTRODUCTION</a:t>
            </a:r>
          </a:p>
          <a:p>
            <a:r>
              <a:rPr lang="en-US" sz="2000" b="0" i="0" dirty="0">
                <a:solidFill>
                  <a:schemeClr val="bg1"/>
                </a:solidFill>
                <a:effectLst/>
              </a:rPr>
              <a:t>In the contemporary landscape of healthcare, the integration of machine learning has become pivotal for enhancing disease diagnosis and prognosis. This project delves into the realm of predictive medicine, specifically focusing on the use of machine learning algorithms to forecast diseases based on symptomatic manifestations.</a:t>
            </a:r>
          </a:p>
          <a:p>
            <a:endParaRPr lang="en-US" sz="2000" dirty="0">
              <a:solidFill>
                <a:schemeClr val="bg1"/>
              </a:solidFill>
            </a:endParaRPr>
          </a:p>
          <a:p>
            <a:r>
              <a:rPr lang="en-US" sz="2000" dirty="0">
                <a:solidFill>
                  <a:schemeClr val="bg1"/>
                </a:solidFill>
              </a:rPr>
              <a:t>With the increasing availability of health data and the advancements in machine learning, there is a growing interest in utilizing these technologies for disease prediction. This project builds upon existing research and aims to contribute to the development of effective and interpretable models for disease prognosis based on symptom data. </a:t>
            </a:r>
          </a:p>
        </p:txBody>
      </p:sp>
      <p:sp>
        <p:nvSpPr>
          <p:cNvPr id="2" name="Rectangle 1">
            <a:extLst>
              <a:ext uri="{FF2B5EF4-FFF2-40B4-BE49-F238E27FC236}">
                <a16:creationId xmlns:a16="http://schemas.microsoft.com/office/drawing/2014/main" id="{DF07A92C-65BB-06A1-E794-CFC263ED2DCD}"/>
              </a:ext>
            </a:extLst>
          </p:cNvPr>
          <p:cNvSpPr/>
          <p:nvPr/>
        </p:nvSpPr>
        <p:spPr>
          <a:xfrm>
            <a:off x="365760" y="5917474"/>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65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3F892-68AD-04D2-F08E-D1AF8EE66A94}"/>
              </a:ext>
            </a:extLst>
          </p:cNvPr>
          <p:cNvSpPr txBox="1"/>
          <p:nvPr/>
        </p:nvSpPr>
        <p:spPr>
          <a:xfrm>
            <a:off x="642256" y="1505396"/>
            <a:ext cx="10907486" cy="3847207"/>
          </a:xfrm>
          <a:prstGeom prst="rect">
            <a:avLst/>
          </a:prstGeom>
          <a:noFill/>
        </p:spPr>
        <p:txBody>
          <a:bodyPr wrap="square" rtlCol="0">
            <a:spAutoFit/>
          </a:bodyPr>
          <a:lstStyle/>
          <a:p>
            <a:r>
              <a:rPr lang="en-US" sz="3200" b="1" dirty="0">
                <a:solidFill>
                  <a:schemeClr val="accent1"/>
                </a:solidFill>
              </a:rPr>
              <a:t>Algorithms Explored</a:t>
            </a:r>
          </a:p>
          <a:p>
            <a:endParaRPr lang="en-US" sz="3200" b="1" dirty="0">
              <a:solidFill>
                <a:schemeClr val="accent1"/>
              </a:solidFill>
            </a:endParaRPr>
          </a:p>
          <a:p>
            <a:pPr marL="285750" indent="-285750">
              <a:buFont typeface="Arial" panose="020B0604020202020204" pitchFamily="34" charset="0"/>
              <a:buChar char="•"/>
            </a:pPr>
            <a:r>
              <a:rPr lang="en-US" b="1" dirty="0">
                <a:solidFill>
                  <a:schemeClr val="bg1"/>
                </a:solidFill>
              </a:rPr>
              <a:t>Naïve Bayes</a:t>
            </a:r>
          </a:p>
          <a:p>
            <a:pPr marL="742950" lvl="1" indent="-285750">
              <a:buFont typeface="Arial" panose="020B0604020202020204" pitchFamily="34" charset="0"/>
              <a:buChar char="•"/>
            </a:pPr>
            <a:r>
              <a:rPr lang="en-US" dirty="0">
                <a:solidFill>
                  <a:schemeClr val="bg1"/>
                </a:solidFill>
              </a:rPr>
              <a:t>Naive Bayes classifiers are a collection of classification algorithms based on Bayes’ Theorem. It is not a single algorithm but a family of algorithms where all of them share a common principle, i.e. every pair of features being classified is independent of each other.</a:t>
            </a:r>
          </a:p>
          <a:p>
            <a:pPr marL="285750" indent="-285750">
              <a:buFont typeface="Arial" panose="020B0604020202020204" pitchFamily="34" charset="0"/>
              <a:buChar char="•"/>
            </a:pPr>
            <a:r>
              <a:rPr lang="en-US" b="1" dirty="0">
                <a:solidFill>
                  <a:schemeClr val="bg1"/>
                </a:solidFill>
              </a:rPr>
              <a:t>Decision Tree</a:t>
            </a:r>
          </a:p>
          <a:p>
            <a:pPr marL="742950" lvl="1" indent="-285750">
              <a:buFont typeface="Arial" panose="020B0604020202020204" pitchFamily="34" charset="0"/>
              <a:buChar char="•"/>
            </a:pPr>
            <a:r>
              <a:rPr lang="en-US" dirty="0">
                <a:solidFill>
                  <a:schemeClr val="bg1"/>
                </a:solidFill>
              </a:rPr>
              <a:t>A decision tree is a structure that includes a root node, branches, and leaf nodes. Each internal node denotes a test on an attribute, each branch denotes the outcome of a test, and each leaf node holds a class label. The topmost node in the tree is the root node.</a:t>
            </a:r>
          </a:p>
        </p:txBody>
      </p:sp>
      <p:sp>
        <p:nvSpPr>
          <p:cNvPr id="2" name="Rectangle 1">
            <a:extLst>
              <a:ext uri="{FF2B5EF4-FFF2-40B4-BE49-F238E27FC236}">
                <a16:creationId xmlns:a16="http://schemas.microsoft.com/office/drawing/2014/main" id="{994584ED-76D1-AE0B-9D77-612B3ED546D2}"/>
              </a:ext>
            </a:extLst>
          </p:cNvPr>
          <p:cNvSpPr/>
          <p:nvPr/>
        </p:nvSpPr>
        <p:spPr>
          <a:xfrm>
            <a:off x="376208" y="5891222"/>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98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3F892-68AD-04D2-F08E-D1AF8EE66A94}"/>
              </a:ext>
            </a:extLst>
          </p:cNvPr>
          <p:cNvSpPr txBox="1"/>
          <p:nvPr/>
        </p:nvSpPr>
        <p:spPr>
          <a:xfrm>
            <a:off x="642256" y="1228397"/>
            <a:ext cx="10907486" cy="4401205"/>
          </a:xfrm>
          <a:prstGeom prst="rect">
            <a:avLst/>
          </a:prstGeom>
          <a:noFill/>
        </p:spPr>
        <p:txBody>
          <a:bodyPr wrap="square" rtlCol="0">
            <a:spAutoFit/>
          </a:bodyPr>
          <a:lstStyle/>
          <a:p>
            <a:r>
              <a:rPr lang="en-US" sz="3200" b="1" dirty="0">
                <a:solidFill>
                  <a:schemeClr val="accent1"/>
                </a:solidFill>
              </a:rPr>
              <a:t>Algorithms Explored</a:t>
            </a:r>
          </a:p>
          <a:p>
            <a:endParaRPr lang="en-US" sz="3200" b="1" dirty="0">
              <a:solidFill>
                <a:schemeClr val="accent1"/>
              </a:solidFill>
            </a:endParaRPr>
          </a:p>
          <a:p>
            <a:pPr marL="742950" lvl="1"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Random Forest</a:t>
            </a:r>
          </a:p>
          <a:p>
            <a:pPr marL="742950" lvl="1" indent="-285750">
              <a:buFont typeface="Arial" panose="020B0604020202020204" pitchFamily="34" charset="0"/>
              <a:buChar char="•"/>
            </a:pPr>
            <a:r>
              <a:rPr lang="en-US" dirty="0">
                <a:solidFill>
                  <a:schemeClr val="bg1"/>
                </a:solidFill>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pPr marL="285750" indent="-285750">
              <a:buFont typeface="Arial" panose="020B0604020202020204" pitchFamily="34" charset="0"/>
              <a:buChar char="•"/>
            </a:pPr>
            <a:r>
              <a:rPr lang="en-US" b="1" dirty="0">
                <a:solidFill>
                  <a:schemeClr val="bg1"/>
                </a:solidFill>
              </a:rPr>
              <a:t>Gradient Boosting</a:t>
            </a:r>
          </a:p>
          <a:p>
            <a:pPr marL="742950" lvl="1" indent="-285750">
              <a:buFont typeface="Arial" panose="020B0604020202020204" pitchFamily="34" charset="0"/>
              <a:buChar char="•"/>
            </a:pPr>
            <a:r>
              <a:rPr lang="en-US" dirty="0">
                <a:solidFill>
                  <a:schemeClr val="bg1"/>
                </a:solidFill>
              </a:rPr>
              <a:t>Gradient Boosting is a powerful boosting algorithm that combines several weak learners into strong learners, in which each new model is trained to minimize the loss function such as mean squared error or cross-entropy of the previous model using gradient descent.</a:t>
            </a:r>
          </a:p>
        </p:txBody>
      </p:sp>
      <p:sp>
        <p:nvSpPr>
          <p:cNvPr id="2" name="Rectangle 1">
            <a:extLst>
              <a:ext uri="{FF2B5EF4-FFF2-40B4-BE49-F238E27FC236}">
                <a16:creationId xmlns:a16="http://schemas.microsoft.com/office/drawing/2014/main" id="{994584ED-76D1-AE0B-9D77-612B3ED546D2}"/>
              </a:ext>
            </a:extLst>
          </p:cNvPr>
          <p:cNvSpPr/>
          <p:nvPr/>
        </p:nvSpPr>
        <p:spPr>
          <a:xfrm>
            <a:off x="376208" y="5891222"/>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61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rogress indicator">
            <a:extLst>
              <a:ext uri="{FF2B5EF4-FFF2-40B4-BE49-F238E27FC236}">
                <a16:creationId xmlns:a16="http://schemas.microsoft.com/office/drawing/2014/main" id="{90929731-2836-B2EF-6291-E7CFEC91ADD9}"/>
              </a:ext>
            </a:extLst>
          </p:cNvPr>
          <p:cNvSpPr/>
          <p:nvPr/>
        </p:nvSpPr>
        <p:spPr>
          <a:xfrm>
            <a:off x="11726148" y="4921567"/>
            <a:ext cx="158390" cy="3778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Point 4">
            <a:extLst>
              <a:ext uri="{FF2B5EF4-FFF2-40B4-BE49-F238E27FC236}">
                <a16:creationId xmlns:a16="http://schemas.microsoft.com/office/drawing/2014/main" id="{D7D2CF33-16AA-E24D-0530-220612F62068}"/>
              </a:ext>
            </a:extLst>
          </p:cNvPr>
          <p:cNvGrpSpPr/>
          <p:nvPr/>
        </p:nvGrpSpPr>
        <p:grpSpPr>
          <a:xfrm>
            <a:off x="9093610" y="2167516"/>
            <a:ext cx="1691319" cy="3183266"/>
            <a:chOff x="9093610" y="2167516"/>
            <a:chExt cx="1691319" cy="3183266"/>
          </a:xfrm>
        </p:grpSpPr>
        <p:sp>
          <p:nvSpPr>
            <p:cNvPr id="13" name="Text 4">
              <a:extLst>
                <a:ext uri="{FF2B5EF4-FFF2-40B4-BE49-F238E27FC236}">
                  <a16:creationId xmlns:a16="http://schemas.microsoft.com/office/drawing/2014/main" id="{A0DD3CD7-0087-D2CA-BCDC-D663313614AF}"/>
                </a:ext>
              </a:extLst>
            </p:cNvPr>
            <p:cNvSpPr/>
            <p:nvPr/>
          </p:nvSpPr>
          <p:spPr>
            <a:xfrm>
              <a:off x="9183270" y="4990782"/>
              <a:ext cx="1512000" cy="36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spc="100" dirty="0">
                  <a:solidFill>
                    <a:schemeClr val="accent1"/>
                  </a:solidFill>
                </a:rPr>
                <a:t>Model</a:t>
              </a:r>
            </a:p>
            <a:p>
              <a:pPr algn="ctr"/>
              <a:r>
                <a:rPr lang="en-US" sz="2000" spc="100" dirty="0">
                  <a:solidFill>
                    <a:schemeClr val="accent1"/>
                  </a:solidFill>
                </a:rPr>
                <a:t>Evaluation</a:t>
              </a:r>
              <a:endParaRPr lang="en-GB" sz="2000" spc="100" dirty="0">
                <a:solidFill>
                  <a:schemeClr val="accent1"/>
                </a:solidFill>
              </a:endParaRPr>
            </a:p>
          </p:txBody>
        </p:sp>
        <p:pic>
          <p:nvPicPr>
            <p:cNvPr id="43" name="Timedoor 4">
              <a:extLst>
                <a:ext uri="{FF2B5EF4-FFF2-40B4-BE49-F238E27FC236}">
                  <a16:creationId xmlns:a16="http://schemas.microsoft.com/office/drawing/2014/main" id="{3A1091D8-E391-3FAE-FA31-FB0F409FD6D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093610" y="2167516"/>
              <a:ext cx="1691319" cy="2339657"/>
            </a:xfrm>
            <a:prstGeom prst="rect">
              <a:avLst/>
            </a:prstGeom>
            <a:effectLst>
              <a:glow rad="254000">
                <a:schemeClr val="accent1">
                  <a:alpha val="10000"/>
                </a:schemeClr>
              </a:glow>
            </a:effectLst>
          </p:spPr>
        </p:pic>
        <p:pic>
          <p:nvPicPr>
            <p:cNvPr id="10" name="Icon 4">
              <a:extLst>
                <a:ext uri="{FF2B5EF4-FFF2-40B4-BE49-F238E27FC236}">
                  <a16:creationId xmlns:a16="http://schemas.microsoft.com/office/drawing/2014/main" id="{F7D1D278-BEF0-E06C-0357-042E71511BBC}"/>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79269" y="2938229"/>
              <a:ext cx="720000" cy="720000"/>
            </a:xfrm>
            <a:prstGeom prst="rect">
              <a:avLst/>
            </a:prstGeom>
            <a:effectLst>
              <a:glow rad="254000">
                <a:schemeClr val="accent1">
                  <a:alpha val="20000"/>
                </a:schemeClr>
              </a:glow>
            </a:effectLst>
          </p:spPr>
        </p:pic>
      </p:grpSp>
      <p:grpSp>
        <p:nvGrpSpPr>
          <p:cNvPr id="15" name="Point 3">
            <a:extLst>
              <a:ext uri="{FF2B5EF4-FFF2-40B4-BE49-F238E27FC236}">
                <a16:creationId xmlns:a16="http://schemas.microsoft.com/office/drawing/2014/main" id="{DD1778FB-ACA5-1B5B-CA1B-7C5014B5E4C2}"/>
              </a:ext>
            </a:extLst>
          </p:cNvPr>
          <p:cNvGrpSpPr/>
          <p:nvPr/>
        </p:nvGrpSpPr>
        <p:grpSpPr>
          <a:xfrm>
            <a:off x="6604689" y="2167515"/>
            <a:ext cx="1691319" cy="3183585"/>
            <a:chOff x="6604689" y="2167515"/>
            <a:chExt cx="1691319" cy="3183585"/>
          </a:xfrm>
        </p:grpSpPr>
        <p:sp>
          <p:nvSpPr>
            <p:cNvPr id="40" name="Text 3">
              <a:extLst>
                <a:ext uri="{FF2B5EF4-FFF2-40B4-BE49-F238E27FC236}">
                  <a16:creationId xmlns:a16="http://schemas.microsoft.com/office/drawing/2014/main" id="{2AB7A841-6E6D-7D69-8782-4B41C648801E}"/>
                </a:ext>
              </a:extLst>
            </p:cNvPr>
            <p:cNvSpPr/>
            <p:nvPr/>
          </p:nvSpPr>
          <p:spPr>
            <a:xfrm>
              <a:off x="6694349" y="4991100"/>
              <a:ext cx="1512000" cy="36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spc="100" dirty="0">
                  <a:solidFill>
                    <a:schemeClr val="accent1"/>
                  </a:solidFill>
                </a:rPr>
                <a:t>Model</a:t>
              </a:r>
            </a:p>
            <a:p>
              <a:pPr algn="ctr"/>
              <a:r>
                <a:rPr lang="en-US" sz="2000" spc="100" dirty="0">
                  <a:solidFill>
                    <a:schemeClr val="accent1"/>
                  </a:solidFill>
                </a:rPr>
                <a:t>Training</a:t>
              </a:r>
              <a:endParaRPr lang="en-GB" sz="2000" spc="100" dirty="0">
                <a:solidFill>
                  <a:schemeClr val="accent1"/>
                </a:solidFill>
              </a:endParaRPr>
            </a:p>
          </p:txBody>
        </p:sp>
        <p:pic>
          <p:nvPicPr>
            <p:cNvPr id="36" name="Timedoor 3">
              <a:extLst>
                <a:ext uri="{FF2B5EF4-FFF2-40B4-BE49-F238E27FC236}">
                  <a16:creationId xmlns:a16="http://schemas.microsoft.com/office/drawing/2014/main" id="{88B68FA4-2BC2-CB68-8C83-FC26B42543F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04689" y="2167515"/>
              <a:ext cx="1691319" cy="2339657"/>
            </a:xfrm>
            <a:prstGeom prst="rect">
              <a:avLst/>
            </a:prstGeom>
            <a:effectLst>
              <a:glow rad="254000">
                <a:schemeClr val="accent1">
                  <a:alpha val="10000"/>
                </a:schemeClr>
              </a:glow>
            </a:effectLst>
          </p:spPr>
        </p:pic>
        <p:pic>
          <p:nvPicPr>
            <p:cNvPr id="7" name="Icon 3">
              <a:extLst>
                <a:ext uri="{FF2B5EF4-FFF2-40B4-BE49-F238E27FC236}">
                  <a16:creationId xmlns:a16="http://schemas.microsoft.com/office/drawing/2014/main" id="{6F3BFBFA-9B1C-B02E-BAE1-932C4053BE3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090348" y="2977343"/>
              <a:ext cx="720000" cy="720000"/>
            </a:xfrm>
            <a:prstGeom prst="rect">
              <a:avLst/>
            </a:prstGeom>
            <a:effectLst>
              <a:glow rad="254000">
                <a:schemeClr val="accent1">
                  <a:alpha val="20000"/>
                </a:schemeClr>
              </a:glow>
            </a:effectLst>
          </p:spPr>
        </p:pic>
      </p:grpSp>
      <p:grpSp>
        <p:nvGrpSpPr>
          <p:cNvPr id="14" name="Point 2">
            <a:extLst>
              <a:ext uri="{FF2B5EF4-FFF2-40B4-BE49-F238E27FC236}">
                <a16:creationId xmlns:a16="http://schemas.microsoft.com/office/drawing/2014/main" id="{5BA76A2A-DBC8-BBFC-D02B-A8FAFD0E8F3D}"/>
              </a:ext>
            </a:extLst>
          </p:cNvPr>
          <p:cNvGrpSpPr/>
          <p:nvPr/>
        </p:nvGrpSpPr>
        <p:grpSpPr>
          <a:xfrm>
            <a:off x="4115767" y="2167515"/>
            <a:ext cx="1691319" cy="3159161"/>
            <a:chOff x="4115767" y="2167515"/>
            <a:chExt cx="1691319" cy="3159161"/>
          </a:xfrm>
        </p:grpSpPr>
        <p:sp>
          <p:nvSpPr>
            <p:cNvPr id="9" name="Text 2">
              <a:extLst>
                <a:ext uri="{FF2B5EF4-FFF2-40B4-BE49-F238E27FC236}">
                  <a16:creationId xmlns:a16="http://schemas.microsoft.com/office/drawing/2014/main" id="{17CC82AC-FCA0-7E26-E19C-079D3EAA60BB}"/>
                </a:ext>
              </a:extLst>
            </p:cNvPr>
            <p:cNvSpPr/>
            <p:nvPr/>
          </p:nvSpPr>
          <p:spPr>
            <a:xfrm>
              <a:off x="4205427" y="4966676"/>
              <a:ext cx="1512000" cy="36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spc="100" dirty="0">
                  <a:solidFill>
                    <a:schemeClr val="accent1"/>
                  </a:solidFill>
                </a:rPr>
                <a:t>Feature</a:t>
              </a:r>
            </a:p>
            <a:p>
              <a:pPr algn="ctr"/>
              <a:r>
                <a:rPr lang="en-US" sz="2000" spc="100" dirty="0">
                  <a:solidFill>
                    <a:schemeClr val="accent1"/>
                  </a:solidFill>
                </a:rPr>
                <a:t>Selection</a:t>
              </a:r>
              <a:endParaRPr lang="en-GB" sz="2000" spc="100" dirty="0">
                <a:solidFill>
                  <a:schemeClr val="accent1"/>
                </a:solidFill>
              </a:endParaRPr>
            </a:p>
          </p:txBody>
        </p:sp>
        <p:pic>
          <p:nvPicPr>
            <p:cNvPr id="42" name="Timedoor 2">
              <a:extLst>
                <a:ext uri="{FF2B5EF4-FFF2-40B4-BE49-F238E27FC236}">
                  <a16:creationId xmlns:a16="http://schemas.microsoft.com/office/drawing/2014/main" id="{CC3C9D91-FBCD-A0D4-A74B-79F9D7798E9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15767" y="2167515"/>
              <a:ext cx="1691319" cy="2339657"/>
            </a:xfrm>
            <a:prstGeom prst="rect">
              <a:avLst/>
            </a:prstGeom>
            <a:effectLst>
              <a:glow rad="254000">
                <a:schemeClr val="accent1">
                  <a:alpha val="10000"/>
                </a:schemeClr>
              </a:glow>
            </a:effectLst>
          </p:spPr>
        </p:pic>
        <p:pic>
          <p:nvPicPr>
            <p:cNvPr id="12" name="Icon 2">
              <a:extLst>
                <a:ext uri="{FF2B5EF4-FFF2-40B4-BE49-F238E27FC236}">
                  <a16:creationId xmlns:a16="http://schemas.microsoft.com/office/drawing/2014/main" id="{F134A8EB-E7BD-EF72-58F0-34BAF3728846}"/>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601426" y="2977343"/>
              <a:ext cx="720000" cy="720000"/>
            </a:xfrm>
            <a:prstGeom prst="rect">
              <a:avLst/>
            </a:prstGeom>
            <a:effectLst>
              <a:glow rad="254000">
                <a:schemeClr val="accent1">
                  <a:alpha val="20000"/>
                </a:schemeClr>
              </a:glow>
            </a:effectLst>
          </p:spPr>
        </p:pic>
      </p:grpSp>
      <p:grpSp>
        <p:nvGrpSpPr>
          <p:cNvPr id="11" name="Point 1">
            <a:extLst>
              <a:ext uri="{FF2B5EF4-FFF2-40B4-BE49-F238E27FC236}">
                <a16:creationId xmlns:a16="http://schemas.microsoft.com/office/drawing/2014/main" id="{C848D31D-8F08-7963-643F-98D0D3A13165}"/>
              </a:ext>
            </a:extLst>
          </p:cNvPr>
          <p:cNvGrpSpPr/>
          <p:nvPr/>
        </p:nvGrpSpPr>
        <p:grpSpPr>
          <a:xfrm>
            <a:off x="1626845" y="2167515"/>
            <a:ext cx="1691319" cy="3159161"/>
            <a:chOff x="1626845" y="2167515"/>
            <a:chExt cx="1691319" cy="3159161"/>
          </a:xfrm>
        </p:grpSpPr>
        <p:sp>
          <p:nvSpPr>
            <p:cNvPr id="6" name="Text 1">
              <a:extLst>
                <a:ext uri="{FF2B5EF4-FFF2-40B4-BE49-F238E27FC236}">
                  <a16:creationId xmlns:a16="http://schemas.microsoft.com/office/drawing/2014/main" id="{B5B70BAC-EB2D-B79C-275D-8ECFA68FF0D9}"/>
                </a:ext>
              </a:extLst>
            </p:cNvPr>
            <p:cNvSpPr/>
            <p:nvPr/>
          </p:nvSpPr>
          <p:spPr>
            <a:xfrm>
              <a:off x="1716505" y="4966676"/>
              <a:ext cx="1512000" cy="36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spc="100" dirty="0">
                  <a:solidFill>
                    <a:schemeClr val="accent1"/>
                  </a:solidFill>
                </a:rPr>
                <a:t>Data</a:t>
              </a:r>
              <a:br>
                <a:rPr lang="en-US" sz="2000" spc="100" dirty="0">
                  <a:solidFill>
                    <a:schemeClr val="accent1"/>
                  </a:solidFill>
                </a:rPr>
              </a:br>
              <a:r>
                <a:rPr lang="en-US" sz="2000" spc="100" dirty="0">
                  <a:solidFill>
                    <a:schemeClr val="accent1"/>
                  </a:solidFill>
                </a:rPr>
                <a:t>Preprocessing</a:t>
              </a:r>
            </a:p>
          </p:txBody>
        </p:sp>
        <p:pic>
          <p:nvPicPr>
            <p:cNvPr id="41" name="Timedoor 2">
              <a:extLst>
                <a:ext uri="{FF2B5EF4-FFF2-40B4-BE49-F238E27FC236}">
                  <a16:creationId xmlns:a16="http://schemas.microsoft.com/office/drawing/2014/main" id="{0586B3FD-4764-074C-7E38-FAAB0F1D59C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626845" y="2167515"/>
              <a:ext cx="1691319" cy="2339657"/>
            </a:xfrm>
            <a:prstGeom prst="rect">
              <a:avLst/>
            </a:prstGeom>
            <a:effectLst>
              <a:glow rad="254000">
                <a:schemeClr val="accent1">
                  <a:alpha val="10000"/>
                </a:schemeClr>
              </a:glow>
            </a:effectLst>
          </p:spPr>
        </p:pic>
        <p:pic>
          <p:nvPicPr>
            <p:cNvPr id="23" name="Icon 1">
              <a:extLst>
                <a:ext uri="{FF2B5EF4-FFF2-40B4-BE49-F238E27FC236}">
                  <a16:creationId xmlns:a16="http://schemas.microsoft.com/office/drawing/2014/main" id="{F725B7A9-1F44-1594-E22B-11E8675CAE0A}"/>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118176" y="2977343"/>
              <a:ext cx="720000" cy="720000"/>
            </a:xfrm>
            <a:prstGeom prst="rect">
              <a:avLst/>
            </a:prstGeom>
            <a:effectLst>
              <a:glow rad="254000">
                <a:schemeClr val="accent1">
                  <a:alpha val="20000"/>
                </a:schemeClr>
              </a:glow>
            </a:effectLst>
          </p:spPr>
        </p:pic>
      </p:grpSp>
      <p:sp>
        <p:nvSpPr>
          <p:cNvPr id="32" name="Title">
            <a:extLst>
              <a:ext uri="{FF2B5EF4-FFF2-40B4-BE49-F238E27FC236}">
                <a16:creationId xmlns:a16="http://schemas.microsoft.com/office/drawing/2014/main" id="{4F25086D-4206-9835-E03F-CE17188ADB24}"/>
              </a:ext>
            </a:extLst>
          </p:cNvPr>
          <p:cNvSpPr/>
          <p:nvPr/>
        </p:nvSpPr>
        <p:spPr>
          <a:xfrm>
            <a:off x="404163" y="384022"/>
            <a:ext cx="11009962" cy="704934"/>
          </a:xfrm>
          <a:prstGeom prst="rect">
            <a:avLst/>
          </a:prstGeom>
          <a:solidFill>
            <a:schemeClr val="accent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kumimoji="0" lang="en-GB" sz="4200" b="1" i="0" u="none" strike="noStrike" kern="1200" cap="none" spc="100" normalizeH="0" baseline="0" noProof="0" dirty="0">
                <a:ln>
                  <a:noFill/>
                </a:ln>
                <a:solidFill>
                  <a:schemeClr val="tx2"/>
                </a:solidFill>
                <a:effectLst>
                  <a:glow rad="254000">
                    <a:schemeClr val="accent1">
                      <a:alpha val="10000"/>
                    </a:schemeClr>
                  </a:glow>
                </a:effectLst>
                <a:uLnTx/>
                <a:uFillTx/>
                <a:latin typeface="+mj-lt"/>
                <a:ea typeface="+mn-ea"/>
                <a:cs typeface="+mn-cs"/>
              </a:rPr>
              <a:t>Proposed Solution </a:t>
            </a:r>
          </a:p>
        </p:txBody>
      </p:sp>
      <p:sp>
        <p:nvSpPr>
          <p:cNvPr id="3" name="Rectangle 2">
            <a:extLst>
              <a:ext uri="{FF2B5EF4-FFF2-40B4-BE49-F238E27FC236}">
                <a16:creationId xmlns:a16="http://schemas.microsoft.com/office/drawing/2014/main" id="{6DB99859-D252-354D-F1B4-84B0CCFFA8DB}"/>
              </a:ext>
            </a:extLst>
          </p:cNvPr>
          <p:cNvSpPr/>
          <p:nvPr/>
        </p:nvSpPr>
        <p:spPr>
          <a:xfrm>
            <a:off x="365760" y="5917474"/>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581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extBox 10">
            <a:extLst>
              <a:ext uri="{FF2B5EF4-FFF2-40B4-BE49-F238E27FC236}">
                <a16:creationId xmlns:a16="http://schemas.microsoft.com/office/drawing/2014/main" id="{F3391506-A07B-C631-5778-B0DF52825E19}"/>
              </a:ext>
            </a:extLst>
          </p:cNvPr>
          <p:cNvGraphicFramePr/>
          <p:nvPr>
            <p:extLst>
              <p:ext uri="{D42A27DB-BD31-4B8C-83A1-F6EECF244321}">
                <p14:modId xmlns:p14="http://schemas.microsoft.com/office/powerpoint/2010/main" val="3240315638"/>
              </p:ext>
            </p:extLst>
          </p:nvPr>
        </p:nvGraphicFramePr>
        <p:xfrm>
          <a:off x="838200" y="13684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27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7B5E73-BF1F-2ACF-60DD-BD2CCD4AD761}"/>
              </a:ext>
            </a:extLst>
          </p:cNvPr>
          <p:cNvSpPr txBox="1"/>
          <p:nvPr/>
        </p:nvSpPr>
        <p:spPr>
          <a:xfrm>
            <a:off x="623207" y="698728"/>
            <a:ext cx="4265911" cy="523220"/>
          </a:xfrm>
          <a:prstGeom prst="rect">
            <a:avLst/>
          </a:prstGeom>
          <a:noFill/>
        </p:spPr>
        <p:txBody>
          <a:bodyPr wrap="none" rtlCol="0">
            <a:spAutoFit/>
          </a:bodyPr>
          <a:lstStyle/>
          <a:p>
            <a:r>
              <a:rPr lang="en-US" sz="2800" b="1" dirty="0">
                <a:solidFill>
                  <a:schemeClr val="accent1"/>
                </a:solidFill>
              </a:rPr>
              <a:t>MODEL ARCHITECTURE:</a:t>
            </a:r>
          </a:p>
        </p:txBody>
      </p:sp>
      <p:sp>
        <p:nvSpPr>
          <p:cNvPr id="2" name="Rectangle 1">
            <a:extLst>
              <a:ext uri="{FF2B5EF4-FFF2-40B4-BE49-F238E27FC236}">
                <a16:creationId xmlns:a16="http://schemas.microsoft.com/office/drawing/2014/main" id="{49701227-4BE0-B062-4BDE-B75F025CD208}"/>
              </a:ext>
            </a:extLst>
          </p:cNvPr>
          <p:cNvSpPr/>
          <p:nvPr/>
        </p:nvSpPr>
        <p:spPr>
          <a:xfrm>
            <a:off x="376207" y="5914486"/>
            <a:ext cx="11439583" cy="627017"/>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25A6474-20AA-B791-0E94-4191D592A6C4}"/>
              </a:ext>
            </a:extLst>
          </p:cNvPr>
          <p:cNvSpPr txBox="1"/>
          <p:nvPr/>
        </p:nvSpPr>
        <p:spPr>
          <a:xfrm>
            <a:off x="1078706" y="1080959"/>
            <a:ext cx="10034587" cy="5078313"/>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chemeClr val="bg1"/>
                </a:solidFill>
                <a:effectLst/>
              </a:rPr>
              <a:t>Dataset Loading and Inspection:</a:t>
            </a:r>
          </a:p>
          <a:p>
            <a:r>
              <a:rPr lang="en-IN" b="0" i="0" dirty="0">
                <a:solidFill>
                  <a:schemeClr val="bg1"/>
                </a:solidFill>
                <a:effectLst/>
              </a:rPr>
              <a:t>The project begins by acquiring a comprehensive dataset containing information on diseases and their associated symptoms. This dataset is loaded into a Pandas Data Frame for further analysis</a:t>
            </a:r>
            <a:r>
              <a:rPr lang="en-US" sz="1800" b="0" i="0" dirty="0">
                <a:solidFill>
                  <a:schemeClr val="bg1"/>
                </a:solidFill>
                <a:effectLst/>
              </a:rPr>
              <a:t> </a:t>
            </a:r>
          </a:p>
          <a:p>
            <a:endParaRPr lang="en-US" dirty="0">
              <a:solidFill>
                <a:schemeClr val="bg1"/>
              </a:solidFill>
            </a:endParaRPr>
          </a:p>
          <a:p>
            <a:pPr marL="285750" indent="-285750" algn="l" rtl="0" fontAlgn="base">
              <a:buFont typeface="Arial" panose="020B0604020202020204" pitchFamily="34" charset="0"/>
              <a:buChar char="•"/>
            </a:pPr>
            <a:r>
              <a:rPr lang="en-US" sz="1800" b="0" i="0" dirty="0">
                <a:solidFill>
                  <a:schemeClr val="bg1"/>
                </a:solidFill>
                <a:effectLst/>
              </a:rPr>
              <a:t>Data Preprocessing: </a:t>
            </a:r>
            <a:endParaRPr lang="en-US" b="0" i="0" dirty="0">
              <a:solidFill>
                <a:schemeClr val="bg1"/>
              </a:solidFill>
              <a:effectLst/>
            </a:endParaRPr>
          </a:p>
          <a:p>
            <a:pPr algn="l" rtl="0" fontAlgn="base"/>
            <a:r>
              <a:rPr lang="en-US" sz="1800" b="0" i="0" dirty="0">
                <a:solidFill>
                  <a:schemeClr val="bg1"/>
                </a:solidFill>
                <a:effectLst/>
              </a:rPr>
              <a:t>  Missing values in the dataset are handled using a forward-fill method, ensuring the continuity of information. </a:t>
            </a:r>
            <a:endParaRPr lang="en-US" b="0" i="0" dirty="0">
              <a:solidFill>
                <a:schemeClr val="bg1"/>
              </a:solidFill>
              <a:effectLst/>
            </a:endParaRPr>
          </a:p>
          <a:p>
            <a:pPr marL="285750" indent="-285750">
              <a:buFont typeface="Arial" panose="020B0604020202020204" pitchFamily="34" charset="0"/>
              <a:buChar char="•"/>
            </a:pPr>
            <a:endParaRPr lang="en-US" dirty="0">
              <a:solidFill>
                <a:schemeClr val="bg1"/>
              </a:solidFill>
            </a:endParaRPr>
          </a:p>
          <a:p>
            <a:pPr marL="285750" indent="-285750" algn="l" rtl="0" fontAlgn="base">
              <a:buFont typeface="Arial" panose="020B0604020202020204" pitchFamily="34" charset="0"/>
              <a:buChar char="•"/>
            </a:pPr>
            <a:r>
              <a:rPr lang="en-US" sz="1800" b="0" i="0" dirty="0">
                <a:solidFill>
                  <a:schemeClr val="bg1"/>
                </a:solidFill>
                <a:effectLst/>
              </a:rPr>
              <a:t>Disease-Symptom Dictionary Formation: </a:t>
            </a:r>
            <a:endParaRPr lang="en-US" b="0" i="0" dirty="0">
              <a:solidFill>
                <a:schemeClr val="bg1"/>
              </a:solidFill>
              <a:effectLst/>
            </a:endParaRPr>
          </a:p>
          <a:p>
            <a:pPr algn="l" rtl="0" fontAlgn="base"/>
            <a:r>
              <a:rPr lang="en-US" sz="1800" b="0" i="0" dirty="0">
                <a:solidFill>
                  <a:schemeClr val="bg1"/>
                </a:solidFill>
                <a:effectLst/>
              </a:rPr>
              <a:t>  A dictionary (`</a:t>
            </a:r>
            <a:r>
              <a:rPr lang="en-US" sz="1800" b="0" i="0" dirty="0" err="1">
                <a:solidFill>
                  <a:schemeClr val="bg1"/>
                </a:solidFill>
                <a:effectLst/>
              </a:rPr>
              <a:t>disease_symptom_dict</a:t>
            </a:r>
            <a:r>
              <a:rPr lang="en-US" sz="1800" b="0" i="0" dirty="0">
                <a:solidFill>
                  <a:schemeClr val="bg1"/>
                </a:solidFill>
                <a:effectLst/>
              </a:rPr>
              <a:t>`) is created, mapping diseases to their corresponding symptoms. This dictionary captures the intricate relationships between diseases and symptoms in the dataset. </a:t>
            </a: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sz="1800" b="0" i="0" dirty="0">
                <a:solidFill>
                  <a:schemeClr val="bg1"/>
                </a:solidFill>
                <a:effectLst/>
              </a:rPr>
              <a:t>Count of Disease Occurrence: </a:t>
            </a:r>
          </a:p>
          <a:p>
            <a:r>
              <a:rPr lang="en-US" sz="1800" b="0" i="0" dirty="0">
                <a:solidFill>
                  <a:schemeClr val="bg1"/>
                </a:solidFill>
                <a:effectLst/>
              </a:rPr>
              <a:t>Another dictionary (`</a:t>
            </a:r>
            <a:r>
              <a:rPr lang="en-US" sz="1800" b="0" i="0" dirty="0" err="1">
                <a:solidFill>
                  <a:schemeClr val="bg1"/>
                </a:solidFill>
                <a:effectLst/>
              </a:rPr>
              <a:t>disease_symptom_count</a:t>
            </a:r>
            <a:r>
              <a:rPr lang="en-US" sz="1800" b="0" i="0" dirty="0">
                <a:solidFill>
                  <a:schemeClr val="bg1"/>
                </a:solidFill>
                <a:effectLst/>
              </a:rPr>
              <a:t>`) is established to track the count of disease occurrences. This count provides insights into the prevalence of each disease in the dataset. </a:t>
            </a:r>
          </a:p>
        </p:txBody>
      </p:sp>
    </p:spTree>
    <p:extLst>
      <p:ext uri="{BB962C8B-B14F-4D97-AF65-F5344CB8AC3E}">
        <p14:creationId xmlns:p14="http://schemas.microsoft.com/office/powerpoint/2010/main" val="1501680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RIGHTSLIDE_SLIDE_COLLAPSED" val="TRUE"/>
</p:tagLst>
</file>

<file path=ppt/tags/tag2.xml><?xml version="1.0" encoding="utf-8"?>
<p:tagLst xmlns:a="http://schemas.openxmlformats.org/drawingml/2006/main" xmlns:r="http://schemas.openxmlformats.org/officeDocument/2006/relationships" xmlns:p="http://schemas.openxmlformats.org/presentationml/2006/main">
  <p:tag name="BRIGHTSLIDE_SLIDE_COLLAPSED" val="TRUE"/>
</p:tagLst>
</file>

<file path=ppt/theme/theme1.xml><?xml version="1.0" encoding="utf-8"?>
<a:theme xmlns:a="http://schemas.openxmlformats.org/drawingml/2006/main" name="Tempad">
  <a:themeElements>
    <a:clrScheme name="TVA Orange">
      <a:dk1>
        <a:sysClr val="windowText" lastClr="000000"/>
      </a:dk1>
      <a:lt1>
        <a:sysClr val="window" lastClr="FFFFFF"/>
      </a:lt1>
      <a:dk2>
        <a:srgbClr val="040506"/>
      </a:dk2>
      <a:lt2>
        <a:srgbClr val="E8E8E8"/>
      </a:lt2>
      <a:accent1>
        <a:srgbClr val="F8861E"/>
      </a:accent1>
      <a:accent2>
        <a:srgbClr val="DC3618"/>
      </a:accent2>
      <a:accent3>
        <a:srgbClr val="4D2C0D"/>
      </a:accent3>
      <a:accent4>
        <a:srgbClr val="351F0B"/>
      </a:accent4>
      <a:accent5>
        <a:srgbClr val="075985"/>
      </a:accent5>
      <a:accent6>
        <a:srgbClr val="C6E4DE"/>
      </a:accent6>
      <a:hlink>
        <a:srgbClr val="FFFFFF"/>
      </a:hlink>
      <a:folHlink>
        <a:srgbClr val="FFFFFF"/>
      </a:folHlink>
    </a:clrScheme>
    <a:fontScheme name="Loki TVA Miss Minutes">
      <a:majorFont>
        <a:latin typeface="IBM Plex Mono"/>
        <a:ea typeface=""/>
        <a:cs typeface=""/>
      </a:majorFont>
      <a:minorFont>
        <a:latin typeface="IBM Plex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gn="ctr">
          <a:defRPr spc="100" dirty="0" smtClean="0">
            <a:solidFill>
              <a:schemeClr val="accent1"/>
            </a:solidFill>
            <a:latin typeface="IBM Plex Mono SemiBold" panose="020B0709050203000203" pitchFamily="49" charset="0"/>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acred Timeline">
  <a:themeElements>
    <a:clrScheme name="TVA Miss Minutes">
      <a:dk1>
        <a:sysClr val="windowText" lastClr="000000"/>
      </a:dk1>
      <a:lt1>
        <a:sysClr val="window" lastClr="FFFFFF"/>
      </a:lt1>
      <a:dk2>
        <a:srgbClr val="040506"/>
      </a:dk2>
      <a:lt2>
        <a:srgbClr val="E8E8E8"/>
      </a:lt2>
      <a:accent1>
        <a:srgbClr val="F8861E"/>
      </a:accent1>
      <a:accent2>
        <a:srgbClr val="DC3618"/>
      </a:accent2>
      <a:accent3>
        <a:srgbClr val="4D2C0D"/>
      </a:accent3>
      <a:accent4>
        <a:srgbClr val="351F0B"/>
      </a:accent4>
      <a:accent5>
        <a:srgbClr val="075985"/>
      </a:accent5>
      <a:accent6>
        <a:srgbClr val="C6E4DE"/>
      </a:accent6>
      <a:hlink>
        <a:srgbClr val="FFFFFF"/>
      </a:hlink>
      <a:folHlink>
        <a:srgbClr val="FFFFFF"/>
      </a:folHlink>
    </a:clrScheme>
    <a:fontScheme name="Loki TVA Miss Minutes">
      <a:majorFont>
        <a:latin typeface="IBM Plex Mono"/>
        <a:ea typeface=""/>
        <a:cs typeface=""/>
      </a:majorFont>
      <a:minorFont>
        <a:latin typeface="IBM Plex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gn="ctr">
          <a:defRPr spc="100" dirty="0" smtClean="0">
            <a:solidFill>
              <a:schemeClr val="accent1"/>
            </a:solidFill>
            <a:latin typeface="IBM Plex Mono SemiBold" panose="020B0709050203000203" pitchFamily="49" charset="0"/>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2721</TotalTime>
  <Words>1147</Words>
  <Application>Microsoft Macintosh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IBM Plex Mono Medium</vt:lpstr>
      <vt:lpstr>IBM Plex Mono</vt:lpstr>
      <vt:lpstr>Arial</vt:lpstr>
      <vt:lpstr>Tempad</vt:lpstr>
      <vt:lpstr>Sacred Timeline</vt:lpstr>
      <vt:lpstr>PowerPoint Presentation</vt:lpstr>
      <vt:lpstr>Disease Prediction from Symptoms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Story Productions @dstoryco</dc:title>
  <dc:creator>D Story Productions @dstoryco</dc:creator>
  <cp:lastModifiedBy>Shazin Abbas  Mohammed</cp:lastModifiedBy>
  <cp:revision>8</cp:revision>
  <dcterms:created xsi:type="dcterms:W3CDTF">2023-10-12T01:55:13Z</dcterms:created>
  <dcterms:modified xsi:type="dcterms:W3CDTF">2023-11-27T19:06:31Z</dcterms:modified>
</cp:coreProperties>
</file>