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2" r:id="rId3"/>
    <p:sldId id="263" r:id="rId4"/>
    <p:sldId id="264" r:id="rId5"/>
    <p:sldId id="266" r:id="rId6"/>
    <p:sldId id="267" r:id="rId7"/>
    <p:sldId id="261" r:id="rId8"/>
    <p:sldId id="268" r:id="rId9"/>
    <p:sldId id="269" r:id="rId10"/>
    <p:sldId id="271" r:id="rId11"/>
    <p:sldId id="272" r:id="rId12"/>
    <p:sldId id="270" r:id="rId13"/>
    <p:sldId id="273" r:id="rId14"/>
    <p:sldId id="274" r:id="rId15"/>
    <p:sldId id="275" r:id="rId16"/>
    <p:sldId id="276" r:id="rId17"/>
    <p:sldId id="258" r:id="rId18"/>
    <p:sldId id="257" r:id="rId19"/>
    <p:sldId id="259" r:id="rId20"/>
    <p:sldId id="260" r:id="rId21"/>
    <p:sldId id="278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B1B1B1"/>
    <a:srgbClr val="823D7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BC76BE8-5908-A2B9-D287-97895EACDE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0D47BF-4DEA-790D-0F29-D8F409BE47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6CE7E-ADB1-4555-A411-907E13F3E244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0670B2-BE94-6D1F-E068-8FBA635822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3CB11B-CBE1-E080-7EB5-EE7DB8FD4C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460FD-8B95-4747-AE43-A4A41591C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16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2DBBD-9AEC-49F0-871D-9412FBCD2D4B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7393-1D4E-4E8A-A0FB-B48ECE966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1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40007-893E-F7BF-F7AA-3D1BF36CE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AD32EE-F670-4ED1-4320-38002DA5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A8BD5-0D04-5C2F-EDB9-B3909999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05C-C506-4BC2-BBC3-A9B6DDF96F5D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AC389-63AE-1DDC-7202-0F5D14EE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5DAB5-3B79-F613-2D34-996A066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9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2D4EE-D4AA-4BF6-E254-F55B04C2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FB22D0-2657-861E-7115-4C50E74C3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0FEF7-46B6-5960-61A5-BA2A5130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7BDD-BE08-4F49-A0C4-64EC6908D4A5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32DD6-4DAB-2418-9E84-E736CA27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E5D62-E31A-EAED-C032-5249B369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09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5045D1-2FE0-2EDC-FE4D-41B45AC8E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F4BDB5-78E8-1C2E-47E6-997D9F702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42E81-04CB-FD16-0134-2F75C049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3DF7-1233-4DBB-89D6-E405DE141566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AEA53-196A-2680-2619-6470F759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1C727-A164-B0D6-28F4-19CAAAE2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91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1B94D-40CF-B76B-4A73-90871E39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F0EAC-3C86-17AD-EC18-D81FA3C84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F94A0-05DC-A25B-DEEC-DF123E3E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97F8-7C85-4571-9A3E-DE1CE35BDDAD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45C6A-CA4F-3F45-283A-B774B2C2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7644F-8AC3-6063-202F-0235D064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2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1EF70-2541-4A62-47BA-D92902D7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8AEDD-B72C-6072-FC41-46E8E39C6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1A408-079E-C4C1-0B5E-0F5A144A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145D-2B89-41EA-8848-E83FA48A2DFF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C7DC8-794A-14FD-3BF8-90D4FD27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F212B-1B30-4E08-3118-9FB74635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EDC54-E1F3-D397-AEBC-B83C5540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3A68B-A59E-9489-A9DC-7690021DA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E95D0C-B613-CFC3-FAF7-7453BA0C1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C5B4D2-E4BD-7BCC-22F7-574164D5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FCB1-131C-41EA-BF5E-6FE4EA8EAB52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71C89B-53F3-B968-D582-B4E6AF42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F4925F-165A-501A-A851-881836A8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4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545DB-96B4-C4FD-EE5A-8A102F4A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FF71C2-513A-20BC-09CC-383BE1B11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AD0176-A3D9-1176-47CB-65658B166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4644B3-59D7-9549-0844-B9B5E8E7D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FF0747-C46F-BBF5-4F8F-7AA7CA105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386211-001B-077B-4322-3E3037EC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567C-DE93-44E2-B7F5-E2B5EE2DB5C3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3651FB-6CC5-F1E0-914B-951F2219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B3B628-E914-5CB9-BEF3-03264890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06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E0695-92F4-103B-0DE0-7E6B407C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448637-E419-9A6C-C73F-C805EC47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1526-3DAE-4EDE-BF9F-9B3BA362BDE0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5A66FC-82C6-6731-D234-CF0D5585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AB9268-F3B1-CBD1-339E-40044181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5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13449A-63B1-4863-A736-A690EEDC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DB9-AD12-4CC6-9F83-5D1F53CD46B4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00FB27-8B35-A17B-7D07-605D701F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060F93-B49A-A9BC-E2F0-1870E2A7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8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8C178-8EBB-6A05-51D5-4F79F050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832D2-F889-0419-7C4D-2254A972E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7D8225-7FAB-88AC-2C79-ADCE4EB30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7B4A78-C8BA-3204-3FA1-6E8F6139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85A7-7A70-406E-BCDF-F26202BFBBE8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D78CF-C044-6B1C-C4D7-36090B01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49C74F-9862-FC4D-036C-35B57F98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2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5EAB0-FF92-79E9-5C2D-D7DFF933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692A78-5199-E685-1CF5-6B6A1F1E0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D7866D-A9AA-D270-9902-FD1D5E298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E5912-ADFD-48F1-2EA4-9DFB8C66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235D-2F58-4993-96E5-B87EFEF23BBB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A1ACD-A15C-D8F4-5C2D-C6E16B21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288B3-2D6B-E7FE-DF30-AADEA8AF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4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1D46C5-5808-7357-EC76-AE9C42A9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90E5B7-7D7E-9B1B-39E7-83837834D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622A8-DC33-3F0E-5B66-1874105B4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E9D57-1953-42AC-904E-E5745925C5C0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408D9-E898-FC2E-FE23-9DBDE9E8E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2BA28-8056-6504-C4DA-AB357873F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2EFC-1CAB-4B49-A6CA-ADF8F8B23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7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7DC66-C5AF-90F9-BDA3-E6153B14B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729" y="14305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Eras Demi ITC" panose="020B0805030504020804" pitchFamily="34" charset="0"/>
              </a:rPr>
              <a:t>An Efficient Algorithm </a:t>
            </a:r>
            <a:br>
              <a:rPr lang="en-US" altLang="zh-CN" dirty="0">
                <a:latin typeface="Eras Demi ITC" panose="020B0805030504020804" pitchFamily="34" charset="0"/>
              </a:rPr>
            </a:br>
            <a:r>
              <a:rPr lang="en-US" altLang="zh-CN" dirty="0">
                <a:latin typeface="Eras Demi ITC" panose="020B0805030504020804" pitchFamily="34" charset="0"/>
              </a:rPr>
              <a:t>for </a:t>
            </a:r>
            <a:r>
              <a:rPr lang="en-US" altLang="zh-CN" b="1" u="sng" dirty="0">
                <a:latin typeface="Eras Demi ITC" panose="020B0805030504020804" pitchFamily="34" charset="0"/>
              </a:rPr>
              <a:t>Line Clipping </a:t>
            </a:r>
            <a:br>
              <a:rPr lang="en-US" altLang="zh-CN" dirty="0">
                <a:latin typeface="Eras Demi ITC" panose="020B0805030504020804" pitchFamily="34" charset="0"/>
              </a:rPr>
            </a:br>
            <a:r>
              <a:rPr lang="en-US" altLang="zh-CN" dirty="0">
                <a:latin typeface="Eras Demi ITC" panose="020B0805030504020804" pitchFamily="34" charset="0"/>
              </a:rPr>
              <a:t>in 2-D Computer Graphics</a:t>
            </a:r>
            <a:endParaRPr lang="zh-CN" altLang="en-US" dirty="0">
              <a:latin typeface="Eras Demi ITC" panose="020B08050305040208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EC9869-41BD-974B-CE10-00118AC4F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8105" y="4376212"/>
            <a:ext cx="3428144" cy="1103527"/>
          </a:xfrm>
        </p:spPr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THU EE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赵若愚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2023.5.24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4A4375-FD1F-C16B-CA6B-497DEAB10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410" y="83923"/>
            <a:ext cx="1626404" cy="163186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54F6BD8-2500-42CC-0C86-E36FB0CA63D1}"/>
              </a:ext>
            </a:extLst>
          </p:cNvPr>
          <p:cNvSpPr/>
          <p:nvPr/>
        </p:nvSpPr>
        <p:spPr>
          <a:xfrm>
            <a:off x="0" y="5735637"/>
            <a:ext cx="12192000" cy="685711"/>
          </a:xfrm>
          <a:prstGeom prst="rect">
            <a:avLst/>
          </a:prstGeom>
          <a:solidFill>
            <a:srgbClr val="823D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E8740D9-DDF5-37EB-9E23-9637BC5E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54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BAC55D-4FA0-B7A4-A9C9-76D5E954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1447953-B961-651E-2F5F-4B2C67322B39}"/>
              </a:ext>
            </a:extLst>
          </p:cNvPr>
          <p:cNvSpPr txBox="1">
            <a:spLocks/>
          </p:cNvSpPr>
          <p:nvPr/>
        </p:nvSpPr>
        <p:spPr>
          <a:xfrm>
            <a:off x="115186" y="196992"/>
            <a:ext cx="3702550" cy="1047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My </a:t>
            </a:r>
          </a:p>
          <a:p>
            <a:pPr algn="l"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Algorithm </a:t>
            </a:r>
            <a:endParaRPr lang="en-US" altLang="zh-CN" sz="2000" dirty="0">
              <a:latin typeface="Sitka Small Semibold" pitchFamily="2" charset="0"/>
              <a:ea typeface="+mj-ea"/>
              <a:cs typeface="+mj-cs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227788-2AEF-2B11-E498-6F2442BE92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586727" y="136525"/>
            <a:ext cx="7365478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295816-329B-8AB2-A1F2-83E1B68D6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04" b="-850"/>
          <a:stretch/>
        </p:blipFill>
        <p:spPr>
          <a:xfrm>
            <a:off x="2586727" y="3762517"/>
            <a:ext cx="7365478" cy="295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8BCD135-8DF8-4821-9587-506C614FE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18" y="83922"/>
            <a:ext cx="1032496" cy="10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3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BAC55D-4FA0-B7A4-A9C9-76D5E954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75C250D-3935-8AB8-0555-CB0453B65A7F}"/>
              </a:ext>
            </a:extLst>
          </p:cNvPr>
          <p:cNvSpPr txBox="1">
            <a:spLocks/>
          </p:cNvSpPr>
          <p:nvPr/>
        </p:nvSpPr>
        <p:spPr>
          <a:xfrm>
            <a:off x="1049676" y="1930401"/>
            <a:ext cx="10304124" cy="3422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900" dirty="0">
                <a:latin typeface="Sitka Small Semibold" pitchFamily="2" charset="0"/>
                <a:ea typeface="+mj-ea"/>
                <a:cs typeface="+mj-cs"/>
              </a:rPr>
              <a:t>Preliminary thought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For each given line segment, </a:t>
            </a:r>
            <a:r>
              <a:rPr lang="en-US" altLang="zh-CN" sz="3200" u="sng" dirty="0">
                <a:latin typeface="Sitka Small Semibold" pitchFamily="2" charset="0"/>
                <a:ea typeface="+mj-ea"/>
                <a:cs typeface="+mj-cs"/>
              </a:rPr>
              <a:t>the two intersections</a:t>
            </a: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 with the rectangular window can be calculated directly through </a:t>
            </a:r>
            <a:r>
              <a:rPr lang="en-US" altLang="zh-CN" sz="3200" dirty="0">
                <a:solidFill>
                  <a:srgbClr val="0066FF"/>
                </a:solidFill>
                <a:latin typeface="Sitka Small Semibold" pitchFamily="2" charset="0"/>
                <a:ea typeface="+mj-ea"/>
                <a:cs typeface="+mj-cs"/>
              </a:rPr>
              <a:t>k</a:t>
            </a: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 and </a:t>
            </a:r>
            <a:r>
              <a:rPr lang="en-US" altLang="zh-CN" sz="3200" dirty="0">
                <a:solidFill>
                  <a:srgbClr val="0066FF"/>
                </a:solidFill>
                <a:latin typeface="Sitka Small Semibold" pitchFamily="2" charset="0"/>
                <a:ea typeface="+mj-ea"/>
                <a:cs typeface="+mj-cs"/>
              </a:rPr>
              <a:t>b</a:t>
            </a: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. 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Then just compare the position relations between the starting/ending points and the two intersections.</a:t>
            </a:r>
            <a:endParaRPr lang="zh-CN" altLang="en-US" sz="2000" dirty="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B8A1FD3B-EBBC-FEF1-D87E-5F1ED2A4124F}"/>
              </a:ext>
            </a:extLst>
          </p:cNvPr>
          <p:cNvSpPr txBox="1">
            <a:spLocks/>
          </p:cNvSpPr>
          <p:nvPr/>
        </p:nvSpPr>
        <p:spPr>
          <a:xfrm>
            <a:off x="530404" y="410164"/>
            <a:ext cx="3702550" cy="1047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My Algorithm </a:t>
            </a:r>
            <a:endParaRPr lang="en-US" altLang="zh-CN" sz="2000" dirty="0">
              <a:latin typeface="Sitka Small Semibold" pitchFamily="2" charset="0"/>
              <a:ea typeface="+mj-ea"/>
              <a:cs typeface="+mj-cs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C3D8C5-88A6-C419-5D1C-93CBD9BC0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18" y="83922"/>
            <a:ext cx="1032496" cy="10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2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BAC55D-4FA0-B7A4-A9C9-76D5E954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1447953-B961-651E-2F5F-4B2C67322B39}"/>
              </a:ext>
            </a:extLst>
          </p:cNvPr>
          <p:cNvSpPr txBox="1">
            <a:spLocks/>
          </p:cNvSpPr>
          <p:nvPr/>
        </p:nvSpPr>
        <p:spPr>
          <a:xfrm>
            <a:off x="592049" y="534747"/>
            <a:ext cx="3702550" cy="1047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My Algorithm </a:t>
            </a:r>
            <a:endParaRPr lang="en-US" altLang="zh-CN" sz="2000" dirty="0">
              <a:latin typeface="Sitka Small Semibold" pitchFamily="2" charset="0"/>
              <a:ea typeface="+mj-ea"/>
              <a:cs typeface="+mj-cs"/>
            </a:endParaRPr>
          </a:p>
          <a:p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A7FB879-BE1A-2997-7D8C-DCEABC9B685D}"/>
              </a:ext>
            </a:extLst>
          </p:cNvPr>
          <p:cNvSpPr txBox="1">
            <a:spLocks/>
          </p:cNvSpPr>
          <p:nvPr/>
        </p:nvSpPr>
        <p:spPr>
          <a:xfrm>
            <a:off x="1126732" y="1726549"/>
            <a:ext cx="10309261" cy="459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Inadequacy: </a:t>
            </a:r>
            <a:endParaRPr lang="en-US" altLang="zh-CN" sz="2000" dirty="0">
              <a:latin typeface="Sitka Small Semibold" pitchFamily="2" charset="0"/>
              <a:ea typeface="+mj-ea"/>
              <a:cs typeface="+mj-cs"/>
            </a:endParaRP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How to deal with disjoint situations?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For each given line segment, several personalized calculations are needed. It’s complicated.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2D9632-973D-EB76-F956-49903544E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18" y="83922"/>
            <a:ext cx="1032496" cy="10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6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BAC55D-4FA0-B7A4-A9C9-76D5E954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1447953-B961-651E-2F5F-4B2C67322B39}"/>
              </a:ext>
            </a:extLst>
          </p:cNvPr>
          <p:cNvSpPr txBox="1">
            <a:spLocks/>
          </p:cNvSpPr>
          <p:nvPr/>
        </p:nvSpPr>
        <p:spPr>
          <a:xfrm>
            <a:off x="592049" y="534747"/>
            <a:ext cx="3702550" cy="1047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My Algorithm </a:t>
            </a:r>
            <a:endParaRPr lang="en-US" altLang="zh-CN" sz="2000" dirty="0">
              <a:latin typeface="Sitka Small Semibold" pitchFamily="2" charset="0"/>
              <a:ea typeface="+mj-ea"/>
              <a:cs typeface="+mj-cs"/>
            </a:endParaRPr>
          </a:p>
          <a:p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A7FB879-BE1A-2997-7D8C-DCEABC9B685D}"/>
              </a:ext>
            </a:extLst>
          </p:cNvPr>
          <p:cNvSpPr txBox="1">
            <a:spLocks/>
          </p:cNvSpPr>
          <p:nvPr/>
        </p:nvSpPr>
        <p:spPr>
          <a:xfrm>
            <a:off x="1126732" y="1726549"/>
            <a:ext cx="10309261" cy="459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Optimize: </a:t>
            </a:r>
            <a:endParaRPr lang="en-US" altLang="zh-CN" sz="2000" dirty="0">
              <a:latin typeface="Sitka Small Semibold" pitchFamily="2" charset="0"/>
              <a:ea typeface="+mj-ea"/>
              <a:cs typeface="+mj-cs"/>
            </a:endParaRP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fix </a:t>
            </a:r>
            <a:r>
              <a:rPr lang="en-US" altLang="zh-CN" sz="3200" dirty="0">
                <a:solidFill>
                  <a:srgbClr val="0066FF"/>
                </a:solidFill>
                <a:latin typeface="Sitka Small Semibold" pitchFamily="2" charset="0"/>
                <a:ea typeface="+mj-ea"/>
                <a:cs typeface="+mj-cs"/>
              </a:rPr>
              <a:t>k</a:t>
            </a: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 and move </a:t>
            </a:r>
            <a:r>
              <a:rPr lang="en-US" altLang="zh-CN" sz="3200" dirty="0">
                <a:solidFill>
                  <a:srgbClr val="0066FF"/>
                </a:solidFill>
                <a:latin typeface="Sitka Small Semibold" pitchFamily="2" charset="0"/>
                <a:ea typeface="+mj-ea"/>
                <a:cs typeface="+mj-cs"/>
              </a:rPr>
              <a:t>b</a:t>
            </a: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 </a:t>
            </a:r>
            <a:r>
              <a:rPr lang="en-US" altLang="zh-CN" sz="3200" dirty="0">
                <a:latin typeface="Sitka Small Semibold" pitchFamily="2" charset="0"/>
                <a:ea typeface="+mj-ea"/>
                <a:cs typeface="+mj-cs"/>
                <a:sym typeface="Wingdings" panose="05000000000000000000" pitchFamily="2" charset="2"/>
              </a:rPr>
              <a:t> </a:t>
            </a: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fix </a:t>
            </a:r>
            <a:r>
              <a:rPr lang="en-US" altLang="zh-CN" sz="3200" dirty="0">
                <a:solidFill>
                  <a:srgbClr val="0066FF"/>
                </a:solidFill>
                <a:latin typeface="Sitka Small Semibold" pitchFamily="2" charset="0"/>
                <a:ea typeface="+mj-ea"/>
                <a:cs typeface="+mj-cs"/>
              </a:rPr>
              <a:t>b</a:t>
            </a: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 and move </a:t>
            </a:r>
            <a:r>
              <a:rPr lang="en-US" altLang="zh-CN" sz="3200" dirty="0">
                <a:solidFill>
                  <a:srgbClr val="0066FF"/>
                </a:solidFill>
                <a:latin typeface="Sitka Small Semibold" pitchFamily="2" charset="0"/>
                <a:ea typeface="+mj-ea"/>
                <a:cs typeface="+mj-cs"/>
              </a:rPr>
              <a:t>k</a:t>
            </a: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 (easy to find out disjoint situations).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Move rectangular window to the origin (reduce the dimension by introducing more presupposition knowledge).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7A449C-F00B-F869-97B0-2F2840C03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18" y="83922"/>
            <a:ext cx="1032496" cy="10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3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BAC55D-4FA0-B7A4-A9C9-76D5E954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1447953-B961-651E-2F5F-4B2C67322B39}"/>
              </a:ext>
            </a:extLst>
          </p:cNvPr>
          <p:cNvSpPr txBox="1">
            <a:spLocks/>
          </p:cNvSpPr>
          <p:nvPr/>
        </p:nvSpPr>
        <p:spPr>
          <a:xfrm>
            <a:off x="592049" y="534747"/>
            <a:ext cx="3702550" cy="1047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My Algorithm </a:t>
            </a:r>
            <a:endParaRPr lang="en-US" altLang="zh-CN" sz="2000" dirty="0">
              <a:latin typeface="Sitka Small Semibold" pitchFamily="2" charset="0"/>
              <a:ea typeface="+mj-ea"/>
              <a:cs typeface="+mj-cs"/>
            </a:endParaRPr>
          </a:p>
          <a:p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A7FB879-BE1A-2997-7D8C-DCEABC9B685D}"/>
              </a:ext>
            </a:extLst>
          </p:cNvPr>
          <p:cNvSpPr txBox="1">
            <a:spLocks/>
          </p:cNvSpPr>
          <p:nvPr/>
        </p:nvSpPr>
        <p:spPr>
          <a:xfrm>
            <a:off x="1198651" y="1376982"/>
            <a:ext cx="4595973" cy="1047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Final: </a:t>
            </a:r>
            <a:endParaRPr lang="en-US" altLang="zh-CN" sz="2000" dirty="0">
              <a:latin typeface="Sitka Small Semibold" pitchFamily="2" charset="0"/>
              <a:ea typeface="+mj-ea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6E0DC7-0A49-565E-5415-AC284A34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70" y="1986312"/>
            <a:ext cx="9210059" cy="45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65C3EAF-E36B-A4F0-FB19-3B2D0C1DA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18" y="83922"/>
            <a:ext cx="1032496" cy="10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2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BAC55D-4FA0-B7A4-A9C9-76D5E954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1447953-B961-651E-2F5F-4B2C67322B39}"/>
              </a:ext>
            </a:extLst>
          </p:cNvPr>
          <p:cNvSpPr txBox="1">
            <a:spLocks/>
          </p:cNvSpPr>
          <p:nvPr/>
        </p:nvSpPr>
        <p:spPr>
          <a:xfrm>
            <a:off x="394256" y="419859"/>
            <a:ext cx="3702550" cy="1047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My Algorithm </a:t>
            </a:r>
            <a:endParaRPr lang="en-US" altLang="zh-CN" sz="2000" dirty="0">
              <a:latin typeface="Sitka Small Semibold" pitchFamily="2" charset="0"/>
              <a:ea typeface="+mj-ea"/>
              <a:cs typeface="+mj-cs"/>
            </a:endParaRPr>
          </a:p>
          <a:p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A7FB879-BE1A-2997-7D8C-DCEABC9B685D}"/>
              </a:ext>
            </a:extLst>
          </p:cNvPr>
          <p:cNvSpPr txBox="1">
            <a:spLocks/>
          </p:cNvSpPr>
          <p:nvPr/>
        </p:nvSpPr>
        <p:spPr>
          <a:xfrm>
            <a:off x="1147280" y="1232519"/>
            <a:ext cx="4595973" cy="1047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Final: </a:t>
            </a:r>
            <a:endParaRPr lang="en-US" altLang="zh-CN" sz="2000" dirty="0">
              <a:latin typeface="Sitka Small Semibold" pitchFamily="2" charset="0"/>
              <a:ea typeface="+mj-ea"/>
              <a:cs typeface="+mj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53EAF1-8F71-CD18-9B94-54C0D8F7C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18" y="83922"/>
            <a:ext cx="1032496" cy="103596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129C511-2989-C40A-35B4-42A4E1383725}"/>
              </a:ext>
            </a:extLst>
          </p:cNvPr>
          <p:cNvGrpSpPr/>
          <p:nvPr/>
        </p:nvGrpSpPr>
        <p:grpSpPr>
          <a:xfrm>
            <a:off x="3899013" y="323398"/>
            <a:ext cx="6367080" cy="6307660"/>
            <a:chOff x="3899013" y="323398"/>
            <a:chExt cx="6367080" cy="630766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23E977F-A335-64BA-00D5-29677E5693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676"/>
            <a:stretch/>
          </p:blipFill>
          <p:spPr>
            <a:xfrm>
              <a:off x="3899013" y="6265933"/>
              <a:ext cx="6367080" cy="36512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2D32340-69EC-FE59-5F8E-1E78F9326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9013" y="323398"/>
              <a:ext cx="6342656" cy="594253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87168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BAC55D-4FA0-B7A4-A9C9-76D5E954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1447953-B961-651E-2F5F-4B2C67322B39}"/>
              </a:ext>
            </a:extLst>
          </p:cNvPr>
          <p:cNvSpPr txBox="1">
            <a:spLocks/>
          </p:cNvSpPr>
          <p:nvPr/>
        </p:nvSpPr>
        <p:spPr>
          <a:xfrm>
            <a:off x="394256" y="419859"/>
            <a:ext cx="3702550" cy="1047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My Algorithm </a:t>
            </a:r>
            <a:endParaRPr lang="en-US" altLang="zh-CN" sz="2000" dirty="0">
              <a:latin typeface="Sitka Small Semibold" pitchFamily="2" charset="0"/>
              <a:ea typeface="+mj-ea"/>
              <a:cs typeface="+mj-cs"/>
            </a:endParaRPr>
          </a:p>
          <a:p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A7FB879-BE1A-2997-7D8C-DCEABC9B685D}"/>
              </a:ext>
            </a:extLst>
          </p:cNvPr>
          <p:cNvSpPr txBox="1">
            <a:spLocks/>
          </p:cNvSpPr>
          <p:nvPr/>
        </p:nvSpPr>
        <p:spPr>
          <a:xfrm>
            <a:off x="1147280" y="1232519"/>
            <a:ext cx="4595973" cy="1047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Final: </a:t>
            </a:r>
            <a:endParaRPr lang="en-US" altLang="zh-CN" sz="2000" dirty="0"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681B38D2-3C4D-41B0-A019-95AC5A58E4B8}"/>
              </a:ext>
            </a:extLst>
          </p:cNvPr>
          <p:cNvSpPr txBox="1">
            <a:spLocks/>
          </p:cNvSpPr>
          <p:nvPr/>
        </p:nvSpPr>
        <p:spPr>
          <a:xfrm>
            <a:off x="1147280" y="2024500"/>
            <a:ext cx="10309261" cy="459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Calculate </a:t>
            </a:r>
            <a:r>
              <a:rPr lang="en-US" altLang="zh-CN" sz="3200" dirty="0">
                <a:solidFill>
                  <a:srgbClr val="0066FF"/>
                </a:solidFill>
                <a:latin typeface="Sitka Small Semibold" pitchFamily="2" charset="0"/>
                <a:ea typeface="+mj-ea"/>
                <a:cs typeface="+mj-cs"/>
              </a:rPr>
              <a:t>k0</a:t>
            </a: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 &amp; </a:t>
            </a:r>
            <a:r>
              <a:rPr lang="en-US" altLang="zh-CN" sz="3200" dirty="0">
                <a:solidFill>
                  <a:srgbClr val="0066FF"/>
                </a:solidFill>
                <a:latin typeface="Sitka Small Semibold" pitchFamily="2" charset="0"/>
                <a:ea typeface="+mj-ea"/>
                <a:cs typeface="+mj-cs"/>
              </a:rPr>
              <a:t>b0 </a:t>
            </a: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by (x0, y0) &amp; (x1,y1).</a:t>
            </a:r>
            <a:endParaRPr lang="en-US" altLang="zh-CN" sz="3200" dirty="0">
              <a:solidFill>
                <a:srgbClr val="0066FF"/>
              </a:solidFill>
              <a:latin typeface="Sitka Small Semibold" pitchFamily="2" charset="0"/>
              <a:ea typeface="+mj-ea"/>
              <a:cs typeface="+mj-cs"/>
            </a:endParaRP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Determine which case it is (</a:t>
            </a:r>
            <a:r>
              <a:rPr lang="zh-CN" altLang="en-US" sz="3200" dirty="0">
                <a:latin typeface="Sitka Small Semibold" pitchFamily="2" charset="0"/>
                <a:ea typeface="+mj-ea"/>
                <a:cs typeface="+mj-cs"/>
              </a:rPr>
              <a:t>①</a:t>
            </a: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~</a:t>
            </a:r>
            <a:r>
              <a:rPr lang="zh-CN" altLang="en-US" sz="3200" dirty="0">
                <a:latin typeface="Sitka Small Semibold" pitchFamily="2" charset="0"/>
                <a:ea typeface="+mj-ea"/>
                <a:cs typeface="+mj-cs"/>
              </a:rPr>
              <a:t>⑤</a:t>
            </a: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), based on the range of</a:t>
            </a:r>
            <a:r>
              <a:rPr lang="en-US" altLang="zh-CN" sz="3200" dirty="0">
                <a:solidFill>
                  <a:srgbClr val="0066FF"/>
                </a:solidFill>
                <a:latin typeface="Sitka Small Semibold" pitchFamily="2" charset="0"/>
                <a:ea typeface="+mj-ea"/>
                <a:cs typeface="+mj-cs"/>
              </a:rPr>
              <a:t> k0</a:t>
            </a: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 &amp; </a:t>
            </a:r>
            <a:r>
              <a:rPr lang="en-US" altLang="zh-CN" sz="3200" dirty="0">
                <a:solidFill>
                  <a:srgbClr val="0066FF"/>
                </a:solidFill>
                <a:latin typeface="Sitka Small Semibold" pitchFamily="2" charset="0"/>
                <a:ea typeface="+mj-ea"/>
                <a:cs typeface="+mj-cs"/>
              </a:rPr>
              <a:t>b0</a:t>
            </a: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.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Do 1-D clipping with the information from the curve in the corresponding case (</a:t>
            </a:r>
            <a:r>
              <a:rPr lang="en-US" altLang="zh-CN" sz="3200" u="sng" dirty="0">
                <a:latin typeface="Sitka Small Semibold" pitchFamily="2" charset="0"/>
                <a:ea typeface="+mj-ea"/>
                <a:cs typeface="+mj-cs"/>
              </a:rPr>
              <a:t>take the intersection of [y0, y1] and [y0’, y1’]</a:t>
            </a: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).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Plot the line with the two ordinates.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FA8E03-4D40-C908-BB9C-7AF46935C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18" y="83922"/>
            <a:ext cx="1032496" cy="10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66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EA89B-5874-0777-8CF0-0B528CB7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21" y="1428008"/>
            <a:ext cx="1876993" cy="112739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Sitka Small Semibold" pitchFamily="2" charset="0"/>
              </a:rPr>
              <a:t>n=200</a:t>
            </a:r>
            <a:endParaRPr lang="zh-CN" altLang="en-US" sz="3200" dirty="0">
              <a:latin typeface="Sitka Small Semibold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957534-F8A3-2347-6133-764C711D213B}"/>
              </a:ext>
            </a:extLst>
          </p:cNvPr>
          <p:cNvSpPr txBox="1"/>
          <p:nvPr/>
        </p:nvSpPr>
        <p:spPr>
          <a:xfrm>
            <a:off x="3048856" y="324690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8123E44-8DCB-B64C-68E0-A748CF91B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32" y="230284"/>
            <a:ext cx="4134379" cy="32588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D5D464-E308-945B-C278-1F0040E6B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08" y="3485014"/>
            <a:ext cx="4242625" cy="336716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1933A40-8F59-D391-7AAF-6C32DABCD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481" y="3545667"/>
            <a:ext cx="4242625" cy="330651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005BD2-A229-54E4-9C40-5A8883EE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A28BC5A-2F7C-32F0-58C9-26456B596E32}"/>
              </a:ext>
            </a:extLst>
          </p:cNvPr>
          <p:cNvSpPr txBox="1">
            <a:spLocks/>
          </p:cNvSpPr>
          <p:nvPr/>
        </p:nvSpPr>
        <p:spPr>
          <a:xfrm>
            <a:off x="472458" y="411627"/>
            <a:ext cx="3702550" cy="1047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Result</a:t>
            </a:r>
            <a:endParaRPr lang="en-US" altLang="zh-CN" sz="2000" dirty="0">
              <a:latin typeface="Sitka Small Semibold" pitchFamily="2" charset="0"/>
              <a:ea typeface="+mj-ea"/>
              <a:cs typeface="+mj-cs"/>
            </a:endParaRPr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573700-CA52-404F-36C9-18569BDC98BB}"/>
              </a:ext>
            </a:extLst>
          </p:cNvPr>
          <p:cNvSpPr txBox="1">
            <a:spLocks/>
          </p:cNvSpPr>
          <p:nvPr/>
        </p:nvSpPr>
        <p:spPr>
          <a:xfrm>
            <a:off x="4724247" y="2679786"/>
            <a:ext cx="3702550" cy="1047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Sitka Small Semibold" pitchFamily="2" charset="0"/>
                <a:ea typeface="+mj-ea"/>
                <a:cs typeface="+mj-cs"/>
              </a:rPr>
              <a:t>traversing</a:t>
            </a:r>
            <a:endParaRPr lang="en-US" altLang="zh-CN" sz="1800" dirty="0">
              <a:solidFill>
                <a:srgbClr val="FF0000"/>
              </a:solidFill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6875117-9217-C2B5-E0F2-25C478EC6C3B}"/>
              </a:ext>
            </a:extLst>
          </p:cNvPr>
          <p:cNvSpPr txBox="1">
            <a:spLocks/>
          </p:cNvSpPr>
          <p:nvPr/>
        </p:nvSpPr>
        <p:spPr>
          <a:xfrm>
            <a:off x="3293149" y="6015175"/>
            <a:ext cx="4242624" cy="1047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Sitka Small Semibold" pitchFamily="2" charset="0"/>
                <a:ea typeface="+mj-ea"/>
                <a:cs typeface="+mj-cs"/>
              </a:rPr>
              <a:t>Cohen-Sutherland</a:t>
            </a:r>
            <a:endParaRPr lang="en-US" altLang="zh-CN" sz="1800" dirty="0">
              <a:solidFill>
                <a:srgbClr val="FF0000"/>
              </a:solidFill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E64C386-46EE-6BB1-DB53-9A943A290A26}"/>
              </a:ext>
            </a:extLst>
          </p:cNvPr>
          <p:cNvSpPr txBox="1">
            <a:spLocks/>
          </p:cNvSpPr>
          <p:nvPr/>
        </p:nvSpPr>
        <p:spPr>
          <a:xfrm>
            <a:off x="10206352" y="5992120"/>
            <a:ext cx="3702550" cy="1047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Sitka Small Semibold" pitchFamily="2" charset="0"/>
                <a:ea typeface="+mj-ea"/>
                <a:cs typeface="+mj-cs"/>
              </a:rPr>
              <a:t>Mine</a:t>
            </a:r>
            <a:endParaRPr lang="en-US" altLang="zh-CN" sz="1800" dirty="0">
              <a:solidFill>
                <a:srgbClr val="FF0000"/>
              </a:solidFill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4E7ACF3-9DCB-896B-0B86-ACA9EF16D233}"/>
              </a:ext>
            </a:extLst>
          </p:cNvPr>
          <p:cNvSpPr txBox="1">
            <a:spLocks/>
          </p:cNvSpPr>
          <p:nvPr/>
        </p:nvSpPr>
        <p:spPr>
          <a:xfrm>
            <a:off x="213695" y="4149554"/>
            <a:ext cx="3123497" cy="112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Sitka Small Semibold" pitchFamily="2" charset="0"/>
              </a:rPr>
              <a:t>All’re right.</a:t>
            </a:r>
            <a:endParaRPr lang="zh-CN" altLang="en-US" sz="3200" dirty="0">
              <a:latin typeface="Sitka Small Semibold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958091-1741-6386-1A21-F72A49A4B1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18" y="83922"/>
            <a:ext cx="1032496" cy="10359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81BDCC1-1DEB-2496-20DA-AEF2A01801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93" y="243668"/>
            <a:ext cx="4216199" cy="331233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04EF65-A99F-4FCD-0B9A-DAADFECAF8DA}"/>
              </a:ext>
            </a:extLst>
          </p:cNvPr>
          <p:cNvSpPr txBox="1">
            <a:spLocks/>
          </p:cNvSpPr>
          <p:nvPr/>
        </p:nvSpPr>
        <p:spPr>
          <a:xfrm>
            <a:off x="8668472" y="2679786"/>
            <a:ext cx="3702550" cy="1047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Sitka Small Semibold" pitchFamily="2" charset="0"/>
                <a:ea typeface="+mj-ea"/>
                <a:cs typeface="+mj-cs"/>
              </a:rPr>
              <a:t>Liang-Barsky</a:t>
            </a:r>
            <a:endParaRPr lang="en-US" altLang="zh-CN" sz="1800" dirty="0">
              <a:solidFill>
                <a:srgbClr val="FF0000"/>
              </a:solidFill>
              <a:latin typeface="Sitka Small Semibold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1868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796A46-D090-6EE5-45D1-34441142D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94" y="3070482"/>
            <a:ext cx="10313596" cy="1997536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D39A64-0C0D-B8D5-C3EA-B6F367F9FC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7" r="5758" b="9112"/>
          <a:stretch/>
        </p:blipFill>
        <p:spPr>
          <a:xfrm>
            <a:off x="748194" y="2286346"/>
            <a:ext cx="10313596" cy="811659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EC9AAEB-6A6E-303C-8368-627DE0BE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408A87D-0BD9-A4F2-393D-769D0BE47DB0}"/>
              </a:ext>
            </a:extLst>
          </p:cNvPr>
          <p:cNvSpPr txBox="1">
            <a:spLocks/>
          </p:cNvSpPr>
          <p:nvPr/>
        </p:nvSpPr>
        <p:spPr>
          <a:xfrm>
            <a:off x="394256" y="419860"/>
            <a:ext cx="4681178" cy="1127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Time Comparison</a:t>
            </a:r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A149C95-ADB6-35AF-0DD1-7F9E364E48EE}"/>
              </a:ext>
            </a:extLst>
          </p:cNvPr>
          <p:cNvSpPr txBox="1">
            <a:spLocks/>
          </p:cNvSpPr>
          <p:nvPr/>
        </p:nvSpPr>
        <p:spPr>
          <a:xfrm>
            <a:off x="532117" y="992320"/>
            <a:ext cx="1876993" cy="112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Sitka Small Semibold" pitchFamily="2" charset="0"/>
              </a:rPr>
              <a:t>n=200</a:t>
            </a:r>
            <a:endParaRPr lang="zh-CN" altLang="en-US" sz="3200" dirty="0">
              <a:latin typeface="Sitka Small Semibold" pitchFamily="2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4C1190F-C4A0-7D6E-EF65-635ECAB4C07A}"/>
              </a:ext>
            </a:extLst>
          </p:cNvPr>
          <p:cNvSpPr txBox="1">
            <a:spLocks/>
          </p:cNvSpPr>
          <p:nvPr/>
        </p:nvSpPr>
        <p:spPr>
          <a:xfrm>
            <a:off x="1772574" y="3662393"/>
            <a:ext cx="3302860" cy="5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Cohen-Sutherland</a:t>
            </a:r>
            <a:endParaRPr lang="en-US" altLang="zh-CN" sz="1400" dirty="0"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F250177-FD7C-8845-308E-663396076240}"/>
              </a:ext>
            </a:extLst>
          </p:cNvPr>
          <p:cNvSpPr txBox="1">
            <a:spLocks/>
          </p:cNvSpPr>
          <p:nvPr/>
        </p:nvSpPr>
        <p:spPr>
          <a:xfrm>
            <a:off x="1967783" y="4069250"/>
            <a:ext cx="3302860" cy="5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Liang-Barsky</a:t>
            </a:r>
            <a:endParaRPr lang="en-US" altLang="zh-CN" sz="1400" dirty="0"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0DA9EDCE-16C8-DF94-BDDE-C53CA7C17449}"/>
              </a:ext>
            </a:extLst>
          </p:cNvPr>
          <p:cNvSpPr txBox="1">
            <a:spLocks/>
          </p:cNvSpPr>
          <p:nvPr/>
        </p:nvSpPr>
        <p:spPr>
          <a:xfrm>
            <a:off x="1967783" y="3144647"/>
            <a:ext cx="3302860" cy="5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traversing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1E0C825-3BC7-A862-F693-851814B40107}"/>
              </a:ext>
            </a:extLst>
          </p:cNvPr>
          <p:cNvSpPr txBox="1">
            <a:spLocks/>
          </p:cNvSpPr>
          <p:nvPr/>
        </p:nvSpPr>
        <p:spPr>
          <a:xfrm>
            <a:off x="2409110" y="4612312"/>
            <a:ext cx="3302860" cy="5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Mine</a:t>
            </a:r>
            <a:endParaRPr lang="en-US" altLang="zh-CN" sz="1400" dirty="0">
              <a:latin typeface="Sitka Small Semibold" pitchFamily="2" charset="0"/>
              <a:ea typeface="+mj-ea"/>
              <a:cs typeface="+mj-cs"/>
            </a:endParaRPr>
          </a:p>
        </p:txBody>
      </p:sp>
      <p:pic>
        <p:nvPicPr>
          <p:cNvPr id="17" name="图形 16" descr="关闭">
            <a:extLst>
              <a:ext uri="{FF2B5EF4-FFF2-40B4-BE49-F238E27FC236}">
                <a16:creationId xmlns:a16="http://schemas.microsoft.com/office/drawing/2014/main" id="{ACD3A991-E462-A8D1-7507-71AECAF8E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4454" y="2948706"/>
            <a:ext cx="681762" cy="68176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D9A556B-A636-8653-CD3D-C8F4335789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18" y="83922"/>
            <a:ext cx="1032496" cy="10359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0F55F2-CF82-595F-05BE-3D5DBE4B8991}"/>
              </a:ext>
            </a:extLst>
          </p:cNvPr>
          <p:cNvSpPr txBox="1"/>
          <p:nvPr/>
        </p:nvSpPr>
        <p:spPr>
          <a:xfrm>
            <a:off x="1788898" y="5632406"/>
            <a:ext cx="8840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Hugely better than traversing method.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1351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71B3C39-5BD4-F04F-C1D9-3B2C834AF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5" y="3429000"/>
            <a:ext cx="11147168" cy="1805772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8C70A1A-7500-941A-2557-DA17A85D7E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71" b="7840"/>
          <a:stretch/>
        </p:blipFill>
        <p:spPr>
          <a:xfrm>
            <a:off x="672045" y="2433676"/>
            <a:ext cx="11156135" cy="995324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2AFA24-2FC9-D652-AFDF-9B8D5CB6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492ED0A-0251-837D-0163-CE3F0E4026F8}"/>
              </a:ext>
            </a:extLst>
          </p:cNvPr>
          <p:cNvSpPr txBox="1">
            <a:spLocks/>
          </p:cNvSpPr>
          <p:nvPr/>
        </p:nvSpPr>
        <p:spPr>
          <a:xfrm>
            <a:off x="532117" y="992320"/>
            <a:ext cx="1876993" cy="112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Sitka Small Semibold" pitchFamily="2" charset="0"/>
              </a:rPr>
              <a:t>n=2000</a:t>
            </a:r>
            <a:endParaRPr lang="zh-CN" altLang="en-US" sz="3200" dirty="0">
              <a:latin typeface="Sitka Small Semibold" pitchFamily="2" charset="0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179A4BC-7282-0C09-7A8F-9CA15700CC87}"/>
              </a:ext>
            </a:extLst>
          </p:cNvPr>
          <p:cNvSpPr txBox="1">
            <a:spLocks/>
          </p:cNvSpPr>
          <p:nvPr/>
        </p:nvSpPr>
        <p:spPr>
          <a:xfrm>
            <a:off x="1823945" y="3605735"/>
            <a:ext cx="3302860" cy="5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Cohen-Sutherland</a:t>
            </a:r>
            <a:endParaRPr lang="en-US" altLang="zh-CN" sz="1400" dirty="0"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64D9F-84E7-4570-BEDA-563CED639430}"/>
              </a:ext>
            </a:extLst>
          </p:cNvPr>
          <p:cNvSpPr txBox="1">
            <a:spLocks/>
          </p:cNvSpPr>
          <p:nvPr/>
        </p:nvSpPr>
        <p:spPr>
          <a:xfrm>
            <a:off x="2039702" y="4114650"/>
            <a:ext cx="3302860" cy="5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Liang-Barsky</a:t>
            </a:r>
            <a:endParaRPr lang="en-US" altLang="zh-CN" sz="1400" dirty="0"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4774E517-8030-EC8E-1FD1-C3C405411776}"/>
              </a:ext>
            </a:extLst>
          </p:cNvPr>
          <p:cNvSpPr txBox="1">
            <a:spLocks/>
          </p:cNvSpPr>
          <p:nvPr/>
        </p:nvSpPr>
        <p:spPr>
          <a:xfrm>
            <a:off x="2442642" y="4652011"/>
            <a:ext cx="3302860" cy="5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Mine</a:t>
            </a:r>
            <a:endParaRPr lang="en-US" altLang="zh-CN" sz="1400" dirty="0"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BD01958-8A93-BFE5-3571-4CAF347B67C2}"/>
              </a:ext>
            </a:extLst>
          </p:cNvPr>
          <p:cNvSpPr txBox="1">
            <a:spLocks/>
          </p:cNvSpPr>
          <p:nvPr/>
        </p:nvSpPr>
        <p:spPr>
          <a:xfrm>
            <a:off x="394256" y="419860"/>
            <a:ext cx="4681178" cy="1127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Time Comparison</a:t>
            </a:r>
            <a:endParaRPr lang="zh-CN" altLang="en-US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F4173747-F15B-3043-CDDF-1AF7241E9EA3}"/>
              </a:ext>
            </a:extLst>
          </p:cNvPr>
          <p:cNvSpPr txBox="1">
            <a:spLocks/>
          </p:cNvSpPr>
          <p:nvPr/>
        </p:nvSpPr>
        <p:spPr>
          <a:xfrm>
            <a:off x="6565187" y="4675164"/>
            <a:ext cx="1425398" cy="5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  <a:latin typeface="Sitka Small Semibold" pitchFamily="2" charset="0"/>
                <a:ea typeface="+mj-ea"/>
                <a:cs typeface="+mj-cs"/>
              </a:rPr>
              <a:t>No.1</a:t>
            </a:r>
            <a:endParaRPr lang="en-US" altLang="zh-CN" sz="1400" dirty="0">
              <a:solidFill>
                <a:srgbClr val="FF0000"/>
              </a:solidFill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855DC079-3B7B-9F12-82D9-5C8F68B25D9F}"/>
              </a:ext>
            </a:extLst>
          </p:cNvPr>
          <p:cNvSpPr txBox="1">
            <a:spLocks/>
          </p:cNvSpPr>
          <p:nvPr/>
        </p:nvSpPr>
        <p:spPr>
          <a:xfrm>
            <a:off x="6565187" y="4082415"/>
            <a:ext cx="1425398" cy="5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  <a:latin typeface="Sitka Small Semibold" pitchFamily="2" charset="0"/>
                <a:ea typeface="+mj-ea"/>
                <a:cs typeface="+mj-cs"/>
              </a:rPr>
              <a:t>No.2</a:t>
            </a:r>
            <a:endParaRPr lang="en-US" altLang="zh-CN" sz="1400" dirty="0">
              <a:solidFill>
                <a:srgbClr val="FF0000"/>
              </a:solidFill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9B770E7-F108-86C6-A7DF-4B29B5419C28}"/>
              </a:ext>
            </a:extLst>
          </p:cNvPr>
          <p:cNvSpPr txBox="1">
            <a:spLocks/>
          </p:cNvSpPr>
          <p:nvPr/>
        </p:nvSpPr>
        <p:spPr>
          <a:xfrm>
            <a:off x="6565187" y="3480873"/>
            <a:ext cx="1425398" cy="5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  <a:latin typeface="Sitka Small Semibold" pitchFamily="2" charset="0"/>
                <a:ea typeface="+mj-ea"/>
                <a:cs typeface="+mj-cs"/>
              </a:rPr>
              <a:t>No.3</a:t>
            </a:r>
            <a:endParaRPr lang="en-US" altLang="zh-CN" sz="1400" dirty="0">
              <a:solidFill>
                <a:srgbClr val="FF0000"/>
              </a:solidFill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B31B53F-A070-AF82-ED46-4204044774F7}"/>
              </a:ext>
            </a:extLst>
          </p:cNvPr>
          <p:cNvSpPr/>
          <p:nvPr/>
        </p:nvSpPr>
        <p:spPr>
          <a:xfrm>
            <a:off x="7516099" y="4114650"/>
            <a:ext cx="986319" cy="995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EA668E-7CD1-FD6C-E508-EB23F7B36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18" y="83922"/>
            <a:ext cx="1032496" cy="10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3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329565E4-6984-B12D-3B27-3DF1B4103BAA}"/>
              </a:ext>
            </a:extLst>
          </p:cNvPr>
          <p:cNvGrpSpPr/>
          <p:nvPr/>
        </p:nvGrpSpPr>
        <p:grpSpPr>
          <a:xfrm>
            <a:off x="3863084" y="3571539"/>
            <a:ext cx="4674741" cy="2322005"/>
            <a:chOff x="3863084" y="3565087"/>
            <a:chExt cx="4674741" cy="2322005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B382AA56-DCBE-6AE7-D78A-EC71A91F01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5236" y="4836167"/>
              <a:ext cx="1779142" cy="507982"/>
            </a:xfrm>
            <a:prstGeom prst="line">
              <a:avLst/>
            </a:prstGeom>
            <a:ln w="381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FCCCD2C-6349-37F4-6A74-051846EB23E2}"/>
                </a:ext>
              </a:extLst>
            </p:cNvPr>
            <p:cNvGrpSpPr/>
            <p:nvPr/>
          </p:nvGrpSpPr>
          <p:grpSpPr>
            <a:xfrm>
              <a:off x="3863084" y="3565087"/>
              <a:ext cx="4674741" cy="2322005"/>
              <a:chOff x="3832261" y="3544539"/>
              <a:chExt cx="4674741" cy="2322005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6F7449E-742E-7C09-F1CD-A761E5581175}"/>
                  </a:ext>
                </a:extLst>
              </p:cNvPr>
              <p:cNvSpPr/>
              <p:nvPr/>
            </p:nvSpPr>
            <p:spPr>
              <a:xfrm>
                <a:off x="4693577" y="4250540"/>
                <a:ext cx="2804845" cy="128426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328B971F-A90F-6C95-7B74-08806243BB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32261" y="5276083"/>
                <a:ext cx="861316" cy="590461"/>
              </a:xfrm>
              <a:prstGeom prst="line">
                <a:avLst/>
              </a:prstGeom>
              <a:ln w="38100">
                <a:solidFill>
                  <a:srgbClr val="00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F69B664-CBDB-DE07-BA0E-A29B6075F7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75998" y="4147905"/>
                <a:ext cx="631004" cy="1128178"/>
              </a:xfrm>
              <a:prstGeom prst="line">
                <a:avLst/>
              </a:prstGeom>
              <a:ln w="38100">
                <a:solidFill>
                  <a:srgbClr val="00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FEFDF647-21AF-3EBE-D168-A628E60E6B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3577" y="4250540"/>
                <a:ext cx="1532562" cy="1025543"/>
              </a:xfrm>
              <a:prstGeom prst="line">
                <a:avLst/>
              </a:prstGeom>
              <a:ln w="38100">
                <a:solidFill>
                  <a:srgbClr val="00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9D99BA96-B50D-5F12-00E7-25346AE2CB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6139" y="3544539"/>
                <a:ext cx="1058239" cy="706001"/>
              </a:xfrm>
              <a:prstGeom prst="line">
                <a:avLst/>
              </a:prstGeom>
              <a:ln w="38100">
                <a:solidFill>
                  <a:srgbClr val="00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29A0A-D1CA-CAD4-63C4-A2B1B1607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021" y="1450672"/>
            <a:ext cx="10011312" cy="1915149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Task: </a:t>
            </a:r>
          </a:p>
          <a:p>
            <a:pPr marL="0" indent="0">
              <a:lnSpc>
                <a:spcPts val="5000"/>
              </a:lnSpc>
              <a:buNone/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To clip lines with a rectangular window.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E41D3C-2309-98DD-1CB5-483D25876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18" y="83922"/>
            <a:ext cx="1032496" cy="1035961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FF6B17-950B-1779-D670-EC4FAE85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5FE186F-5529-DA8D-546C-9290ABCE353D}"/>
              </a:ext>
            </a:extLst>
          </p:cNvPr>
          <p:cNvGrpSpPr/>
          <p:nvPr/>
        </p:nvGrpSpPr>
        <p:grpSpPr>
          <a:xfrm>
            <a:off x="3863084" y="3565087"/>
            <a:ext cx="4674741" cy="2322005"/>
            <a:chOff x="3863084" y="3565087"/>
            <a:chExt cx="4674741" cy="232200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E92DA58-2379-EF17-D68E-B6DBB0686F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5236" y="4836167"/>
              <a:ext cx="1779142" cy="5079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386E7F1-CAC0-8A6F-4588-4A14EED44761}"/>
                </a:ext>
              </a:extLst>
            </p:cNvPr>
            <p:cNvGrpSpPr/>
            <p:nvPr/>
          </p:nvGrpSpPr>
          <p:grpSpPr>
            <a:xfrm>
              <a:off x="3863084" y="3565087"/>
              <a:ext cx="4674741" cy="2322005"/>
              <a:chOff x="3832261" y="3544539"/>
              <a:chExt cx="4674741" cy="2322005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E6F629B-16EA-6D99-B8C2-A657FB368C66}"/>
                  </a:ext>
                </a:extLst>
              </p:cNvPr>
              <p:cNvSpPr/>
              <p:nvPr/>
            </p:nvSpPr>
            <p:spPr>
              <a:xfrm>
                <a:off x="4693577" y="4250540"/>
                <a:ext cx="2804845" cy="128426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5FFECA40-1831-DF54-DA28-FE343C188C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32261" y="5276083"/>
                <a:ext cx="861316" cy="590461"/>
              </a:xfrm>
              <a:prstGeom prst="line">
                <a:avLst/>
              </a:prstGeom>
              <a:ln w="38100">
                <a:solidFill>
                  <a:srgbClr val="00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C1A2C224-E962-018C-AA5F-D2975D7B78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75998" y="4147905"/>
                <a:ext cx="631004" cy="1128178"/>
              </a:xfrm>
              <a:prstGeom prst="line">
                <a:avLst/>
              </a:prstGeom>
              <a:ln w="38100">
                <a:solidFill>
                  <a:srgbClr val="00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FCB1A40E-FE9C-6320-AF9C-FDF28B3805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3577" y="4250540"/>
                <a:ext cx="1532562" cy="102554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5E4DDE64-D705-3A00-37D0-E115902092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6139" y="3544539"/>
                <a:ext cx="1058239" cy="706001"/>
              </a:xfrm>
              <a:prstGeom prst="line">
                <a:avLst/>
              </a:prstGeom>
              <a:ln w="38100">
                <a:solidFill>
                  <a:srgbClr val="00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0477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3998CFB1-27C8-40F2-E68C-995663C5F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6" y="3069405"/>
            <a:ext cx="11455901" cy="1786901"/>
          </a:xfr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BF8435E-5352-FE11-CF4F-046BA1F24F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03"/>
          <a:stretch/>
        </p:blipFill>
        <p:spPr>
          <a:xfrm>
            <a:off x="394256" y="1989408"/>
            <a:ext cx="11538138" cy="109871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832F88-1CFA-05C1-5E7B-C2E54784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274EAB-3702-1FDE-E2E9-B6D2BF643088}"/>
              </a:ext>
            </a:extLst>
          </p:cNvPr>
          <p:cNvSpPr txBox="1">
            <a:spLocks/>
          </p:cNvSpPr>
          <p:nvPr/>
        </p:nvSpPr>
        <p:spPr>
          <a:xfrm>
            <a:off x="532117" y="992320"/>
            <a:ext cx="2159712" cy="112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Sitka Small Semibold" pitchFamily="2" charset="0"/>
              </a:rPr>
              <a:t>n=10000</a:t>
            </a:r>
            <a:endParaRPr lang="zh-CN" altLang="en-US" sz="3200" dirty="0">
              <a:latin typeface="Sitka Small Semibold" pitchFamily="2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CD83513F-9A43-F7FD-AF0C-7924AE33336A}"/>
              </a:ext>
            </a:extLst>
          </p:cNvPr>
          <p:cNvSpPr txBox="1">
            <a:spLocks/>
          </p:cNvSpPr>
          <p:nvPr/>
        </p:nvSpPr>
        <p:spPr>
          <a:xfrm>
            <a:off x="1772574" y="3138033"/>
            <a:ext cx="3302860" cy="5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Cohen-Sutherland</a:t>
            </a:r>
            <a:endParaRPr lang="en-US" altLang="zh-CN" sz="1400" dirty="0"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CE46ED3-A88F-867C-8C33-1DCDFB5DA642}"/>
              </a:ext>
            </a:extLst>
          </p:cNvPr>
          <p:cNvSpPr txBox="1">
            <a:spLocks/>
          </p:cNvSpPr>
          <p:nvPr/>
        </p:nvSpPr>
        <p:spPr>
          <a:xfrm>
            <a:off x="2008880" y="3675372"/>
            <a:ext cx="3302860" cy="5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Liang-Barsky</a:t>
            </a:r>
            <a:endParaRPr lang="en-US" altLang="zh-CN" sz="1400" dirty="0"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2AE1D551-41B9-1880-C713-35061AF39E5D}"/>
              </a:ext>
            </a:extLst>
          </p:cNvPr>
          <p:cNvSpPr txBox="1">
            <a:spLocks/>
          </p:cNvSpPr>
          <p:nvPr/>
        </p:nvSpPr>
        <p:spPr>
          <a:xfrm>
            <a:off x="2460481" y="4250095"/>
            <a:ext cx="3302860" cy="5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Mine</a:t>
            </a:r>
            <a:endParaRPr lang="en-US" altLang="zh-CN" sz="1400" dirty="0"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DCFFBB9-A95F-68DD-F658-0B593A4108A2}"/>
              </a:ext>
            </a:extLst>
          </p:cNvPr>
          <p:cNvSpPr txBox="1">
            <a:spLocks/>
          </p:cNvSpPr>
          <p:nvPr/>
        </p:nvSpPr>
        <p:spPr>
          <a:xfrm>
            <a:off x="394256" y="419860"/>
            <a:ext cx="4681178" cy="1127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Time Comparison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4B1B4166-3B1D-E9BE-38CB-353C33C9414E}"/>
              </a:ext>
            </a:extLst>
          </p:cNvPr>
          <p:cNvSpPr txBox="1">
            <a:spLocks/>
          </p:cNvSpPr>
          <p:nvPr/>
        </p:nvSpPr>
        <p:spPr>
          <a:xfrm>
            <a:off x="6403869" y="4254978"/>
            <a:ext cx="1425398" cy="5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  <a:latin typeface="Sitka Small Semibold" pitchFamily="2" charset="0"/>
                <a:ea typeface="+mj-ea"/>
                <a:cs typeface="+mj-cs"/>
              </a:rPr>
              <a:t>No.1</a:t>
            </a:r>
            <a:endParaRPr lang="en-US" altLang="zh-CN" sz="1400" dirty="0">
              <a:solidFill>
                <a:srgbClr val="FF0000"/>
              </a:solidFill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82F3D8D-1F57-A01B-7115-F9334E2CCDE6}"/>
              </a:ext>
            </a:extLst>
          </p:cNvPr>
          <p:cNvSpPr txBox="1">
            <a:spLocks/>
          </p:cNvSpPr>
          <p:nvPr/>
        </p:nvSpPr>
        <p:spPr>
          <a:xfrm>
            <a:off x="6403869" y="3662229"/>
            <a:ext cx="1425398" cy="5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  <a:latin typeface="Sitka Small Semibold" pitchFamily="2" charset="0"/>
                <a:ea typeface="+mj-ea"/>
                <a:cs typeface="+mj-cs"/>
              </a:rPr>
              <a:t>No.2</a:t>
            </a:r>
            <a:endParaRPr lang="en-US" altLang="zh-CN" sz="1400" dirty="0">
              <a:solidFill>
                <a:srgbClr val="FF0000"/>
              </a:solidFill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EB65C772-5A88-1820-5B24-E91E63F2CF36}"/>
              </a:ext>
            </a:extLst>
          </p:cNvPr>
          <p:cNvSpPr txBox="1">
            <a:spLocks/>
          </p:cNvSpPr>
          <p:nvPr/>
        </p:nvSpPr>
        <p:spPr>
          <a:xfrm>
            <a:off x="6403869" y="3060687"/>
            <a:ext cx="1425398" cy="5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  <a:latin typeface="Sitka Small Semibold" pitchFamily="2" charset="0"/>
                <a:ea typeface="+mj-ea"/>
                <a:cs typeface="+mj-cs"/>
              </a:rPr>
              <a:t>No.3</a:t>
            </a:r>
            <a:endParaRPr lang="en-US" altLang="zh-CN" sz="1400" dirty="0">
              <a:solidFill>
                <a:srgbClr val="FF0000"/>
              </a:solidFill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5FC1836-44D5-D1D3-2F9A-E6A123B7BDB0}"/>
              </a:ext>
            </a:extLst>
          </p:cNvPr>
          <p:cNvSpPr/>
          <p:nvPr/>
        </p:nvSpPr>
        <p:spPr>
          <a:xfrm>
            <a:off x="7377226" y="3713159"/>
            <a:ext cx="986319" cy="995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637398A-40A4-1EA0-1A06-D8AF48B6727F}"/>
              </a:ext>
            </a:extLst>
          </p:cNvPr>
          <p:cNvSpPr txBox="1"/>
          <p:nvPr/>
        </p:nvSpPr>
        <p:spPr>
          <a:xfrm>
            <a:off x="1463141" y="4957414"/>
            <a:ext cx="9400368" cy="1480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My algorithm got the best result!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slightly better than L-B, better than C-S.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504195-F2AC-BB8F-A9ED-4C7C06984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18" y="83922"/>
            <a:ext cx="1032496" cy="10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0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16B54C91-FFDC-8AE2-8D82-BE002D7D01B4}"/>
              </a:ext>
            </a:extLst>
          </p:cNvPr>
          <p:cNvGrpSpPr/>
          <p:nvPr/>
        </p:nvGrpSpPr>
        <p:grpSpPr>
          <a:xfrm>
            <a:off x="325167" y="2054438"/>
            <a:ext cx="11676315" cy="2906177"/>
            <a:chOff x="325166" y="1812094"/>
            <a:chExt cx="11676315" cy="290617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78D1E04-4D63-D008-2EB0-6F55CC6DC513}"/>
                </a:ext>
              </a:extLst>
            </p:cNvPr>
            <p:cNvGrpSpPr/>
            <p:nvPr/>
          </p:nvGrpSpPr>
          <p:grpSpPr>
            <a:xfrm>
              <a:off x="325168" y="1812094"/>
              <a:ext cx="11676313" cy="2310386"/>
              <a:chOff x="325168" y="1971384"/>
              <a:chExt cx="11676313" cy="2310386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EBF8435E-5352-FE11-CF4F-046BA1F24F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303"/>
              <a:stretch/>
            </p:blipFill>
            <p:spPr>
              <a:xfrm>
                <a:off x="359711" y="1971384"/>
                <a:ext cx="11607225" cy="1105294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D22A99E7-4D14-8ACB-F338-61E6A0CA33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9661"/>
              <a:stretch/>
            </p:blipFill>
            <p:spPr>
              <a:xfrm>
                <a:off x="325168" y="3060687"/>
                <a:ext cx="11676313" cy="1221083"/>
              </a:xfrm>
              <a:prstGeom prst="rect">
                <a:avLst/>
              </a:prstGeom>
            </p:spPr>
          </p:pic>
        </p:grp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1B1F8FC-F0BD-772B-F4D0-D119409C9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133"/>
            <a:stretch/>
          </p:blipFill>
          <p:spPr>
            <a:xfrm>
              <a:off x="325166" y="4090801"/>
              <a:ext cx="11676313" cy="627470"/>
            </a:xfrm>
            <a:prstGeom prst="rect">
              <a:avLst/>
            </a:prstGeom>
          </p:spPr>
        </p:pic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832F88-1CFA-05C1-5E7B-C2E54784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274EAB-3702-1FDE-E2E9-B6D2BF643088}"/>
              </a:ext>
            </a:extLst>
          </p:cNvPr>
          <p:cNvSpPr txBox="1">
            <a:spLocks/>
          </p:cNvSpPr>
          <p:nvPr/>
        </p:nvSpPr>
        <p:spPr>
          <a:xfrm>
            <a:off x="532117" y="992320"/>
            <a:ext cx="8396126" cy="112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Sitka Small Semibold" pitchFamily="2" charset="0"/>
              </a:rPr>
              <a:t>n=50000   </a:t>
            </a:r>
            <a:r>
              <a:rPr lang="en-US" altLang="zh-CN" sz="3200" u="sng" dirty="0">
                <a:latin typeface="Sitka Small Semibold" pitchFamily="2" charset="0"/>
              </a:rPr>
              <a:t>with optimizations in code </a:t>
            </a:r>
            <a:endParaRPr lang="zh-CN" altLang="en-US" sz="3200" u="sng" dirty="0">
              <a:latin typeface="Sitka Small Semibold" pitchFamily="2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CD83513F-9A43-F7FD-AF0C-7924AE33336A}"/>
              </a:ext>
            </a:extLst>
          </p:cNvPr>
          <p:cNvSpPr txBox="1">
            <a:spLocks/>
          </p:cNvSpPr>
          <p:nvPr/>
        </p:nvSpPr>
        <p:spPr>
          <a:xfrm>
            <a:off x="1957509" y="3177409"/>
            <a:ext cx="3302860" cy="5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Cohen-Sutherland</a:t>
            </a:r>
            <a:endParaRPr lang="en-US" altLang="zh-CN" sz="1400" dirty="0"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CE46ED3-A88F-867C-8C33-1DCDFB5DA642}"/>
              </a:ext>
            </a:extLst>
          </p:cNvPr>
          <p:cNvSpPr txBox="1">
            <a:spLocks/>
          </p:cNvSpPr>
          <p:nvPr/>
        </p:nvSpPr>
        <p:spPr>
          <a:xfrm>
            <a:off x="2170053" y="3756203"/>
            <a:ext cx="3302860" cy="5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Liang-Barsky</a:t>
            </a:r>
            <a:endParaRPr lang="en-US" altLang="zh-CN" sz="1400" dirty="0"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2AE1D551-41B9-1880-C713-35061AF39E5D}"/>
              </a:ext>
            </a:extLst>
          </p:cNvPr>
          <p:cNvSpPr txBox="1">
            <a:spLocks/>
          </p:cNvSpPr>
          <p:nvPr/>
        </p:nvSpPr>
        <p:spPr>
          <a:xfrm>
            <a:off x="2521864" y="4391509"/>
            <a:ext cx="1425398" cy="5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Mine</a:t>
            </a:r>
            <a:endParaRPr lang="en-US" altLang="zh-CN" sz="1400" dirty="0"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DCFFBB9-A95F-68DD-F658-0B593A4108A2}"/>
              </a:ext>
            </a:extLst>
          </p:cNvPr>
          <p:cNvSpPr txBox="1">
            <a:spLocks/>
          </p:cNvSpPr>
          <p:nvPr/>
        </p:nvSpPr>
        <p:spPr>
          <a:xfrm>
            <a:off x="394256" y="419860"/>
            <a:ext cx="4681178" cy="749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Time Comparison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4B1B4166-3B1D-E9BE-38CB-353C33C9414E}"/>
              </a:ext>
            </a:extLst>
          </p:cNvPr>
          <p:cNvSpPr txBox="1">
            <a:spLocks/>
          </p:cNvSpPr>
          <p:nvPr/>
        </p:nvSpPr>
        <p:spPr>
          <a:xfrm>
            <a:off x="6403869" y="4347126"/>
            <a:ext cx="1425398" cy="5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  <a:latin typeface="Sitka Small Semibold" pitchFamily="2" charset="0"/>
                <a:ea typeface="+mj-ea"/>
                <a:cs typeface="+mj-cs"/>
              </a:rPr>
              <a:t>No.1</a:t>
            </a:r>
            <a:endParaRPr lang="en-US" altLang="zh-CN" sz="1400" dirty="0">
              <a:solidFill>
                <a:srgbClr val="FF0000"/>
              </a:solidFill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82F3D8D-1F57-A01B-7115-F9334E2CCDE6}"/>
              </a:ext>
            </a:extLst>
          </p:cNvPr>
          <p:cNvSpPr txBox="1">
            <a:spLocks/>
          </p:cNvSpPr>
          <p:nvPr/>
        </p:nvSpPr>
        <p:spPr>
          <a:xfrm>
            <a:off x="6403869" y="3773698"/>
            <a:ext cx="1425398" cy="5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  <a:latin typeface="Sitka Small Semibold" pitchFamily="2" charset="0"/>
                <a:ea typeface="+mj-ea"/>
                <a:cs typeface="+mj-cs"/>
              </a:rPr>
              <a:t>No.2</a:t>
            </a:r>
            <a:endParaRPr lang="en-US" altLang="zh-CN" sz="1400" dirty="0">
              <a:solidFill>
                <a:srgbClr val="FF0000"/>
              </a:solidFill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EB65C772-5A88-1820-5B24-E91E63F2CF36}"/>
              </a:ext>
            </a:extLst>
          </p:cNvPr>
          <p:cNvSpPr txBox="1">
            <a:spLocks/>
          </p:cNvSpPr>
          <p:nvPr/>
        </p:nvSpPr>
        <p:spPr>
          <a:xfrm>
            <a:off x="6403869" y="3214250"/>
            <a:ext cx="1425398" cy="5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  <a:latin typeface="Sitka Small Semibold" pitchFamily="2" charset="0"/>
                <a:ea typeface="+mj-ea"/>
                <a:cs typeface="+mj-cs"/>
              </a:rPr>
              <a:t>No.3</a:t>
            </a:r>
            <a:endParaRPr lang="en-US" altLang="zh-CN" sz="1400" dirty="0">
              <a:solidFill>
                <a:srgbClr val="FF0000"/>
              </a:solidFill>
              <a:latin typeface="Sitka Small Semibold" pitchFamily="2" charset="0"/>
              <a:ea typeface="+mj-ea"/>
              <a:cs typeface="+mj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637398A-40A4-1EA0-1A06-D8AF48B6727F}"/>
              </a:ext>
            </a:extLst>
          </p:cNvPr>
          <p:cNvSpPr txBox="1"/>
          <p:nvPr/>
        </p:nvSpPr>
        <p:spPr>
          <a:xfrm>
            <a:off x="1454983" y="5236404"/>
            <a:ext cx="8035860" cy="742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My algorithm got the best result!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504195-F2AC-BB8F-A9ED-4C7C06984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18" y="83922"/>
            <a:ext cx="1032496" cy="1035961"/>
          </a:xfrm>
          <a:prstGeom prst="rect">
            <a:avLst/>
          </a:prstGeom>
        </p:spPr>
      </p:pic>
      <p:sp>
        <p:nvSpPr>
          <p:cNvPr id="5" name="爆炸形: 14 pt  4">
            <a:extLst>
              <a:ext uri="{FF2B5EF4-FFF2-40B4-BE49-F238E27FC236}">
                <a16:creationId xmlns:a16="http://schemas.microsoft.com/office/drawing/2014/main" id="{C85338E7-077C-87B5-CD50-FE9889AB7EF0}"/>
              </a:ext>
            </a:extLst>
          </p:cNvPr>
          <p:cNvSpPr/>
          <p:nvPr/>
        </p:nvSpPr>
        <p:spPr>
          <a:xfrm rot="1458214">
            <a:off x="7287651" y="4194422"/>
            <a:ext cx="1268188" cy="877142"/>
          </a:xfrm>
          <a:prstGeom prst="irregularSeal2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8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7DC66-C5AF-90F9-BDA3-E6153B14B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761" y="1543594"/>
            <a:ext cx="10599505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Eras Demi ITC" panose="020B0805030504020804" pitchFamily="34" charset="0"/>
              </a:rPr>
              <a:t>Thank you!</a:t>
            </a:r>
            <a:br>
              <a:rPr lang="en-US" altLang="zh-CN" dirty="0">
                <a:latin typeface="Eras Demi ITC" panose="020B0805030504020804" pitchFamily="34" charset="0"/>
              </a:rPr>
            </a:br>
            <a:r>
              <a:rPr lang="en-US" altLang="zh-CN" dirty="0">
                <a:latin typeface="Eras Demi ITC" panose="020B0805030504020804" pitchFamily="34" charset="0"/>
              </a:rPr>
              <a:t>Feel free to talk/argue with me.</a:t>
            </a:r>
            <a:endParaRPr lang="zh-CN" altLang="en-US" dirty="0">
              <a:latin typeface="Eras Demi ITC" panose="020B08050305040208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EC9869-41BD-974B-CE10-00118AC4F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8105" y="4376212"/>
            <a:ext cx="3428144" cy="1103527"/>
          </a:xfrm>
        </p:spPr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THU EE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赵若愚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2023.5.24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4F6BD8-2500-42CC-0C86-E36FB0CA63D1}"/>
              </a:ext>
            </a:extLst>
          </p:cNvPr>
          <p:cNvSpPr/>
          <p:nvPr/>
        </p:nvSpPr>
        <p:spPr>
          <a:xfrm>
            <a:off x="0" y="5735637"/>
            <a:ext cx="12192000" cy="685711"/>
          </a:xfrm>
          <a:prstGeom prst="rect">
            <a:avLst/>
          </a:prstGeom>
          <a:solidFill>
            <a:srgbClr val="823D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E8740D9-DDF5-37EB-9E23-9637BC5E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E8198C-3396-697E-013F-1F2E52FA9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18" y="83922"/>
            <a:ext cx="1032496" cy="10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0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27A76-E9C2-A97E-D679-ECEF3CA7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3"/>
            <a:ext cx="10515600" cy="1325563"/>
          </a:xfrm>
        </p:spPr>
        <p:txBody>
          <a:bodyPr/>
          <a:lstStyle/>
          <a:p>
            <a:r>
              <a:rPr lang="en-US" altLang="zh-CN" sz="5400" dirty="0">
                <a:latin typeface="Sitka Small Semibold" pitchFamily="2" charset="0"/>
              </a:rPr>
              <a:t>Review</a:t>
            </a:r>
            <a:endParaRPr lang="zh-CN" altLang="en-US" sz="5400" dirty="0">
              <a:latin typeface="Sitka Small Semibold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29A0A-D1CA-CAD4-63C4-A2B1B1607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764" y="1816196"/>
            <a:ext cx="8850330" cy="37018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traversing method</a:t>
            </a:r>
          </a:p>
          <a:p>
            <a:pPr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midpoint subdivision </a:t>
            </a:r>
          </a:p>
          <a:p>
            <a:pPr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Cohen-Sutherland</a:t>
            </a:r>
          </a:p>
          <a:p>
            <a:pPr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Liang-Barsky</a:t>
            </a:r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0CC0E5-8092-9DB2-23BF-3A0FD334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B92F31-2B48-F622-1785-60F13C6BF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18" y="83922"/>
            <a:ext cx="1032496" cy="10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8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29A0A-D1CA-CAD4-63C4-A2B1B1607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91" y="502686"/>
            <a:ext cx="5120811" cy="20247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traversing method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midpoint subdivision 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Sitka Small Semibold" pitchFamily="2" charset="0"/>
                <a:ea typeface="+mj-ea"/>
                <a:cs typeface="+mj-cs"/>
              </a:rPr>
              <a:t>Cohen-Sutherland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Sitka Small Semibold" pitchFamily="2" charset="0"/>
                <a:ea typeface="+mj-ea"/>
                <a:cs typeface="+mj-cs"/>
              </a:rPr>
              <a:t>Liang-Barsky</a:t>
            </a:r>
          </a:p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505C03-5749-5EB3-026D-9B3C4D2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485B793-3B41-8B5F-307F-242E91B948DA}"/>
              </a:ext>
            </a:extLst>
          </p:cNvPr>
          <p:cNvSpPr txBox="1">
            <a:spLocks/>
          </p:cNvSpPr>
          <p:nvPr/>
        </p:nvSpPr>
        <p:spPr>
          <a:xfrm>
            <a:off x="2848294" y="2769590"/>
            <a:ext cx="7549152" cy="2861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Tips: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Set the start and end point.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Do sampling when traversing.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The idea of discrete points, handling small line segments in practice.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FA084D-E108-948A-B4BC-C60F589E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18" y="83922"/>
            <a:ext cx="1032496" cy="10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0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29A0A-D1CA-CAD4-63C4-A2B1B1607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53" y="446752"/>
            <a:ext cx="5778358" cy="20761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Sitka Small Semibold" pitchFamily="2" charset="0"/>
                <a:ea typeface="+mj-ea"/>
                <a:cs typeface="+mj-cs"/>
              </a:rPr>
              <a:t>traversing method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Sitka Small Semibold" pitchFamily="2" charset="0"/>
                <a:ea typeface="+mj-ea"/>
                <a:cs typeface="+mj-cs"/>
              </a:rPr>
              <a:t>midpoint subdivision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Cohen-Sutherland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Sitka Small Semibold" pitchFamily="2" charset="0"/>
                <a:ea typeface="+mj-ea"/>
                <a:cs typeface="+mj-cs"/>
              </a:rPr>
              <a:t>Liang-Barsky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EAD953-4E41-FC34-59C2-4B460660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2A6A20-54C3-940F-C7BF-2AB897681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71" y="638817"/>
            <a:ext cx="5131429" cy="34804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ECC4069-64D5-0CA8-ED50-09F2B12A0140}"/>
              </a:ext>
            </a:extLst>
          </p:cNvPr>
          <p:cNvSpPr txBox="1">
            <a:spLocks/>
          </p:cNvSpPr>
          <p:nvPr/>
        </p:nvSpPr>
        <p:spPr>
          <a:xfrm>
            <a:off x="1859341" y="3996274"/>
            <a:ext cx="7549152" cy="2222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Tips: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Full use of start and end point.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Further complicating judgments for a few cases.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A4A6C3-1A55-4766-6D84-7B1F7DF96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18" y="83922"/>
            <a:ext cx="1032496" cy="10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3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29A0A-D1CA-CAD4-63C4-A2B1B1607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17" y="410218"/>
            <a:ext cx="5778358" cy="19939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Sitka Small Semibold" pitchFamily="2" charset="0"/>
                <a:ea typeface="+mj-ea"/>
                <a:cs typeface="+mj-cs"/>
              </a:rPr>
              <a:t>traversing method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Sitka Small Semibold" pitchFamily="2" charset="0"/>
                <a:ea typeface="+mj-ea"/>
                <a:cs typeface="+mj-cs"/>
              </a:rPr>
              <a:t>midpoint subdivision 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Sitka Small Semibold" pitchFamily="2" charset="0"/>
                <a:ea typeface="+mj-ea"/>
                <a:cs typeface="+mj-cs"/>
              </a:rPr>
              <a:t>Cohen-Sutherland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Liang-Barsky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CB73C6-3D79-C4A1-71C4-3E66CB60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1F65E5-A1BD-699A-CAA7-75CD51FA51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" t="141" r="15191" b="56833"/>
          <a:stretch/>
        </p:blipFill>
        <p:spPr>
          <a:xfrm>
            <a:off x="5404242" y="239568"/>
            <a:ext cx="4592513" cy="1534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A42F83-8D9C-E158-5282-02A7F53AD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568" y="2071369"/>
            <a:ext cx="5378726" cy="27941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C877C0A-7A22-90AE-DE2D-0B9AD9D6D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8" y="2574802"/>
            <a:ext cx="4655275" cy="3113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7E50EFF-4E9E-CF06-B0CE-C3F330D92100}"/>
              </a:ext>
            </a:extLst>
          </p:cNvPr>
          <p:cNvSpPr txBox="1">
            <a:spLocks/>
          </p:cNvSpPr>
          <p:nvPr/>
        </p:nvSpPr>
        <p:spPr>
          <a:xfrm>
            <a:off x="4916131" y="4993243"/>
            <a:ext cx="7388937" cy="1816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Sitka Small Semibold" pitchFamily="2" charset="0"/>
                <a:ea typeface="+mj-ea"/>
                <a:cs typeface="+mj-cs"/>
              </a:rPr>
              <a:t>Tips:</a:t>
            </a:r>
          </a:p>
          <a:p>
            <a:pPr>
              <a:lnSpc>
                <a:spcPct val="100000"/>
              </a:lnSpc>
            </a:pPr>
            <a:r>
              <a:rPr lang="en-US" altLang="zh-CN" sz="2800" dirty="0">
                <a:latin typeface="Sitka Small Semibold" pitchFamily="2" charset="0"/>
                <a:ea typeface="+mj-ea"/>
                <a:cs typeface="+mj-cs"/>
              </a:rPr>
              <a:t>Comparison between starting/ending points and intersections.</a:t>
            </a:r>
            <a:endParaRPr lang="zh-CN" altLang="en-US" sz="2800" dirty="0">
              <a:latin typeface="Sitka Small Semibold" pitchFamily="2" charset="0"/>
              <a:ea typeface="+mj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1C8C92-31AE-2213-442D-CE5B2F039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18" y="83922"/>
            <a:ext cx="1032496" cy="10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BAC55D-4FA0-B7A4-A9C9-76D5E954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75C250D-3935-8AB8-0555-CB0453B65A7F}"/>
              </a:ext>
            </a:extLst>
          </p:cNvPr>
          <p:cNvSpPr txBox="1">
            <a:spLocks/>
          </p:cNvSpPr>
          <p:nvPr/>
        </p:nvSpPr>
        <p:spPr>
          <a:xfrm>
            <a:off x="869022" y="1084905"/>
            <a:ext cx="10309261" cy="459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Inadequacy: </a:t>
            </a:r>
            <a:endParaRPr lang="en-US" altLang="zh-CN" sz="2000" dirty="0">
              <a:latin typeface="Sitka Small Semibold" pitchFamily="2" charset="0"/>
              <a:ea typeface="+mj-ea"/>
              <a:cs typeface="+mj-cs"/>
            </a:endParaRP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Cohen-Sutherland: </a:t>
            </a:r>
          </a:p>
          <a:p>
            <a:pPr algn="l">
              <a:lnSpc>
                <a:spcPct val="100000"/>
              </a:lnSpc>
              <a:spcAft>
                <a:spcPts val="1000"/>
              </a:spcAft>
            </a:pPr>
            <a:r>
              <a:rPr lang="en-US" altLang="zh-CN" sz="3200" u="sng" dirty="0">
                <a:latin typeface="Sitka Small Semibold" pitchFamily="2" charset="0"/>
                <a:ea typeface="+mj-ea"/>
                <a:cs typeface="+mj-cs"/>
              </a:rPr>
              <a:t>Not universal enough</a:t>
            </a: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, further complicating judgments for a few cases.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Liang-Barsky:</a:t>
            </a:r>
          </a:p>
          <a:p>
            <a:pPr algn="l">
              <a:lnSpc>
                <a:spcPct val="100000"/>
              </a:lnSpc>
              <a:spcAft>
                <a:spcPts val="500"/>
              </a:spcAft>
            </a:pP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The handling of </a:t>
            </a:r>
            <a:r>
              <a:rPr lang="en-US" altLang="zh-CN" sz="3200" u="sng" dirty="0">
                <a:latin typeface="Sitka Small Semibold" pitchFamily="2" charset="0"/>
                <a:ea typeface="+mj-ea"/>
                <a:cs typeface="+mj-cs"/>
              </a:rPr>
              <a:t>some obvious cases </a:t>
            </a: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is not easy enough.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263B681-809B-7E29-1EE1-DBEDECD7D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18" y="83922"/>
            <a:ext cx="1032496" cy="10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5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BAC55D-4FA0-B7A4-A9C9-76D5E954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6B8AECA-67F1-7D30-2874-A082887A6318}"/>
              </a:ext>
            </a:extLst>
          </p:cNvPr>
          <p:cNvSpPr txBox="1">
            <a:spLocks/>
          </p:cNvSpPr>
          <p:nvPr/>
        </p:nvSpPr>
        <p:spPr>
          <a:xfrm>
            <a:off x="592049" y="534747"/>
            <a:ext cx="3702550" cy="1047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My Algorithm </a:t>
            </a:r>
            <a:endParaRPr lang="en-US" altLang="zh-CN" sz="2000" dirty="0">
              <a:latin typeface="Sitka Small Semibold" pitchFamily="2" charset="0"/>
              <a:ea typeface="+mj-ea"/>
              <a:cs typeface="+mj-cs"/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23D8CB-3B0A-BC4D-8631-841525750098}"/>
              </a:ext>
            </a:extLst>
          </p:cNvPr>
          <p:cNvSpPr txBox="1"/>
          <p:nvPr/>
        </p:nvSpPr>
        <p:spPr>
          <a:xfrm>
            <a:off x="1346983" y="1412648"/>
            <a:ext cx="75185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Sitka Small Semibold" pitchFamily="2" charset="0"/>
                <a:ea typeface="+mj-ea"/>
                <a:cs typeface="+mj-cs"/>
              </a:rPr>
              <a:t>Hough transform: 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88ED6AD-1637-ED78-876D-45DEAE84315E}"/>
              </a:ext>
            </a:extLst>
          </p:cNvPr>
          <p:cNvCxnSpPr>
            <a:cxnSpLocks/>
          </p:cNvCxnSpPr>
          <p:nvPr/>
        </p:nvCxnSpPr>
        <p:spPr>
          <a:xfrm>
            <a:off x="5587359" y="6024549"/>
            <a:ext cx="11986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形 13" descr="问号">
            <a:extLst>
              <a:ext uri="{FF2B5EF4-FFF2-40B4-BE49-F238E27FC236}">
                <a16:creationId xmlns:a16="http://schemas.microsoft.com/office/drawing/2014/main" id="{C81882C1-BA35-AE3A-56F3-91313609B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7359" y="5386069"/>
            <a:ext cx="1104310" cy="10669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A70BB4B-157A-32AA-F09D-160DA60DA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689" y="2193709"/>
            <a:ext cx="5613689" cy="28385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7FB4BE1-BD30-3AAB-EE9A-03B666D39410}"/>
              </a:ext>
            </a:extLst>
          </p:cNvPr>
          <p:cNvSpPr txBox="1"/>
          <p:nvPr/>
        </p:nvSpPr>
        <p:spPr>
          <a:xfrm>
            <a:off x="1547260" y="5542927"/>
            <a:ext cx="3971552" cy="895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Aft>
                <a:spcPts val="500"/>
              </a:spcAft>
            </a:pPr>
            <a:r>
              <a:rPr lang="en-US" altLang="zh-CN" sz="2400" dirty="0">
                <a:latin typeface="Sitka Small Semibold" pitchFamily="2" charset="0"/>
                <a:ea typeface="+mj-ea"/>
                <a:cs typeface="+mj-cs"/>
              </a:rPr>
              <a:t>Line </a:t>
            </a:r>
          </a:p>
          <a:p>
            <a:pPr algn="l">
              <a:lnSpc>
                <a:spcPct val="100000"/>
              </a:lnSpc>
              <a:spcAft>
                <a:spcPts val="500"/>
              </a:spcAft>
            </a:pPr>
            <a:r>
              <a:rPr lang="en-US" altLang="zh-CN" sz="2400" dirty="0">
                <a:latin typeface="Sitka Small Semibold" pitchFamily="2" charset="0"/>
                <a:ea typeface="+mj-ea"/>
                <a:cs typeface="+mj-cs"/>
              </a:rPr>
              <a:t>in rectangular window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4C0E83-683D-34EE-8431-7A8B4B865996}"/>
              </a:ext>
            </a:extLst>
          </p:cNvPr>
          <p:cNvSpPr txBox="1"/>
          <p:nvPr/>
        </p:nvSpPr>
        <p:spPr>
          <a:xfrm>
            <a:off x="6754830" y="5509309"/>
            <a:ext cx="3711540" cy="895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Aft>
                <a:spcPts val="500"/>
              </a:spcAft>
            </a:pPr>
            <a:r>
              <a:rPr lang="en-US" altLang="zh-CN" sz="2400" dirty="0">
                <a:latin typeface="Sitka Small Semibold" pitchFamily="2" charset="0"/>
                <a:ea typeface="+mj-ea"/>
                <a:cs typeface="+mj-cs"/>
              </a:rPr>
              <a:t>Point </a:t>
            </a:r>
          </a:p>
          <a:p>
            <a:pPr algn="ctr">
              <a:lnSpc>
                <a:spcPct val="100000"/>
              </a:lnSpc>
              <a:spcAft>
                <a:spcPts val="500"/>
              </a:spcAft>
            </a:pPr>
            <a:r>
              <a:rPr lang="en-US" altLang="zh-CN" sz="2400" dirty="0">
                <a:latin typeface="Sitka Small Semibold" pitchFamily="2" charset="0"/>
                <a:ea typeface="+mj-ea"/>
                <a:cs typeface="+mj-cs"/>
              </a:rPr>
              <a:t>in specific area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70A5EE-B9B8-7B75-F3B0-0299359C1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18" y="83922"/>
            <a:ext cx="1032496" cy="10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6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1EC9869-41BD-974B-CE10-00118AC4F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BAC55D-4FA0-B7A4-A9C9-76D5E954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EFC-1CAB-4B49-A6CA-ADF8F8B23EF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1447953-B961-651E-2F5F-4B2C67322B39}"/>
              </a:ext>
            </a:extLst>
          </p:cNvPr>
          <p:cNvSpPr txBox="1">
            <a:spLocks/>
          </p:cNvSpPr>
          <p:nvPr/>
        </p:nvSpPr>
        <p:spPr>
          <a:xfrm>
            <a:off x="592049" y="534747"/>
            <a:ext cx="3702550" cy="1047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600" dirty="0">
                <a:latin typeface="Sitka Small Semibold" pitchFamily="2" charset="0"/>
                <a:ea typeface="+mj-ea"/>
                <a:cs typeface="+mj-cs"/>
              </a:rPr>
              <a:t>My Algorithm </a:t>
            </a:r>
            <a:endParaRPr lang="en-US" altLang="zh-CN" sz="2000" dirty="0">
              <a:latin typeface="Sitka Small Semibold" pitchFamily="2" charset="0"/>
              <a:ea typeface="+mj-ea"/>
              <a:cs typeface="+mj-cs"/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92076C-C3E4-C008-E471-50BA50829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21" y="1735693"/>
            <a:ext cx="9263651" cy="43021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8F62026-57C6-20FF-A8DB-FEB5ECDD3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18" y="83922"/>
            <a:ext cx="1032496" cy="10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0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492</Words>
  <Application>Microsoft Office PowerPoint</Application>
  <PresentationFormat>宽屏</PresentationFormat>
  <Paragraphs>133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华文楷体</vt:lpstr>
      <vt:lpstr>Arial</vt:lpstr>
      <vt:lpstr>Eras Demi ITC</vt:lpstr>
      <vt:lpstr>Sitka Small Semibold</vt:lpstr>
      <vt:lpstr>Office 主题​​</vt:lpstr>
      <vt:lpstr>An Efficient Algorithm  for Line Clipping  in 2-D Computer Graphics</vt:lpstr>
      <vt:lpstr>PowerPoint 演示文稿</vt:lpstr>
      <vt:lpstr>Review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n=200</vt:lpstr>
      <vt:lpstr>PowerPoint 演示文稿</vt:lpstr>
      <vt:lpstr>PowerPoint 演示文稿</vt:lpstr>
      <vt:lpstr>PowerPoint 演示文稿</vt:lpstr>
      <vt:lpstr>PowerPoint 演示文稿</vt:lpstr>
      <vt:lpstr>Thank you! Feel free to talk/argue with me.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天岚 忆</dc:creator>
  <cp:lastModifiedBy>天岚 忆</cp:lastModifiedBy>
  <cp:revision>22</cp:revision>
  <dcterms:created xsi:type="dcterms:W3CDTF">2023-05-23T10:06:23Z</dcterms:created>
  <dcterms:modified xsi:type="dcterms:W3CDTF">2023-05-24T04:05:28Z</dcterms:modified>
</cp:coreProperties>
</file>