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Playfair Display"/>
      <p:regular r:id="rId25"/>
      <p:bold r:id="rId26"/>
      <p:italic r:id="rId27"/>
      <p:boldItalic r:id="rId28"/>
    </p:embeddedFont>
    <p:embeddedFont>
      <p:font typeface="Lato"/>
      <p:regular r:id="rId29"/>
      <p:bold r:id="rId30"/>
      <p:italic r:id="rId31"/>
      <p:boldItalic r:id="rId32"/>
    </p:embeddedFont>
    <p:embeddedFont>
      <p:font typeface="Montserra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c6f83aa91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6f83aa9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c6f83aa91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83aa9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of the things we do on pi are fortunately already done on pi by someone else. So the task it to find that “someone else” and they will help us find a solution to the problem we are facing.</a:t>
            </a:r>
            <a:endParaRPr/>
          </a:p>
          <a:p>
            <a:pPr indent="0" lvl="0" marL="0" rtl="0" algn="l">
              <a:spcBef>
                <a:spcPts val="0"/>
              </a:spcBef>
              <a:spcAft>
                <a:spcPts val="0"/>
              </a:spcAft>
              <a:buNone/>
            </a:pPr>
            <a:r>
              <a:rPr lang="en"/>
              <a:t>Most of the code is gonna be copied ...ctrl+ c for copy and ctrl+ shift+ v for pasting in terminal.</a:t>
            </a:r>
            <a:endParaRPr/>
          </a:p>
          <a:p>
            <a:pPr indent="0" lvl="0" marL="0" rtl="0" algn="l">
              <a:spcBef>
                <a:spcPts val="0"/>
              </a:spcBef>
              <a:spcAft>
                <a:spcPts val="0"/>
              </a:spcAft>
              <a:buNone/>
            </a:pPr>
            <a:r>
              <a:rPr lang="en"/>
              <a:t>Use up arrow to take the last command</a:t>
            </a:r>
            <a:endParaRPr/>
          </a:p>
          <a:p>
            <a:pPr indent="0" lvl="0" marL="0" rtl="0" algn="l">
              <a:spcBef>
                <a:spcPts val="0"/>
              </a:spcBef>
              <a:spcAft>
                <a:spcPts val="0"/>
              </a:spcAft>
              <a:buNone/>
            </a:pPr>
            <a:r>
              <a:rPr lang="en"/>
              <a:t>Never Copy The Dollar sign.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c6f83aa91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83aa9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cf717d0a6_6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cf717d0a6_6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c6f83aa9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6f83aa9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cf717d0a6_6_4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cf717d0a6_6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c6f83aa9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83aa9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highlight>
                  <a:srgbClr val="FFFFFF"/>
                </a:highlight>
                <a:latin typeface="Raleway"/>
                <a:ea typeface="Raleway"/>
                <a:cs typeface="Raleway"/>
                <a:sym typeface="Raleway"/>
              </a:rPr>
              <a:t>Arduino is just a part of raspberry pi.Raspberry Pi is good at software applications, while Arduino makes hardware projects simple.</a:t>
            </a:r>
            <a:endParaRPr sz="1200">
              <a:solidFill>
                <a:srgbClr val="666666"/>
              </a:solidFill>
              <a:highlight>
                <a:srgbClr val="FFFFFF"/>
              </a:highlight>
              <a:latin typeface="Raleway"/>
              <a:ea typeface="Raleway"/>
              <a:cs typeface="Raleway"/>
              <a:sym typeface="Raleway"/>
            </a:endParaRPr>
          </a:p>
          <a:p>
            <a:pPr indent="0" lvl="0" marL="0" rtl="0" algn="l">
              <a:spcBef>
                <a:spcPts val="0"/>
              </a:spcBef>
              <a:spcAft>
                <a:spcPts val="0"/>
              </a:spcAft>
              <a:buNone/>
            </a:pPr>
            <a:r>
              <a:rPr lang="en" sz="1200">
                <a:solidFill>
                  <a:srgbClr val="666666"/>
                </a:solidFill>
                <a:highlight>
                  <a:srgbClr val="FFFFFF"/>
                </a:highlight>
                <a:latin typeface="Raleway"/>
                <a:ea typeface="Raleway"/>
                <a:cs typeface="Raleway"/>
                <a:sym typeface="Raleway"/>
              </a:rPr>
              <a:t>Both can basically be used to interface sensors, actuators etc.</a:t>
            </a:r>
            <a:endParaRPr sz="1200">
              <a:solidFill>
                <a:srgbClr val="666666"/>
              </a:solidFill>
              <a:highlight>
                <a:srgbClr val="FFFFFF"/>
              </a:highlight>
              <a:latin typeface="Raleway"/>
              <a:ea typeface="Raleway"/>
              <a:cs typeface="Raleway"/>
              <a:sym typeface="Raleway"/>
            </a:endParaRPr>
          </a:p>
          <a:p>
            <a:pPr indent="0" lvl="0" marL="0" rtl="0" algn="l">
              <a:spcBef>
                <a:spcPts val="0"/>
              </a:spcBef>
              <a:spcAft>
                <a:spcPts val="0"/>
              </a:spcAft>
              <a:buNone/>
            </a:pPr>
            <a:r>
              <a:rPr lang="en" sz="1200">
                <a:solidFill>
                  <a:srgbClr val="666666"/>
                </a:solidFill>
                <a:highlight>
                  <a:srgbClr val="FFFFFF"/>
                </a:highlight>
                <a:latin typeface="Raleway"/>
                <a:ea typeface="Raleway"/>
                <a:cs typeface="Raleway"/>
                <a:sym typeface="Raleway"/>
              </a:rPr>
              <a:t>Projects- Ideal for computing processes that last long even on backup power, as rasp works on really low power.</a:t>
            </a:r>
            <a:endParaRPr sz="1200">
              <a:solidFill>
                <a:srgbClr val="666666"/>
              </a:solidFill>
              <a:highlight>
                <a:srgbClr val="FFFFFF"/>
              </a:highlight>
              <a:latin typeface="Raleway"/>
              <a:ea typeface="Raleway"/>
              <a:cs typeface="Raleway"/>
              <a:sym typeface="Raleway"/>
            </a:endParaRPr>
          </a:p>
          <a:p>
            <a:pPr indent="0" lvl="0" marL="0" rtl="0" algn="l">
              <a:spcBef>
                <a:spcPts val="0"/>
              </a:spcBef>
              <a:spcAft>
                <a:spcPts val="0"/>
              </a:spcAft>
              <a:buNone/>
            </a:pPr>
            <a:r>
              <a:rPr lang="en" sz="1200">
                <a:solidFill>
                  <a:srgbClr val="666666"/>
                </a:solidFill>
                <a:highlight>
                  <a:srgbClr val="FFFFFF"/>
                </a:highlight>
                <a:latin typeface="Raleway"/>
                <a:ea typeface="Raleway"/>
                <a:cs typeface="Raleway"/>
                <a:sym typeface="Raleway"/>
              </a:rPr>
              <a:t>Local servers, and movie downloads(Explain the fun part)</a:t>
            </a:r>
            <a:endParaRPr sz="1200">
              <a:solidFill>
                <a:srgbClr val="666666"/>
              </a:solidFill>
              <a:highlight>
                <a:srgbClr val="FFFFFF"/>
              </a:highlight>
              <a:latin typeface="Raleway"/>
              <a:ea typeface="Raleway"/>
              <a:cs typeface="Raleway"/>
              <a:sym typeface="Raleway"/>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cf717d0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cf717d0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cf717d0a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cf717d0a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Only diff between Model A and B is that B is more Costly and has Ethernet port and an extra USB port</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c6f83aa9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83aa9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c6f83aa9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83aa9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cf717d0a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cf717d0a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cf717d0a6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cf717d0a6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cf717d0a6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cf717d0a6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9.jpg"/><Relationship Id="rId5" Type="http://schemas.openxmlformats.org/officeDocument/2006/relationships/image" Target="../media/image8.jpg"/><Relationship Id="rId6"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hyperlink" Target="https://www.raspberrypi.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7796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RASPBERRY PI</a:t>
            </a:r>
            <a:endParaRPr sz="2400"/>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000"/>
              <a:t>By Thushar Tom</a:t>
            </a:r>
            <a:endParaRPr sz="1000"/>
          </a:p>
        </p:txBody>
      </p:sp>
      <p:pic>
        <p:nvPicPr>
          <p:cNvPr id="61" name="Google Shape;61;p13"/>
          <p:cNvPicPr preferRelativeResize="0"/>
          <p:nvPr/>
        </p:nvPicPr>
        <p:blipFill>
          <a:blip r:embed="rId3">
            <a:alphaModFix/>
          </a:blip>
          <a:stretch>
            <a:fillRect/>
          </a:stretch>
        </p:blipFill>
        <p:spPr>
          <a:xfrm>
            <a:off x="4159598" y="1165576"/>
            <a:ext cx="824925" cy="1037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REMOTE ACCESS</a:t>
            </a:r>
            <a:br>
              <a:rPr lang="en"/>
            </a:br>
            <a:r>
              <a:rPr lang="en"/>
              <a:t>Enable remote access -</a:t>
            </a:r>
            <a:r>
              <a:rPr lang="en">
                <a:highlight>
                  <a:srgbClr val="3C78D8"/>
                </a:highlight>
              </a:rPr>
              <a:t> sudo raspi-config</a:t>
            </a:r>
            <a:endParaRPr>
              <a:highlight>
                <a:srgbClr val="3C78D8"/>
              </a:highlight>
            </a:endParaRPr>
          </a:p>
          <a:p>
            <a:pPr indent="0" lvl="0" marL="0" rtl="0" algn="l">
              <a:spcBef>
                <a:spcPts val="1600"/>
              </a:spcBef>
              <a:spcAft>
                <a:spcPts val="0"/>
              </a:spcAft>
              <a:buNone/>
            </a:pPr>
            <a:r>
              <a:rPr lang="en"/>
              <a:t>SSH and VNC</a:t>
            </a:r>
            <a:endParaRPr/>
          </a:p>
          <a:p>
            <a:pPr indent="-342900" lvl="0" marL="457200" rtl="0" algn="l">
              <a:spcBef>
                <a:spcPts val="1600"/>
              </a:spcBef>
              <a:spcAft>
                <a:spcPts val="0"/>
              </a:spcAft>
              <a:buSzPts val="1800"/>
              <a:buChar char="●"/>
            </a:pPr>
            <a:r>
              <a:rPr lang="en"/>
              <a:t>Connect to a common network</a:t>
            </a:r>
            <a:endParaRPr/>
          </a:p>
          <a:p>
            <a:pPr indent="-342900" lvl="0" marL="457200" rtl="0" algn="l">
              <a:spcBef>
                <a:spcPts val="0"/>
              </a:spcBef>
              <a:spcAft>
                <a:spcPts val="0"/>
              </a:spcAft>
              <a:buSzPts val="1800"/>
              <a:buChar char="●"/>
            </a:pPr>
            <a:r>
              <a:rPr lang="en"/>
              <a:t>Terminal command- </a:t>
            </a:r>
            <a:r>
              <a:rPr lang="en">
                <a:highlight>
                  <a:srgbClr val="3C78D8"/>
                </a:highlight>
              </a:rPr>
              <a:t>sudo ifconfig</a:t>
            </a:r>
            <a:endParaRPr>
              <a:highlight>
                <a:srgbClr val="3C78D8"/>
              </a:highlight>
            </a:endParaRPr>
          </a:p>
          <a:p>
            <a:pPr indent="-342900" lvl="0" marL="457200" rtl="0" algn="l">
              <a:spcBef>
                <a:spcPts val="0"/>
              </a:spcBef>
              <a:spcAft>
                <a:spcPts val="0"/>
              </a:spcAft>
              <a:buSzPts val="1800"/>
              <a:buChar char="●"/>
            </a:pPr>
            <a:r>
              <a:rPr lang="en"/>
              <a:t>Open VNC chrome extension and type in the ip address</a:t>
            </a:r>
            <a:endParaRPr/>
          </a:p>
        </p:txBody>
      </p:sp>
      <p:pic>
        <p:nvPicPr>
          <p:cNvPr id="116" name="Google Shape;116;p22"/>
          <p:cNvPicPr preferRelativeResize="0"/>
          <p:nvPr/>
        </p:nvPicPr>
        <p:blipFill rotWithShape="1">
          <a:blip r:embed="rId3">
            <a:alphaModFix/>
          </a:blip>
          <a:srcRect b="-18045" l="-26080" r="-26080" t="-18045"/>
          <a:stretch/>
        </p:blipFill>
        <p:spPr>
          <a:xfrm flipH="1">
            <a:off x="6" y="0"/>
            <a:ext cx="4571995" cy="514350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idx="4294967295"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Navigating through linux commands.</a:t>
            </a:r>
            <a:endParaRPr/>
          </a:p>
        </p:txBody>
      </p:sp>
      <p:sp>
        <p:nvSpPr>
          <p:cNvPr id="122" name="Google Shape;122;p23"/>
          <p:cNvSpPr txBox="1"/>
          <p:nvPr>
            <p:ph idx="4294967295" type="body"/>
          </p:nvPr>
        </p:nvSpPr>
        <p:spPr>
          <a:xfrm>
            <a:off x="311700" y="1152475"/>
            <a:ext cx="2408100" cy="58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t>Commands</a:t>
            </a:r>
            <a:endParaRPr b="1" sz="2100"/>
          </a:p>
        </p:txBody>
      </p:sp>
      <p:sp>
        <p:nvSpPr>
          <p:cNvPr id="123" name="Google Shape;123;p23"/>
          <p:cNvSpPr txBox="1"/>
          <p:nvPr>
            <p:ph idx="4294967295" type="body"/>
          </p:nvPr>
        </p:nvSpPr>
        <p:spPr>
          <a:xfrm>
            <a:off x="311700" y="1769575"/>
            <a:ext cx="2408100" cy="302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400"/>
              <a:t>pwd</a:t>
            </a:r>
            <a:endParaRPr sz="1400"/>
          </a:p>
          <a:p>
            <a:pPr indent="-342900" lvl="0" marL="457200" rtl="0" algn="l">
              <a:spcBef>
                <a:spcPts val="0"/>
              </a:spcBef>
              <a:spcAft>
                <a:spcPts val="0"/>
              </a:spcAft>
              <a:buSzPts val="1800"/>
              <a:buChar char="●"/>
            </a:pPr>
            <a:r>
              <a:rPr lang="en" sz="1400"/>
              <a:t>Cd</a:t>
            </a:r>
            <a:endParaRPr sz="1400"/>
          </a:p>
          <a:p>
            <a:pPr indent="-317500" lvl="0" marL="457200" rtl="0" algn="l">
              <a:spcBef>
                <a:spcPts val="0"/>
              </a:spcBef>
              <a:spcAft>
                <a:spcPts val="0"/>
              </a:spcAft>
              <a:buSzPts val="1400"/>
              <a:buChar char="●"/>
            </a:pPr>
            <a:r>
              <a:rPr lang="en" sz="1400"/>
              <a:t>Cd~</a:t>
            </a:r>
            <a:endParaRPr sz="1400"/>
          </a:p>
          <a:p>
            <a:pPr indent="-317500" lvl="0" marL="457200" rtl="0" algn="l">
              <a:spcBef>
                <a:spcPts val="0"/>
              </a:spcBef>
              <a:spcAft>
                <a:spcPts val="0"/>
              </a:spcAft>
              <a:buSzPts val="1400"/>
              <a:buChar char="●"/>
            </a:pPr>
            <a:r>
              <a:rPr lang="en" sz="1400"/>
              <a:t>Cd ..</a:t>
            </a:r>
            <a:endParaRPr sz="1400"/>
          </a:p>
          <a:p>
            <a:pPr indent="-342900" lvl="0" marL="457200" rtl="0" algn="l">
              <a:spcBef>
                <a:spcPts val="0"/>
              </a:spcBef>
              <a:spcAft>
                <a:spcPts val="0"/>
              </a:spcAft>
              <a:buSzPts val="1800"/>
              <a:buChar char="●"/>
            </a:pPr>
            <a:r>
              <a:rPr lang="en" sz="1400"/>
              <a:t>ls</a:t>
            </a:r>
            <a:endParaRPr sz="1400"/>
          </a:p>
          <a:p>
            <a:pPr indent="-342900" lvl="0" marL="457200" rtl="0" algn="l">
              <a:spcBef>
                <a:spcPts val="0"/>
              </a:spcBef>
              <a:spcAft>
                <a:spcPts val="0"/>
              </a:spcAft>
              <a:buSzPts val="1800"/>
              <a:buChar char="●"/>
            </a:pPr>
            <a:r>
              <a:rPr lang="en" sz="1400"/>
              <a:t>mkdir</a:t>
            </a:r>
            <a:endParaRPr sz="1400"/>
          </a:p>
          <a:p>
            <a:pPr indent="-342900" lvl="0" marL="457200" rtl="0" algn="l">
              <a:spcBef>
                <a:spcPts val="0"/>
              </a:spcBef>
              <a:spcAft>
                <a:spcPts val="0"/>
              </a:spcAft>
              <a:buSzPts val="1800"/>
              <a:buChar char="●"/>
            </a:pPr>
            <a:r>
              <a:rPr lang="en" sz="1400"/>
              <a:t>Sudo</a:t>
            </a:r>
            <a:endParaRPr sz="1400"/>
          </a:p>
          <a:p>
            <a:pPr indent="-317500" lvl="0" marL="457200" rtl="0" algn="l">
              <a:spcBef>
                <a:spcPts val="0"/>
              </a:spcBef>
              <a:spcAft>
                <a:spcPts val="0"/>
              </a:spcAft>
              <a:buSzPts val="1400"/>
              <a:buChar char="●"/>
            </a:pPr>
            <a:r>
              <a:rPr lang="en" sz="1400"/>
              <a:t>Wget</a:t>
            </a:r>
            <a:endParaRPr sz="1400"/>
          </a:p>
          <a:p>
            <a:pPr indent="-317500" lvl="0" marL="457200" rtl="0" algn="l">
              <a:spcBef>
                <a:spcPts val="0"/>
              </a:spcBef>
              <a:spcAft>
                <a:spcPts val="0"/>
              </a:spcAft>
              <a:buSzPts val="1400"/>
              <a:buChar char="●"/>
            </a:pPr>
            <a:r>
              <a:rPr lang="en" sz="1400"/>
              <a:t>Rm -r</a:t>
            </a:r>
            <a:endParaRPr sz="1400"/>
          </a:p>
        </p:txBody>
      </p:sp>
      <p:sp>
        <p:nvSpPr>
          <p:cNvPr id="124" name="Google Shape;124;p23"/>
          <p:cNvSpPr txBox="1"/>
          <p:nvPr>
            <p:ph idx="4294967295" type="body"/>
          </p:nvPr>
        </p:nvSpPr>
        <p:spPr>
          <a:xfrm>
            <a:off x="2825075" y="1152475"/>
            <a:ext cx="2553600" cy="58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t>Expansion</a:t>
            </a:r>
            <a:endParaRPr b="1" sz="2100"/>
          </a:p>
        </p:txBody>
      </p:sp>
      <p:sp>
        <p:nvSpPr>
          <p:cNvPr id="125" name="Google Shape;125;p23"/>
          <p:cNvSpPr txBox="1"/>
          <p:nvPr>
            <p:ph idx="4294967295" type="body"/>
          </p:nvPr>
        </p:nvSpPr>
        <p:spPr>
          <a:xfrm>
            <a:off x="2825073" y="1769575"/>
            <a:ext cx="2958600" cy="3022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Print working directory</a:t>
            </a:r>
            <a:endParaRPr sz="1400"/>
          </a:p>
          <a:p>
            <a:pPr indent="-317500" lvl="0" marL="457200" rtl="0" algn="l">
              <a:spcBef>
                <a:spcPts val="0"/>
              </a:spcBef>
              <a:spcAft>
                <a:spcPts val="0"/>
              </a:spcAft>
              <a:buSzPts val="1400"/>
              <a:buChar char="●"/>
            </a:pPr>
            <a:r>
              <a:rPr lang="en" sz="1400"/>
              <a:t>Change directory</a:t>
            </a:r>
            <a:endParaRPr sz="1400"/>
          </a:p>
          <a:p>
            <a:pPr indent="-317500" lvl="0" marL="457200" rtl="0" algn="l">
              <a:spcBef>
                <a:spcPts val="0"/>
              </a:spcBef>
              <a:spcAft>
                <a:spcPts val="0"/>
              </a:spcAft>
              <a:buSzPts val="1400"/>
              <a:buChar char="●"/>
            </a:pPr>
            <a:r>
              <a:rPr lang="en" sz="1400"/>
              <a:t>Change directory</a:t>
            </a:r>
            <a:endParaRPr sz="1400"/>
          </a:p>
          <a:p>
            <a:pPr indent="-317500" lvl="0" marL="457200" rtl="0" algn="l">
              <a:spcBef>
                <a:spcPts val="0"/>
              </a:spcBef>
              <a:spcAft>
                <a:spcPts val="0"/>
              </a:spcAft>
              <a:buSzPts val="1400"/>
              <a:buChar char="●"/>
            </a:pPr>
            <a:r>
              <a:rPr lang="en" sz="1400"/>
              <a:t>Change directory</a:t>
            </a:r>
            <a:endParaRPr sz="1400"/>
          </a:p>
          <a:p>
            <a:pPr indent="-317500" lvl="0" marL="457200" rtl="0" algn="l">
              <a:spcBef>
                <a:spcPts val="0"/>
              </a:spcBef>
              <a:spcAft>
                <a:spcPts val="0"/>
              </a:spcAft>
              <a:buSzPts val="1400"/>
              <a:buChar char="●"/>
            </a:pPr>
            <a:r>
              <a:t/>
            </a:r>
            <a:endParaRPr sz="1400"/>
          </a:p>
          <a:p>
            <a:pPr indent="-317500" lvl="0" marL="457200" rtl="0" algn="l">
              <a:spcBef>
                <a:spcPts val="0"/>
              </a:spcBef>
              <a:spcAft>
                <a:spcPts val="0"/>
              </a:spcAft>
              <a:buSzPts val="1400"/>
              <a:buChar char="●"/>
            </a:pPr>
            <a:r>
              <a:rPr lang="en" sz="1400"/>
              <a:t>List </a:t>
            </a:r>
            <a:endParaRPr sz="1400"/>
          </a:p>
          <a:p>
            <a:pPr indent="-317500" lvl="0" marL="457200" rtl="0" algn="l">
              <a:spcBef>
                <a:spcPts val="0"/>
              </a:spcBef>
              <a:spcAft>
                <a:spcPts val="0"/>
              </a:spcAft>
              <a:buSzPts val="1400"/>
              <a:buChar char="●"/>
            </a:pPr>
            <a:r>
              <a:rPr lang="en" sz="1400"/>
              <a:t>Make directory</a:t>
            </a:r>
            <a:endParaRPr sz="1400"/>
          </a:p>
          <a:p>
            <a:pPr indent="-317500" lvl="0" marL="457200" rtl="0" algn="l">
              <a:spcBef>
                <a:spcPts val="0"/>
              </a:spcBef>
              <a:spcAft>
                <a:spcPts val="0"/>
              </a:spcAft>
              <a:buSzPts val="1400"/>
              <a:buChar char="●"/>
            </a:pPr>
            <a:r>
              <a:rPr lang="en" sz="1400"/>
              <a:t>Super user do</a:t>
            </a:r>
            <a:endParaRPr sz="1400"/>
          </a:p>
          <a:p>
            <a:pPr indent="-317500" lvl="0" marL="457200" rtl="0" algn="l">
              <a:spcBef>
                <a:spcPts val="0"/>
              </a:spcBef>
              <a:spcAft>
                <a:spcPts val="0"/>
              </a:spcAft>
              <a:buSzPts val="1400"/>
              <a:buChar char="●"/>
            </a:pPr>
            <a:r>
              <a:rPr lang="en" sz="1400"/>
              <a:t>Web get</a:t>
            </a:r>
            <a:endParaRPr sz="1400"/>
          </a:p>
          <a:p>
            <a:pPr indent="-317500" lvl="0" marL="457200" rtl="0" algn="l">
              <a:spcBef>
                <a:spcPts val="0"/>
              </a:spcBef>
              <a:spcAft>
                <a:spcPts val="0"/>
              </a:spcAft>
              <a:buSzPts val="1400"/>
              <a:buChar char="●"/>
            </a:pPr>
            <a:r>
              <a:rPr lang="en" sz="1400"/>
              <a:t>Remove recursively</a:t>
            </a:r>
            <a:endParaRPr sz="1400"/>
          </a:p>
          <a:p>
            <a:pPr indent="0" lvl="0" marL="0" rtl="0" algn="l">
              <a:lnSpc>
                <a:spcPct val="100000"/>
              </a:lnSpc>
              <a:spcBef>
                <a:spcPts val="1600"/>
              </a:spcBef>
              <a:spcAft>
                <a:spcPts val="0"/>
              </a:spcAft>
              <a:buNone/>
            </a:pPr>
            <a:r>
              <a:t/>
            </a:r>
            <a:endParaRPr sz="1400"/>
          </a:p>
          <a:p>
            <a:pPr indent="0" lvl="0" marL="0" rtl="0" algn="l">
              <a:spcBef>
                <a:spcPts val="1600"/>
              </a:spcBef>
              <a:spcAft>
                <a:spcPts val="1600"/>
              </a:spcAft>
              <a:buNone/>
            </a:pPr>
            <a:r>
              <a:rPr lang="en" sz="1400"/>
              <a:t>. </a:t>
            </a:r>
            <a:endParaRPr sz="1400"/>
          </a:p>
        </p:txBody>
      </p:sp>
      <p:sp>
        <p:nvSpPr>
          <p:cNvPr id="126" name="Google Shape;126;p23"/>
          <p:cNvSpPr txBox="1"/>
          <p:nvPr>
            <p:ph idx="4294967295" type="body"/>
          </p:nvPr>
        </p:nvSpPr>
        <p:spPr>
          <a:xfrm>
            <a:off x="5873802" y="1769575"/>
            <a:ext cx="2958600" cy="3022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Prints the current directory</a:t>
            </a:r>
            <a:endParaRPr sz="1400"/>
          </a:p>
          <a:p>
            <a:pPr indent="-317500" lvl="0" marL="457200" rtl="0" algn="l">
              <a:spcBef>
                <a:spcPts val="0"/>
              </a:spcBef>
              <a:spcAft>
                <a:spcPts val="0"/>
              </a:spcAft>
              <a:buSzPts val="1400"/>
              <a:buChar char="●"/>
            </a:pPr>
            <a:r>
              <a:rPr lang="en" sz="1400"/>
              <a:t>It lets you change your current directory</a:t>
            </a:r>
            <a:endParaRPr sz="1400"/>
          </a:p>
          <a:p>
            <a:pPr indent="-317500" lvl="0" marL="457200" rtl="0" algn="l">
              <a:spcBef>
                <a:spcPts val="0"/>
              </a:spcBef>
              <a:spcAft>
                <a:spcPts val="0"/>
              </a:spcAft>
              <a:buSzPts val="1400"/>
              <a:buChar char="●"/>
            </a:pPr>
            <a:r>
              <a:rPr lang="en" sz="1400"/>
              <a:t>Go back to the root</a:t>
            </a:r>
            <a:endParaRPr sz="1400"/>
          </a:p>
          <a:p>
            <a:pPr indent="-317500" lvl="0" marL="457200" rtl="0" algn="l">
              <a:spcBef>
                <a:spcPts val="0"/>
              </a:spcBef>
              <a:spcAft>
                <a:spcPts val="0"/>
              </a:spcAft>
              <a:buSzPts val="1400"/>
              <a:buChar char="●"/>
            </a:pPr>
            <a:r>
              <a:rPr lang="en" sz="1400"/>
              <a:t>Go back a single directory</a:t>
            </a:r>
            <a:endParaRPr sz="1400"/>
          </a:p>
          <a:p>
            <a:pPr indent="-317500" lvl="0" marL="457200" rtl="0" algn="l">
              <a:spcBef>
                <a:spcPts val="0"/>
              </a:spcBef>
              <a:spcAft>
                <a:spcPts val="0"/>
              </a:spcAft>
              <a:buSzPts val="1400"/>
              <a:buChar char="●"/>
            </a:pPr>
            <a:r>
              <a:rPr lang="en" sz="1400"/>
              <a:t>List the things in a directory</a:t>
            </a:r>
            <a:endParaRPr sz="1400"/>
          </a:p>
          <a:p>
            <a:pPr indent="-317500" lvl="0" marL="457200" rtl="0" algn="l">
              <a:spcBef>
                <a:spcPts val="0"/>
              </a:spcBef>
              <a:spcAft>
                <a:spcPts val="0"/>
              </a:spcAft>
              <a:buSzPts val="1400"/>
              <a:buChar char="●"/>
            </a:pPr>
            <a:r>
              <a:rPr lang="en" sz="1400"/>
              <a:t>Make a directory for you</a:t>
            </a:r>
            <a:endParaRPr sz="1400"/>
          </a:p>
          <a:p>
            <a:pPr indent="-304800" lvl="0" marL="457200" rtl="0" algn="l">
              <a:spcBef>
                <a:spcPts val="0"/>
              </a:spcBef>
              <a:spcAft>
                <a:spcPts val="0"/>
              </a:spcAft>
              <a:buSzPts val="1200"/>
              <a:buChar char="●"/>
            </a:pPr>
            <a:r>
              <a:rPr lang="en" sz="1200"/>
              <a:t>Give the Root user authorisation</a:t>
            </a:r>
            <a:endParaRPr sz="1200"/>
          </a:p>
          <a:p>
            <a:pPr indent="-317500" lvl="0" marL="457200" rtl="0" algn="l">
              <a:spcBef>
                <a:spcPts val="0"/>
              </a:spcBef>
              <a:spcAft>
                <a:spcPts val="0"/>
              </a:spcAft>
              <a:buSzPts val="1400"/>
              <a:buChar char="●"/>
            </a:pPr>
            <a:r>
              <a:rPr lang="en" sz="1400"/>
              <a:t>Helps to download files</a:t>
            </a:r>
            <a:endParaRPr sz="1400"/>
          </a:p>
          <a:p>
            <a:pPr indent="-317500" lvl="0" marL="457200" rtl="0" algn="l">
              <a:spcBef>
                <a:spcPts val="0"/>
              </a:spcBef>
              <a:spcAft>
                <a:spcPts val="0"/>
              </a:spcAft>
              <a:buSzPts val="1400"/>
              <a:buChar char="●"/>
            </a:pPr>
            <a:r>
              <a:rPr lang="en" sz="1400"/>
              <a:t>Helps to remove a directory</a:t>
            </a:r>
            <a:endParaRPr sz="1400"/>
          </a:p>
          <a:p>
            <a:pPr indent="0" lvl="0" marL="457200" rtl="0" algn="l">
              <a:spcBef>
                <a:spcPts val="1600"/>
              </a:spcBef>
              <a:spcAft>
                <a:spcPts val="0"/>
              </a:spcAft>
              <a:buNone/>
            </a:pPr>
            <a:r>
              <a:t/>
            </a:r>
            <a:endParaRPr sz="1200"/>
          </a:p>
          <a:p>
            <a:pPr indent="0" lvl="0" marL="0" rtl="0" algn="l">
              <a:spcBef>
                <a:spcPts val="1600"/>
              </a:spcBef>
              <a:spcAft>
                <a:spcPts val="1600"/>
              </a:spcAft>
              <a:buNone/>
            </a:pPr>
            <a:r>
              <a:rPr lang="en" sz="1400"/>
              <a:t> </a:t>
            </a:r>
            <a:endParaRPr sz="1400"/>
          </a:p>
        </p:txBody>
      </p:sp>
      <p:sp>
        <p:nvSpPr>
          <p:cNvPr id="127" name="Google Shape;127;p23"/>
          <p:cNvSpPr txBox="1"/>
          <p:nvPr/>
        </p:nvSpPr>
        <p:spPr>
          <a:xfrm>
            <a:off x="5888950" y="1087975"/>
            <a:ext cx="2826000" cy="7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28" name="Google Shape;128;p23"/>
          <p:cNvSpPr txBox="1"/>
          <p:nvPr/>
        </p:nvSpPr>
        <p:spPr>
          <a:xfrm>
            <a:off x="5902725" y="1165575"/>
            <a:ext cx="31119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29" name="Google Shape;129;p23"/>
          <p:cNvSpPr txBox="1"/>
          <p:nvPr/>
        </p:nvSpPr>
        <p:spPr>
          <a:xfrm>
            <a:off x="6138000" y="1159650"/>
            <a:ext cx="25770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666666"/>
                </a:solidFill>
                <a:latin typeface="Lato"/>
                <a:ea typeface="Lato"/>
                <a:cs typeface="Lato"/>
                <a:sym typeface="Lato"/>
              </a:rPr>
              <a:t>Description</a:t>
            </a:r>
            <a:endParaRPr b="1" sz="2100">
              <a:solidFill>
                <a:srgbClr val="666666"/>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745825"/>
            <a:ext cx="2808000" cy="59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GPIO Pinout</a:t>
            </a:r>
            <a:endParaRPr sz="3000"/>
          </a:p>
        </p:txBody>
      </p:sp>
      <p:sp>
        <p:nvSpPr>
          <p:cNvPr id="135" name="Google Shape;135;p24"/>
          <p:cNvSpPr txBox="1"/>
          <p:nvPr>
            <p:ph idx="1" type="body"/>
          </p:nvPr>
        </p:nvSpPr>
        <p:spPr>
          <a:xfrm>
            <a:off x="311700" y="3747225"/>
            <a:ext cx="5216700" cy="823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sz="1400"/>
              <a:t>Be Very careful when you use GPIO pins because VCC and Ground pins are really close and more current drawn from the Raspberry pi may cause it to fail</a:t>
            </a:r>
            <a:endParaRPr/>
          </a:p>
          <a:p>
            <a:pPr indent="0" lvl="0" marL="0" rtl="0" algn="l">
              <a:spcBef>
                <a:spcPts val="1600"/>
              </a:spcBef>
              <a:spcAft>
                <a:spcPts val="1600"/>
              </a:spcAft>
              <a:buNone/>
            </a:pPr>
            <a:r>
              <a:t/>
            </a:r>
            <a:endParaRPr/>
          </a:p>
        </p:txBody>
      </p:sp>
      <p:pic>
        <p:nvPicPr>
          <p:cNvPr id="136" name="Google Shape;136;p24"/>
          <p:cNvPicPr preferRelativeResize="0"/>
          <p:nvPr/>
        </p:nvPicPr>
        <p:blipFill>
          <a:blip r:embed="rId3">
            <a:alphaModFix/>
          </a:blip>
          <a:stretch>
            <a:fillRect/>
          </a:stretch>
        </p:blipFill>
        <p:spPr>
          <a:xfrm rot="5400000">
            <a:off x="4599125" y="1701825"/>
            <a:ext cx="5132800" cy="1729149"/>
          </a:xfrm>
          <a:prstGeom prst="rect">
            <a:avLst/>
          </a:prstGeom>
          <a:noFill/>
          <a:ln>
            <a:noFill/>
          </a:ln>
        </p:spPr>
      </p:pic>
      <p:sp>
        <p:nvSpPr>
          <p:cNvPr id="137" name="Google Shape;137;p24"/>
          <p:cNvSpPr txBox="1"/>
          <p:nvPr/>
        </p:nvSpPr>
        <p:spPr>
          <a:xfrm>
            <a:off x="460775" y="1478750"/>
            <a:ext cx="4704000" cy="21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Lets see if we can blink an led with this.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Sudo idle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Make all the necessary connections on a breadboard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Run the code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See the magic happen</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Interfacing Pi-Camera</a:t>
            </a:r>
            <a:endParaRPr/>
          </a:p>
        </p:txBody>
      </p:sp>
      <p:sp>
        <p:nvSpPr>
          <p:cNvPr id="143" name="Google Shape;14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Sudo raspi-config -- Enable Picam</a:t>
            </a:r>
            <a:endParaRPr/>
          </a:p>
          <a:p>
            <a:pPr indent="-342900" lvl="0" marL="457200" rtl="0" algn="l">
              <a:spcBef>
                <a:spcPts val="0"/>
              </a:spcBef>
              <a:spcAft>
                <a:spcPts val="0"/>
              </a:spcAft>
              <a:buSzPts val="1800"/>
              <a:buChar char="●"/>
            </a:pPr>
            <a:r>
              <a:rPr lang="en"/>
              <a:t>Sudo nano picamtest.py</a:t>
            </a:r>
            <a:endParaRPr sz="1000"/>
          </a:p>
          <a:p>
            <a:pPr indent="-342900" lvl="0" marL="457200" rtl="0" algn="l">
              <a:spcBef>
                <a:spcPts val="0"/>
              </a:spcBef>
              <a:spcAft>
                <a:spcPts val="0"/>
              </a:spcAft>
              <a:buSzPts val="1800"/>
              <a:buChar char="●"/>
            </a:pPr>
            <a:r>
              <a:rPr lang="en"/>
              <a:t>Sudo apt-get install python-picamera</a:t>
            </a:r>
            <a:endParaRPr/>
          </a:p>
          <a:p>
            <a:pPr indent="-342900" lvl="0" marL="457200" rtl="0" algn="l">
              <a:spcBef>
                <a:spcPts val="0"/>
              </a:spcBef>
              <a:spcAft>
                <a:spcPts val="0"/>
              </a:spcAft>
              <a:buSzPts val="1800"/>
              <a:buChar char="●"/>
            </a:pPr>
            <a:r>
              <a:rPr lang="en"/>
              <a:t>Sudo apt-get install python3-picamera</a:t>
            </a:r>
            <a:endParaRPr/>
          </a:p>
          <a:p>
            <a:pPr indent="-342900" lvl="0" marL="457200" rtl="0" algn="l">
              <a:spcBef>
                <a:spcPts val="0"/>
              </a:spcBef>
              <a:spcAft>
                <a:spcPts val="0"/>
              </a:spcAft>
              <a:buSzPts val="1800"/>
              <a:buChar char="●"/>
            </a:pPr>
            <a:r>
              <a:rPr lang="en"/>
              <a:t>Python picam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Google Shape;148;p26"/>
          <p:cNvPicPr preferRelativeResize="0"/>
          <p:nvPr/>
        </p:nvPicPr>
        <p:blipFill rotWithShape="1">
          <a:blip r:embed="rId3">
            <a:alphaModFix/>
          </a:blip>
          <a:srcRect b="22397" l="0" r="0" t="22397"/>
          <a:stretch/>
        </p:blipFill>
        <p:spPr>
          <a:xfrm>
            <a:off x="433825" y="359800"/>
            <a:ext cx="3795003" cy="1397399"/>
          </a:xfrm>
          <a:prstGeom prst="rect">
            <a:avLst/>
          </a:prstGeom>
          <a:noFill/>
          <a:ln>
            <a:noFill/>
          </a:ln>
        </p:spPr>
      </p:pic>
      <p:pic>
        <p:nvPicPr>
          <p:cNvPr id="149" name="Google Shape;149;p26"/>
          <p:cNvPicPr preferRelativeResize="0"/>
          <p:nvPr/>
        </p:nvPicPr>
        <p:blipFill rotWithShape="1">
          <a:blip r:embed="rId4">
            <a:alphaModFix/>
          </a:blip>
          <a:srcRect b="0" l="5744" r="5736" t="0"/>
          <a:stretch/>
        </p:blipFill>
        <p:spPr>
          <a:xfrm>
            <a:off x="433825" y="1894550"/>
            <a:ext cx="3795000" cy="2859649"/>
          </a:xfrm>
          <a:prstGeom prst="rect">
            <a:avLst/>
          </a:prstGeom>
          <a:noFill/>
          <a:ln>
            <a:noFill/>
          </a:ln>
        </p:spPr>
      </p:pic>
      <p:pic>
        <p:nvPicPr>
          <p:cNvPr id="150" name="Google Shape;150;p26"/>
          <p:cNvPicPr preferRelativeResize="0"/>
          <p:nvPr/>
        </p:nvPicPr>
        <p:blipFill rotWithShape="1">
          <a:blip r:embed="rId5">
            <a:alphaModFix/>
          </a:blip>
          <a:srcRect b="0" l="25576" r="25576" t="0"/>
          <a:stretch/>
        </p:blipFill>
        <p:spPr>
          <a:xfrm>
            <a:off x="4356075" y="359800"/>
            <a:ext cx="2179213" cy="4394399"/>
          </a:xfrm>
          <a:prstGeom prst="rect">
            <a:avLst/>
          </a:prstGeom>
          <a:noFill/>
          <a:ln>
            <a:noFill/>
          </a:ln>
        </p:spPr>
      </p:pic>
      <p:pic>
        <p:nvPicPr>
          <p:cNvPr id="151" name="Google Shape;151;p26"/>
          <p:cNvPicPr preferRelativeResize="0"/>
          <p:nvPr/>
        </p:nvPicPr>
        <p:blipFill rotWithShape="1">
          <a:blip r:embed="rId6">
            <a:alphaModFix/>
          </a:blip>
          <a:srcRect b="0" l="47185" r="20293" t="0"/>
          <a:stretch/>
        </p:blipFill>
        <p:spPr>
          <a:xfrm>
            <a:off x="6629825" y="359800"/>
            <a:ext cx="2146499" cy="4402300"/>
          </a:xfrm>
          <a:prstGeom prst="rect">
            <a:avLst/>
          </a:prstGeom>
          <a:noFill/>
          <a:ln>
            <a:noFill/>
          </a:ln>
        </p:spPr>
      </p:pic>
      <p:sp>
        <p:nvSpPr>
          <p:cNvPr id="152" name="Google Shape;152;p26"/>
          <p:cNvSpPr txBox="1"/>
          <p:nvPr/>
        </p:nvSpPr>
        <p:spPr>
          <a:xfrm>
            <a:off x="438425" y="-53475"/>
            <a:ext cx="37950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solidFill>
                <a:schemeClr val="dk2"/>
              </a:solidFill>
              <a:latin typeface="Lato"/>
              <a:ea typeface="Lato"/>
              <a:cs typeface="Lato"/>
              <a:sym typeface="Lato"/>
            </a:endParaRPr>
          </a:p>
        </p:txBody>
      </p:sp>
      <p:sp>
        <p:nvSpPr>
          <p:cNvPr id="153" name="Google Shape;153;p26"/>
          <p:cNvSpPr txBox="1"/>
          <p:nvPr>
            <p:ph idx="4294967295" type="title"/>
          </p:nvPr>
        </p:nvSpPr>
        <p:spPr>
          <a:xfrm>
            <a:off x="311700" y="-76200"/>
            <a:ext cx="8520600" cy="4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E69138"/>
                </a:solidFill>
              </a:rPr>
              <a:t>Projects</a:t>
            </a:r>
            <a:endParaRPr sz="2400">
              <a:solidFill>
                <a:srgbClr val="E69138"/>
              </a:solidFill>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Contact</a:t>
            </a:r>
            <a:endParaRPr sz="3000"/>
          </a:p>
        </p:txBody>
      </p:sp>
      <p:sp>
        <p:nvSpPr>
          <p:cNvPr id="159" name="Google Shape;159;p2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p>
          <a:p>
            <a:pPr indent="0" lvl="0" marL="0" rtl="0" algn="l">
              <a:spcBef>
                <a:spcPts val="1600"/>
              </a:spcBef>
              <a:spcAft>
                <a:spcPts val="0"/>
              </a:spcAft>
              <a:buNone/>
            </a:pPr>
            <a:r>
              <a:rPr b="1" lang="en" sz="1400"/>
              <a:t>                                                                Thushar Tom</a:t>
            </a:r>
            <a:endParaRPr b="1" sz="1400"/>
          </a:p>
          <a:p>
            <a:pPr indent="0" lvl="0" marL="0" rtl="0" algn="l">
              <a:spcBef>
                <a:spcPts val="0"/>
              </a:spcBef>
              <a:spcAft>
                <a:spcPts val="0"/>
              </a:spcAft>
              <a:buNone/>
            </a:pPr>
            <a:r>
              <a:rPr b="1" lang="en" sz="1400"/>
              <a:t>RAS SECRETARY </a:t>
            </a:r>
            <a:endParaRPr b="1" sz="1400"/>
          </a:p>
          <a:p>
            <a:pPr indent="0" lvl="0" marL="0" rtl="0" algn="l">
              <a:spcBef>
                <a:spcPts val="0"/>
              </a:spcBef>
              <a:spcAft>
                <a:spcPts val="0"/>
              </a:spcAft>
              <a:buNone/>
            </a:pPr>
            <a:r>
              <a:rPr b="1" lang="en" sz="1400"/>
              <a:t>IEEE SB CEC</a:t>
            </a:r>
            <a:endParaRPr b="1" sz="1400"/>
          </a:p>
          <a:p>
            <a:pPr indent="0" lvl="0" marL="0" rtl="0" algn="l">
              <a:spcBef>
                <a:spcPts val="0"/>
              </a:spcBef>
              <a:spcAft>
                <a:spcPts val="0"/>
              </a:spcAft>
              <a:buNone/>
            </a:pPr>
            <a:r>
              <a:rPr lang="en"/>
              <a:t>thushartom@ieee.org</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0" name="Google Shape;160;p27"/>
          <p:cNvPicPr preferRelativeResize="0"/>
          <p:nvPr/>
        </p:nvPicPr>
        <p:blipFill>
          <a:blip r:embed="rId3">
            <a:alphaModFix/>
          </a:blip>
          <a:stretch>
            <a:fillRect/>
          </a:stretch>
        </p:blipFill>
        <p:spPr>
          <a:xfrm>
            <a:off x="3272100" y="1877675"/>
            <a:ext cx="5871900" cy="138815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Raspberry pi?</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rgbClr val="666666"/>
              </a:solidFill>
              <a:highlight>
                <a:srgbClr val="FFFFFF"/>
              </a:highlight>
            </a:endParaRPr>
          </a:p>
          <a:p>
            <a:pPr indent="-342900" lvl="0" marL="457200" rtl="0" algn="l">
              <a:spcBef>
                <a:spcPts val="1600"/>
              </a:spcBef>
              <a:spcAft>
                <a:spcPts val="0"/>
              </a:spcAft>
              <a:buClr>
                <a:srgbClr val="666666"/>
              </a:buClr>
              <a:buSzPts val="1800"/>
              <a:buChar char="●"/>
            </a:pPr>
            <a:r>
              <a:rPr lang="en">
                <a:solidFill>
                  <a:srgbClr val="666666"/>
                </a:solidFill>
                <a:highlight>
                  <a:srgbClr val="FFFFFF"/>
                </a:highlight>
              </a:rPr>
              <a:t>The Raspberry Pi is a low cost, </a:t>
            </a:r>
            <a:r>
              <a:rPr b="1" lang="en">
                <a:solidFill>
                  <a:srgbClr val="666666"/>
                </a:solidFill>
                <a:highlight>
                  <a:srgbClr val="FFFFFF"/>
                </a:highlight>
              </a:rPr>
              <a:t>credit-card sized computer</a:t>
            </a:r>
            <a:r>
              <a:rPr lang="en">
                <a:solidFill>
                  <a:srgbClr val="666666"/>
                </a:solidFill>
                <a:highlight>
                  <a:srgbClr val="FFFFFF"/>
                </a:highlight>
              </a:rPr>
              <a:t> that plugs into a         computer monitor or TV, and uses a standard keyboard and mouse.</a:t>
            </a:r>
            <a:endParaRPr>
              <a:solidFill>
                <a:srgbClr val="666666"/>
              </a:solidFill>
              <a:highlight>
                <a:srgbClr val="FFFFFF"/>
              </a:highlight>
            </a:endParaRPr>
          </a:p>
          <a:p>
            <a:pPr indent="0" lvl="0" marL="0" rtl="0" algn="l">
              <a:spcBef>
                <a:spcPts val="1600"/>
              </a:spcBef>
              <a:spcAft>
                <a:spcPts val="0"/>
              </a:spcAft>
              <a:buNone/>
            </a:pPr>
            <a:r>
              <a:t/>
            </a:r>
            <a:endParaRPr>
              <a:solidFill>
                <a:srgbClr val="666666"/>
              </a:solidFill>
              <a:highlight>
                <a:srgbClr val="FFFFFF"/>
              </a:highlight>
            </a:endParaRPr>
          </a:p>
          <a:p>
            <a:pPr indent="-342900" lvl="0" marL="457200" rtl="0" algn="l">
              <a:spcBef>
                <a:spcPts val="1600"/>
              </a:spcBef>
              <a:spcAft>
                <a:spcPts val="0"/>
              </a:spcAft>
              <a:buClr>
                <a:srgbClr val="666666"/>
              </a:buClr>
              <a:buSzPts val="1800"/>
              <a:buChar char="●"/>
            </a:pPr>
            <a:r>
              <a:rPr lang="en">
                <a:solidFill>
                  <a:srgbClr val="666666"/>
                </a:solidFill>
                <a:highlight>
                  <a:srgbClr val="FFFFFF"/>
                </a:highlight>
              </a:rPr>
              <a:t>How is it different from an arduino? </a:t>
            </a:r>
            <a:endParaRPr>
              <a:solidFill>
                <a:srgbClr val="666666"/>
              </a:solidFill>
              <a:highlight>
                <a:srgbClr val="FFFFFF"/>
              </a:highlight>
            </a:endParaRPr>
          </a:p>
          <a:p>
            <a:pPr indent="0" lvl="0" marL="457200" rtl="0" algn="l">
              <a:spcBef>
                <a:spcPts val="1600"/>
              </a:spcBef>
              <a:spcAft>
                <a:spcPts val="1600"/>
              </a:spcAft>
              <a:buNone/>
            </a:pPr>
            <a:r>
              <a:rPr lang="en">
                <a:solidFill>
                  <a:srgbClr val="666666"/>
                </a:solidFill>
                <a:highlight>
                  <a:srgbClr val="FFFFFF"/>
                </a:highlight>
              </a:rPr>
              <a:t> The main difference between them is Arduino is microcontroller board while   raspberry pi is a mini computer.</a:t>
            </a:r>
            <a:endParaRPr>
              <a:solidFill>
                <a:srgbClr val="666666"/>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221300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types of Pi</a:t>
            </a:r>
            <a:endParaRPr/>
          </a:p>
        </p:txBody>
      </p:sp>
      <p:pic>
        <p:nvPicPr>
          <p:cNvPr id="73" name="Google Shape;73;p15"/>
          <p:cNvPicPr preferRelativeResize="0"/>
          <p:nvPr/>
        </p:nvPicPr>
        <p:blipFill>
          <a:blip r:embed="rId3">
            <a:alphaModFix/>
          </a:blip>
          <a:stretch>
            <a:fillRect/>
          </a:stretch>
        </p:blipFill>
        <p:spPr>
          <a:xfrm>
            <a:off x="4372000" y="201850"/>
            <a:ext cx="4566601" cy="4566601"/>
          </a:xfrm>
          <a:prstGeom prst="rect">
            <a:avLst/>
          </a:prstGeom>
          <a:noFill/>
          <a:ln>
            <a:noFill/>
          </a:ln>
        </p:spPr>
      </p:pic>
      <p:sp>
        <p:nvSpPr>
          <p:cNvPr id="74" name="Google Shape;74;p15"/>
          <p:cNvSpPr txBox="1"/>
          <p:nvPr/>
        </p:nvSpPr>
        <p:spPr>
          <a:xfrm>
            <a:off x="470500" y="3069000"/>
            <a:ext cx="3753300" cy="16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If you wanna know more about them Log onto </a:t>
            </a:r>
            <a:r>
              <a:rPr lang="en" u="sng">
                <a:solidFill>
                  <a:schemeClr val="hlink"/>
                </a:solidFill>
                <a:latin typeface="Lato"/>
                <a:ea typeface="Lato"/>
                <a:cs typeface="Lato"/>
                <a:sym typeface="Lato"/>
                <a:hlinkClick r:id="rId4"/>
              </a:rPr>
              <a:t>https://www.raspberrypi.org/</a:t>
            </a: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Updates, News, Creative Projects, Support Libraries relating to raspberry pi are available</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parts of Pi </a:t>
            </a:r>
            <a:r>
              <a:rPr lang="en">
                <a:latin typeface="Montserrat"/>
                <a:ea typeface="Montserrat"/>
                <a:cs typeface="Montserrat"/>
                <a:sym typeface="Montserrat"/>
              </a:rPr>
              <a:t>3</a:t>
            </a:r>
            <a:r>
              <a:rPr lang="en"/>
              <a:t> Model B+</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40 GPIO- General purpose I/O</a:t>
            </a:r>
            <a:endParaRPr/>
          </a:p>
          <a:p>
            <a:pPr indent="-342900" lvl="0" marL="457200" rtl="0" algn="l">
              <a:spcBef>
                <a:spcPts val="0"/>
              </a:spcBef>
              <a:spcAft>
                <a:spcPts val="0"/>
              </a:spcAft>
              <a:buClr>
                <a:srgbClr val="666666"/>
              </a:buClr>
              <a:buSzPts val="1800"/>
              <a:buAutoNum type="arabicPeriod"/>
            </a:pPr>
            <a:r>
              <a:rPr lang="en">
                <a:solidFill>
                  <a:srgbClr val="666666"/>
                </a:solidFill>
                <a:highlight>
                  <a:srgbClr val="FFFFFF"/>
                </a:highlight>
              </a:rPr>
              <a:t>ARM CPU/GPU- Quad core</a:t>
            </a:r>
            <a:endParaRPr>
              <a:solidFill>
                <a:srgbClr val="666666"/>
              </a:solidFill>
              <a:highlight>
                <a:srgbClr val="FFFFFF"/>
              </a:highlight>
            </a:endParaRPr>
          </a:p>
          <a:p>
            <a:pPr indent="-342900" lvl="0" marL="457200" rtl="0" algn="l">
              <a:spcBef>
                <a:spcPts val="0"/>
              </a:spcBef>
              <a:spcAft>
                <a:spcPts val="0"/>
              </a:spcAft>
              <a:buClr>
                <a:srgbClr val="666666"/>
              </a:buClr>
              <a:buSzPts val="1800"/>
              <a:buAutoNum type="arabicPeriod"/>
            </a:pPr>
            <a:r>
              <a:rPr lang="en">
                <a:solidFill>
                  <a:srgbClr val="666666"/>
                </a:solidFill>
                <a:highlight>
                  <a:srgbClr val="FFFFFF"/>
                </a:highlight>
              </a:rPr>
              <a:t>RCA- </a:t>
            </a:r>
            <a:r>
              <a:rPr lang="en">
                <a:solidFill>
                  <a:srgbClr val="666666"/>
                </a:solidFill>
                <a:highlight>
                  <a:srgbClr val="FFFFFF"/>
                </a:highlight>
              </a:rPr>
              <a:t>Allows</a:t>
            </a:r>
            <a:r>
              <a:rPr lang="en">
                <a:solidFill>
                  <a:srgbClr val="666666"/>
                </a:solidFill>
                <a:highlight>
                  <a:srgbClr val="FFFFFF"/>
                </a:highlight>
              </a:rPr>
              <a:t> connection of analog TV</a:t>
            </a:r>
            <a:endParaRPr>
              <a:solidFill>
                <a:srgbClr val="666666"/>
              </a:solidFill>
              <a:highlight>
                <a:srgbClr val="FFFFFF"/>
              </a:highlight>
            </a:endParaRPr>
          </a:p>
          <a:p>
            <a:pPr indent="-342900" lvl="0" marL="457200" rtl="0" algn="l">
              <a:spcBef>
                <a:spcPts val="0"/>
              </a:spcBef>
              <a:spcAft>
                <a:spcPts val="0"/>
              </a:spcAft>
              <a:buClr>
                <a:srgbClr val="666666"/>
              </a:buClr>
              <a:buSzPts val="1800"/>
              <a:buAutoNum type="arabicPeriod"/>
            </a:pPr>
            <a:r>
              <a:rPr lang="en">
                <a:solidFill>
                  <a:srgbClr val="666666"/>
                </a:solidFill>
                <a:highlight>
                  <a:srgbClr val="FFFFFF"/>
                </a:highlight>
              </a:rPr>
              <a:t>Audio Out</a:t>
            </a:r>
            <a:endParaRPr>
              <a:solidFill>
                <a:srgbClr val="666666"/>
              </a:solidFill>
              <a:highlight>
                <a:srgbClr val="FFFFFF"/>
              </a:highlight>
            </a:endParaRPr>
          </a:p>
          <a:p>
            <a:pPr indent="-342900" lvl="0" marL="457200" rtl="0" algn="l">
              <a:spcBef>
                <a:spcPts val="0"/>
              </a:spcBef>
              <a:spcAft>
                <a:spcPts val="0"/>
              </a:spcAft>
              <a:buClr>
                <a:srgbClr val="666666"/>
              </a:buClr>
              <a:buSzPts val="1800"/>
              <a:buAutoNum type="arabicPeriod"/>
            </a:pPr>
            <a:r>
              <a:rPr lang="en">
                <a:solidFill>
                  <a:srgbClr val="666666"/>
                </a:solidFill>
                <a:highlight>
                  <a:srgbClr val="FFFFFF"/>
                </a:highlight>
              </a:rPr>
              <a:t>LED’s</a:t>
            </a:r>
            <a:endParaRPr>
              <a:solidFill>
                <a:srgbClr val="666666"/>
              </a:solidFill>
              <a:highlight>
                <a:srgbClr val="FFFFFF"/>
              </a:highlight>
            </a:endParaRPr>
          </a:p>
          <a:p>
            <a:pPr indent="-342900" lvl="0" marL="457200" rtl="0" algn="l">
              <a:spcBef>
                <a:spcPts val="0"/>
              </a:spcBef>
              <a:spcAft>
                <a:spcPts val="0"/>
              </a:spcAft>
              <a:buClr>
                <a:srgbClr val="666666"/>
              </a:buClr>
              <a:buSzPts val="1800"/>
              <a:buAutoNum type="arabicPeriod"/>
            </a:pPr>
            <a:r>
              <a:rPr lang="en">
                <a:solidFill>
                  <a:srgbClr val="666666"/>
                </a:solidFill>
                <a:highlight>
                  <a:srgbClr val="FFFFFF"/>
                </a:highlight>
              </a:rPr>
              <a:t>USB </a:t>
            </a:r>
            <a:endParaRPr>
              <a:solidFill>
                <a:srgbClr val="666666"/>
              </a:solidFill>
              <a:highlight>
                <a:srgbClr val="FFFFFF"/>
              </a:highlight>
            </a:endParaRPr>
          </a:p>
          <a:p>
            <a:pPr indent="-342900" lvl="0" marL="457200" rtl="0" algn="l">
              <a:spcBef>
                <a:spcPts val="0"/>
              </a:spcBef>
              <a:spcAft>
                <a:spcPts val="0"/>
              </a:spcAft>
              <a:buClr>
                <a:srgbClr val="666666"/>
              </a:buClr>
              <a:buSzPts val="1800"/>
              <a:buAutoNum type="arabicPeriod"/>
            </a:pPr>
            <a:r>
              <a:rPr lang="en">
                <a:solidFill>
                  <a:srgbClr val="666666"/>
                </a:solidFill>
                <a:highlight>
                  <a:srgbClr val="FFFFFF"/>
                </a:highlight>
              </a:rPr>
              <a:t>HDMI</a:t>
            </a:r>
            <a:endParaRPr>
              <a:solidFill>
                <a:srgbClr val="666666"/>
              </a:solidFill>
              <a:highlight>
                <a:srgbClr val="FFFFFF"/>
              </a:highlight>
            </a:endParaRPr>
          </a:p>
          <a:p>
            <a:pPr indent="-342900" lvl="0" marL="457200" rtl="0" algn="l">
              <a:spcBef>
                <a:spcPts val="0"/>
              </a:spcBef>
              <a:spcAft>
                <a:spcPts val="0"/>
              </a:spcAft>
              <a:buClr>
                <a:srgbClr val="666666"/>
              </a:buClr>
              <a:buSzPts val="1800"/>
              <a:buAutoNum type="arabicPeriod"/>
            </a:pPr>
            <a:r>
              <a:rPr lang="en">
                <a:solidFill>
                  <a:srgbClr val="666666"/>
                </a:solidFill>
                <a:highlight>
                  <a:srgbClr val="FFFFFF"/>
                </a:highlight>
              </a:rPr>
              <a:t>Power - 5V (2A </a:t>
            </a:r>
            <a:r>
              <a:rPr lang="en">
                <a:solidFill>
                  <a:srgbClr val="666666"/>
                </a:solidFill>
                <a:highlight>
                  <a:srgbClr val="FFFFFF"/>
                </a:highlight>
              </a:rPr>
              <a:t>preferred</a:t>
            </a:r>
            <a:r>
              <a:rPr lang="en">
                <a:solidFill>
                  <a:srgbClr val="666666"/>
                </a:solidFill>
                <a:highlight>
                  <a:srgbClr val="FFFFFF"/>
                </a:highlight>
              </a:rPr>
              <a:t>)</a:t>
            </a:r>
            <a:endParaRPr>
              <a:solidFill>
                <a:srgbClr val="666666"/>
              </a:solidFill>
              <a:highlight>
                <a:srgbClr val="FFFFFF"/>
              </a:highlight>
            </a:endParaRPr>
          </a:p>
          <a:p>
            <a:pPr indent="-342900" lvl="0" marL="457200" rtl="0" algn="l">
              <a:spcBef>
                <a:spcPts val="0"/>
              </a:spcBef>
              <a:spcAft>
                <a:spcPts val="0"/>
              </a:spcAft>
              <a:buClr>
                <a:srgbClr val="666666"/>
              </a:buClr>
              <a:buSzPts val="1800"/>
              <a:buAutoNum type="arabicPeriod"/>
            </a:pPr>
            <a:r>
              <a:rPr lang="en">
                <a:solidFill>
                  <a:srgbClr val="666666"/>
                </a:solidFill>
                <a:highlight>
                  <a:srgbClr val="FFFFFF"/>
                </a:highlight>
              </a:rPr>
              <a:t>SD card slot -  8-32GB </a:t>
            </a:r>
            <a:endParaRPr>
              <a:solidFill>
                <a:srgbClr val="666666"/>
              </a:solidFill>
              <a:highlight>
                <a:srgbClr val="FFFFFF"/>
              </a:highlight>
            </a:endParaRPr>
          </a:p>
          <a:p>
            <a:pPr indent="-342900" lvl="0" marL="457200" rtl="0" algn="l">
              <a:spcBef>
                <a:spcPts val="0"/>
              </a:spcBef>
              <a:spcAft>
                <a:spcPts val="0"/>
              </a:spcAft>
              <a:buClr>
                <a:srgbClr val="666666"/>
              </a:buClr>
              <a:buSzPts val="1800"/>
              <a:buAutoNum type="arabicPeriod"/>
            </a:pPr>
            <a:r>
              <a:rPr lang="en">
                <a:solidFill>
                  <a:srgbClr val="666666"/>
                </a:solidFill>
                <a:highlight>
                  <a:srgbClr val="FFFFFF"/>
                </a:highlight>
              </a:rPr>
              <a:t>Ethernet</a:t>
            </a:r>
            <a:endParaRPr>
              <a:solidFill>
                <a:srgbClr val="666666"/>
              </a:solidFill>
              <a:highlight>
                <a:srgbClr val="FFFFFF"/>
              </a:highlight>
            </a:endParaRPr>
          </a:p>
        </p:txBody>
      </p:sp>
      <p:pic>
        <p:nvPicPr>
          <p:cNvPr id="81" name="Google Shape;81;p16"/>
          <p:cNvPicPr preferRelativeResize="0"/>
          <p:nvPr/>
        </p:nvPicPr>
        <p:blipFill>
          <a:blip r:embed="rId3">
            <a:alphaModFix/>
          </a:blip>
          <a:stretch>
            <a:fillRect/>
          </a:stretch>
        </p:blipFill>
        <p:spPr>
          <a:xfrm>
            <a:off x="4604593" y="1238250"/>
            <a:ext cx="4282232" cy="3330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Booting up</a:t>
            </a:r>
            <a:endParaRPr/>
          </a:p>
        </p:txBody>
      </p:sp>
      <p:sp>
        <p:nvSpPr>
          <p:cNvPr id="87" name="Google Shape;87;p17"/>
          <p:cNvSpPr txBox="1"/>
          <p:nvPr/>
        </p:nvSpPr>
        <p:spPr>
          <a:xfrm>
            <a:off x="2278200" y="3425225"/>
            <a:ext cx="4587600" cy="85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Lato"/>
                <a:ea typeface="Lato"/>
                <a:cs typeface="Lato"/>
                <a:sym typeface="Lato"/>
              </a:rPr>
              <a:t>OS - RASPBIAN</a:t>
            </a:r>
            <a:endParaRPr sz="18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BOOTING UP</a:t>
            </a:r>
            <a:endParaRPr>
              <a:latin typeface="Lato"/>
              <a:ea typeface="Lato"/>
              <a:cs typeface="Lato"/>
              <a:sym typeface="Lato"/>
            </a:endParaRPr>
          </a:p>
        </p:txBody>
      </p:sp>
      <p:sp>
        <p:nvSpPr>
          <p:cNvPr id="93" name="Google Shape;93;p18"/>
          <p:cNvSpPr txBox="1"/>
          <p:nvPr>
            <p:ph idx="2" type="body"/>
          </p:nvPr>
        </p:nvSpPr>
        <p:spPr>
          <a:xfrm>
            <a:off x="4984525" y="1107950"/>
            <a:ext cx="3837000" cy="235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   THERE ARE TWO WAYS</a:t>
            </a:r>
            <a:endParaRPr b="1"/>
          </a:p>
          <a:p>
            <a:pPr indent="-323850" lvl="0" marL="457200" rtl="0" algn="l">
              <a:spcBef>
                <a:spcPts val="800"/>
              </a:spcBef>
              <a:spcAft>
                <a:spcPts val="0"/>
              </a:spcAft>
              <a:buSzPts val="1500"/>
              <a:buChar char="●"/>
            </a:pPr>
            <a:r>
              <a:rPr lang="en" sz="1500"/>
              <a:t>With NOOBS (New Out of the Box Software) Installer</a:t>
            </a:r>
            <a:endParaRPr sz="1500"/>
          </a:p>
          <a:p>
            <a:pPr indent="-323850" lvl="0" marL="457200" rtl="0" algn="l">
              <a:spcBef>
                <a:spcPts val="0"/>
              </a:spcBef>
              <a:spcAft>
                <a:spcPts val="0"/>
              </a:spcAft>
              <a:buSzPts val="1500"/>
              <a:buChar char="●"/>
            </a:pPr>
            <a:r>
              <a:rPr lang="en" sz="1500"/>
              <a:t>Normal linux distro bootable</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265500" y="2111250"/>
            <a:ext cx="4045200" cy="46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latin typeface="Lato"/>
                <a:ea typeface="Lato"/>
                <a:cs typeface="Lato"/>
                <a:sym typeface="Lato"/>
              </a:rPr>
              <a:t>INSTALLING WITH NOOBS</a:t>
            </a:r>
            <a:endParaRPr sz="2000">
              <a:latin typeface="Lato"/>
              <a:ea typeface="Lato"/>
              <a:cs typeface="Lato"/>
              <a:sym typeface="Lato"/>
            </a:endParaRPr>
          </a:p>
        </p:txBody>
      </p:sp>
      <p:sp>
        <p:nvSpPr>
          <p:cNvPr id="99" name="Google Shape;99;p19"/>
          <p:cNvSpPr txBox="1"/>
          <p:nvPr>
            <p:ph idx="2" type="body"/>
          </p:nvPr>
        </p:nvSpPr>
        <p:spPr>
          <a:xfrm>
            <a:off x="4939500" y="28442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Download NOOBS installation files from </a:t>
            </a:r>
            <a:r>
              <a:rPr lang="en"/>
              <a:t>https://www.raspberrypi.org/downloads/raspbian/</a:t>
            </a:r>
            <a:endParaRPr/>
          </a:p>
          <a:p>
            <a:pPr indent="0" lvl="0" marL="0" rtl="0" algn="l">
              <a:spcBef>
                <a:spcPts val="1600"/>
              </a:spcBef>
              <a:spcAft>
                <a:spcPts val="0"/>
              </a:spcAft>
              <a:buNone/>
            </a:pPr>
            <a:r>
              <a:rPr lang="en"/>
              <a:t>Follow the instructions on the raspberry pi documentation page</a:t>
            </a:r>
            <a:endParaRPr/>
          </a:p>
          <a:p>
            <a:pPr indent="0" lvl="0" marL="0" rtl="0" algn="l">
              <a:spcBef>
                <a:spcPts val="1600"/>
              </a:spcBef>
              <a:spcAft>
                <a:spcPts val="1600"/>
              </a:spcAft>
              <a:buNone/>
            </a:pPr>
            <a:r>
              <a:rPr lang="en"/>
              <a:t>https://projects.raspberrypi.org/en/projects/raspberry-pi-setting-up/3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265500" y="2062650"/>
            <a:ext cx="4045200" cy="50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latin typeface="Lato"/>
                <a:ea typeface="Lato"/>
                <a:cs typeface="Lato"/>
                <a:sym typeface="Lato"/>
              </a:rPr>
              <a:t>INSTALLING WITHOUT NOOBS</a:t>
            </a:r>
            <a:endParaRPr sz="2000">
              <a:latin typeface="Lato"/>
              <a:ea typeface="Lato"/>
              <a:cs typeface="Lato"/>
              <a:sym typeface="Lato"/>
            </a:endParaRPr>
          </a:p>
        </p:txBody>
      </p:sp>
      <p:sp>
        <p:nvSpPr>
          <p:cNvPr id="105" name="Google Shape;105;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Download raspbian from </a:t>
            </a:r>
            <a:endParaRPr/>
          </a:p>
          <a:p>
            <a:pPr indent="0" lvl="0" marL="0" rtl="0" algn="l">
              <a:spcBef>
                <a:spcPts val="1600"/>
              </a:spcBef>
              <a:spcAft>
                <a:spcPts val="0"/>
              </a:spcAft>
              <a:buNone/>
            </a:pPr>
            <a:r>
              <a:rPr lang="en"/>
              <a:t>https://www.raspberrypi.org/downloads/raspbian/</a:t>
            </a:r>
            <a:endParaRPr/>
          </a:p>
          <a:p>
            <a:pPr indent="0" lvl="0" marL="0" rtl="0" algn="l">
              <a:spcBef>
                <a:spcPts val="1600"/>
              </a:spcBef>
              <a:spcAft>
                <a:spcPts val="0"/>
              </a:spcAft>
              <a:buNone/>
            </a:pPr>
            <a:r>
              <a:rPr lang="en"/>
              <a:t>Then follow instructions from </a:t>
            </a:r>
            <a:endParaRPr/>
          </a:p>
          <a:p>
            <a:pPr indent="0" lvl="0" marL="0" rtl="0" algn="l">
              <a:spcBef>
                <a:spcPts val="1600"/>
              </a:spcBef>
              <a:spcAft>
                <a:spcPts val="1600"/>
              </a:spcAft>
              <a:buNone/>
            </a:pPr>
            <a:r>
              <a:rPr lang="en"/>
              <a:t>https://www.raspberrypi.org/documentation/installation/installing-images/README.md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Who needs a fully wired raspberry pi with monitor, keyboard and a mouse the whole time.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