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3.xml" ContentType="application/vnd.openxmlformats-officedocument.presentationml.notesSlide+xml"/>
  <Override PartName="/ppt/charts/chart4.xml" ContentType="application/vnd.openxmlformats-officedocument.drawingml.chart+xml"/>
  <Override PartName="/ppt/notesSlides/notesSlide4.xml" ContentType="application/vnd.openxmlformats-officedocument.presentationml.notesSlide+xml"/>
  <Override PartName="/ppt/charts/chart5.xml" ContentType="application/vnd.openxmlformats-officedocument.drawingml.chart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94" r:id="rId4"/>
    <p:sldId id="295" r:id="rId5"/>
    <p:sldId id="297" r:id="rId6"/>
    <p:sldId id="310" r:id="rId7"/>
    <p:sldId id="307" r:id="rId8"/>
    <p:sldId id="308" r:id="rId9"/>
    <p:sldId id="309" r:id="rId10"/>
    <p:sldId id="296" r:id="rId11"/>
    <p:sldId id="303" r:id="rId12"/>
    <p:sldId id="306" r:id="rId13"/>
    <p:sldId id="305" r:id="rId14"/>
    <p:sldId id="301" r:id="rId1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88524E8-F18D-4925-8788-3BA63FD10D9F}">
          <p14:sldIdLst>
            <p14:sldId id="256"/>
            <p14:sldId id="257"/>
            <p14:sldId id="294"/>
            <p14:sldId id="295"/>
            <p14:sldId id="297"/>
            <p14:sldId id="310"/>
            <p14:sldId id="307"/>
            <p14:sldId id="308"/>
            <p14:sldId id="309"/>
            <p14:sldId id="296"/>
            <p14:sldId id="303"/>
            <p14:sldId id="306"/>
            <p14:sldId id="305"/>
            <p14:sldId id="301"/>
          </p14:sldIdLst>
        </p14:section>
        <p14:section name="无标题节" id="{295C8A62-12AE-4459-83D9-E34DB479808F}">
          <p14:sldIdLst/>
        </p14:section>
      </p14:sectionLst>
    </p:ex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16" pos="386">
          <p15:clr>
            <a:srgbClr val="A4A3A4"/>
          </p15:clr>
        </p15:guide>
        <p15:guide id="17" pos="5375">
          <p15:clr>
            <a:srgbClr val="A4A3A4"/>
          </p15:clr>
        </p15:guide>
        <p15:guide id="18" orient="horz" pos="1620" userDrawn="1">
          <p15:clr>
            <a:srgbClr val="A4A3A4"/>
          </p15:clr>
        </p15:guide>
        <p15:guide id="19" orient="horz" pos="22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PTer_Tang" initials="z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5E30"/>
    <a:srgbClr val="1C2B38"/>
    <a:srgbClr val="151F29"/>
    <a:srgbClr val="FC611F"/>
    <a:srgbClr val="FFC543"/>
    <a:srgbClr val="F34D03"/>
    <a:srgbClr val="343A42"/>
    <a:srgbClr val="FEAF00"/>
    <a:srgbClr val="FFCC5B"/>
    <a:srgbClr val="EAA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75" autoAdjust="0"/>
    <p:restoredTop sz="90278"/>
  </p:normalViewPr>
  <p:slideViewPr>
    <p:cSldViewPr snapToGrid="0">
      <p:cViewPr varScale="1">
        <p:scale>
          <a:sx n="137" d="100"/>
          <a:sy n="137" d="100"/>
        </p:scale>
        <p:origin x="660" y="108"/>
      </p:cViewPr>
      <p:guideLst>
        <p:guide pos="2880"/>
        <p:guide pos="386"/>
        <p:guide pos="5375"/>
        <p:guide orient="horz" pos="1620"/>
        <p:guide orient="horz" pos="22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4" d="100"/>
          <a:sy n="54" d="100"/>
        </p:scale>
        <p:origin x="2820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Sheet1!$B$3</c:f>
              <c:strCache>
                <c:ptCount val="1"/>
                <c:pt idx="0">
                  <c:v>销售额</c:v>
                </c:pt>
              </c:strCache>
            </c:strRef>
          </c:tx>
          <c:explosion val="5"/>
          <c:dPt>
            <c:idx val="0"/>
            <c:bubble3D val="0"/>
            <c:spPr>
              <a:solidFill>
                <a:srgbClr val="FFC543"/>
              </a:solidFill>
            </c:spPr>
            <c:extLst>
              <c:ext xmlns:c16="http://schemas.microsoft.com/office/drawing/2014/chart" uri="{C3380CC4-5D6E-409C-BE32-E72D297353CC}">
                <c16:uniqueId val="{00000001-A2EA-49EC-98C6-6DC98A9AA2D4}"/>
              </c:ext>
            </c:extLst>
          </c:dPt>
          <c:dPt>
            <c:idx val="1"/>
            <c:bubble3D val="0"/>
            <c:spPr>
              <a:solidFill>
                <a:srgbClr val="FF8B00"/>
              </a:solidFill>
            </c:spPr>
            <c:extLst>
              <c:ext xmlns:c16="http://schemas.microsoft.com/office/drawing/2014/chart" uri="{C3380CC4-5D6E-409C-BE32-E72D297353CC}">
                <c16:uniqueId val="{00000003-A2EA-49EC-98C6-6DC98A9AA2D4}"/>
              </c:ext>
            </c:extLst>
          </c:dPt>
          <c:dPt>
            <c:idx val="2"/>
            <c:bubble3D val="0"/>
            <c:spPr>
              <a:solidFill>
                <a:srgbClr val="FC611F"/>
              </a:solidFill>
            </c:spPr>
            <c:extLst>
              <c:ext xmlns:c16="http://schemas.microsoft.com/office/drawing/2014/chart" uri="{C3380CC4-5D6E-409C-BE32-E72D297353CC}">
                <c16:uniqueId val="{00000005-A2EA-49EC-98C6-6DC98A9AA2D4}"/>
              </c:ext>
            </c:extLst>
          </c:dPt>
          <c:dPt>
            <c:idx val="3"/>
            <c:bubble3D val="0"/>
            <c:spPr>
              <a:solidFill>
                <a:srgbClr val="DD2405"/>
              </a:solidFill>
            </c:spPr>
            <c:extLst>
              <c:ext xmlns:c16="http://schemas.microsoft.com/office/drawing/2014/chart" uri="{C3380CC4-5D6E-409C-BE32-E72D297353CC}">
                <c16:uniqueId val="{00000007-A2EA-49EC-98C6-6DC98A9AA2D4}"/>
              </c:ext>
            </c:extLst>
          </c:dPt>
          <c:dPt>
            <c:idx val="4"/>
            <c:bubble3D val="0"/>
            <c:spPr>
              <a:solidFill>
                <a:srgbClr val="58A2BC"/>
              </a:solidFill>
            </c:spPr>
            <c:extLst>
              <c:ext xmlns:c16="http://schemas.microsoft.com/office/drawing/2014/chart" uri="{C3380CC4-5D6E-409C-BE32-E72D297353CC}">
                <c16:uniqueId val="{00000009-A2EA-49EC-98C6-6DC98A9AA2D4}"/>
              </c:ext>
            </c:extLst>
          </c:dPt>
          <c:dPt>
            <c:idx val="5"/>
            <c:bubble3D val="0"/>
            <c:spPr>
              <a:solidFill>
                <a:srgbClr val="39788F"/>
              </a:solidFill>
            </c:spPr>
            <c:extLst>
              <c:ext xmlns:c16="http://schemas.microsoft.com/office/drawing/2014/chart" uri="{C3380CC4-5D6E-409C-BE32-E72D297353CC}">
                <c16:uniqueId val="{0000000B-A2EA-49EC-98C6-6DC98A9AA2D4}"/>
              </c:ext>
            </c:extLst>
          </c:dPt>
          <c:dPt>
            <c:idx val="6"/>
            <c:bubble3D val="0"/>
            <c:spPr>
              <a:solidFill>
                <a:srgbClr val="214653"/>
              </a:solidFill>
            </c:spPr>
            <c:extLst>
              <c:ext xmlns:c16="http://schemas.microsoft.com/office/drawing/2014/chart" uri="{C3380CC4-5D6E-409C-BE32-E72D297353CC}">
                <c16:uniqueId val="{0000000D-A2EA-49EC-98C6-6DC98A9AA2D4}"/>
              </c:ext>
            </c:extLst>
          </c:dPt>
          <c:dPt>
            <c:idx val="7"/>
            <c:bubble3D val="0"/>
            <c:spPr>
              <a:solidFill>
                <a:srgbClr val="1C2B38"/>
              </a:solidFill>
            </c:spPr>
            <c:extLst>
              <c:ext xmlns:c16="http://schemas.microsoft.com/office/drawing/2014/chart" uri="{C3380CC4-5D6E-409C-BE32-E72D297353CC}">
                <c16:uniqueId val="{0000000F-A2EA-49EC-98C6-6DC98A9AA2D4}"/>
              </c:ext>
            </c:extLst>
          </c:dPt>
          <c:cat>
            <c:strRef>
              <c:f>Sheet1!$A$4:$A$11</c:f>
              <c:strCache>
                <c:ptCount val="8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  <c:pt idx="4">
                  <c:v>第五季度</c:v>
                </c:pt>
                <c:pt idx="5">
                  <c:v>第六季度</c:v>
                </c:pt>
                <c:pt idx="6">
                  <c:v>第七季度</c:v>
                </c:pt>
                <c:pt idx="7">
                  <c:v>第八季度</c:v>
                </c:pt>
              </c:strCache>
            </c:strRef>
          </c:cat>
          <c:val>
            <c:numRef>
              <c:f>Sheet1!$B$4:$B$11</c:f>
              <c:numCache>
                <c:formatCode>General</c:formatCode>
                <c:ptCount val="8"/>
                <c:pt idx="0">
                  <c:v>12.5</c:v>
                </c:pt>
                <c:pt idx="1">
                  <c:v>12.5</c:v>
                </c:pt>
                <c:pt idx="2">
                  <c:v>12.5</c:v>
                </c:pt>
                <c:pt idx="3">
                  <c:v>12.5</c:v>
                </c:pt>
                <c:pt idx="4">
                  <c:v>12.5</c:v>
                </c:pt>
                <c:pt idx="5">
                  <c:v>12.5</c:v>
                </c:pt>
                <c:pt idx="6">
                  <c:v>12.5</c:v>
                </c:pt>
                <c:pt idx="7">
                  <c:v>12.5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A2EA-49EC-98C6-6DC98A9AA2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</c:plotArea>
    <c:plotVisOnly val="1"/>
    <c:dispBlanksAs val="zero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Pt>
            <c:idx val="0"/>
            <c:invertIfNegative val="0"/>
            <c:bubble3D val="0"/>
            <c:spPr>
              <a:solidFill>
                <a:srgbClr val="FC611F"/>
              </a:solidFill>
            </c:spPr>
            <c:extLst>
              <c:ext xmlns:c16="http://schemas.microsoft.com/office/drawing/2014/chart" uri="{C3380CC4-5D6E-409C-BE32-E72D297353CC}">
                <c16:uniqueId val="{00000001-07BA-45B1-AD23-92FF81E7F96E}"/>
              </c:ext>
            </c:extLst>
          </c:dPt>
          <c:dPt>
            <c:idx val="1"/>
            <c:invertIfNegative val="0"/>
            <c:bubble3D val="0"/>
            <c:spPr>
              <a:solidFill>
                <a:srgbClr val="1C2B38"/>
              </a:solidFill>
            </c:spPr>
            <c:extLst>
              <c:ext xmlns:c16="http://schemas.microsoft.com/office/drawing/2014/chart" uri="{C3380CC4-5D6E-409C-BE32-E72D297353CC}">
                <c16:uniqueId val="{00000003-07BA-45B1-AD23-92FF81E7F96E}"/>
              </c:ext>
            </c:extLst>
          </c:dPt>
          <c:dPt>
            <c:idx val="2"/>
            <c:invertIfNegative val="0"/>
            <c:bubble3D val="0"/>
            <c:spPr>
              <a:solidFill>
                <a:srgbClr val="464F5A"/>
              </a:solidFill>
            </c:spPr>
            <c:extLst>
              <c:ext xmlns:c16="http://schemas.microsoft.com/office/drawing/2014/chart" uri="{C3380CC4-5D6E-409C-BE32-E72D297353CC}">
                <c16:uniqueId val="{00000005-07BA-45B1-AD23-92FF81E7F96E}"/>
              </c:ext>
            </c:extLst>
          </c:dPt>
          <c:dPt>
            <c:idx val="3"/>
            <c:invertIfNegative val="0"/>
            <c:bubble3D val="0"/>
            <c:spPr>
              <a:solidFill>
                <a:srgbClr val="FFC543"/>
              </a:solidFill>
            </c:spPr>
            <c:extLst>
              <c:ext xmlns:c16="http://schemas.microsoft.com/office/drawing/2014/chart" uri="{C3380CC4-5D6E-409C-BE32-E72D297353CC}">
                <c16:uniqueId val="{00000007-07BA-45B1-AD23-92FF81E7F96E}"/>
              </c:ext>
            </c:extLst>
          </c:dPt>
          <c:cat>
            <c:strRef>
              <c:f>Sheet1!$A$3:$D$3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Sheet1!$A$4:$D$4</c:f>
              <c:numCache>
                <c:formatCode>0%</c:formatCode>
                <c:ptCount val="4"/>
                <c:pt idx="0">
                  <c:v>25.19</c:v>
                </c:pt>
                <c:pt idx="1">
                  <c:v>33.620000000000012</c:v>
                </c:pt>
                <c:pt idx="2">
                  <c:v>28.32</c:v>
                </c:pt>
                <c:pt idx="3">
                  <c:v>16.100000000000001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7BA-45B1-AD23-92FF81E7F9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2097092256"/>
        <c:axId val="-2146355056"/>
      </c:barChart>
      <c:catAx>
        <c:axId val="209709225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2146355056"/>
        <c:crosses val="autoZero"/>
        <c:auto val="1"/>
        <c:lblAlgn val="ctr"/>
        <c:lblOffset val="100"/>
        <c:noMultiLvlLbl val="0"/>
      </c:catAx>
      <c:valAx>
        <c:axId val="-2146355056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20970922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系列 1</c:v>
                </c:pt>
              </c:strCache>
            </c:strRef>
          </c:tx>
          <c:spPr>
            <a:pattFill prst="ltUp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pattFill prst="wdUpDiag">
                <a:fgClr>
                  <a:srgbClr val="FFC543"/>
                </a:fgClr>
                <a:bgClr>
                  <a:srgbClr val="F1F0F0"/>
                </a:bgClr>
              </a:patt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55C-4F85-BF50-9F9D7CFC1350}"/>
              </c:ext>
            </c:extLst>
          </c:dPt>
          <c:dPt>
            <c:idx val="1"/>
            <c:invertIfNegative val="0"/>
            <c:bubble3D val="0"/>
            <c:spPr>
              <a:pattFill prst="wdUpDiag">
                <a:fgClr>
                  <a:srgbClr val="1C2B38"/>
                </a:fgClr>
                <a:bgClr>
                  <a:srgbClr val="F1F0F0"/>
                </a:bgClr>
              </a:patt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55C-4F85-BF50-9F9D7CFC1350}"/>
              </c:ext>
            </c:extLst>
          </c:dPt>
          <c:dPt>
            <c:idx val="2"/>
            <c:invertIfNegative val="0"/>
            <c:bubble3D val="0"/>
            <c:spPr>
              <a:pattFill prst="wdUpDiag">
                <a:fgClr>
                  <a:srgbClr val="FC611F"/>
                </a:fgClr>
                <a:bgClr>
                  <a:srgbClr val="F1F0F0"/>
                </a:bgClr>
              </a:patt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55C-4F85-BF50-9F9D7CFC1350}"/>
              </c:ext>
            </c:extLst>
          </c:dPt>
          <c:cat>
            <c:strRef>
              <c:f>Sheet1!$A$4:$A$6</c:f>
              <c:strCache>
                <c:ptCount val="3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</c:strCache>
            </c:strRef>
          </c:cat>
          <c:val>
            <c:numRef>
              <c:f>Sheet1!$B$4:$B$6</c:f>
              <c:numCache>
                <c:formatCode>General</c:formatCode>
                <c:ptCount val="3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55C-4F85-BF50-9F9D7CFC1350}"/>
            </c:ext>
          </c:extLst>
        </c:ser>
        <c:ser>
          <c:idx val="1"/>
          <c:order val="1"/>
          <c:tx>
            <c:strRef>
              <c:f>Sheet1!$C$3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C54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455C-4F85-BF50-9F9D7CFC1350}"/>
              </c:ext>
            </c:extLst>
          </c:dPt>
          <c:dPt>
            <c:idx val="1"/>
            <c:invertIfNegative val="0"/>
            <c:bubble3D val="0"/>
            <c:spPr>
              <a:solidFill>
                <a:srgbClr val="1C2B3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455C-4F85-BF50-9F9D7CFC1350}"/>
              </c:ext>
            </c:extLst>
          </c:dPt>
          <c:dPt>
            <c:idx val="2"/>
            <c:invertIfNegative val="0"/>
            <c:bubble3D val="0"/>
            <c:spPr>
              <a:solidFill>
                <a:srgbClr val="FC611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455C-4F85-BF50-9F9D7CFC135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Sheet1!$A$4:$A$6</c:f>
              <c:strCache>
                <c:ptCount val="3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</c:strCache>
            </c:strRef>
          </c:cat>
          <c:val>
            <c:numRef>
              <c:f>Sheet1!$C$4:$C$6</c:f>
              <c:numCache>
                <c:formatCode>General</c:formatCode>
                <c:ptCount val="3"/>
                <c:pt idx="0">
                  <c:v>35</c:v>
                </c:pt>
                <c:pt idx="1">
                  <c:v>47</c:v>
                </c:pt>
                <c:pt idx="2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455C-4F85-BF50-9F9D7CFC13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25325008"/>
        <c:axId val="-2134556736"/>
      </c:barChart>
      <c:catAx>
        <c:axId val="212532500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2134556736"/>
        <c:crosses val="autoZero"/>
        <c:auto val="1"/>
        <c:lblAlgn val="ctr"/>
        <c:lblOffset val="100"/>
        <c:noMultiLvlLbl val="0"/>
      </c:catAx>
      <c:valAx>
        <c:axId val="-213455673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253250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系列 1</c:v>
                </c:pt>
              </c:strCache>
            </c:strRef>
          </c:tx>
          <c:spPr>
            <a:pattFill prst="ltUp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pattFill prst="wdUpDiag">
                <a:fgClr>
                  <a:srgbClr val="FFC543"/>
                </a:fgClr>
                <a:bgClr>
                  <a:srgbClr val="F1F0F0"/>
                </a:bgClr>
              </a:patt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B4C-498D-BC71-D1AFAEC5B2BD}"/>
              </c:ext>
            </c:extLst>
          </c:dPt>
          <c:dPt>
            <c:idx val="1"/>
            <c:invertIfNegative val="0"/>
            <c:bubble3D val="0"/>
            <c:spPr>
              <a:pattFill prst="wdUpDiag">
                <a:fgClr>
                  <a:srgbClr val="1C2B38"/>
                </a:fgClr>
                <a:bgClr>
                  <a:srgbClr val="F1F0F0"/>
                </a:bgClr>
              </a:patt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B4C-498D-BC71-D1AFAEC5B2BD}"/>
              </c:ext>
            </c:extLst>
          </c:dPt>
          <c:dPt>
            <c:idx val="2"/>
            <c:invertIfNegative val="0"/>
            <c:bubble3D val="0"/>
            <c:spPr>
              <a:pattFill prst="wdUpDiag">
                <a:fgClr>
                  <a:srgbClr val="FC611F"/>
                </a:fgClr>
                <a:bgClr>
                  <a:srgbClr val="F1F0F0"/>
                </a:bgClr>
              </a:patt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B4C-498D-BC71-D1AFAEC5B2BD}"/>
              </c:ext>
            </c:extLst>
          </c:dPt>
          <c:cat>
            <c:strRef>
              <c:f>Sheet1!$A$4:$A$6</c:f>
              <c:strCache>
                <c:ptCount val="3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</c:strCache>
            </c:strRef>
          </c:cat>
          <c:val>
            <c:numRef>
              <c:f>Sheet1!$B$4:$B$6</c:f>
              <c:numCache>
                <c:formatCode>General</c:formatCode>
                <c:ptCount val="3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B4C-498D-BC71-D1AFAEC5B2BD}"/>
            </c:ext>
          </c:extLst>
        </c:ser>
        <c:ser>
          <c:idx val="1"/>
          <c:order val="1"/>
          <c:tx>
            <c:strRef>
              <c:f>Sheet1!$C$3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C54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3B4C-498D-BC71-D1AFAEC5B2BD}"/>
              </c:ext>
            </c:extLst>
          </c:dPt>
          <c:dPt>
            <c:idx val="1"/>
            <c:invertIfNegative val="0"/>
            <c:bubble3D val="0"/>
            <c:spPr>
              <a:solidFill>
                <a:srgbClr val="1C2B3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3B4C-498D-BC71-D1AFAEC5B2BD}"/>
              </c:ext>
            </c:extLst>
          </c:dPt>
          <c:dPt>
            <c:idx val="2"/>
            <c:invertIfNegative val="0"/>
            <c:bubble3D val="0"/>
            <c:spPr>
              <a:solidFill>
                <a:srgbClr val="FC611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3B4C-498D-BC71-D1AFAEC5B2B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Sheet1!$A$4:$A$6</c:f>
              <c:strCache>
                <c:ptCount val="3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</c:strCache>
            </c:strRef>
          </c:cat>
          <c:val>
            <c:numRef>
              <c:f>Sheet1!$C$4:$C$6</c:f>
              <c:numCache>
                <c:formatCode>General</c:formatCode>
                <c:ptCount val="3"/>
                <c:pt idx="0">
                  <c:v>35</c:v>
                </c:pt>
                <c:pt idx="1">
                  <c:v>47</c:v>
                </c:pt>
                <c:pt idx="2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3B4C-498D-BC71-D1AFAEC5B2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33610128"/>
        <c:axId val="-2133480192"/>
      </c:barChart>
      <c:catAx>
        <c:axId val="-21336101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2133480192"/>
        <c:crosses val="autoZero"/>
        <c:auto val="1"/>
        <c:lblAlgn val="ctr"/>
        <c:lblOffset val="100"/>
        <c:noMultiLvlLbl val="0"/>
      </c:catAx>
      <c:valAx>
        <c:axId val="-213348019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133610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系列 1</c:v>
                </c:pt>
              </c:strCache>
            </c:strRef>
          </c:tx>
          <c:spPr>
            <a:pattFill prst="ltUp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pattFill prst="wdUpDiag">
                <a:fgClr>
                  <a:srgbClr val="FFC543"/>
                </a:fgClr>
                <a:bgClr>
                  <a:srgbClr val="F1F0F0"/>
                </a:bgClr>
              </a:patt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69B-4CE9-AC65-ADD2D523C743}"/>
              </c:ext>
            </c:extLst>
          </c:dPt>
          <c:dPt>
            <c:idx val="1"/>
            <c:invertIfNegative val="0"/>
            <c:bubble3D val="0"/>
            <c:spPr>
              <a:pattFill prst="wdUpDiag">
                <a:fgClr>
                  <a:srgbClr val="1C2B38"/>
                </a:fgClr>
                <a:bgClr>
                  <a:srgbClr val="F1F0F0"/>
                </a:bgClr>
              </a:patt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69B-4CE9-AC65-ADD2D523C743}"/>
              </c:ext>
            </c:extLst>
          </c:dPt>
          <c:dPt>
            <c:idx val="2"/>
            <c:invertIfNegative val="0"/>
            <c:bubble3D val="0"/>
            <c:spPr>
              <a:pattFill prst="wdUpDiag">
                <a:fgClr>
                  <a:srgbClr val="FC611F"/>
                </a:fgClr>
                <a:bgClr>
                  <a:srgbClr val="F1F0F0"/>
                </a:bgClr>
              </a:patt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69B-4CE9-AC65-ADD2D523C743}"/>
              </c:ext>
            </c:extLst>
          </c:dPt>
          <c:cat>
            <c:strRef>
              <c:f>Sheet1!$A$4:$A$6</c:f>
              <c:strCache>
                <c:ptCount val="3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</c:strCache>
            </c:strRef>
          </c:cat>
          <c:val>
            <c:numRef>
              <c:f>Sheet1!$B$4:$B$6</c:f>
              <c:numCache>
                <c:formatCode>General</c:formatCode>
                <c:ptCount val="3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69B-4CE9-AC65-ADD2D523C743}"/>
            </c:ext>
          </c:extLst>
        </c:ser>
        <c:ser>
          <c:idx val="1"/>
          <c:order val="1"/>
          <c:tx>
            <c:strRef>
              <c:f>Sheet1!$C$3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C54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C69B-4CE9-AC65-ADD2D523C743}"/>
              </c:ext>
            </c:extLst>
          </c:dPt>
          <c:dPt>
            <c:idx val="1"/>
            <c:invertIfNegative val="0"/>
            <c:bubble3D val="0"/>
            <c:spPr>
              <a:solidFill>
                <a:srgbClr val="1C2B3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C69B-4CE9-AC65-ADD2D523C743}"/>
              </c:ext>
            </c:extLst>
          </c:dPt>
          <c:dPt>
            <c:idx val="2"/>
            <c:invertIfNegative val="0"/>
            <c:bubble3D val="0"/>
            <c:spPr>
              <a:solidFill>
                <a:srgbClr val="FC611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C69B-4CE9-AC65-ADD2D523C74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Sheet1!$A$4:$A$6</c:f>
              <c:strCache>
                <c:ptCount val="3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</c:strCache>
            </c:strRef>
          </c:cat>
          <c:val>
            <c:numRef>
              <c:f>Sheet1!$C$4:$C$6</c:f>
              <c:numCache>
                <c:formatCode>General</c:formatCode>
                <c:ptCount val="3"/>
                <c:pt idx="0">
                  <c:v>35</c:v>
                </c:pt>
                <c:pt idx="1">
                  <c:v>47</c:v>
                </c:pt>
                <c:pt idx="2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C69B-4CE9-AC65-ADD2D523C7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26584544"/>
        <c:axId val="-2115799856"/>
      </c:barChart>
      <c:catAx>
        <c:axId val="212658454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2115799856"/>
        <c:crosses val="autoZero"/>
        <c:auto val="1"/>
        <c:lblAlgn val="ctr"/>
        <c:lblOffset val="100"/>
        <c:noMultiLvlLbl val="0"/>
      </c:catAx>
      <c:valAx>
        <c:axId val="-211579985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265845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3B35E-2B52-46A9-B487-11FFF08415F9}" type="datetimeFigureOut">
              <a:rPr lang="zh-CN" altLang="en-US" smtClean="0"/>
              <a:pPr/>
              <a:t>2016/11/3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6BF4F-2F03-42A8-A044-974FC80D27F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088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DCCFDA-07A8-45FD-A46A-DFD73DA7AABA}" type="datetimeFigureOut">
              <a:rPr lang="zh-CN" altLang="en-US" smtClean="0"/>
              <a:pPr/>
              <a:t>2016/11/3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0DB06F-26D1-4B27-BADA-80ECDEEE8B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691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DB06F-26D1-4B27-BADA-80ECDEEE8BC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837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DB06F-26D1-4B27-BADA-80ECDEEE8BC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142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DB06F-26D1-4B27-BADA-80ECDEEE8BC7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838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DB06F-26D1-4B27-BADA-80ECDEEE8BC7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509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DB06F-26D1-4B27-BADA-80ECDEEE8BC7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063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BD30-92A3-41D3-B856-2D8D66AD7106}" type="datetime1">
              <a:rPr lang="zh-CN" altLang="en-US" smtClean="0"/>
              <a:pPr/>
              <a:t>2016/11/3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284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EDAB2-564E-4532-81D9-99F974405A41}" type="datetime1">
              <a:rPr lang="zh-CN" altLang="en-US" smtClean="0"/>
              <a:pPr/>
              <a:t>2016/11/3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78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34B0C-A1BD-45C6-8646-14FE5DDBB0A6}" type="datetime1">
              <a:rPr lang="zh-CN" altLang="en-US" smtClean="0"/>
              <a:pPr/>
              <a:t>2016/11/3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237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3D77D-49A0-4D11-AD82-4565438F9E92}" type="datetime1">
              <a:rPr lang="zh-CN" altLang="en-US" smtClean="0"/>
              <a:pPr/>
              <a:t>2016/11/3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8539966" y="214157"/>
            <a:ext cx="359569" cy="522682"/>
            <a:chOff x="8512534" y="214157"/>
            <a:chExt cx="359569" cy="522682"/>
          </a:xfrm>
        </p:grpSpPr>
        <p:sp>
          <p:nvSpPr>
            <p:cNvPr id="12" name="Oval 40"/>
            <p:cNvSpPr>
              <a:spLocks noChangeArrowheads="1"/>
            </p:cNvSpPr>
            <p:nvPr userDrawn="1"/>
          </p:nvSpPr>
          <p:spPr bwMode="auto">
            <a:xfrm>
              <a:off x="8543491" y="686833"/>
              <a:ext cx="297656" cy="5000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/>
          </p:spPr>
          <p:txBody>
            <a:bodyPr vert="horz" wrap="square" lIns="68579" tIns="34289" rIns="68579" bIns="34289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3" name="Freeform 41"/>
            <p:cNvSpPr>
              <a:spLocks/>
            </p:cNvSpPr>
            <p:nvPr userDrawn="1"/>
          </p:nvSpPr>
          <p:spPr bwMode="auto">
            <a:xfrm>
              <a:off x="8512534" y="214157"/>
              <a:ext cx="359569" cy="497681"/>
            </a:xfrm>
            <a:custGeom>
              <a:avLst/>
              <a:gdLst>
                <a:gd name="T0" fmla="*/ 128 w 128"/>
                <a:gd name="T1" fmla="*/ 68 h 177"/>
                <a:gd name="T2" fmla="*/ 128 w 128"/>
                <a:gd name="T3" fmla="*/ 64 h 177"/>
                <a:gd name="T4" fmla="*/ 64 w 128"/>
                <a:gd name="T5" fmla="*/ 0 h 177"/>
                <a:gd name="T6" fmla="*/ 0 w 128"/>
                <a:gd name="T7" fmla="*/ 64 h 177"/>
                <a:gd name="T8" fmla="*/ 0 w 128"/>
                <a:gd name="T9" fmla="*/ 70 h 177"/>
                <a:gd name="T10" fmla="*/ 0 w 128"/>
                <a:gd name="T11" fmla="*/ 71 h 177"/>
                <a:gd name="T12" fmla="*/ 64 w 128"/>
                <a:gd name="T13" fmla="*/ 177 h 177"/>
                <a:gd name="T14" fmla="*/ 125 w 128"/>
                <a:gd name="T15" fmla="*/ 83 h 177"/>
                <a:gd name="T16" fmla="*/ 128 w 128"/>
                <a:gd name="T17" fmla="*/ 68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177">
                  <a:moveTo>
                    <a:pt x="128" y="68"/>
                  </a:moveTo>
                  <a:cubicBezTo>
                    <a:pt x="128" y="65"/>
                    <a:pt x="128" y="64"/>
                    <a:pt x="128" y="64"/>
                  </a:cubicBezTo>
                  <a:cubicBezTo>
                    <a:pt x="128" y="28"/>
                    <a:pt x="99" y="0"/>
                    <a:pt x="64" y="0"/>
                  </a:cubicBezTo>
                  <a:cubicBezTo>
                    <a:pt x="29" y="0"/>
                    <a:pt x="0" y="28"/>
                    <a:pt x="0" y="64"/>
                  </a:cubicBezTo>
                  <a:cubicBezTo>
                    <a:pt x="0" y="66"/>
                    <a:pt x="0" y="68"/>
                    <a:pt x="0" y="70"/>
                  </a:cubicBezTo>
                  <a:cubicBezTo>
                    <a:pt x="0" y="70"/>
                    <a:pt x="0" y="70"/>
                    <a:pt x="0" y="71"/>
                  </a:cubicBezTo>
                  <a:cubicBezTo>
                    <a:pt x="5" y="122"/>
                    <a:pt x="64" y="177"/>
                    <a:pt x="64" y="177"/>
                  </a:cubicBezTo>
                  <a:cubicBezTo>
                    <a:pt x="105" y="138"/>
                    <a:pt x="120" y="103"/>
                    <a:pt x="125" y="83"/>
                  </a:cubicBezTo>
                  <a:cubicBezTo>
                    <a:pt x="127" y="78"/>
                    <a:pt x="127" y="73"/>
                    <a:pt x="128" y="68"/>
                  </a:cubicBezTo>
                  <a:close/>
                </a:path>
              </a:pathLst>
            </a:custGeom>
            <a:solidFill>
              <a:srgbClr val="FC611F"/>
            </a:solidFill>
            <a:ln>
              <a:noFill/>
            </a:ln>
            <a:extLst/>
          </p:spPr>
          <p:txBody>
            <a:bodyPr vert="horz" wrap="square" lIns="68579" tIns="34289" rIns="68579" bIns="34289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4" name="Oval 42"/>
            <p:cNvSpPr>
              <a:spLocks noChangeArrowheads="1"/>
            </p:cNvSpPr>
            <p:nvPr userDrawn="1"/>
          </p:nvSpPr>
          <p:spPr bwMode="auto">
            <a:xfrm>
              <a:off x="8557317" y="265733"/>
              <a:ext cx="270000" cy="270000"/>
            </a:xfrm>
            <a:prstGeom prst="ellipse">
              <a:avLst/>
            </a:prstGeom>
            <a:solidFill>
              <a:schemeClr val="bg1">
                <a:alpha val="32157"/>
              </a:schemeClr>
            </a:solidFill>
            <a:ln w="57150">
              <a:noFill/>
            </a:ln>
            <a:extLst/>
          </p:spPr>
          <p:txBody>
            <a:bodyPr vert="horz" wrap="square" lIns="68579" tIns="34289" rIns="68579" bIns="34289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649248" y="261670"/>
            <a:ext cx="2133600" cy="274637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9C689EE7-C798-4E5C-9338-2BD7BFF69A9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8090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1FB8-671C-42D5-8780-4A37A3F9ABBB}" type="datetime1">
              <a:rPr lang="zh-CN" altLang="en-US" smtClean="0"/>
              <a:pPr/>
              <a:t>2016/11/3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8539966" y="214157"/>
            <a:ext cx="359569" cy="522682"/>
            <a:chOff x="8512534" y="214157"/>
            <a:chExt cx="359569" cy="522682"/>
          </a:xfrm>
        </p:grpSpPr>
        <p:sp>
          <p:nvSpPr>
            <p:cNvPr id="17" name="Oval 40"/>
            <p:cNvSpPr>
              <a:spLocks noChangeArrowheads="1"/>
            </p:cNvSpPr>
            <p:nvPr userDrawn="1"/>
          </p:nvSpPr>
          <p:spPr bwMode="auto">
            <a:xfrm>
              <a:off x="8543491" y="686833"/>
              <a:ext cx="297656" cy="5000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/>
          </p:spPr>
          <p:txBody>
            <a:bodyPr vert="horz" wrap="square" lIns="68579" tIns="34289" rIns="68579" bIns="34289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8" name="Freeform 41"/>
            <p:cNvSpPr>
              <a:spLocks/>
            </p:cNvSpPr>
            <p:nvPr userDrawn="1"/>
          </p:nvSpPr>
          <p:spPr bwMode="auto">
            <a:xfrm>
              <a:off x="8512534" y="214157"/>
              <a:ext cx="359569" cy="497681"/>
            </a:xfrm>
            <a:custGeom>
              <a:avLst/>
              <a:gdLst>
                <a:gd name="T0" fmla="*/ 128 w 128"/>
                <a:gd name="T1" fmla="*/ 68 h 177"/>
                <a:gd name="T2" fmla="*/ 128 w 128"/>
                <a:gd name="T3" fmla="*/ 64 h 177"/>
                <a:gd name="T4" fmla="*/ 64 w 128"/>
                <a:gd name="T5" fmla="*/ 0 h 177"/>
                <a:gd name="T6" fmla="*/ 0 w 128"/>
                <a:gd name="T7" fmla="*/ 64 h 177"/>
                <a:gd name="T8" fmla="*/ 0 w 128"/>
                <a:gd name="T9" fmla="*/ 70 h 177"/>
                <a:gd name="T10" fmla="*/ 0 w 128"/>
                <a:gd name="T11" fmla="*/ 71 h 177"/>
                <a:gd name="T12" fmla="*/ 64 w 128"/>
                <a:gd name="T13" fmla="*/ 177 h 177"/>
                <a:gd name="T14" fmla="*/ 125 w 128"/>
                <a:gd name="T15" fmla="*/ 83 h 177"/>
                <a:gd name="T16" fmla="*/ 128 w 128"/>
                <a:gd name="T17" fmla="*/ 68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177">
                  <a:moveTo>
                    <a:pt x="128" y="68"/>
                  </a:moveTo>
                  <a:cubicBezTo>
                    <a:pt x="128" y="65"/>
                    <a:pt x="128" y="64"/>
                    <a:pt x="128" y="64"/>
                  </a:cubicBezTo>
                  <a:cubicBezTo>
                    <a:pt x="128" y="28"/>
                    <a:pt x="99" y="0"/>
                    <a:pt x="64" y="0"/>
                  </a:cubicBezTo>
                  <a:cubicBezTo>
                    <a:pt x="29" y="0"/>
                    <a:pt x="0" y="28"/>
                    <a:pt x="0" y="64"/>
                  </a:cubicBezTo>
                  <a:cubicBezTo>
                    <a:pt x="0" y="66"/>
                    <a:pt x="0" y="68"/>
                    <a:pt x="0" y="70"/>
                  </a:cubicBezTo>
                  <a:cubicBezTo>
                    <a:pt x="0" y="70"/>
                    <a:pt x="0" y="70"/>
                    <a:pt x="0" y="71"/>
                  </a:cubicBezTo>
                  <a:cubicBezTo>
                    <a:pt x="5" y="122"/>
                    <a:pt x="64" y="177"/>
                    <a:pt x="64" y="177"/>
                  </a:cubicBezTo>
                  <a:cubicBezTo>
                    <a:pt x="105" y="138"/>
                    <a:pt x="120" y="103"/>
                    <a:pt x="125" y="83"/>
                  </a:cubicBezTo>
                  <a:cubicBezTo>
                    <a:pt x="127" y="78"/>
                    <a:pt x="127" y="73"/>
                    <a:pt x="128" y="68"/>
                  </a:cubicBez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/>
          </p:spPr>
          <p:txBody>
            <a:bodyPr vert="horz" wrap="square" lIns="68579" tIns="34289" rIns="68579" bIns="34289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9" name="Oval 42"/>
            <p:cNvSpPr>
              <a:spLocks noChangeArrowheads="1"/>
            </p:cNvSpPr>
            <p:nvPr userDrawn="1"/>
          </p:nvSpPr>
          <p:spPr bwMode="auto">
            <a:xfrm>
              <a:off x="8557317" y="265733"/>
              <a:ext cx="270000" cy="270000"/>
            </a:xfrm>
            <a:prstGeom prst="ellipse">
              <a:avLst/>
            </a:prstGeom>
            <a:solidFill>
              <a:schemeClr val="bg1">
                <a:alpha val="32157"/>
              </a:schemeClr>
            </a:solidFill>
            <a:ln w="57150">
              <a:noFill/>
            </a:ln>
            <a:extLst/>
          </p:spPr>
          <p:txBody>
            <a:bodyPr vert="horz" wrap="square" lIns="68579" tIns="34289" rIns="68579" bIns="34289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sp>
        <p:nvSpPr>
          <p:cNvPr id="2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649248" y="261670"/>
            <a:ext cx="2133600" cy="274637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58D60263-A96F-46DE-8AEE-71093E484CC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6441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472F-A5DA-4179-B9F8-99F9FACC98FA}" type="datetime1">
              <a:rPr lang="zh-CN" altLang="en-US" smtClean="0"/>
              <a:pPr/>
              <a:t>2016/11/3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18" name="组合 17"/>
          <p:cNvGrpSpPr/>
          <p:nvPr userDrawn="1"/>
        </p:nvGrpSpPr>
        <p:grpSpPr>
          <a:xfrm>
            <a:off x="8539966" y="214157"/>
            <a:ext cx="359569" cy="522682"/>
            <a:chOff x="8512534" y="214157"/>
            <a:chExt cx="359569" cy="522682"/>
          </a:xfrm>
        </p:grpSpPr>
        <p:sp>
          <p:nvSpPr>
            <p:cNvPr id="19" name="Oval 40"/>
            <p:cNvSpPr>
              <a:spLocks noChangeArrowheads="1"/>
            </p:cNvSpPr>
            <p:nvPr userDrawn="1"/>
          </p:nvSpPr>
          <p:spPr bwMode="auto">
            <a:xfrm>
              <a:off x="8543491" y="686833"/>
              <a:ext cx="297656" cy="5000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/>
          </p:spPr>
          <p:txBody>
            <a:bodyPr vert="horz" wrap="square" lIns="68579" tIns="34289" rIns="68579" bIns="34289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0" name="Freeform 41"/>
            <p:cNvSpPr>
              <a:spLocks/>
            </p:cNvSpPr>
            <p:nvPr userDrawn="1"/>
          </p:nvSpPr>
          <p:spPr bwMode="auto">
            <a:xfrm>
              <a:off x="8512534" y="214157"/>
              <a:ext cx="359569" cy="497681"/>
            </a:xfrm>
            <a:custGeom>
              <a:avLst/>
              <a:gdLst>
                <a:gd name="T0" fmla="*/ 128 w 128"/>
                <a:gd name="T1" fmla="*/ 68 h 177"/>
                <a:gd name="T2" fmla="*/ 128 w 128"/>
                <a:gd name="T3" fmla="*/ 64 h 177"/>
                <a:gd name="T4" fmla="*/ 64 w 128"/>
                <a:gd name="T5" fmla="*/ 0 h 177"/>
                <a:gd name="T6" fmla="*/ 0 w 128"/>
                <a:gd name="T7" fmla="*/ 64 h 177"/>
                <a:gd name="T8" fmla="*/ 0 w 128"/>
                <a:gd name="T9" fmla="*/ 70 h 177"/>
                <a:gd name="T10" fmla="*/ 0 w 128"/>
                <a:gd name="T11" fmla="*/ 71 h 177"/>
                <a:gd name="T12" fmla="*/ 64 w 128"/>
                <a:gd name="T13" fmla="*/ 177 h 177"/>
                <a:gd name="T14" fmla="*/ 125 w 128"/>
                <a:gd name="T15" fmla="*/ 83 h 177"/>
                <a:gd name="T16" fmla="*/ 128 w 128"/>
                <a:gd name="T17" fmla="*/ 68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177">
                  <a:moveTo>
                    <a:pt x="128" y="68"/>
                  </a:moveTo>
                  <a:cubicBezTo>
                    <a:pt x="128" y="65"/>
                    <a:pt x="128" y="64"/>
                    <a:pt x="128" y="64"/>
                  </a:cubicBezTo>
                  <a:cubicBezTo>
                    <a:pt x="128" y="28"/>
                    <a:pt x="99" y="0"/>
                    <a:pt x="64" y="0"/>
                  </a:cubicBezTo>
                  <a:cubicBezTo>
                    <a:pt x="29" y="0"/>
                    <a:pt x="0" y="28"/>
                    <a:pt x="0" y="64"/>
                  </a:cubicBezTo>
                  <a:cubicBezTo>
                    <a:pt x="0" y="66"/>
                    <a:pt x="0" y="68"/>
                    <a:pt x="0" y="70"/>
                  </a:cubicBezTo>
                  <a:cubicBezTo>
                    <a:pt x="0" y="70"/>
                    <a:pt x="0" y="70"/>
                    <a:pt x="0" y="71"/>
                  </a:cubicBezTo>
                  <a:cubicBezTo>
                    <a:pt x="5" y="122"/>
                    <a:pt x="64" y="177"/>
                    <a:pt x="64" y="177"/>
                  </a:cubicBezTo>
                  <a:cubicBezTo>
                    <a:pt x="105" y="138"/>
                    <a:pt x="120" y="103"/>
                    <a:pt x="125" y="83"/>
                  </a:cubicBezTo>
                  <a:cubicBezTo>
                    <a:pt x="127" y="78"/>
                    <a:pt x="127" y="73"/>
                    <a:pt x="128" y="68"/>
                  </a:cubicBezTo>
                  <a:close/>
                </a:path>
              </a:pathLst>
            </a:custGeom>
            <a:solidFill>
              <a:srgbClr val="464F5A"/>
            </a:solidFill>
            <a:ln>
              <a:noFill/>
            </a:ln>
            <a:extLst/>
          </p:spPr>
          <p:txBody>
            <a:bodyPr vert="horz" wrap="square" lIns="68579" tIns="34289" rIns="68579" bIns="34289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1" name="Oval 42"/>
            <p:cNvSpPr>
              <a:spLocks noChangeArrowheads="1"/>
            </p:cNvSpPr>
            <p:nvPr userDrawn="1"/>
          </p:nvSpPr>
          <p:spPr bwMode="auto">
            <a:xfrm>
              <a:off x="8557317" y="265733"/>
              <a:ext cx="270000" cy="270000"/>
            </a:xfrm>
            <a:prstGeom prst="ellipse">
              <a:avLst/>
            </a:prstGeom>
            <a:solidFill>
              <a:schemeClr val="bg1">
                <a:alpha val="32157"/>
              </a:schemeClr>
            </a:solidFill>
            <a:ln w="57150">
              <a:noFill/>
            </a:ln>
            <a:extLst/>
          </p:spPr>
          <p:txBody>
            <a:bodyPr vert="horz" wrap="square" lIns="68579" tIns="34289" rIns="68579" bIns="34289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sp>
        <p:nvSpPr>
          <p:cNvPr id="2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649248" y="261670"/>
            <a:ext cx="2133600" cy="274637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15126A41-347E-4916-BBAE-EA725A5E32C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390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9419-A016-494D-98D6-AC0758BAF85D}" type="datetime1">
              <a:rPr lang="zh-CN" altLang="en-US" smtClean="0"/>
              <a:pPr/>
              <a:t>2016/11/3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20" name="组合 19"/>
          <p:cNvGrpSpPr/>
          <p:nvPr userDrawn="1"/>
        </p:nvGrpSpPr>
        <p:grpSpPr>
          <a:xfrm>
            <a:off x="8539966" y="214157"/>
            <a:ext cx="359569" cy="522682"/>
            <a:chOff x="8512534" y="214157"/>
            <a:chExt cx="359569" cy="522682"/>
          </a:xfrm>
        </p:grpSpPr>
        <p:sp>
          <p:nvSpPr>
            <p:cNvPr id="21" name="Oval 40"/>
            <p:cNvSpPr>
              <a:spLocks noChangeArrowheads="1"/>
            </p:cNvSpPr>
            <p:nvPr userDrawn="1"/>
          </p:nvSpPr>
          <p:spPr bwMode="auto">
            <a:xfrm>
              <a:off x="8543491" y="686833"/>
              <a:ext cx="297656" cy="5000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/>
          </p:spPr>
          <p:txBody>
            <a:bodyPr vert="horz" wrap="square" lIns="68579" tIns="34289" rIns="68579" bIns="34289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2" name="Freeform 41"/>
            <p:cNvSpPr>
              <a:spLocks/>
            </p:cNvSpPr>
            <p:nvPr userDrawn="1"/>
          </p:nvSpPr>
          <p:spPr bwMode="auto">
            <a:xfrm>
              <a:off x="8512534" y="214157"/>
              <a:ext cx="359569" cy="497681"/>
            </a:xfrm>
            <a:custGeom>
              <a:avLst/>
              <a:gdLst>
                <a:gd name="T0" fmla="*/ 128 w 128"/>
                <a:gd name="T1" fmla="*/ 68 h 177"/>
                <a:gd name="T2" fmla="*/ 128 w 128"/>
                <a:gd name="T3" fmla="*/ 64 h 177"/>
                <a:gd name="T4" fmla="*/ 64 w 128"/>
                <a:gd name="T5" fmla="*/ 0 h 177"/>
                <a:gd name="T6" fmla="*/ 0 w 128"/>
                <a:gd name="T7" fmla="*/ 64 h 177"/>
                <a:gd name="T8" fmla="*/ 0 w 128"/>
                <a:gd name="T9" fmla="*/ 70 h 177"/>
                <a:gd name="T10" fmla="*/ 0 w 128"/>
                <a:gd name="T11" fmla="*/ 71 h 177"/>
                <a:gd name="T12" fmla="*/ 64 w 128"/>
                <a:gd name="T13" fmla="*/ 177 h 177"/>
                <a:gd name="T14" fmla="*/ 125 w 128"/>
                <a:gd name="T15" fmla="*/ 83 h 177"/>
                <a:gd name="T16" fmla="*/ 128 w 128"/>
                <a:gd name="T17" fmla="*/ 68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177">
                  <a:moveTo>
                    <a:pt x="128" y="68"/>
                  </a:moveTo>
                  <a:cubicBezTo>
                    <a:pt x="128" y="65"/>
                    <a:pt x="128" y="64"/>
                    <a:pt x="128" y="64"/>
                  </a:cubicBezTo>
                  <a:cubicBezTo>
                    <a:pt x="128" y="28"/>
                    <a:pt x="99" y="0"/>
                    <a:pt x="64" y="0"/>
                  </a:cubicBezTo>
                  <a:cubicBezTo>
                    <a:pt x="29" y="0"/>
                    <a:pt x="0" y="28"/>
                    <a:pt x="0" y="64"/>
                  </a:cubicBezTo>
                  <a:cubicBezTo>
                    <a:pt x="0" y="66"/>
                    <a:pt x="0" y="68"/>
                    <a:pt x="0" y="70"/>
                  </a:cubicBezTo>
                  <a:cubicBezTo>
                    <a:pt x="0" y="70"/>
                    <a:pt x="0" y="70"/>
                    <a:pt x="0" y="71"/>
                  </a:cubicBezTo>
                  <a:cubicBezTo>
                    <a:pt x="5" y="122"/>
                    <a:pt x="64" y="177"/>
                    <a:pt x="64" y="177"/>
                  </a:cubicBezTo>
                  <a:cubicBezTo>
                    <a:pt x="105" y="138"/>
                    <a:pt x="120" y="103"/>
                    <a:pt x="125" y="83"/>
                  </a:cubicBezTo>
                  <a:cubicBezTo>
                    <a:pt x="127" y="78"/>
                    <a:pt x="127" y="73"/>
                    <a:pt x="128" y="68"/>
                  </a:cubicBezTo>
                  <a:close/>
                </a:path>
              </a:pathLst>
            </a:custGeom>
            <a:solidFill>
              <a:srgbClr val="FFC543"/>
            </a:solidFill>
            <a:ln>
              <a:noFill/>
            </a:ln>
            <a:extLst/>
          </p:spPr>
          <p:txBody>
            <a:bodyPr vert="horz" wrap="square" lIns="68579" tIns="34289" rIns="68579" bIns="34289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3" name="Oval 42"/>
            <p:cNvSpPr>
              <a:spLocks noChangeArrowheads="1"/>
            </p:cNvSpPr>
            <p:nvPr userDrawn="1"/>
          </p:nvSpPr>
          <p:spPr bwMode="auto">
            <a:xfrm>
              <a:off x="8557317" y="265733"/>
              <a:ext cx="270000" cy="270000"/>
            </a:xfrm>
            <a:prstGeom prst="ellipse">
              <a:avLst/>
            </a:prstGeom>
            <a:solidFill>
              <a:schemeClr val="bg1">
                <a:alpha val="69000"/>
              </a:schemeClr>
            </a:solidFill>
            <a:ln w="57150">
              <a:noFill/>
            </a:ln>
            <a:extLst/>
          </p:spPr>
          <p:txBody>
            <a:bodyPr vert="horz" wrap="square" lIns="68579" tIns="34289" rIns="68579" bIns="34289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sp>
        <p:nvSpPr>
          <p:cNvPr id="2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649248" y="261670"/>
            <a:ext cx="2133600" cy="274637"/>
          </a:xfrm>
        </p:spPr>
        <p:txBody>
          <a:bodyPr/>
          <a:lstStyle>
            <a:lvl1pPr algn="ctr">
              <a:defRPr sz="1600">
                <a:solidFill>
                  <a:srgbClr val="152C34"/>
                </a:solidFill>
              </a:defRPr>
            </a:lvl1pPr>
          </a:lstStyle>
          <a:p>
            <a:fld id="{9C689EE7-C798-4E5C-9338-2BD7BFF69A9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6436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16252-7B8A-42FB-B731-A593BE82547B}" type="datetime1">
              <a:rPr lang="zh-CN" altLang="en-US" smtClean="0"/>
              <a:pPr/>
              <a:t>2016/11/3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16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479A-F0E9-408E-AC96-12A50DF6DFD5}" type="datetime1">
              <a:rPr lang="zh-CN" altLang="en-US" smtClean="0"/>
              <a:pPr/>
              <a:t>2016/11/3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886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16493-6163-4328-B0E8-1451112E27BD}" type="datetime1">
              <a:rPr lang="zh-CN" altLang="en-US" smtClean="0"/>
              <a:pPr/>
              <a:t>2016/11/3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026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05B-AFAC-47C2-9CCD-15FF9FAC62EE}" type="datetime1">
              <a:rPr lang="zh-CN" altLang="en-US" smtClean="0"/>
              <a:pPr/>
              <a:t>2016/11/3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53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76CB3-27E0-44FC-A32A-88810EDA6F90}" type="datetime1">
              <a:rPr lang="zh-CN" altLang="en-US" smtClean="0"/>
              <a:pPr/>
              <a:t>2016/11/3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B34C1-29DF-48A7-B438-B832F2B288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867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12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966786" y="747828"/>
            <a:ext cx="5199698" cy="2363788"/>
            <a:chOff x="1966786" y="530112"/>
            <a:chExt cx="5199698" cy="2363788"/>
          </a:xfrm>
        </p:grpSpPr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3376486" y="693625"/>
              <a:ext cx="2320925" cy="16351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3492373" y="796812"/>
              <a:ext cx="2089150" cy="1336675"/>
            </a:xfrm>
            <a:prstGeom prst="rect">
              <a:avLst/>
            </a:pr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1"/>
            <p:cNvSpPr>
              <a:spLocks noEditPoints="1"/>
            </p:cNvSpPr>
            <p:nvPr/>
          </p:nvSpPr>
          <p:spPr bwMode="auto">
            <a:xfrm>
              <a:off x="3224086" y="530112"/>
              <a:ext cx="2625725" cy="1895475"/>
            </a:xfrm>
            <a:custGeom>
              <a:avLst/>
              <a:gdLst>
                <a:gd name="T0" fmla="*/ 397 w 432"/>
                <a:gd name="T1" fmla="*/ 0 h 312"/>
                <a:gd name="T2" fmla="*/ 33 w 432"/>
                <a:gd name="T3" fmla="*/ 0 h 312"/>
                <a:gd name="T4" fmla="*/ 0 w 432"/>
                <a:gd name="T5" fmla="*/ 35 h 312"/>
                <a:gd name="T6" fmla="*/ 0 w 432"/>
                <a:gd name="T7" fmla="*/ 276 h 312"/>
                <a:gd name="T8" fmla="*/ 33 w 432"/>
                <a:gd name="T9" fmla="*/ 312 h 312"/>
                <a:gd name="T10" fmla="*/ 397 w 432"/>
                <a:gd name="T11" fmla="*/ 312 h 312"/>
                <a:gd name="T12" fmla="*/ 432 w 432"/>
                <a:gd name="T13" fmla="*/ 276 h 312"/>
                <a:gd name="T14" fmla="*/ 432 w 432"/>
                <a:gd name="T15" fmla="*/ 35 h 312"/>
                <a:gd name="T16" fmla="*/ 397 w 432"/>
                <a:gd name="T17" fmla="*/ 0 h 312"/>
                <a:gd name="T18" fmla="*/ 408 w 432"/>
                <a:gd name="T19" fmla="*/ 284 h 312"/>
                <a:gd name="T20" fmla="*/ 24 w 432"/>
                <a:gd name="T21" fmla="*/ 284 h 312"/>
                <a:gd name="T22" fmla="*/ 24 w 432"/>
                <a:gd name="T23" fmla="*/ 28 h 312"/>
                <a:gd name="T24" fmla="*/ 408 w 432"/>
                <a:gd name="T25" fmla="*/ 28 h 312"/>
                <a:gd name="T26" fmla="*/ 408 w 432"/>
                <a:gd name="T27" fmla="*/ 28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2" h="312">
                  <a:moveTo>
                    <a:pt x="397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95"/>
                    <a:pt x="15" y="312"/>
                    <a:pt x="33" y="312"/>
                  </a:cubicBezTo>
                  <a:cubicBezTo>
                    <a:pt x="397" y="312"/>
                    <a:pt x="397" y="312"/>
                    <a:pt x="397" y="312"/>
                  </a:cubicBezTo>
                  <a:cubicBezTo>
                    <a:pt x="416" y="312"/>
                    <a:pt x="432" y="295"/>
                    <a:pt x="432" y="276"/>
                  </a:cubicBezTo>
                  <a:cubicBezTo>
                    <a:pt x="432" y="35"/>
                    <a:pt x="432" y="35"/>
                    <a:pt x="432" y="35"/>
                  </a:cubicBezTo>
                  <a:cubicBezTo>
                    <a:pt x="432" y="16"/>
                    <a:pt x="416" y="0"/>
                    <a:pt x="397" y="0"/>
                  </a:cubicBezTo>
                  <a:close/>
                  <a:moveTo>
                    <a:pt x="408" y="284"/>
                  </a:moveTo>
                  <a:cubicBezTo>
                    <a:pt x="24" y="284"/>
                    <a:pt x="24" y="284"/>
                    <a:pt x="24" y="28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408" y="28"/>
                    <a:pt x="408" y="28"/>
                    <a:pt x="408" y="28"/>
                  </a:cubicBezTo>
                  <a:lnTo>
                    <a:pt x="408" y="284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3905123" y="2546237"/>
              <a:ext cx="1257300" cy="322262"/>
            </a:xfrm>
            <a:custGeom>
              <a:avLst/>
              <a:gdLst>
                <a:gd name="T0" fmla="*/ 163 w 207"/>
                <a:gd name="T1" fmla="*/ 35 h 53"/>
                <a:gd name="T2" fmla="*/ 207 w 207"/>
                <a:gd name="T3" fmla="*/ 35 h 53"/>
                <a:gd name="T4" fmla="*/ 207 w 207"/>
                <a:gd name="T5" fmla="*/ 53 h 53"/>
                <a:gd name="T6" fmla="*/ 0 w 207"/>
                <a:gd name="T7" fmla="*/ 53 h 53"/>
                <a:gd name="T8" fmla="*/ 0 w 207"/>
                <a:gd name="T9" fmla="*/ 35 h 53"/>
                <a:gd name="T10" fmla="*/ 44 w 207"/>
                <a:gd name="T11" fmla="*/ 35 h 53"/>
                <a:gd name="T12" fmla="*/ 58 w 207"/>
                <a:gd name="T13" fmla="*/ 11 h 53"/>
                <a:gd name="T14" fmla="*/ 66 w 207"/>
                <a:gd name="T15" fmla="*/ 0 h 53"/>
                <a:gd name="T16" fmla="*/ 104 w 207"/>
                <a:gd name="T17" fmla="*/ 0 h 53"/>
                <a:gd name="T18" fmla="*/ 141 w 207"/>
                <a:gd name="T19" fmla="*/ 0 h 53"/>
                <a:gd name="T20" fmla="*/ 149 w 207"/>
                <a:gd name="T21" fmla="*/ 11 h 53"/>
                <a:gd name="T22" fmla="*/ 163 w 207"/>
                <a:gd name="T23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7" h="53">
                  <a:moveTo>
                    <a:pt x="163" y="35"/>
                  </a:moveTo>
                  <a:cubicBezTo>
                    <a:pt x="207" y="35"/>
                    <a:pt x="207" y="35"/>
                    <a:pt x="207" y="35"/>
                  </a:cubicBezTo>
                  <a:cubicBezTo>
                    <a:pt x="207" y="53"/>
                    <a:pt x="207" y="53"/>
                    <a:pt x="20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8" y="31"/>
                    <a:pt x="53" y="24"/>
                    <a:pt x="58" y="11"/>
                  </a:cubicBezTo>
                  <a:cubicBezTo>
                    <a:pt x="58" y="11"/>
                    <a:pt x="61" y="1"/>
                    <a:pt x="66" y="0"/>
                  </a:cubicBezTo>
                  <a:cubicBezTo>
                    <a:pt x="69" y="0"/>
                    <a:pt x="86" y="0"/>
                    <a:pt x="104" y="0"/>
                  </a:cubicBezTo>
                  <a:cubicBezTo>
                    <a:pt x="121" y="0"/>
                    <a:pt x="138" y="0"/>
                    <a:pt x="141" y="0"/>
                  </a:cubicBezTo>
                  <a:cubicBezTo>
                    <a:pt x="146" y="1"/>
                    <a:pt x="149" y="11"/>
                    <a:pt x="149" y="11"/>
                  </a:cubicBezTo>
                  <a:cubicBezTo>
                    <a:pt x="154" y="24"/>
                    <a:pt x="159" y="31"/>
                    <a:pt x="163" y="35"/>
                  </a:cubicBezTo>
                  <a:close/>
                </a:path>
              </a:pathLst>
            </a:cu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4378198" y="2546237"/>
              <a:ext cx="784225" cy="322262"/>
            </a:xfrm>
            <a:custGeom>
              <a:avLst/>
              <a:gdLst>
                <a:gd name="T0" fmla="*/ 85 w 129"/>
                <a:gd name="T1" fmla="*/ 35 h 53"/>
                <a:gd name="T2" fmla="*/ 71 w 129"/>
                <a:gd name="T3" fmla="*/ 11 h 53"/>
                <a:gd name="T4" fmla="*/ 63 w 129"/>
                <a:gd name="T5" fmla="*/ 0 h 53"/>
                <a:gd name="T6" fmla="*/ 26 w 129"/>
                <a:gd name="T7" fmla="*/ 0 h 53"/>
                <a:gd name="T8" fmla="*/ 0 w 129"/>
                <a:gd name="T9" fmla="*/ 0 h 53"/>
                <a:gd name="T10" fmla="*/ 59 w 129"/>
                <a:gd name="T11" fmla="*/ 53 h 53"/>
                <a:gd name="T12" fmla="*/ 129 w 129"/>
                <a:gd name="T13" fmla="*/ 53 h 53"/>
                <a:gd name="T14" fmla="*/ 129 w 129"/>
                <a:gd name="T15" fmla="*/ 35 h 53"/>
                <a:gd name="T16" fmla="*/ 85 w 129"/>
                <a:gd name="T17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53">
                  <a:moveTo>
                    <a:pt x="85" y="35"/>
                  </a:moveTo>
                  <a:cubicBezTo>
                    <a:pt x="81" y="31"/>
                    <a:pt x="76" y="24"/>
                    <a:pt x="71" y="11"/>
                  </a:cubicBezTo>
                  <a:cubicBezTo>
                    <a:pt x="71" y="11"/>
                    <a:pt x="68" y="1"/>
                    <a:pt x="63" y="0"/>
                  </a:cubicBezTo>
                  <a:cubicBezTo>
                    <a:pt x="60" y="0"/>
                    <a:pt x="43" y="0"/>
                    <a:pt x="26" y="0"/>
                  </a:cubicBezTo>
                  <a:cubicBezTo>
                    <a:pt x="16" y="0"/>
                    <a:pt x="7" y="0"/>
                    <a:pt x="0" y="0"/>
                  </a:cubicBezTo>
                  <a:cubicBezTo>
                    <a:pt x="21" y="15"/>
                    <a:pt x="41" y="33"/>
                    <a:pt x="59" y="53"/>
                  </a:cubicBezTo>
                  <a:cubicBezTo>
                    <a:pt x="129" y="53"/>
                    <a:pt x="129" y="53"/>
                    <a:pt x="129" y="53"/>
                  </a:cubicBezTo>
                  <a:cubicBezTo>
                    <a:pt x="129" y="35"/>
                    <a:pt x="129" y="35"/>
                    <a:pt x="129" y="35"/>
                  </a:cubicBezTo>
                  <a:lnTo>
                    <a:pt x="85" y="35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Rectangle 14"/>
            <p:cNvSpPr>
              <a:spLocks noChangeArrowheads="1"/>
            </p:cNvSpPr>
            <p:nvPr/>
          </p:nvSpPr>
          <p:spPr bwMode="auto">
            <a:xfrm>
              <a:off x="3492373" y="796812"/>
              <a:ext cx="728663" cy="266700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15"/>
            <p:cNvSpPr>
              <a:spLocks noChangeArrowheads="1"/>
            </p:cNvSpPr>
            <p:nvPr/>
          </p:nvSpPr>
          <p:spPr bwMode="auto">
            <a:xfrm>
              <a:off x="3492373" y="1063512"/>
              <a:ext cx="728663" cy="1069975"/>
            </a:xfrm>
            <a:prstGeom prst="rect">
              <a:avLst/>
            </a:prstGeom>
            <a:solidFill>
              <a:srgbClr val="3C4F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16"/>
            <p:cNvSpPr>
              <a:spLocks noChangeArrowheads="1"/>
            </p:cNvSpPr>
            <p:nvPr/>
          </p:nvSpPr>
          <p:spPr bwMode="auto">
            <a:xfrm>
              <a:off x="3613023" y="1185750"/>
              <a:ext cx="485775" cy="219075"/>
            </a:xfrm>
            <a:prstGeom prst="rect">
              <a:avLst/>
            </a:pr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17"/>
            <p:cNvSpPr>
              <a:spLocks noChangeArrowheads="1"/>
            </p:cNvSpPr>
            <p:nvPr/>
          </p:nvSpPr>
          <p:spPr bwMode="auto">
            <a:xfrm>
              <a:off x="3613023" y="1550875"/>
              <a:ext cx="485775" cy="217487"/>
            </a:xfrm>
            <a:prstGeom prst="rect">
              <a:avLst/>
            </a:pr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18"/>
            <p:cNvSpPr>
              <a:spLocks noChangeArrowheads="1"/>
            </p:cNvSpPr>
            <p:nvPr/>
          </p:nvSpPr>
          <p:spPr bwMode="auto">
            <a:xfrm>
              <a:off x="3613023" y="1890600"/>
              <a:ext cx="485775" cy="122237"/>
            </a:xfrm>
            <a:prstGeom prst="rect">
              <a:avLst/>
            </a:pr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19"/>
            <p:cNvSpPr>
              <a:spLocks noChangeArrowheads="1"/>
            </p:cNvSpPr>
            <p:nvPr/>
          </p:nvSpPr>
          <p:spPr bwMode="auto">
            <a:xfrm>
              <a:off x="4513136" y="1088912"/>
              <a:ext cx="898525" cy="73025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FC543"/>
                </a:solidFill>
              </a:endParaRPr>
            </a:p>
          </p:txBody>
        </p:sp>
        <p:sp>
          <p:nvSpPr>
            <p:cNvPr id="18" name="Rectangle 20"/>
            <p:cNvSpPr>
              <a:spLocks noChangeArrowheads="1"/>
            </p:cNvSpPr>
            <p:nvPr/>
          </p:nvSpPr>
          <p:spPr bwMode="auto">
            <a:xfrm>
              <a:off x="4513136" y="1282587"/>
              <a:ext cx="898525" cy="73025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21"/>
            <p:cNvSpPr>
              <a:spLocks noChangeArrowheads="1"/>
            </p:cNvSpPr>
            <p:nvPr/>
          </p:nvSpPr>
          <p:spPr bwMode="auto">
            <a:xfrm>
              <a:off x="4513136" y="1477850"/>
              <a:ext cx="898525" cy="73025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22"/>
            <p:cNvSpPr>
              <a:spLocks noChangeArrowheads="1"/>
            </p:cNvSpPr>
            <p:nvPr/>
          </p:nvSpPr>
          <p:spPr bwMode="auto">
            <a:xfrm>
              <a:off x="4513136" y="1671525"/>
              <a:ext cx="898525" cy="73025"/>
            </a:xfrm>
            <a:prstGeom prst="rect">
              <a:avLst/>
            </a:pr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23"/>
            <p:cNvSpPr>
              <a:spLocks noChangeArrowheads="1"/>
            </p:cNvSpPr>
            <p:nvPr/>
          </p:nvSpPr>
          <p:spPr bwMode="auto">
            <a:xfrm>
              <a:off x="4513136" y="1866787"/>
              <a:ext cx="898525" cy="73025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FC000"/>
                </a:solidFill>
              </a:endParaRPr>
            </a:p>
          </p:txBody>
        </p:sp>
        <p:sp>
          <p:nvSpPr>
            <p:cNvPr id="23" name="Rectangle 25"/>
            <p:cNvSpPr>
              <a:spLocks noChangeArrowheads="1"/>
            </p:cNvSpPr>
            <p:nvPr/>
          </p:nvSpPr>
          <p:spPr bwMode="auto">
            <a:xfrm>
              <a:off x="1966786" y="2747850"/>
              <a:ext cx="231775" cy="146050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26"/>
            <p:cNvSpPr>
              <a:spLocks noChangeArrowheads="1"/>
            </p:cNvSpPr>
            <p:nvPr/>
          </p:nvSpPr>
          <p:spPr bwMode="auto">
            <a:xfrm>
              <a:off x="2198561" y="2473212"/>
              <a:ext cx="223838" cy="420687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Rectangle 27"/>
            <p:cNvSpPr>
              <a:spLocks noChangeArrowheads="1"/>
            </p:cNvSpPr>
            <p:nvPr/>
          </p:nvSpPr>
          <p:spPr bwMode="auto">
            <a:xfrm>
              <a:off x="2422398" y="2060462"/>
              <a:ext cx="231775" cy="833437"/>
            </a:xfrm>
            <a:prstGeom prst="rect">
              <a:avLst/>
            </a:pr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28"/>
            <p:cNvSpPr>
              <a:spLocks noChangeArrowheads="1"/>
            </p:cNvSpPr>
            <p:nvPr/>
          </p:nvSpPr>
          <p:spPr bwMode="auto">
            <a:xfrm>
              <a:off x="2654173" y="1763600"/>
              <a:ext cx="230188" cy="1130300"/>
            </a:xfrm>
            <a:prstGeom prst="rect">
              <a:avLst/>
            </a:pr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Rectangle 29"/>
            <p:cNvSpPr>
              <a:spLocks noChangeArrowheads="1"/>
            </p:cNvSpPr>
            <p:nvPr/>
          </p:nvSpPr>
          <p:spPr bwMode="auto">
            <a:xfrm>
              <a:off x="2884361" y="2406537"/>
              <a:ext cx="225425" cy="487362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Rectangle 30"/>
            <p:cNvSpPr>
              <a:spLocks noChangeArrowheads="1"/>
            </p:cNvSpPr>
            <p:nvPr/>
          </p:nvSpPr>
          <p:spPr bwMode="auto">
            <a:xfrm>
              <a:off x="3109786" y="2692287"/>
              <a:ext cx="230188" cy="201612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Rectangle 32"/>
            <p:cNvSpPr>
              <a:spLocks noChangeArrowheads="1"/>
            </p:cNvSpPr>
            <p:nvPr/>
          </p:nvSpPr>
          <p:spPr bwMode="auto">
            <a:xfrm>
              <a:off x="6942646" y="2747850"/>
              <a:ext cx="223838" cy="146050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33"/>
            <p:cNvSpPr>
              <a:spLocks noChangeArrowheads="1"/>
            </p:cNvSpPr>
            <p:nvPr/>
          </p:nvSpPr>
          <p:spPr bwMode="auto">
            <a:xfrm>
              <a:off x="6710871" y="2473212"/>
              <a:ext cx="231775" cy="420687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" name="Rectangle 34"/>
            <p:cNvSpPr>
              <a:spLocks noChangeArrowheads="1"/>
            </p:cNvSpPr>
            <p:nvPr/>
          </p:nvSpPr>
          <p:spPr bwMode="auto">
            <a:xfrm>
              <a:off x="6480683" y="2060462"/>
              <a:ext cx="230188" cy="833437"/>
            </a:xfrm>
            <a:prstGeom prst="rect">
              <a:avLst/>
            </a:pr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" name="Rectangle 35"/>
            <p:cNvSpPr>
              <a:spLocks noChangeArrowheads="1"/>
            </p:cNvSpPr>
            <p:nvPr/>
          </p:nvSpPr>
          <p:spPr bwMode="auto">
            <a:xfrm>
              <a:off x="6255258" y="1763600"/>
              <a:ext cx="225425" cy="1130300"/>
            </a:xfrm>
            <a:prstGeom prst="rect">
              <a:avLst/>
            </a:pr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" name="Rectangle 36"/>
            <p:cNvSpPr>
              <a:spLocks noChangeArrowheads="1"/>
            </p:cNvSpPr>
            <p:nvPr/>
          </p:nvSpPr>
          <p:spPr bwMode="auto">
            <a:xfrm>
              <a:off x="6025071" y="2406537"/>
              <a:ext cx="230188" cy="487362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0" name="Rectangle 37"/>
            <p:cNvSpPr>
              <a:spLocks noChangeArrowheads="1"/>
            </p:cNvSpPr>
            <p:nvPr/>
          </p:nvSpPr>
          <p:spPr bwMode="auto">
            <a:xfrm>
              <a:off x="5793296" y="2692287"/>
              <a:ext cx="231775" cy="201612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032" name="TextBox 1031"/>
          <p:cNvSpPr txBox="1"/>
          <p:nvPr/>
        </p:nvSpPr>
        <p:spPr>
          <a:xfrm>
            <a:off x="1701347" y="3284704"/>
            <a:ext cx="57413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rgbClr val="1C2B38"/>
                </a:solidFill>
              </a:rPr>
              <a:t>Prj1_whyNotDance</a:t>
            </a:r>
            <a:r>
              <a:rPr lang="zh-CN" altLang="en-US" sz="4000" b="1" dirty="0" smtClean="0">
                <a:solidFill>
                  <a:srgbClr val="1C2B38"/>
                </a:solidFill>
              </a:rPr>
              <a:t> </a:t>
            </a:r>
            <a:r>
              <a:rPr lang="en-US" altLang="zh-CN" sz="4000" b="1" dirty="0" smtClean="0">
                <a:solidFill>
                  <a:srgbClr val="1C2B38"/>
                </a:solidFill>
              </a:rPr>
              <a:t>Group</a:t>
            </a:r>
            <a:endParaRPr lang="zh-CN" altLang="en-US" sz="4000" b="1" dirty="0">
              <a:solidFill>
                <a:srgbClr val="1C2B38"/>
              </a:solidFill>
            </a:endParaRPr>
          </a:p>
        </p:txBody>
      </p:sp>
      <p:sp>
        <p:nvSpPr>
          <p:cNvPr id="1036" name="矩形 1035"/>
          <p:cNvSpPr/>
          <p:nvPr/>
        </p:nvSpPr>
        <p:spPr>
          <a:xfrm>
            <a:off x="3425487" y="4042678"/>
            <a:ext cx="2296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1C2B38"/>
                </a:solidFill>
                <a:latin typeface="+mj-lt"/>
              </a:rPr>
              <a:t>Sprint2</a:t>
            </a:r>
            <a:r>
              <a:rPr lang="zh-CN" altLang="en-US" dirty="0" smtClean="0">
                <a:solidFill>
                  <a:srgbClr val="1C2B38"/>
                </a:solidFill>
                <a:latin typeface="+mj-lt"/>
              </a:rPr>
              <a:t> 集体组会汇报</a:t>
            </a:r>
            <a:endParaRPr lang="zh-CN" altLang="en-US" dirty="0">
              <a:solidFill>
                <a:srgbClr val="1C2B38"/>
              </a:solidFill>
              <a:latin typeface="+mj-lt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633285" y="4462098"/>
            <a:ext cx="18774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1C2B38"/>
                </a:solidFill>
                <a:latin typeface="+mj-lt"/>
              </a:rPr>
              <a:t>清华大学信息化统计平台</a:t>
            </a:r>
            <a:endParaRPr lang="zh-CN" altLang="en-US" sz="1200" dirty="0">
              <a:solidFill>
                <a:srgbClr val="1C2B3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3864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89EE7-C798-4E5C-9338-2BD7BFF69A97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464F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连接符 54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464F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518643" y="196070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smtClean="0">
                <a:solidFill>
                  <a:srgbClr val="464F5A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任务完成情况</a:t>
            </a:r>
            <a:endParaRPr lang="zh-CN" altLang="en-US" sz="2000" b="1" dirty="0">
              <a:solidFill>
                <a:srgbClr val="464F5A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7" name="TextBox 10"/>
          <p:cNvSpPr txBox="1"/>
          <p:nvPr/>
        </p:nvSpPr>
        <p:spPr>
          <a:xfrm>
            <a:off x="524734" y="478536"/>
            <a:ext cx="1507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dirty="0" err="1" smtClean="0">
                <a:solidFill>
                  <a:srgbClr val="464F5A"/>
                </a:solidFill>
              </a:rPr>
              <a:t>whyNotDance</a:t>
            </a:r>
            <a:endParaRPr lang="en-US" altLang="zh-CN" sz="1800" b="0" dirty="0" smtClean="0">
              <a:solidFill>
                <a:srgbClr val="464F5A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569487" y="1777272"/>
            <a:ext cx="317346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zh-CN" altLang="en-US" sz="1600" dirty="0" smtClean="0">
                <a:solidFill>
                  <a:srgbClr val="1C2B38"/>
                </a:solidFill>
              </a:rPr>
              <a:t>查看问卷填写的情况</a:t>
            </a:r>
            <a:endParaRPr lang="en-US" altLang="zh-CN" sz="1600" dirty="0" smtClean="0">
              <a:solidFill>
                <a:srgbClr val="1C2B38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zh-CN" altLang="en-US" sz="1600" dirty="0" smtClean="0">
                <a:solidFill>
                  <a:srgbClr val="1C2B38"/>
                </a:solidFill>
              </a:rPr>
              <a:t>增加题目的编辑功能</a:t>
            </a:r>
            <a:endParaRPr lang="en-US" altLang="zh-CN" sz="1600" dirty="0" smtClean="0">
              <a:solidFill>
                <a:srgbClr val="1C2B38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zh-CN" altLang="en-US" sz="1600" dirty="0" smtClean="0">
                <a:solidFill>
                  <a:srgbClr val="1C2B38"/>
                </a:solidFill>
              </a:rPr>
              <a:t>可排序表格的优化</a:t>
            </a:r>
            <a:endParaRPr lang="en-US" altLang="zh-CN" sz="1600" dirty="0" smtClean="0">
              <a:solidFill>
                <a:srgbClr val="1C2B38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zh-CN" altLang="en-US" sz="1600" dirty="0" smtClean="0">
                <a:solidFill>
                  <a:srgbClr val="1C2B38"/>
                </a:solidFill>
              </a:rPr>
              <a:t>问卷统计页面设计</a:t>
            </a:r>
            <a:endParaRPr lang="en-US" altLang="zh-CN" sz="1600" dirty="0" smtClean="0">
              <a:solidFill>
                <a:srgbClr val="1C2B38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zh-CN" altLang="en-US" sz="1600" dirty="0" smtClean="0">
                <a:solidFill>
                  <a:srgbClr val="1C2B38"/>
                </a:solidFill>
              </a:rPr>
              <a:t>导出到</a:t>
            </a:r>
            <a:r>
              <a:rPr lang="en-US" altLang="zh-CN" sz="1600" dirty="0" smtClean="0">
                <a:solidFill>
                  <a:srgbClr val="1C2B38"/>
                </a:solidFill>
              </a:rPr>
              <a:t>Excel</a:t>
            </a:r>
            <a:r>
              <a:rPr lang="zh-CN" altLang="en-US" sz="1600" dirty="0" smtClean="0">
                <a:solidFill>
                  <a:srgbClr val="1C2B38"/>
                </a:solidFill>
              </a:rPr>
              <a:t>的实现</a:t>
            </a:r>
            <a:endParaRPr lang="en-US" altLang="zh-CN" sz="1600" dirty="0" smtClean="0">
              <a:solidFill>
                <a:srgbClr val="1C2B38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zh-CN" altLang="en-US" sz="1600" dirty="0" smtClean="0">
                <a:solidFill>
                  <a:srgbClr val="1C2B38"/>
                </a:solidFill>
              </a:rPr>
              <a:t>发布链接的二维码化</a:t>
            </a:r>
            <a:endParaRPr lang="en-US" altLang="zh-CN" sz="1600" dirty="0">
              <a:solidFill>
                <a:srgbClr val="1C2B38"/>
              </a:solidFill>
            </a:endParaRPr>
          </a:p>
        </p:txBody>
      </p:sp>
      <p:sp>
        <p:nvSpPr>
          <p:cNvPr id="119" name="TextBox 6"/>
          <p:cNvSpPr txBox="1"/>
          <p:nvPr/>
        </p:nvSpPr>
        <p:spPr>
          <a:xfrm>
            <a:off x="1527124" y="1172462"/>
            <a:ext cx="1165704" cy="484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550" b="1" dirty="0" smtClean="0">
                <a:solidFill>
                  <a:srgbClr val="1C2B38"/>
                </a:solidFill>
              </a:rPr>
              <a:t>王晨阳</a:t>
            </a:r>
            <a:endParaRPr lang="zh-CN" altLang="en-US" sz="2550" b="1" dirty="0">
              <a:solidFill>
                <a:srgbClr val="1C2B38"/>
              </a:solidFill>
            </a:endParaRPr>
          </a:p>
        </p:txBody>
      </p:sp>
      <p:cxnSp>
        <p:nvCxnSpPr>
          <p:cNvPr id="120" name="直接连接符 101"/>
          <p:cNvCxnSpPr/>
          <p:nvPr/>
        </p:nvCxnSpPr>
        <p:spPr>
          <a:xfrm>
            <a:off x="3894344" y="1328715"/>
            <a:ext cx="0" cy="3170417"/>
          </a:xfrm>
          <a:prstGeom prst="line">
            <a:avLst/>
          </a:prstGeom>
          <a:ln>
            <a:solidFill>
              <a:srgbClr val="464F5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组合 4"/>
          <p:cNvGrpSpPr/>
          <p:nvPr/>
        </p:nvGrpSpPr>
        <p:grpSpPr>
          <a:xfrm>
            <a:off x="6109864" y="3104639"/>
            <a:ext cx="201612" cy="296863"/>
            <a:chOff x="6110867" y="3255422"/>
            <a:chExt cx="201612" cy="296863"/>
          </a:xfrm>
        </p:grpSpPr>
        <p:sp>
          <p:nvSpPr>
            <p:cNvPr id="124" name="Freeform 55"/>
            <p:cNvSpPr>
              <a:spLocks/>
            </p:cNvSpPr>
            <p:nvPr/>
          </p:nvSpPr>
          <p:spPr bwMode="auto">
            <a:xfrm>
              <a:off x="6110867" y="3255422"/>
              <a:ext cx="201612" cy="296863"/>
            </a:xfrm>
            <a:custGeom>
              <a:avLst/>
              <a:gdLst>
                <a:gd name="T0" fmla="*/ 127 w 127"/>
                <a:gd name="T1" fmla="*/ 126 h 187"/>
                <a:gd name="T2" fmla="*/ 67 w 127"/>
                <a:gd name="T3" fmla="*/ 187 h 187"/>
                <a:gd name="T4" fmla="*/ 0 w 127"/>
                <a:gd name="T5" fmla="*/ 126 h 187"/>
                <a:gd name="T6" fmla="*/ 0 w 127"/>
                <a:gd name="T7" fmla="*/ 0 h 187"/>
                <a:gd name="T8" fmla="*/ 127 w 127"/>
                <a:gd name="T9" fmla="*/ 0 h 187"/>
                <a:gd name="T10" fmla="*/ 127 w 127"/>
                <a:gd name="T11" fmla="*/ 12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" h="187">
                  <a:moveTo>
                    <a:pt x="127" y="126"/>
                  </a:moveTo>
                  <a:lnTo>
                    <a:pt x="67" y="187"/>
                  </a:lnTo>
                  <a:lnTo>
                    <a:pt x="0" y="126"/>
                  </a:lnTo>
                  <a:lnTo>
                    <a:pt x="0" y="0"/>
                  </a:lnTo>
                  <a:lnTo>
                    <a:pt x="127" y="0"/>
                  </a:lnTo>
                  <a:lnTo>
                    <a:pt x="127" y="126"/>
                  </a:lnTo>
                  <a:close/>
                </a:path>
              </a:pathLst>
            </a:custGeom>
            <a:noFill/>
            <a:ln w="11" cap="flat">
              <a:solidFill>
                <a:srgbClr val="FFC54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56"/>
            <p:cNvSpPr>
              <a:spLocks/>
            </p:cNvSpPr>
            <p:nvPr/>
          </p:nvSpPr>
          <p:spPr bwMode="auto">
            <a:xfrm>
              <a:off x="6141030" y="3287172"/>
              <a:ext cx="141287" cy="219075"/>
            </a:xfrm>
            <a:custGeom>
              <a:avLst/>
              <a:gdLst>
                <a:gd name="T0" fmla="*/ 89 w 89"/>
                <a:gd name="T1" fmla="*/ 95 h 138"/>
                <a:gd name="T2" fmla="*/ 49 w 89"/>
                <a:gd name="T3" fmla="*/ 138 h 138"/>
                <a:gd name="T4" fmla="*/ 2 w 89"/>
                <a:gd name="T5" fmla="*/ 95 h 138"/>
                <a:gd name="T6" fmla="*/ 0 w 89"/>
                <a:gd name="T7" fmla="*/ 0 h 138"/>
                <a:gd name="T8" fmla="*/ 89 w 89"/>
                <a:gd name="T9" fmla="*/ 0 h 138"/>
                <a:gd name="T10" fmla="*/ 89 w 89"/>
                <a:gd name="T11" fmla="*/ 95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138">
                  <a:moveTo>
                    <a:pt x="89" y="95"/>
                  </a:moveTo>
                  <a:lnTo>
                    <a:pt x="49" y="138"/>
                  </a:lnTo>
                  <a:lnTo>
                    <a:pt x="2" y="95"/>
                  </a:lnTo>
                  <a:lnTo>
                    <a:pt x="0" y="0"/>
                  </a:lnTo>
                  <a:lnTo>
                    <a:pt x="89" y="0"/>
                  </a:lnTo>
                  <a:lnTo>
                    <a:pt x="89" y="95"/>
                  </a:lnTo>
                  <a:close/>
                </a:path>
              </a:pathLst>
            </a:cu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28" name="组合 2"/>
          <p:cNvGrpSpPr/>
          <p:nvPr/>
        </p:nvGrpSpPr>
        <p:grpSpPr>
          <a:xfrm>
            <a:off x="6526900" y="2269775"/>
            <a:ext cx="201612" cy="296863"/>
            <a:chOff x="6527903" y="2420558"/>
            <a:chExt cx="201612" cy="296863"/>
          </a:xfrm>
        </p:grpSpPr>
        <p:sp>
          <p:nvSpPr>
            <p:cNvPr id="129" name="Freeform 55"/>
            <p:cNvSpPr>
              <a:spLocks/>
            </p:cNvSpPr>
            <p:nvPr/>
          </p:nvSpPr>
          <p:spPr bwMode="auto">
            <a:xfrm>
              <a:off x="6527903" y="2420558"/>
              <a:ext cx="201612" cy="296863"/>
            </a:xfrm>
            <a:custGeom>
              <a:avLst/>
              <a:gdLst>
                <a:gd name="T0" fmla="*/ 127 w 127"/>
                <a:gd name="T1" fmla="*/ 126 h 187"/>
                <a:gd name="T2" fmla="*/ 67 w 127"/>
                <a:gd name="T3" fmla="*/ 187 h 187"/>
                <a:gd name="T4" fmla="*/ 0 w 127"/>
                <a:gd name="T5" fmla="*/ 126 h 187"/>
                <a:gd name="T6" fmla="*/ 0 w 127"/>
                <a:gd name="T7" fmla="*/ 0 h 187"/>
                <a:gd name="T8" fmla="*/ 127 w 127"/>
                <a:gd name="T9" fmla="*/ 0 h 187"/>
                <a:gd name="T10" fmla="*/ 127 w 127"/>
                <a:gd name="T11" fmla="*/ 12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" h="187">
                  <a:moveTo>
                    <a:pt x="127" y="126"/>
                  </a:moveTo>
                  <a:lnTo>
                    <a:pt x="67" y="187"/>
                  </a:lnTo>
                  <a:lnTo>
                    <a:pt x="0" y="126"/>
                  </a:lnTo>
                  <a:lnTo>
                    <a:pt x="0" y="0"/>
                  </a:lnTo>
                  <a:lnTo>
                    <a:pt x="127" y="0"/>
                  </a:lnTo>
                  <a:lnTo>
                    <a:pt x="127" y="126"/>
                  </a:lnTo>
                  <a:close/>
                </a:path>
              </a:pathLst>
            </a:custGeom>
            <a:noFill/>
            <a:ln w="11" cap="flat">
              <a:solidFill>
                <a:srgbClr val="1C2B3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56"/>
            <p:cNvSpPr>
              <a:spLocks/>
            </p:cNvSpPr>
            <p:nvPr/>
          </p:nvSpPr>
          <p:spPr bwMode="auto">
            <a:xfrm>
              <a:off x="6558066" y="2452308"/>
              <a:ext cx="141287" cy="219075"/>
            </a:xfrm>
            <a:custGeom>
              <a:avLst/>
              <a:gdLst>
                <a:gd name="T0" fmla="*/ 89 w 89"/>
                <a:gd name="T1" fmla="*/ 95 h 138"/>
                <a:gd name="T2" fmla="*/ 49 w 89"/>
                <a:gd name="T3" fmla="*/ 138 h 138"/>
                <a:gd name="T4" fmla="*/ 2 w 89"/>
                <a:gd name="T5" fmla="*/ 95 h 138"/>
                <a:gd name="T6" fmla="*/ 0 w 89"/>
                <a:gd name="T7" fmla="*/ 0 h 138"/>
                <a:gd name="T8" fmla="*/ 89 w 89"/>
                <a:gd name="T9" fmla="*/ 0 h 138"/>
                <a:gd name="T10" fmla="*/ 89 w 89"/>
                <a:gd name="T11" fmla="*/ 95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138">
                  <a:moveTo>
                    <a:pt x="89" y="95"/>
                  </a:moveTo>
                  <a:lnTo>
                    <a:pt x="49" y="138"/>
                  </a:lnTo>
                  <a:lnTo>
                    <a:pt x="2" y="95"/>
                  </a:lnTo>
                  <a:lnTo>
                    <a:pt x="0" y="0"/>
                  </a:lnTo>
                  <a:lnTo>
                    <a:pt x="89" y="0"/>
                  </a:lnTo>
                  <a:lnTo>
                    <a:pt x="89" y="95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32" name="组合 1"/>
          <p:cNvGrpSpPr/>
          <p:nvPr/>
        </p:nvGrpSpPr>
        <p:grpSpPr>
          <a:xfrm>
            <a:off x="7573951" y="1456848"/>
            <a:ext cx="201612" cy="296863"/>
            <a:chOff x="7574954" y="1607631"/>
            <a:chExt cx="201612" cy="296863"/>
          </a:xfrm>
        </p:grpSpPr>
        <p:sp>
          <p:nvSpPr>
            <p:cNvPr id="135" name="Freeform 55"/>
            <p:cNvSpPr>
              <a:spLocks/>
            </p:cNvSpPr>
            <p:nvPr/>
          </p:nvSpPr>
          <p:spPr bwMode="auto">
            <a:xfrm>
              <a:off x="7574954" y="1607631"/>
              <a:ext cx="201612" cy="296863"/>
            </a:xfrm>
            <a:custGeom>
              <a:avLst/>
              <a:gdLst>
                <a:gd name="T0" fmla="*/ 127 w 127"/>
                <a:gd name="T1" fmla="*/ 126 h 187"/>
                <a:gd name="T2" fmla="*/ 67 w 127"/>
                <a:gd name="T3" fmla="*/ 187 h 187"/>
                <a:gd name="T4" fmla="*/ 0 w 127"/>
                <a:gd name="T5" fmla="*/ 126 h 187"/>
                <a:gd name="T6" fmla="*/ 0 w 127"/>
                <a:gd name="T7" fmla="*/ 0 h 187"/>
                <a:gd name="T8" fmla="*/ 127 w 127"/>
                <a:gd name="T9" fmla="*/ 0 h 187"/>
                <a:gd name="T10" fmla="*/ 127 w 127"/>
                <a:gd name="T11" fmla="*/ 12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" h="187">
                  <a:moveTo>
                    <a:pt x="127" y="126"/>
                  </a:moveTo>
                  <a:lnTo>
                    <a:pt x="67" y="187"/>
                  </a:lnTo>
                  <a:lnTo>
                    <a:pt x="0" y="126"/>
                  </a:lnTo>
                  <a:lnTo>
                    <a:pt x="0" y="0"/>
                  </a:lnTo>
                  <a:lnTo>
                    <a:pt x="127" y="0"/>
                  </a:lnTo>
                  <a:lnTo>
                    <a:pt x="127" y="126"/>
                  </a:lnTo>
                  <a:close/>
                </a:path>
              </a:pathLst>
            </a:custGeom>
            <a:noFill/>
            <a:ln w="11" cap="flat">
              <a:solidFill>
                <a:srgbClr val="FC611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Freeform 56"/>
            <p:cNvSpPr>
              <a:spLocks/>
            </p:cNvSpPr>
            <p:nvPr/>
          </p:nvSpPr>
          <p:spPr bwMode="auto">
            <a:xfrm>
              <a:off x="7605117" y="1639381"/>
              <a:ext cx="141287" cy="219075"/>
            </a:xfrm>
            <a:custGeom>
              <a:avLst/>
              <a:gdLst>
                <a:gd name="T0" fmla="*/ 89 w 89"/>
                <a:gd name="T1" fmla="*/ 95 h 138"/>
                <a:gd name="T2" fmla="*/ 49 w 89"/>
                <a:gd name="T3" fmla="*/ 138 h 138"/>
                <a:gd name="T4" fmla="*/ 2 w 89"/>
                <a:gd name="T5" fmla="*/ 95 h 138"/>
                <a:gd name="T6" fmla="*/ 0 w 89"/>
                <a:gd name="T7" fmla="*/ 0 h 138"/>
                <a:gd name="T8" fmla="*/ 89 w 89"/>
                <a:gd name="T9" fmla="*/ 0 h 138"/>
                <a:gd name="T10" fmla="*/ 89 w 89"/>
                <a:gd name="T11" fmla="*/ 95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138">
                  <a:moveTo>
                    <a:pt x="89" y="95"/>
                  </a:moveTo>
                  <a:lnTo>
                    <a:pt x="49" y="138"/>
                  </a:lnTo>
                  <a:lnTo>
                    <a:pt x="2" y="95"/>
                  </a:lnTo>
                  <a:lnTo>
                    <a:pt x="0" y="0"/>
                  </a:lnTo>
                  <a:lnTo>
                    <a:pt x="89" y="0"/>
                  </a:lnTo>
                  <a:lnTo>
                    <a:pt x="89" y="95"/>
                  </a:lnTo>
                  <a:close/>
                </a:path>
              </a:pathLst>
            </a:cu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39" name="AutoShape 63"/>
          <p:cNvSpPr>
            <a:spLocks noChangeAspect="1" noChangeArrowheads="1" noTextEdit="1"/>
          </p:cNvSpPr>
          <p:nvPr/>
        </p:nvSpPr>
        <p:spPr bwMode="auto">
          <a:xfrm>
            <a:off x="4456865" y="1753582"/>
            <a:ext cx="3429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2" name="AutoShape 82"/>
          <p:cNvSpPr>
            <a:spLocks noChangeAspect="1" noChangeArrowheads="1" noTextEdit="1"/>
          </p:cNvSpPr>
          <p:nvPr/>
        </p:nvSpPr>
        <p:spPr bwMode="auto">
          <a:xfrm>
            <a:off x="4206832" y="3360132"/>
            <a:ext cx="314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43" name="组合 3138"/>
          <p:cNvGrpSpPr>
            <a:grpSpLocks noChangeAspect="1"/>
          </p:cNvGrpSpPr>
          <p:nvPr/>
        </p:nvGrpSpPr>
        <p:grpSpPr>
          <a:xfrm>
            <a:off x="4443512" y="1757721"/>
            <a:ext cx="345281" cy="395288"/>
            <a:chOff x="8639177" y="-327026"/>
            <a:chExt cx="690563" cy="790577"/>
          </a:xfrm>
        </p:grpSpPr>
        <p:sp>
          <p:nvSpPr>
            <p:cNvPr id="144" name="Oval 89"/>
            <p:cNvSpPr>
              <a:spLocks noChangeArrowheads="1"/>
            </p:cNvSpPr>
            <p:nvPr/>
          </p:nvSpPr>
          <p:spPr bwMode="auto">
            <a:xfrm>
              <a:off x="8639177" y="-327026"/>
              <a:ext cx="690563" cy="296863"/>
            </a:xfrm>
            <a:prstGeom prst="ellipse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Freeform 90"/>
            <p:cNvSpPr>
              <a:spLocks/>
            </p:cNvSpPr>
            <p:nvPr/>
          </p:nvSpPr>
          <p:spPr bwMode="auto">
            <a:xfrm>
              <a:off x="8639177" y="223838"/>
              <a:ext cx="690563" cy="239713"/>
            </a:xfrm>
            <a:custGeom>
              <a:avLst/>
              <a:gdLst>
                <a:gd name="T0" fmla="*/ 0 w 184"/>
                <a:gd name="T1" fmla="*/ 0 h 64"/>
                <a:gd name="T2" fmla="*/ 0 w 184"/>
                <a:gd name="T3" fmla="*/ 16 h 64"/>
                <a:gd name="T4" fmla="*/ 0 w 184"/>
                <a:gd name="T5" fmla="*/ 24 h 64"/>
                <a:gd name="T6" fmla="*/ 92 w 184"/>
                <a:gd name="T7" fmla="*/ 64 h 64"/>
                <a:gd name="T8" fmla="*/ 184 w 184"/>
                <a:gd name="T9" fmla="*/ 24 h 64"/>
                <a:gd name="T10" fmla="*/ 184 w 184"/>
                <a:gd name="T11" fmla="*/ 16 h 64"/>
                <a:gd name="T12" fmla="*/ 184 w 184"/>
                <a:gd name="T13" fmla="*/ 0 h 64"/>
                <a:gd name="T14" fmla="*/ 92 w 184"/>
                <a:gd name="T15" fmla="*/ 29 h 64"/>
                <a:gd name="T16" fmla="*/ 0 w 184"/>
                <a:gd name="T1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64">
                  <a:moveTo>
                    <a:pt x="0" y="0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43"/>
                    <a:pt x="38" y="64"/>
                    <a:pt x="92" y="64"/>
                  </a:cubicBezTo>
                  <a:cubicBezTo>
                    <a:pt x="147" y="64"/>
                    <a:pt x="184" y="43"/>
                    <a:pt x="184" y="24"/>
                  </a:cubicBezTo>
                  <a:cubicBezTo>
                    <a:pt x="184" y="16"/>
                    <a:pt x="184" y="16"/>
                    <a:pt x="184" y="16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69" y="17"/>
                    <a:pt x="133" y="29"/>
                    <a:pt x="92" y="29"/>
                  </a:cubicBezTo>
                  <a:cubicBezTo>
                    <a:pt x="51" y="29"/>
                    <a:pt x="16" y="17"/>
                    <a:pt x="0" y="0"/>
                  </a:cubicBezTo>
                  <a:close/>
                </a:path>
              </a:pathLst>
            </a:cu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Freeform 91"/>
            <p:cNvSpPr>
              <a:spLocks/>
            </p:cNvSpPr>
            <p:nvPr/>
          </p:nvSpPr>
          <p:spPr bwMode="auto">
            <a:xfrm>
              <a:off x="8639177" y="58737"/>
              <a:ext cx="690563" cy="239713"/>
            </a:xfrm>
            <a:custGeom>
              <a:avLst/>
              <a:gdLst>
                <a:gd name="T0" fmla="*/ 0 w 184"/>
                <a:gd name="T1" fmla="*/ 0 h 64"/>
                <a:gd name="T2" fmla="*/ 0 w 184"/>
                <a:gd name="T3" fmla="*/ 10 h 64"/>
                <a:gd name="T4" fmla="*/ 0 w 184"/>
                <a:gd name="T5" fmla="*/ 24 h 64"/>
                <a:gd name="T6" fmla="*/ 92 w 184"/>
                <a:gd name="T7" fmla="*/ 64 h 64"/>
                <a:gd name="T8" fmla="*/ 184 w 184"/>
                <a:gd name="T9" fmla="*/ 24 h 64"/>
                <a:gd name="T10" fmla="*/ 184 w 184"/>
                <a:gd name="T11" fmla="*/ 0 h 64"/>
                <a:gd name="T12" fmla="*/ 92 w 184"/>
                <a:gd name="T13" fmla="*/ 29 h 64"/>
                <a:gd name="T14" fmla="*/ 0 w 184"/>
                <a:gd name="T1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4" h="64">
                  <a:moveTo>
                    <a:pt x="0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43"/>
                    <a:pt x="38" y="64"/>
                    <a:pt x="92" y="64"/>
                  </a:cubicBezTo>
                  <a:cubicBezTo>
                    <a:pt x="147" y="64"/>
                    <a:pt x="184" y="43"/>
                    <a:pt x="184" y="24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69" y="17"/>
                    <a:pt x="133" y="29"/>
                    <a:pt x="92" y="29"/>
                  </a:cubicBezTo>
                  <a:cubicBezTo>
                    <a:pt x="51" y="29"/>
                    <a:pt x="16" y="17"/>
                    <a:pt x="0" y="0"/>
                  </a:cubicBezTo>
                  <a:close/>
                </a:path>
              </a:pathLst>
            </a:cu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92"/>
            <p:cNvSpPr>
              <a:spLocks/>
            </p:cNvSpPr>
            <p:nvPr/>
          </p:nvSpPr>
          <p:spPr bwMode="auto">
            <a:xfrm>
              <a:off x="8639177" y="-101600"/>
              <a:ext cx="690563" cy="234951"/>
            </a:xfrm>
            <a:custGeom>
              <a:avLst/>
              <a:gdLst>
                <a:gd name="T0" fmla="*/ 0 w 184"/>
                <a:gd name="T1" fmla="*/ 0 h 63"/>
                <a:gd name="T2" fmla="*/ 0 w 184"/>
                <a:gd name="T3" fmla="*/ 24 h 63"/>
                <a:gd name="T4" fmla="*/ 92 w 184"/>
                <a:gd name="T5" fmla="*/ 63 h 63"/>
                <a:gd name="T6" fmla="*/ 184 w 184"/>
                <a:gd name="T7" fmla="*/ 24 h 63"/>
                <a:gd name="T8" fmla="*/ 184 w 184"/>
                <a:gd name="T9" fmla="*/ 0 h 63"/>
                <a:gd name="T10" fmla="*/ 92 w 184"/>
                <a:gd name="T11" fmla="*/ 28 h 63"/>
                <a:gd name="T12" fmla="*/ 0 w 184"/>
                <a:gd name="T1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63">
                  <a:moveTo>
                    <a:pt x="0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42"/>
                    <a:pt x="38" y="63"/>
                    <a:pt x="92" y="63"/>
                  </a:cubicBezTo>
                  <a:cubicBezTo>
                    <a:pt x="147" y="63"/>
                    <a:pt x="184" y="42"/>
                    <a:pt x="184" y="24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69" y="16"/>
                    <a:pt x="133" y="28"/>
                    <a:pt x="92" y="28"/>
                  </a:cubicBezTo>
                  <a:cubicBezTo>
                    <a:pt x="51" y="28"/>
                    <a:pt x="16" y="16"/>
                    <a:pt x="0" y="0"/>
                  </a:cubicBezTo>
                  <a:close/>
                </a:path>
              </a:pathLst>
            </a:cu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48" name="组合 3140"/>
          <p:cNvGrpSpPr>
            <a:grpSpLocks noChangeAspect="1"/>
          </p:cNvGrpSpPr>
          <p:nvPr/>
        </p:nvGrpSpPr>
        <p:grpSpPr>
          <a:xfrm>
            <a:off x="4444958" y="3348726"/>
            <a:ext cx="335367" cy="486195"/>
            <a:chOff x="576264" y="966790"/>
            <a:chExt cx="600075" cy="869952"/>
          </a:xfrm>
        </p:grpSpPr>
        <p:sp>
          <p:nvSpPr>
            <p:cNvPr id="149" name="Freeform 93"/>
            <p:cNvSpPr>
              <a:spLocks/>
            </p:cNvSpPr>
            <p:nvPr/>
          </p:nvSpPr>
          <p:spPr bwMode="auto">
            <a:xfrm>
              <a:off x="576264" y="966790"/>
              <a:ext cx="600075" cy="720727"/>
            </a:xfrm>
            <a:custGeom>
              <a:avLst/>
              <a:gdLst>
                <a:gd name="T0" fmla="*/ 32 w 160"/>
                <a:gd name="T1" fmla="*/ 144 h 192"/>
                <a:gd name="T2" fmla="*/ 33 w 160"/>
                <a:gd name="T3" fmla="*/ 145 h 192"/>
                <a:gd name="T4" fmla="*/ 33 w 160"/>
                <a:gd name="T5" fmla="*/ 145 h 192"/>
                <a:gd name="T6" fmla="*/ 48 w 160"/>
                <a:gd name="T7" fmla="*/ 176 h 192"/>
                <a:gd name="T8" fmla="*/ 48 w 160"/>
                <a:gd name="T9" fmla="*/ 192 h 192"/>
                <a:gd name="T10" fmla="*/ 76 w 160"/>
                <a:gd name="T11" fmla="*/ 192 h 192"/>
                <a:gd name="T12" fmla="*/ 76 w 160"/>
                <a:gd name="T13" fmla="*/ 95 h 192"/>
                <a:gd name="T14" fmla="*/ 64 w 160"/>
                <a:gd name="T15" fmla="*/ 80 h 192"/>
                <a:gd name="T16" fmla="*/ 80 w 160"/>
                <a:gd name="T17" fmla="*/ 64 h 192"/>
                <a:gd name="T18" fmla="*/ 96 w 160"/>
                <a:gd name="T19" fmla="*/ 80 h 192"/>
                <a:gd name="T20" fmla="*/ 84 w 160"/>
                <a:gd name="T21" fmla="*/ 95 h 192"/>
                <a:gd name="T22" fmla="*/ 84 w 160"/>
                <a:gd name="T23" fmla="*/ 192 h 192"/>
                <a:gd name="T24" fmla="*/ 112 w 160"/>
                <a:gd name="T25" fmla="*/ 192 h 192"/>
                <a:gd name="T26" fmla="*/ 112 w 160"/>
                <a:gd name="T27" fmla="*/ 176 h 192"/>
                <a:gd name="T28" fmla="*/ 128 w 160"/>
                <a:gd name="T29" fmla="*/ 144 h 192"/>
                <a:gd name="T30" fmla="*/ 128 w 160"/>
                <a:gd name="T31" fmla="*/ 144 h 192"/>
                <a:gd name="T32" fmla="*/ 160 w 160"/>
                <a:gd name="T33" fmla="*/ 80 h 192"/>
                <a:gd name="T34" fmla="*/ 80 w 160"/>
                <a:gd name="T35" fmla="*/ 0 h 192"/>
                <a:gd name="T36" fmla="*/ 0 w 160"/>
                <a:gd name="T37" fmla="*/ 80 h 192"/>
                <a:gd name="T38" fmla="*/ 32 w 160"/>
                <a:gd name="T39" fmla="*/ 14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0" h="192">
                  <a:moveTo>
                    <a:pt x="32" y="144"/>
                  </a:moveTo>
                  <a:cubicBezTo>
                    <a:pt x="32" y="144"/>
                    <a:pt x="32" y="144"/>
                    <a:pt x="33" y="145"/>
                  </a:cubicBezTo>
                  <a:cubicBezTo>
                    <a:pt x="33" y="145"/>
                    <a:pt x="33" y="145"/>
                    <a:pt x="33" y="145"/>
                  </a:cubicBezTo>
                  <a:cubicBezTo>
                    <a:pt x="39" y="149"/>
                    <a:pt x="48" y="161"/>
                    <a:pt x="48" y="176"/>
                  </a:cubicBezTo>
                  <a:cubicBezTo>
                    <a:pt x="48" y="192"/>
                    <a:pt x="48" y="192"/>
                    <a:pt x="48" y="192"/>
                  </a:cubicBezTo>
                  <a:cubicBezTo>
                    <a:pt x="76" y="192"/>
                    <a:pt x="76" y="192"/>
                    <a:pt x="76" y="192"/>
                  </a:cubicBezTo>
                  <a:cubicBezTo>
                    <a:pt x="76" y="95"/>
                    <a:pt x="76" y="95"/>
                    <a:pt x="76" y="95"/>
                  </a:cubicBezTo>
                  <a:cubicBezTo>
                    <a:pt x="69" y="93"/>
                    <a:pt x="64" y="87"/>
                    <a:pt x="64" y="80"/>
                  </a:cubicBezTo>
                  <a:cubicBezTo>
                    <a:pt x="64" y="71"/>
                    <a:pt x="71" y="64"/>
                    <a:pt x="80" y="64"/>
                  </a:cubicBezTo>
                  <a:cubicBezTo>
                    <a:pt x="89" y="64"/>
                    <a:pt x="96" y="71"/>
                    <a:pt x="96" y="80"/>
                  </a:cubicBezTo>
                  <a:cubicBezTo>
                    <a:pt x="96" y="87"/>
                    <a:pt x="91" y="93"/>
                    <a:pt x="84" y="95"/>
                  </a:cubicBezTo>
                  <a:cubicBezTo>
                    <a:pt x="84" y="192"/>
                    <a:pt x="84" y="192"/>
                    <a:pt x="84" y="192"/>
                  </a:cubicBezTo>
                  <a:cubicBezTo>
                    <a:pt x="112" y="192"/>
                    <a:pt x="112" y="192"/>
                    <a:pt x="112" y="192"/>
                  </a:cubicBezTo>
                  <a:cubicBezTo>
                    <a:pt x="112" y="176"/>
                    <a:pt x="112" y="176"/>
                    <a:pt x="112" y="176"/>
                  </a:cubicBezTo>
                  <a:cubicBezTo>
                    <a:pt x="112" y="160"/>
                    <a:pt x="121" y="148"/>
                    <a:pt x="128" y="144"/>
                  </a:cubicBezTo>
                  <a:cubicBezTo>
                    <a:pt x="128" y="144"/>
                    <a:pt x="128" y="144"/>
                    <a:pt x="128" y="144"/>
                  </a:cubicBezTo>
                  <a:cubicBezTo>
                    <a:pt x="147" y="129"/>
                    <a:pt x="160" y="106"/>
                    <a:pt x="160" y="80"/>
                  </a:cubicBezTo>
                  <a:cubicBezTo>
                    <a:pt x="160" y="36"/>
                    <a:pt x="124" y="0"/>
                    <a:pt x="80" y="0"/>
                  </a:cubicBezTo>
                  <a:cubicBezTo>
                    <a:pt x="36" y="0"/>
                    <a:pt x="0" y="36"/>
                    <a:pt x="0" y="80"/>
                  </a:cubicBezTo>
                  <a:cubicBezTo>
                    <a:pt x="0" y="106"/>
                    <a:pt x="12" y="129"/>
                    <a:pt x="32" y="144"/>
                  </a:cubicBezTo>
                  <a:close/>
                </a:path>
              </a:pathLst>
            </a:cu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Rectangle 94"/>
            <p:cNvSpPr>
              <a:spLocks noChangeArrowheads="1"/>
            </p:cNvSpPr>
            <p:nvPr/>
          </p:nvSpPr>
          <p:spPr bwMode="auto">
            <a:xfrm>
              <a:off x="755652" y="1717679"/>
              <a:ext cx="241300" cy="119063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51" name="组合 3139"/>
          <p:cNvGrpSpPr>
            <a:grpSpLocks noChangeAspect="1"/>
          </p:cNvGrpSpPr>
          <p:nvPr/>
        </p:nvGrpSpPr>
        <p:grpSpPr>
          <a:xfrm>
            <a:off x="4403684" y="2573960"/>
            <a:ext cx="417917" cy="418804"/>
            <a:chOff x="8628065" y="1041402"/>
            <a:chExt cx="749300" cy="750889"/>
          </a:xfrm>
        </p:grpSpPr>
        <p:sp>
          <p:nvSpPr>
            <p:cNvPr id="152" name="Freeform 95"/>
            <p:cNvSpPr>
              <a:spLocks/>
            </p:cNvSpPr>
            <p:nvPr/>
          </p:nvSpPr>
          <p:spPr bwMode="auto">
            <a:xfrm>
              <a:off x="8628065" y="1431928"/>
              <a:ext cx="300038" cy="311151"/>
            </a:xfrm>
            <a:custGeom>
              <a:avLst/>
              <a:gdLst>
                <a:gd name="T0" fmla="*/ 55 w 80"/>
                <a:gd name="T1" fmla="*/ 76 h 83"/>
                <a:gd name="T2" fmla="*/ 80 w 80"/>
                <a:gd name="T3" fmla="*/ 0 h 83"/>
                <a:gd name="T4" fmla="*/ 0 w 80"/>
                <a:gd name="T5" fmla="*/ 0 h 83"/>
                <a:gd name="T6" fmla="*/ 50 w 80"/>
                <a:gd name="T7" fmla="*/ 83 h 83"/>
                <a:gd name="T8" fmla="*/ 55 w 80"/>
                <a:gd name="T9" fmla="*/ 7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83">
                  <a:moveTo>
                    <a:pt x="55" y="76"/>
                  </a:moveTo>
                  <a:cubicBezTo>
                    <a:pt x="71" y="54"/>
                    <a:pt x="79" y="28"/>
                    <a:pt x="8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35"/>
                    <a:pt x="21" y="66"/>
                    <a:pt x="50" y="83"/>
                  </a:cubicBezTo>
                  <a:cubicBezTo>
                    <a:pt x="50" y="83"/>
                    <a:pt x="53" y="79"/>
                    <a:pt x="55" y="76"/>
                  </a:cubicBez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Freeform 96"/>
            <p:cNvSpPr>
              <a:spLocks/>
            </p:cNvSpPr>
            <p:nvPr/>
          </p:nvSpPr>
          <p:spPr bwMode="auto">
            <a:xfrm>
              <a:off x="8815390" y="1041402"/>
              <a:ext cx="374650" cy="360363"/>
            </a:xfrm>
            <a:custGeom>
              <a:avLst/>
              <a:gdLst>
                <a:gd name="T0" fmla="*/ 7 w 100"/>
                <a:gd name="T1" fmla="*/ 10 h 96"/>
                <a:gd name="T2" fmla="*/ 12 w 100"/>
                <a:gd name="T3" fmla="*/ 16 h 96"/>
                <a:gd name="T4" fmla="*/ 38 w 100"/>
                <a:gd name="T5" fmla="*/ 96 h 96"/>
                <a:gd name="T6" fmla="*/ 62 w 100"/>
                <a:gd name="T7" fmla="*/ 96 h 96"/>
                <a:gd name="T8" fmla="*/ 88 w 100"/>
                <a:gd name="T9" fmla="*/ 16 h 96"/>
                <a:gd name="T10" fmla="*/ 93 w 100"/>
                <a:gd name="T11" fmla="*/ 10 h 96"/>
                <a:gd name="T12" fmla="*/ 100 w 100"/>
                <a:gd name="T13" fmla="*/ 14 h 96"/>
                <a:gd name="T14" fmla="*/ 50 w 100"/>
                <a:gd name="T15" fmla="*/ 0 h 96"/>
                <a:gd name="T16" fmla="*/ 0 w 100"/>
                <a:gd name="T17" fmla="*/ 13 h 96"/>
                <a:gd name="T18" fmla="*/ 7 w 100"/>
                <a:gd name="T19" fmla="*/ 1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96">
                  <a:moveTo>
                    <a:pt x="7" y="10"/>
                  </a:moveTo>
                  <a:cubicBezTo>
                    <a:pt x="9" y="12"/>
                    <a:pt x="12" y="16"/>
                    <a:pt x="12" y="16"/>
                  </a:cubicBezTo>
                  <a:cubicBezTo>
                    <a:pt x="29" y="40"/>
                    <a:pt x="37" y="67"/>
                    <a:pt x="38" y="96"/>
                  </a:cubicBezTo>
                  <a:cubicBezTo>
                    <a:pt x="62" y="96"/>
                    <a:pt x="62" y="96"/>
                    <a:pt x="62" y="96"/>
                  </a:cubicBezTo>
                  <a:cubicBezTo>
                    <a:pt x="63" y="67"/>
                    <a:pt x="72" y="40"/>
                    <a:pt x="88" y="16"/>
                  </a:cubicBezTo>
                  <a:cubicBezTo>
                    <a:pt x="88" y="16"/>
                    <a:pt x="91" y="12"/>
                    <a:pt x="93" y="10"/>
                  </a:cubicBezTo>
                  <a:cubicBezTo>
                    <a:pt x="96" y="11"/>
                    <a:pt x="98" y="12"/>
                    <a:pt x="100" y="14"/>
                  </a:cubicBezTo>
                  <a:cubicBezTo>
                    <a:pt x="86" y="5"/>
                    <a:pt x="68" y="0"/>
                    <a:pt x="50" y="0"/>
                  </a:cubicBezTo>
                  <a:cubicBezTo>
                    <a:pt x="32" y="0"/>
                    <a:pt x="15" y="5"/>
                    <a:pt x="0" y="13"/>
                  </a:cubicBezTo>
                  <a:cubicBezTo>
                    <a:pt x="3" y="12"/>
                    <a:pt x="5" y="11"/>
                    <a:pt x="7" y="10"/>
                  </a:cubicBez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Freeform 97"/>
            <p:cNvSpPr>
              <a:spLocks/>
            </p:cNvSpPr>
            <p:nvPr/>
          </p:nvSpPr>
          <p:spPr bwMode="auto">
            <a:xfrm>
              <a:off x="9077327" y="1093790"/>
              <a:ext cx="300038" cy="307976"/>
            </a:xfrm>
            <a:custGeom>
              <a:avLst/>
              <a:gdLst>
                <a:gd name="T0" fmla="*/ 25 w 80"/>
                <a:gd name="T1" fmla="*/ 6 h 82"/>
                <a:gd name="T2" fmla="*/ 0 w 80"/>
                <a:gd name="T3" fmla="*/ 82 h 82"/>
                <a:gd name="T4" fmla="*/ 80 w 80"/>
                <a:gd name="T5" fmla="*/ 82 h 82"/>
                <a:gd name="T6" fmla="*/ 30 w 80"/>
                <a:gd name="T7" fmla="*/ 0 h 82"/>
                <a:gd name="T8" fmla="*/ 25 w 80"/>
                <a:gd name="T9" fmla="*/ 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82">
                  <a:moveTo>
                    <a:pt x="25" y="6"/>
                  </a:moveTo>
                  <a:cubicBezTo>
                    <a:pt x="10" y="28"/>
                    <a:pt x="1" y="55"/>
                    <a:pt x="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79" y="47"/>
                    <a:pt x="59" y="16"/>
                    <a:pt x="30" y="0"/>
                  </a:cubicBezTo>
                  <a:cubicBezTo>
                    <a:pt x="30" y="0"/>
                    <a:pt x="27" y="4"/>
                    <a:pt x="25" y="6"/>
                  </a:cubicBez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98"/>
            <p:cNvSpPr>
              <a:spLocks/>
            </p:cNvSpPr>
            <p:nvPr/>
          </p:nvSpPr>
          <p:spPr bwMode="auto">
            <a:xfrm>
              <a:off x="8628065" y="1090615"/>
              <a:ext cx="300038" cy="311151"/>
            </a:xfrm>
            <a:custGeom>
              <a:avLst/>
              <a:gdLst>
                <a:gd name="T0" fmla="*/ 80 w 80"/>
                <a:gd name="T1" fmla="*/ 83 h 83"/>
                <a:gd name="T2" fmla="*/ 55 w 80"/>
                <a:gd name="T3" fmla="*/ 7 h 83"/>
                <a:gd name="T4" fmla="*/ 50 w 80"/>
                <a:gd name="T5" fmla="*/ 0 h 83"/>
                <a:gd name="T6" fmla="*/ 0 w 80"/>
                <a:gd name="T7" fmla="*/ 83 h 83"/>
                <a:gd name="T8" fmla="*/ 80 w 80"/>
                <a:gd name="T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83">
                  <a:moveTo>
                    <a:pt x="80" y="83"/>
                  </a:moveTo>
                  <a:cubicBezTo>
                    <a:pt x="79" y="56"/>
                    <a:pt x="71" y="29"/>
                    <a:pt x="55" y="7"/>
                  </a:cubicBezTo>
                  <a:cubicBezTo>
                    <a:pt x="54" y="5"/>
                    <a:pt x="52" y="2"/>
                    <a:pt x="50" y="0"/>
                  </a:cubicBezTo>
                  <a:cubicBezTo>
                    <a:pt x="21" y="17"/>
                    <a:pt x="2" y="48"/>
                    <a:pt x="0" y="83"/>
                  </a:cubicBezTo>
                  <a:lnTo>
                    <a:pt x="80" y="83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99"/>
            <p:cNvSpPr>
              <a:spLocks/>
            </p:cNvSpPr>
            <p:nvPr/>
          </p:nvSpPr>
          <p:spPr bwMode="auto">
            <a:xfrm>
              <a:off x="9077327" y="1431928"/>
              <a:ext cx="300038" cy="322263"/>
            </a:xfrm>
            <a:custGeom>
              <a:avLst/>
              <a:gdLst>
                <a:gd name="T0" fmla="*/ 0 w 80"/>
                <a:gd name="T1" fmla="*/ 0 h 86"/>
                <a:gd name="T2" fmla="*/ 25 w 80"/>
                <a:gd name="T3" fmla="*/ 76 h 86"/>
                <a:gd name="T4" fmla="*/ 30 w 80"/>
                <a:gd name="T5" fmla="*/ 83 h 86"/>
                <a:gd name="T6" fmla="*/ 23 w 80"/>
                <a:gd name="T7" fmla="*/ 86 h 86"/>
                <a:gd name="T8" fmla="*/ 80 w 80"/>
                <a:gd name="T9" fmla="*/ 0 h 86"/>
                <a:gd name="T10" fmla="*/ 0 w 80"/>
                <a:gd name="T11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86">
                  <a:moveTo>
                    <a:pt x="0" y="0"/>
                  </a:moveTo>
                  <a:cubicBezTo>
                    <a:pt x="1" y="28"/>
                    <a:pt x="10" y="54"/>
                    <a:pt x="25" y="76"/>
                  </a:cubicBezTo>
                  <a:cubicBezTo>
                    <a:pt x="27" y="78"/>
                    <a:pt x="30" y="82"/>
                    <a:pt x="30" y="83"/>
                  </a:cubicBezTo>
                  <a:cubicBezTo>
                    <a:pt x="28" y="84"/>
                    <a:pt x="26" y="85"/>
                    <a:pt x="23" y="86"/>
                  </a:cubicBezTo>
                  <a:cubicBezTo>
                    <a:pt x="56" y="71"/>
                    <a:pt x="79" y="38"/>
                    <a:pt x="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Freeform 100"/>
            <p:cNvSpPr>
              <a:spLocks/>
            </p:cNvSpPr>
            <p:nvPr/>
          </p:nvSpPr>
          <p:spPr bwMode="auto">
            <a:xfrm>
              <a:off x="8815390" y="1431928"/>
              <a:ext cx="349250" cy="360363"/>
            </a:xfrm>
            <a:custGeom>
              <a:avLst/>
              <a:gdLst>
                <a:gd name="T0" fmla="*/ 88 w 93"/>
                <a:gd name="T1" fmla="*/ 80 h 96"/>
                <a:gd name="T2" fmla="*/ 62 w 93"/>
                <a:gd name="T3" fmla="*/ 0 h 96"/>
                <a:gd name="T4" fmla="*/ 38 w 93"/>
                <a:gd name="T5" fmla="*/ 0 h 96"/>
                <a:gd name="T6" fmla="*/ 12 w 93"/>
                <a:gd name="T7" fmla="*/ 80 h 96"/>
                <a:gd name="T8" fmla="*/ 7 w 93"/>
                <a:gd name="T9" fmla="*/ 86 h 96"/>
                <a:gd name="T10" fmla="*/ 0 w 93"/>
                <a:gd name="T11" fmla="*/ 83 h 96"/>
                <a:gd name="T12" fmla="*/ 50 w 93"/>
                <a:gd name="T13" fmla="*/ 96 h 96"/>
                <a:gd name="T14" fmla="*/ 93 w 93"/>
                <a:gd name="T15" fmla="*/ 86 h 96"/>
                <a:gd name="T16" fmla="*/ 88 w 93"/>
                <a:gd name="T17" fmla="*/ 8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96">
                  <a:moveTo>
                    <a:pt x="88" y="80"/>
                  </a:moveTo>
                  <a:cubicBezTo>
                    <a:pt x="72" y="56"/>
                    <a:pt x="63" y="29"/>
                    <a:pt x="62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7" y="29"/>
                    <a:pt x="29" y="56"/>
                    <a:pt x="12" y="80"/>
                  </a:cubicBezTo>
                  <a:cubicBezTo>
                    <a:pt x="12" y="80"/>
                    <a:pt x="9" y="84"/>
                    <a:pt x="7" y="86"/>
                  </a:cubicBezTo>
                  <a:cubicBezTo>
                    <a:pt x="5" y="85"/>
                    <a:pt x="3" y="84"/>
                    <a:pt x="0" y="83"/>
                  </a:cubicBezTo>
                  <a:cubicBezTo>
                    <a:pt x="15" y="91"/>
                    <a:pt x="32" y="96"/>
                    <a:pt x="50" y="96"/>
                  </a:cubicBezTo>
                  <a:cubicBezTo>
                    <a:pt x="66" y="96"/>
                    <a:pt x="80" y="93"/>
                    <a:pt x="93" y="86"/>
                  </a:cubicBezTo>
                  <a:cubicBezTo>
                    <a:pt x="91" y="84"/>
                    <a:pt x="88" y="80"/>
                    <a:pt x="88" y="80"/>
                  </a:cubicBez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aphicFrame>
        <p:nvGraphicFramePr>
          <p:cNvPr id="158" name="图表 157"/>
          <p:cNvGraphicFramePr/>
          <p:nvPr>
            <p:extLst>
              <p:ext uri="{D42A27DB-BD31-4B8C-83A1-F6EECF244321}">
                <p14:modId xmlns:p14="http://schemas.microsoft.com/office/powerpoint/2010/main" val="757949537"/>
              </p:ext>
            </p:extLst>
          </p:nvPr>
        </p:nvGraphicFramePr>
        <p:xfrm>
          <a:off x="4824953" y="140081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0" name="图片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4794" y="1364070"/>
            <a:ext cx="5065088" cy="24197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5441" y="1419456"/>
            <a:ext cx="5044601" cy="25301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5601" y="1499935"/>
            <a:ext cx="5044954" cy="254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58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89EE7-C798-4E5C-9338-2BD7BFF69A97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464F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连接符 54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464F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518643" y="196070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smtClean="0">
                <a:solidFill>
                  <a:srgbClr val="464F5A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任务完成情况</a:t>
            </a:r>
            <a:endParaRPr lang="zh-CN" altLang="en-US" sz="2000" b="1" dirty="0">
              <a:solidFill>
                <a:srgbClr val="464F5A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7" name="TextBox 10"/>
          <p:cNvSpPr txBox="1"/>
          <p:nvPr/>
        </p:nvSpPr>
        <p:spPr>
          <a:xfrm>
            <a:off x="524734" y="478536"/>
            <a:ext cx="1507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dirty="0" err="1" smtClean="0">
                <a:solidFill>
                  <a:srgbClr val="464F5A"/>
                </a:solidFill>
              </a:rPr>
              <a:t>whyNotDance</a:t>
            </a:r>
            <a:endParaRPr lang="en-US" altLang="zh-CN" sz="1800" b="0" dirty="0" smtClean="0">
              <a:solidFill>
                <a:srgbClr val="464F5A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569487" y="1777272"/>
            <a:ext cx="317346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zh-CN" altLang="en-US" sz="1600" dirty="0" smtClean="0">
                <a:solidFill>
                  <a:srgbClr val="1C2B38"/>
                </a:solidFill>
              </a:rPr>
              <a:t>管理员页面设计</a:t>
            </a:r>
            <a:endParaRPr lang="en-US" altLang="zh-CN" sz="1600" dirty="0" smtClean="0">
              <a:solidFill>
                <a:srgbClr val="1C2B38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zh-CN" altLang="en-US" sz="1600" dirty="0" smtClean="0">
                <a:solidFill>
                  <a:srgbClr val="1C2B38"/>
                </a:solidFill>
              </a:rPr>
              <a:t>管理员功能的实现</a:t>
            </a:r>
            <a:endParaRPr lang="en-US" altLang="zh-CN" sz="1600" dirty="0" smtClean="0">
              <a:solidFill>
                <a:srgbClr val="1C2B38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zh-CN" altLang="en-US" sz="1600" dirty="0" smtClean="0">
                <a:solidFill>
                  <a:srgbClr val="1C2B38"/>
                </a:solidFill>
              </a:rPr>
              <a:t>自动发送邮件的实现</a:t>
            </a:r>
            <a:endParaRPr lang="en-US" altLang="zh-CN" sz="1600" dirty="0" smtClean="0">
              <a:solidFill>
                <a:srgbClr val="1C2B38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zh-CN" altLang="en-US" sz="1600" dirty="0" smtClean="0">
                <a:solidFill>
                  <a:srgbClr val="1C2B38"/>
                </a:solidFill>
              </a:rPr>
              <a:t>问卷编辑功能的移植</a:t>
            </a:r>
            <a:endParaRPr lang="en-US" altLang="zh-CN" sz="1600" dirty="0" smtClean="0">
              <a:solidFill>
                <a:srgbClr val="1C2B38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zh-CN" altLang="en-US" sz="1600" dirty="0" smtClean="0">
                <a:solidFill>
                  <a:srgbClr val="1C2B38"/>
                </a:solidFill>
              </a:rPr>
              <a:t>用户权限与</a:t>
            </a:r>
            <a:r>
              <a:rPr lang="en-US" altLang="zh-CN" sz="1600" dirty="0" smtClean="0">
                <a:solidFill>
                  <a:srgbClr val="1C2B38"/>
                </a:solidFill>
              </a:rPr>
              <a:t>URL</a:t>
            </a:r>
            <a:r>
              <a:rPr lang="zh-CN" altLang="en-US" sz="1600" dirty="0" smtClean="0">
                <a:solidFill>
                  <a:srgbClr val="1C2B38"/>
                </a:solidFill>
              </a:rPr>
              <a:t>的重定向</a:t>
            </a:r>
          </a:p>
        </p:txBody>
      </p:sp>
      <p:sp>
        <p:nvSpPr>
          <p:cNvPr id="119" name="TextBox 6"/>
          <p:cNvSpPr txBox="1"/>
          <p:nvPr/>
        </p:nvSpPr>
        <p:spPr>
          <a:xfrm>
            <a:off x="1524719" y="1172462"/>
            <a:ext cx="1170513" cy="484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550" b="1" dirty="0">
                <a:solidFill>
                  <a:srgbClr val="1C2B38"/>
                </a:solidFill>
              </a:rPr>
              <a:t>何熙巽</a:t>
            </a:r>
          </a:p>
        </p:txBody>
      </p:sp>
      <p:cxnSp>
        <p:nvCxnSpPr>
          <p:cNvPr id="120" name="直接连接符 101"/>
          <p:cNvCxnSpPr/>
          <p:nvPr/>
        </p:nvCxnSpPr>
        <p:spPr>
          <a:xfrm>
            <a:off x="4046744" y="1311275"/>
            <a:ext cx="0" cy="3170417"/>
          </a:xfrm>
          <a:prstGeom prst="line">
            <a:avLst/>
          </a:prstGeom>
          <a:ln>
            <a:solidFill>
              <a:srgbClr val="464F5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组合 4"/>
          <p:cNvGrpSpPr/>
          <p:nvPr/>
        </p:nvGrpSpPr>
        <p:grpSpPr>
          <a:xfrm>
            <a:off x="6110867" y="3255422"/>
            <a:ext cx="201612" cy="296863"/>
            <a:chOff x="6110867" y="3255422"/>
            <a:chExt cx="201612" cy="296863"/>
          </a:xfrm>
        </p:grpSpPr>
        <p:sp>
          <p:nvSpPr>
            <p:cNvPr id="124" name="Freeform 55"/>
            <p:cNvSpPr>
              <a:spLocks/>
            </p:cNvSpPr>
            <p:nvPr/>
          </p:nvSpPr>
          <p:spPr bwMode="auto">
            <a:xfrm>
              <a:off x="6110867" y="3255422"/>
              <a:ext cx="201612" cy="296863"/>
            </a:xfrm>
            <a:custGeom>
              <a:avLst/>
              <a:gdLst>
                <a:gd name="T0" fmla="*/ 127 w 127"/>
                <a:gd name="T1" fmla="*/ 126 h 187"/>
                <a:gd name="T2" fmla="*/ 67 w 127"/>
                <a:gd name="T3" fmla="*/ 187 h 187"/>
                <a:gd name="T4" fmla="*/ 0 w 127"/>
                <a:gd name="T5" fmla="*/ 126 h 187"/>
                <a:gd name="T6" fmla="*/ 0 w 127"/>
                <a:gd name="T7" fmla="*/ 0 h 187"/>
                <a:gd name="T8" fmla="*/ 127 w 127"/>
                <a:gd name="T9" fmla="*/ 0 h 187"/>
                <a:gd name="T10" fmla="*/ 127 w 127"/>
                <a:gd name="T11" fmla="*/ 12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" h="187">
                  <a:moveTo>
                    <a:pt x="127" y="126"/>
                  </a:moveTo>
                  <a:lnTo>
                    <a:pt x="67" y="187"/>
                  </a:lnTo>
                  <a:lnTo>
                    <a:pt x="0" y="126"/>
                  </a:lnTo>
                  <a:lnTo>
                    <a:pt x="0" y="0"/>
                  </a:lnTo>
                  <a:lnTo>
                    <a:pt x="127" y="0"/>
                  </a:lnTo>
                  <a:lnTo>
                    <a:pt x="127" y="126"/>
                  </a:lnTo>
                  <a:close/>
                </a:path>
              </a:pathLst>
            </a:custGeom>
            <a:noFill/>
            <a:ln w="11" cap="flat">
              <a:solidFill>
                <a:srgbClr val="FFC54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56"/>
            <p:cNvSpPr>
              <a:spLocks/>
            </p:cNvSpPr>
            <p:nvPr/>
          </p:nvSpPr>
          <p:spPr bwMode="auto">
            <a:xfrm>
              <a:off x="6141030" y="3287172"/>
              <a:ext cx="141287" cy="219075"/>
            </a:xfrm>
            <a:custGeom>
              <a:avLst/>
              <a:gdLst>
                <a:gd name="T0" fmla="*/ 89 w 89"/>
                <a:gd name="T1" fmla="*/ 95 h 138"/>
                <a:gd name="T2" fmla="*/ 49 w 89"/>
                <a:gd name="T3" fmla="*/ 138 h 138"/>
                <a:gd name="T4" fmla="*/ 2 w 89"/>
                <a:gd name="T5" fmla="*/ 95 h 138"/>
                <a:gd name="T6" fmla="*/ 0 w 89"/>
                <a:gd name="T7" fmla="*/ 0 h 138"/>
                <a:gd name="T8" fmla="*/ 89 w 89"/>
                <a:gd name="T9" fmla="*/ 0 h 138"/>
                <a:gd name="T10" fmla="*/ 89 w 89"/>
                <a:gd name="T11" fmla="*/ 95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138">
                  <a:moveTo>
                    <a:pt x="89" y="95"/>
                  </a:moveTo>
                  <a:lnTo>
                    <a:pt x="49" y="138"/>
                  </a:lnTo>
                  <a:lnTo>
                    <a:pt x="2" y="95"/>
                  </a:lnTo>
                  <a:lnTo>
                    <a:pt x="0" y="0"/>
                  </a:lnTo>
                  <a:lnTo>
                    <a:pt x="89" y="0"/>
                  </a:lnTo>
                  <a:lnTo>
                    <a:pt x="89" y="95"/>
                  </a:lnTo>
                  <a:close/>
                </a:path>
              </a:pathLst>
            </a:cu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28" name="组合 2"/>
          <p:cNvGrpSpPr/>
          <p:nvPr/>
        </p:nvGrpSpPr>
        <p:grpSpPr>
          <a:xfrm>
            <a:off x="6527903" y="2420558"/>
            <a:ext cx="201612" cy="296863"/>
            <a:chOff x="6527903" y="2420558"/>
            <a:chExt cx="201612" cy="296863"/>
          </a:xfrm>
        </p:grpSpPr>
        <p:sp>
          <p:nvSpPr>
            <p:cNvPr id="129" name="Freeform 55"/>
            <p:cNvSpPr>
              <a:spLocks/>
            </p:cNvSpPr>
            <p:nvPr/>
          </p:nvSpPr>
          <p:spPr bwMode="auto">
            <a:xfrm>
              <a:off x="6527903" y="2420558"/>
              <a:ext cx="201612" cy="296863"/>
            </a:xfrm>
            <a:custGeom>
              <a:avLst/>
              <a:gdLst>
                <a:gd name="T0" fmla="*/ 127 w 127"/>
                <a:gd name="T1" fmla="*/ 126 h 187"/>
                <a:gd name="T2" fmla="*/ 67 w 127"/>
                <a:gd name="T3" fmla="*/ 187 h 187"/>
                <a:gd name="T4" fmla="*/ 0 w 127"/>
                <a:gd name="T5" fmla="*/ 126 h 187"/>
                <a:gd name="T6" fmla="*/ 0 w 127"/>
                <a:gd name="T7" fmla="*/ 0 h 187"/>
                <a:gd name="T8" fmla="*/ 127 w 127"/>
                <a:gd name="T9" fmla="*/ 0 h 187"/>
                <a:gd name="T10" fmla="*/ 127 w 127"/>
                <a:gd name="T11" fmla="*/ 12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" h="187">
                  <a:moveTo>
                    <a:pt x="127" y="126"/>
                  </a:moveTo>
                  <a:lnTo>
                    <a:pt x="67" y="187"/>
                  </a:lnTo>
                  <a:lnTo>
                    <a:pt x="0" y="126"/>
                  </a:lnTo>
                  <a:lnTo>
                    <a:pt x="0" y="0"/>
                  </a:lnTo>
                  <a:lnTo>
                    <a:pt x="127" y="0"/>
                  </a:lnTo>
                  <a:lnTo>
                    <a:pt x="127" y="126"/>
                  </a:lnTo>
                  <a:close/>
                </a:path>
              </a:pathLst>
            </a:custGeom>
            <a:noFill/>
            <a:ln w="11" cap="flat">
              <a:solidFill>
                <a:srgbClr val="1C2B3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56"/>
            <p:cNvSpPr>
              <a:spLocks/>
            </p:cNvSpPr>
            <p:nvPr/>
          </p:nvSpPr>
          <p:spPr bwMode="auto">
            <a:xfrm>
              <a:off x="6558066" y="2452308"/>
              <a:ext cx="141287" cy="219075"/>
            </a:xfrm>
            <a:custGeom>
              <a:avLst/>
              <a:gdLst>
                <a:gd name="T0" fmla="*/ 89 w 89"/>
                <a:gd name="T1" fmla="*/ 95 h 138"/>
                <a:gd name="T2" fmla="*/ 49 w 89"/>
                <a:gd name="T3" fmla="*/ 138 h 138"/>
                <a:gd name="T4" fmla="*/ 2 w 89"/>
                <a:gd name="T5" fmla="*/ 95 h 138"/>
                <a:gd name="T6" fmla="*/ 0 w 89"/>
                <a:gd name="T7" fmla="*/ 0 h 138"/>
                <a:gd name="T8" fmla="*/ 89 w 89"/>
                <a:gd name="T9" fmla="*/ 0 h 138"/>
                <a:gd name="T10" fmla="*/ 89 w 89"/>
                <a:gd name="T11" fmla="*/ 95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138">
                  <a:moveTo>
                    <a:pt x="89" y="95"/>
                  </a:moveTo>
                  <a:lnTo>
                    <a:pt x="49" y="138"/>
                  </a:lnTo>
                  <a:lnTo>
                    <a:pt x="2" y="95"/>
                  </a:lnTo>
                  <a:lnTo>
                    <a:pt x="0" y="0"/>
                  </a:lnTo>
                  <a:lnTo>
                    <a:pt x="89" y="0"/>
                  </a:lnTo>
                  <a:lnTo>
                    <a:pt x="89" y="95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32" name="组合 1"/>
          <p:cNvGrpSpPr/>
          <p:nvPr/>
        </p:nvGrpSpPr>
        <p:grpSpPr>
          <a:xfrm>
            <a:off x="7574954" y="1607631"/>
            <a:ext cx="201612" cy="296863"/>
            <a:chOff x="7574954" y="1607631"/>
            <a:chExt cx="201612" cy="296863"/>
          </a:xfrm>
        </p:grpSpPr>
        <p:sp>
          <p:nvSpPr>
            <p:cNvPr id="135" name="Freeform 55"/>
            <p:cNvSpPr>
              <a:spLocks/>
            </p:cNvSpPr>
            <p:nvPr/>
          </p:nvSpPr>
          <p:spPr bwMode="auto">
            <a:xfrm>
              <a:off x="7574954" y="1607631"/>
              <a:ext cx="201612" cy="296863"/>
            </a:xfrm>
            <a:custGeom>
              <a:avLst/>
              <a:gdLst>
                <a:gd name="T0" fmla="*/ 127 w 127"/>
                <a:gd name="T1" fmla="*/ 126 h 187"/>
                <a:gd name="T2" fmla="*/ 67 w 127"/>
                <a:gd name="T3" fmla="*/ 187 h 187"/>
                <a:gd name="T4" fmla="*/ 0 w 127"/>
                <a:gd name="T5" fmla="*/ 126 h 187"/>
                <a:gd name="T6" fmla="*/ 0 w 127"/>
                <a:gd name="T7" fmla="*/ 0 h 187"/>
                <a:gd name="T8" fmla="*/ 127 w 127"/>
                <a:gd name="T9" fmla="*/ 0 h 187"/>
                <a:gd name="T10" fmla="*/ 127 w 127"/>
                <a:gd name="T11" fmla="*/ 12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" h="187">
                  <a:moveTo>
                    <a:pt x="127" y="126"/>
                  </a:moveTo>
                  <a:lnTo>
                    <a:pt x="67" y="187"/>
                  </a:lnTo>
                  <a:lnTo>
                    <a:pt x="0" y="126"/>
                  </a:lnTo>
                  <a:lnTo>
                    <a:pt x="0" y="0"/>
                  </a:lnTo>
                  <a:lnTo>
                    <a:pt x="127" y="0"/>
                  </a:lnTo>
                  <a:lnTo>
                    <a:pt x="127" y="126"/>
                  </a:lnTo>
                  <a:close/>
                </a:path>
              </a:pathLst>
            </a:custGeom>
            <a:noFill/>
            <a:ln w="11" cap="flat">
              <a:solidFill>
                <a:srgbClr val="FC611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Freeform 56"/>
            <p:cNvSpPr>
              <a:spLocks/>
            </p:cNvSpPr>
            <p:nvPr/>
          </p:nvSpPr>
          <p:spPr bwMode="auto">
            <a:xfrm>
              <a:off x="7605117" y="1639381"/>
              <a:ext cx="141287" cy="219075"/>
            </a:xfrm>
            <a:custGeom>
              <a:avLst/>
              <a:gdLst>
                <a:gd name="T0" fmla="*/ 89 w 89"/>
                <a:gd name="T1" fmla="*/ 95 h 138"/>
                <a:gd name="T2" fmla="*/ 49 w 89"/>
                <a:gd name="T3" fmla="*/ 138 h 138"/>
                <a:gd name="T4" fmla="*/ 2 w 89"/>
                <a:gd name="T5" fmla="*/ 95 h 138"/>
                <a:gd name="T6" fmla="*/ 0 w 89"/>
                <a:gd name="T7" fmla="*/ 0 h 138"/>
                <a:gd name="T8" fmla="*/ 89 w 89"/>
                <a:gd name="T9" fmla="*/ 0 h 138"/>
                <a:gd name="T10" fmla="*/ 89 w 89"/>
                <a:gd name="T11" fmla="*/ 95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138">
                  <a:moveTo>
                    <a:pt x="89" y="95"/>
                  </a:moveTo>
                  <a:lnTo>
                    <a:pt x="49" y="138"/>
                  </a:lnTo>
                  <a:lnTo>
                    <a:pt x="2" y="95"/>
                  </a:lnTo>
                  <a:lnTo>
                    <a:pt x="0" y="0"/>
                  </a:lnTo>
                  <a:lnTo>
                    <a:pt x="89" y="0"/>
                  </a:lnTo>
                  <a:lnTo>
                    <a:pt x="89" y="95"/>
                  </a:lnTo>
                  <a:close/>
                </a:path>
              </a:pathLst>
            </a:cu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39" name="AutoShape 63"/>
          <p:cNvSpPr>
            <a:spLocks noChangeAspect="1" noChangeArrowheads="1" noTextEdit="1"/>
          </p:cNvSpPr>
          <p:nvPr/>
        </p:nvSpPr>
        <p:spPr bwMode="auto">
          <a:xfrm>
            <a:off x="4457868" y="1904365"/>
            <a:ext cx="3429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2" name="AutoShape 82"/>
          <p:cNvSpPr>
            <a:spLocks noChangeAspect="1" noChangeArrowheads="1" noTextEdit="1"/>
          </p:cNvSpPr>
          <p:nvPr/>
        </p:nvSpPr>
        <p:spPr bwMode="auto">
          <a:xfrm>
            <a:off x="4207835" y="3510915"/>
            <a:ext cx="314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43" name="组合 3138"/>
          <p:cNvGrpSpPr>
            <a:grpSpLocks noChangeAspect="1"/>
          </p:cNvGrpSpPr>
          <p:nvPr/>
        </p:nvGrpSpPr>
        <p:grpSpPr>
          <a:xfrm>
            <a:off x="4444515" y="1908504"/>
            <a:ext cx="345281" cy="395288"/>
            <a:chOff x="8639177" y="-327026"/>
            <a:chExt cx="690563" cy="790577"/>
          </a:xfrm>
        </p:grpSpPr>
        <p:sp>
          <p:nvSpPr>
            <p:cNvPr id="144" name="Oval 89"/>
            <p:cNvSpPr>
              <a:spLocks noChangeArrowheads="1"/>
            </p:cNvSpPr>
            <p:nvPr/>
          </p:nvSpPr>
          <p:spPr bwMode="auto">
            <a:xfrm>
              <a:off x="8639177" y="-327026"/>
              <a:ext cx="690563" cy="296863"/>
            </a:xfrm>
            <a:prstGeom prst="ellipse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Freeform 90"/>
            <p:cNvSpPr>
              <a:spLocks/>
            </p:cNvSpPr>
            <p:nvPr/>
          </p:nvSpPr>
          <p:spPr bwMode="auto">
            <a:xfrm>
              <a:off x="8639177" y="223838"/>
              <a:ext cx="690563" cy="239713"/>
            </a:xfrm>
            <a:custGeom>
              <a:avLst/>
              <a:gdLst>
                <a:gd name="T0" fmla="*/ 0 w 184"/>
                <a:gd name="T1" fmla="*/ 0 h 64"/>
                <a:gd name="T2" fmla="*/ 0 w 184"/>
                <a:gd name="T3" fmla="*/ 16 h 64"/>
                <a:gd name="T4" fmla="*/ 0 w 184"/>
                <a:gd name="T5" fmla="*/ 24 h 64"/>
                <a:gd name="T6" fmla="*/ 92 w 184"/>
                <a:gd name="T7" fmla="*/ 64 h 64"/>
                <a:gd name="T8" fmla="*/ 184 w 184"/>
                <a:gd name="T9" fmla="*/ 24 h 64"/>
                <a:gd name="T10" fmla="*/ 184 w 184"/>
                <a:gd name="T11" fmla="*/ 16 h 64"/>
                <a:gd name="T12" fmla="*/ 184 w 184"/>
                <a:gd name="T13" fmla="*/ 0 h 64"/>
                <a:gd name="T14" fmla="*/ 92 w 184"/>
                <a:gd name="T15" fmla="*/ 29 h 64"/>
                <a:gd name="T16" fmla="*/ 0 w 184"/>
                <a:gd name="T1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64">
                  <a:moveTo>
                    <a:pt x="0" y="0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43"/>
                    <a:pt x="38" y="64"/>
                    <a:pt x="92" y="64"/>
                  </a:cubicBezTo>
                  <a:cubicBezTo>
                    <a:pt x="147" y="64"/>
                    <a:pt x="184" y="43"/>
                    <a:pt x="184" y="24"/>
                  </a:cubicBezTo>
                  <a:cubicBezTo>
                    <a:pt x="184" y="16"/>
                    <a:pt x="184" y="16"/>
                    <a:pt x="184" y="16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69" y="17"/>
                    <a:pt x="133" y="29"/>
                    <a:pt x="92" y="29"/>
                  </a:cubicBezTo>
                  <a:cubicBezTo>
                    <a:pt x="51" y="29"/>
                    <a:pt x="16" y="17"/>
                    <a:pt x="0" y="0"/>
                  </a:cubicBezTo>
                  <a:close/>
                </a:path>
              </a:pathLst>
            </a:cu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Freeform 91"/>
            <p:cNvSpPr>
              <a:spLocks/>
            </p:cNvSpPr>
            <p:nvPr/>
          </p:nvSpPr>
          <p:spPr bwMode="auto">
            <a:xfrm>
              <a:off x="8639177" y="58737"/>
              <a:ext cx="690563" cy="239713"/>
            </a:xfrm>
            <a:custGeom>
              <a:avLst/>
              <a:gdLst>
                <a:gd name="T0" fmla="*/ 0 w 184"/>
                <a:gd name="T1" fmla="*/ 0 h 64"/>
                <a:gd name="T2" fmla="*/ 0 w 184"/>
                <a:gd name="T3" fmla="*/ 10 h 64"/>
                <a:gd name="T4" fmla="*/ 0 w 184"/>
                <a:gd name="T5" fmla="*/ 24 h 64"/>
                <a:gd name="T6" fmla="*/ 92 w 184"/>
                <a:gd name="T7" fmla="*/ 64 h 64"/>
                <a:gd name="T8" fmla="*/ 184 w 184"/>
                <a:gd name="T9" fmla="*/ 24 h 64"/>
                <a:gd name="T10" fmla="*/ 184 w 184"/>
                <a:gd name="T11" fmla="*/ 0 h 64"/>
                <a:gd name="T12" fmla="*/ 92 w 184"/>
                <a:gd name="T13" fmla="*/ 29 h 64"/>
                <a:gd name="T14" fmla="*/ 0 w 184"/>
                <a:gd name="T1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4" h="64">
                  <a:moveTo>
                    <a:pt x="0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43"/>
                    <a:pt x="38" y="64"/>
                    <a:pt x="92" y="64"/>
                  </a:cubicBezTo>
                  <a:cubicBezTo>
                    <a:pt x="147" y="64"/>
                    <a:pt x="184" y="43"/>
                    <a:pt x="184" y="24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69" y="17"/>
                    <a:pt x="133" y="29"/>
                    <a:pt x="92" y="29"/>
                  </a:cubicBezTo>
                  <a:cubicBezTo>
                    <a:pt x="51" y="29"/>
                    <a:pt x="16" y="17"/>
                    <a:pt x="0" y="0"/>
                  </a:cubicBezTo>
                  <a:close/>
                </a:path>
              </a:pathLst>
            </a:cu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92"/>
            <p:cNvSpPr>
              <a:spLocks/>
            </p:cNvSpPr>
            <p:nvPr/>
          </p:nvSpPr>
          <p:spPr bwMode="auto">
            <a:xfrm>
              <a:off x="8639177" y="-101600"/>
              <a:ext cx="690563" cy="234951"/>
            </a:xfrm>
            <a:custGeom>
              <a:avLst/>
              <a:gdLst>
                <a:gd name="T0" fmla="*/ 0 w 184"/>
                <a:gd name="T1" fmla="*/ 0 h 63"/>
                <a:gd name="T2" fmla="*/ 0 w 184"/>
                <a:gd name="T3" fmla="*/ 24 h 63"/>
                <a:gd name="T4" fmla="*/ 92 w 184"/>
                <a:gd name="T5" fmla="*/ 63 h 63"/>
                <a:gd name="T6" fmla="*/ 184 w 184"/>
                <a:gd name="T7" fmla="*/ 24 h 63"/>
                <a:gd name="T8" fmla="*/ 184 w 184"/>
                <a:gd name="T9" fmla="*/ 0 h 63"/>
                <a:gd name="T10" fmla="*/ 92 w 184"/>
                <a:gd name="T11" fmla="*/ 28 h 63"/>
                <a:gd name="T12" fmla="*/ 0 w 184"/>
                <a:gd name="T1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63">
                  <a:moveTo>
                    <a:pt x="0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42"/>
                    <a:pt x="38" y="63"/>
                    <a:pt x="92" y="63"/>
                  </a:cubicBezTo>
                  <a:cubicBezTo>
                    <a:pt x="147" y="63"/>
                    <a:pt x="184" y="42"/>
                    <a:pt x="184" y="24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69" y="16"/>
                    <a:pt x="133" y="28"/>
                    <a:pt x="92" y="28"/>
                  </a:cubicBezTo>
                  <a:cubicBezTo>
                    <a:pt x="51" y="28"/>
                    <a:pt x="16" y="16"/>
                    <a:pt x="0" y="0"/>
                  </a:cubicBezTo>
                  <a:close/>
                </a:path>
              </a:pathLst>
            </a:cu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48" name="组合 3140"/>
          <p:cNvGrpSpPr>
            <a:grpSpLocks noChangeAspect="1"/>
          </p:cNvGrpSpPr>
          <p:nvPr/>
        </p:nvGrpSpPr>
        <p:grpSpPr>
          <a:xfrm>
            <a:off x="4445961" y="3499509"/>
            <a:ext cx="335367" cy="486195"/>
            <a:chOff x="576264" y="966790"/>
            <a:chExt cx="600075" cy="869952"/>
          </a:xfrm>
        </p:grpSpPr>
        <p:sp>
          <p:nvSpPr>
            <p:cNvPr id="149" name="Freeform 93"/>
            <p:cNvSpPr>
              <a:spLocks/>
            </p:cNvSpPr>
            <p:nvPr/>
          </p:nvSpPr>
          <p:spPr bwMode="auto">
            <a:xfrm>
              <a:off x="576264" y="966790"/>
              <a:ext cx="600075" cy="720727"/>
            </a:xfrm>
            <a:custGeom>
              <a:avLst/>
              <a:gdLst>
                <a:gd name="T0" fmla="*/ 32 w 160"/>
                <a:gd name="T1" fmla="*/ 144 h 192"/>
                <a:gd name="T2" fmla="*/ 33 w 160"/>
                <a:gd name="T3" fmla="*/ 145 h 192"/>
                <a:gd name="T4" fmla="*/ 33 w 160"/>
                <a:gd name="T5" fmla="*/ 145 h 192"/>
                <a:gd name="T6" fmla="*/ 48 w 160"/>
                <a:gd name="T7" fmla="*/ 176 h 192"/>
                <a:gd name="T8" fmla="*/ 48 w 160"/>
                <a:gd name="T9" fmla="*/ 192 h 192"/>
                <a:gd name="T10" fmla="*/ 76 w 160"/>
                <a:gd name="T11" fmla="*/ 192 h 192"/>
                <a:gd name="T12" fmla="*/ 76 w 160"/>
                <a:gd name="T13" fmla="*/ 95 h 192"/>
                <a:gd name="T14" fmla="*/ 64 w 160"/>
                <a:gd name="T15" fmla="*/ 80 h 192"/>
                <a:gd name="T16" fmla="*/ 80 w 160"/>
                <a:gd name="T17" fmla="*/ 64 h 192"/>
                <a:gd name="T18" fmla="*/ 96 w 160"/>
                <a:gd name="T19" fmla="*/ 80 h 192"/>
                <a:gd name="T20" fmla="*/ 84 w 160"/>
                <a:gd name="T21" fmla="*/ 95 h 192"/>
                <a:gd name="T22" fmla="*/ 84 w 160"/>
                <a:gd name="T23" fmla="*/ 192 h 192"/>
                <a:gd name="T24" fmla="*/ 112 w 160"/>
                <a:gd name="T25" fmla="*/ 192 h 192"/>
                <a:gd name="T26" fmla="*/ 112 w 160"/>
                <a:gd name="T27" fmla="*/ 176 h 192"/>
                <a:gd name="T28" fmla="*/ 128 w 160"/>
                <a:gd name="T29" fmla="*/ 144 h 192"/>
                <a:gd name="T30" fmla="*/ 128 w 160"/>
                <a:gd name="T31" fmla="*/ 144 h 192"/>
                <a:gd name="T32" fmla="*/ 160 w 160"/>
                <a:gd name="T33" fmla="*/ 80 h 192"/>
                <a:gd name="T34" fmla="*/ 80 w 160"/>
                <a:gd name="T35" fmla="*/ 0 h 192"/>
                <a:gd name="T36" fmla="*/ 0 w 160"/>
                <a:gd name="T37" fmla="*/ 80 h 192"/>
                <a:gd name="T38" fmla="*/ 32 w 160"/>
                <a:gd name="T39" fmla="*/ 14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0" h="192">
                  <a:moveTo>
                    <a:pt x="32" y="144"/>
                  </a:moveTo>
                  <a:cubicBezTo>
                    <a:pt x="32" y="144"/>
                    <a:pt x="32" y="144"/>
                    <a:pt x="33" y="145"/>
                  </a:cubicBezTo>
                  <a:cubicBezTo>
                    <a:pt x="33" y="145"/>
                    <a:pt x="33" y="145"/>
                    <a:pt x="33" y="145"/>
                  </a:cubicBezTo>
                  <a:cubicBezTo>
                    <a:pt x="39" y="149"/>
                    <a:pt x="48" y="161"/>
                    <a:pt x="48" y="176"/>
                  </a:cubicBezTo>
                  <a:cubicBezTo>
                    <a:pt x="48" y="192"/>
                    <a:pt x="48" y="192"/>
                    <a:pt x="48" y="192"/>
                  </a:cubicBezTo>
                  <a:cubicBezTo>
                    <a:pt x="76" y="192"/>
                    <a:pt x="76" y="192"/>
                    <a:pt x="76" y="192"/>
                  </a:cubicBezTo>
                  <a:cubicBezTo>
                    <a:pt x="76" y="95"/>
                    <a:pt x="76" y="95"/>
                    <a:pt x="76" y="95"/>
                  </a:cubicBezTo>
                  <a:cubicBezTo>
                    <a:pt x="69" y="93"/>
                    <a:pt x="64" y="87"/>
                    <a:pt x="64" y="80"/>
                  </a:cubicBezTo>
                  <a:cubicBezTo>
                    <a:pt x="64" y="71"/>
                    <a:pt x="71" y="64"/>
                    <a:pt x="80" y="64"/>
                  </a:cubicBezTo>
                  <a:cubicBezTo>
                    <a:pt x="89" y="64"/>
                    <a:pt x="96" y="71"/>
                    <a:pt x="96" y="80"/>
                  </a:cubicBezTo>
                  <a:cubicBezTo>
                    <a:pt x="96" y="87"/>
                    <a:pt x="91" y="93"/>
                    <a:pt x="84" y="95"/>
                  </a:cubicBezTo>
                  <a:cubicBezTo>
                    <a:pt x="84" y="192"/>
                    <a:pt x="84" y="192"/>
                    <a:pt x="84" y="192"/>
                  </a:cubicBezTo>
                  <a:cubicBezTo>
                    <a:pt x="112" y="192"/>
                    <a:pt x="112" y="192"/>
                    <a:pt x="112" y="192"/>
                  </a:cubicBezTo>
                  <a:cubicBezTo>
                    <a:pt x="112" y="176"/>
                    <a:pt x="112" y="176"/>
                    <a:pt x="112" y="176"/>
                  </a:cubicBezTo>
                  <a:cubicBezTo>
                    <a:pt x="112" y="160"/>
                    <a:pt x="121" y="148"/>
                    <a:pt x="128" y="144"/>
                  </a:cubicBezTo>
                  <a:cubicBezTo>
                    <a:pt x="128" y="144"/>
                    <a:pt x="128" y="144"/>
                    <a:pt x="128" y="144"/>
                  </a:cubicBezTo>
                  <a:cubicBezTo>
                    <a:pt x="147" y="129"/>
                    <a:pt x="160" y="106"/>
                    <a:pt x="160" y="80"/>
                  </a:cubicBezTo>
                  <a:cubicBezTo>
                    <a:pt x="160" y="36"/>
                    <a:pt x="124" y="0"/>
                    <a:pt x="80" y="0"/>
                  </a:cubicBezTo>
                  <a:cubicBezTo>
                    <a:pt x="36" y="0"/>
                    <a:pt x="0" y="36"/>
                    <a:pt x="0" y="80"/>
                  </a:cubicBezTo>
                  <a:cubicBezTo>
                    <a:pt x="0" y="106"/>
                    <a:pt x="12" y="129"/>
                    <a:pt x="32" y="144"/>
                  </a:cubicBezTo>
                  <a:close/>
                </a:path>
              </a:pathLst>
            </a:cu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Rectangle 94"/>
            <p:cNvSpPr>
              <a:spLocks noChangeArrowheads="1"/>
            </p:cNvSpPr>
            <p:nvPr/>
          </p:nvSpPr>
          <p:spPr bwMode="auto">
            <a:xfrm>
              <a:off x="755652" y="1717679"/>
              <a:ext cx="241300" cy="119063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51" name="组合 3139"/>
          <p:cNvGrpSpPr>
            <a:grpSpLocks noChangeAspect="1"/>
          </p:cNvGrpSpPr>
          <p:nvPr/>
        </p:nvGrpSpPr>
        <p:grpSpPr>
          <a:xfrm>
            <a:off x="4404687" y="2724743"/>
            <a:ext cx="417917" cy="418804"/>
            <a:chOff x="8628065" y="1041402"/>
            <a:chExt cx="749300" cy="750889"/>
          </a:xfrm>
        </p:grpSpPr>
        <p:sp>
          <p:nvSpPr>
            <p:cNvPr id="152" name="Freeform 95"/>
            <p:cNvSpPr>
              <a:spLocks/>
            </p:cNvSpPr>
            <p:nvPr/>
          </p:nvSpPr>
          <p:spPr bwMode="auto">
            <a:xfrm>
              <a:off x="8628065" y="1431928"/>
              <a:ext cx="300038" cy="311151"/>
            </a:xfrm>
            <a:custGeom>
              <a:avLst/>
              <a:gdLst>
                <a:gd name="T0" fmla="*/ 55 w 80"/>
                <a:gd name="T1" fmla="*/ 76 h 83"/>
                <a:gd name="T2" fmla="*/ 80 w 80"/>
                <a:gd name="T3" fmla="*/ 0 h 83"/>
                <a:gd name="T4" fmla="*/ 0 w 80"/>
                <a:gd name="T5" fmla="*/ 0 h 83"/>
                <a:gd name="T6" fmla="*/ 50 w 80"/>
                <a:gd name="T7" fmla="*/ 83 h 83"/>
                <a:gd name="T8" fmla="*/ 55 w 80"/>
                <a:gd name="T9" fmla="*/ 7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83">
                  <a:moveTo>
                    <a:pt x="55" y="76"/>
                  </a:moveTo>
                  <a:cubicBezTo>
                    <a:pt x="71" y="54"/>
                    <a:pt x="79" y="28"/>
                    <a:pt x="8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35"/>
                    <a:pt x="21" y="66"/>
                    <a:pt x="50" y="83"/>
                  </a:cubicBezTo>
                  <a:cubicBezTo>
                    <a:pt x="50" y="83"/>
                    <a:pt x="53" y="79"/>
                    <a:pt x="55" y="76"/>
                  </a:cubicBez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Freeform 96"/>
            <p:cNvSpPr>
              <a:spLocks/>
            </p:cNvSpPr>
            <p:nvPr/>
          </p:nvSpPr>
          <p:spPr bwMode="auto">
            <a:xfrm>
              <a:off x="8815390" y="1041402"/>
              <a:ext cx="374650" cy="360363"/>
            </a:xfrm>
            <a:custGeom>
              <a:avLst/>
              <a:gdLst>
                <a:gd name="T0" fmla="*/ 7 w 100"/>
                <a:gd name="T1" fmla="*/ 10 h 96"/>
                <a:gd name="T2" fmla="*/ 12 w 100"/>
                <a:gd name="T3" fmla="*/ 16 h 96"/>
                <a:gd name="T4" fmla="*/ 38 w 100"/>
                <a:gd name="T5" fmla="*/ 96 h 96"/>
                <a:gd name="T6" fmla="*/ 62 w 100"/>
                <a:gd name="T7" fmla="*/ 96 h 96"/>
                <a:gd name="T8" fmla="*/ 88 w 100"/>
                <a:gd name="T9" fmla="*/ 16 h 96"/>
                <a:gd name="T10" fmla="*/ 93 w 100"/>
                <a:gd name="T11" fmla="*/ 10 h 96"/>
                <a:gd name="T12" fmla="*/ 100 w 100"/>
                <a:gd name="T13" fmla="*/ 14 h 96"/>
                <a:gd name="T14" fmla="*/ 50 w 100"/>
                <a:gd name="T15" fmla="*/ 0 h 96"/>
                <a:gd name="T16" fmla="*/ 0 w 100"/>
                <a:gd name="T17" fmla="*/ 13 h 96"/>
                <a:gd name="T18" fmla="*/ 7 w 100"/>
                <a:gd name="T19" fmla="*/ 1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96">
                  <a:moveTo>
                    <a:pt x="7" y="10"/>
                  </a:moveTo>
                  <a:cubicBezTo>
                    <a:pt x="9" y="12"/>
                    <a:pt x="12" y="16"/>
                    <a:pt x="12" y="16"/>
                  </a:cubicBezTo>
                  <a:cubicBezTo>
                    <a:pt x="29" y="40"/>
                    <a:pt x="37" y="67"/>
                    <a:pt x="38" y="96"/>
                  </a:cubicBezTo>
                  <a:cubicBezTo>
                    <a:pt x="62" y="96"/>
                    <a:pt x="62" y="96"/>
                    <a:pt x="62" y="96"/>
                  </a:cubicBezTo>
                  <a:cubicBezTo>
                    <a:pt x="63" y="67"/>
                    <a:pt x="72" y="40"/>
                    <a:pt x="88" y="16"/>
                  </a:cubicBezTo>
                  <a:cubicBezTo>
                    <a:pt x="88" y="16"/>
                    <a:pt x="91" y="12"/>
                    <a:pt x="93" y="10"/>
                  </a:cubicBezTo>
                  <a:cubicBezTo>
                    <a:pt x="96" y="11"/>
                    <a:pt x="98" y="12"/>
                    <a:pt x="100" y="14"/>
                  </a:cubicBezTo>
                  <a:cubicBezTo>
                    <a:pt x="86" y="5"/>
                    <a:pt x="68" y="0"/>
                    <a:pt x="50" y="0"/>
                  </a:cubicBezTo>
                  <a:cubicBezTo>
                    <a:pt x="32" y="0"/>
                    <a:pt x="15" y="5"/>
                    <a:pt x="0" y="13"/>
                  </a:cubicBezTo>
                  <a:cubicBezTo>
                    <a:pt x="3" y="12"/>
                    <a:pt x="5" y="11"/>
                    <a:pt x="7" y="10"/>
                  </a:cubicBez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Freeform 97"/>
            <p:cNvSpPr>
              <a:spLocks/>
            </p:cNvSpPr>
            <p:nvPr/>
          </p:nvSpPr>
          <p:spPr bwMode="auto">
            <a:xfrm>
              <a:off x="9077327" y="1093790"/>
              <a:ext cx="300038" cy="307976"/>
            </a:xfrm>
            <a:custGeom>
              <a:avLst/>
              <a:gdLst>
                <a:gd name="T0" fmla="*/ 25 w 80"/>
                <a:gd name="T1" fmla="*/ 6 h 82"/>
                <a:gd name="T2" fmla="*/ 0 w 80"/>
                <a:gd name="T3" fmla="*/ 82 h 82"/>
                <a:gd name="T4" fmla="*/ 80 w 80"/>
                <a:gd name="T5" fmla="*/ 82 h 82"/>
                <a:gd name="T6" fmla="*/ 30 w 80"/>
                <a:gd name="T7" fmla="*/ 0 h 82"/>
                <a:gd name="T8" fmla="*/ 25 w 80"/>
                <a:gd name="T9" fmla="*/ 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82">
                  <a:moveTo>
                    <a:pt x="25" y="6"/>
                  </a:moveTo>
                  <a:cubicBezTo>
                    <a:pt x="10" y="28"/>
                    <a:pt x="1" y="55"/>
                    <a:pt x="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79" y="47"/>
                    <a:pt x="59" y="16"/>
                    <a:pt x="30" y="0"/>
                  </a:cubicBezTo>
                  <a:cubicBezTo>
                    <a:pt x="30" y="0"/>
                    <a:pt x="27" y="4"/>
                    <a:pt x="25" y="6"/>
                  </a:cubicBez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98"/>
            <p:cNvSpPr>
              <a:spLocks/>
            </p:cNvSpPr>
            <p:nvPr/>
          </p:nvSpPr>
          <p:spPr bwMode="auto">
            <a:xfrm>
              <a:off x="8628065" y="1090615"/>
              <a:ext cx="300038" cy="311151"/>
            </a:xfrm>
            <a:custGeom>
              <a:avLst/>
              <a:gdLst>
                <a:gd name="T0" fmla="*/ 80 w 80"/>
                <a:gd name="T1" fmla="*/ 83 h 83"/>
                <a:gd name="T2" fmla="*/ 55 w 80"/>
                <a:gd name="T3" fmla="*/ 7 h 83"/>
                <a:gd name="T4" fmla="*/ 50 w 80"/>
                <a:gd name="T5" fmla="*/ 0 h 83"/>
                <a:gd name="T6" fmla="*/ 0 w 80"/>
                <a:gd name="T7" fmla="*/ 83 h 83"/>
                <a:gd name="T8" fmla="*/ 80 w 80"/>
                <a:gd name="T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83">
                  <a:moveTo>
                    <a:pt x="80" y="83"/>
                  </a:moveTo>
                  <a:cubicBezTo>
                    <a:pt x="79" y="56"/>
                    <a:pt x="71" y="29"/>
                    <a:pt x="55" y="7"/>
                  </a:cubicBezTo>
                  <a:cubicBezTo>
                    <a:pt x="54" y="5"/>
                    <a:pt x="52" y="2"/>
                    <a:pt x="50" y="0"/>
                  </a:cubicBezTo>
                  <a:cubicBezTo>
                    <a:pt x="21" y="17"/>
                    <a:pt x="2" y="48"/>
                    <a:pt x="0" y="83"/>
                  </a:cubicBezTo>
                  <a:lnTo>
                    <a:pt x="80" y="83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99"/>
            <p:cNvSpPr>
              <a:spLocks/>
            </p:cNvSpPr>
            <p:nvPr/>
          </p:nvSpPr>
          <p:spPr bwMode="auto">
            <a:xfrm>
              <a:off x="9077327" y="1431928"/>
              <a:ext cx="300038" cy="322263"/>
            </a:xfrm>
            <a:custGeom>
              <a:avLst/>
              <a:gdLst>
                <a:gd name="T0" fmla="*/ 0 w 80"/>
                <a:gd name="T1" fmla="*/ 0 h 86"/>
                <a:gd name="T2" fmla="*/ 25 w 80"/>
                <a:gd name="T3" fmla="*/ 76 h 86"/>
                <a:gd name="T4" fmla="*/ 30 w 80"/>
                <a:gd name="T5" fmla="*/ 83 h 86"/>
                <a:gd name="T6" fmla="*/ 23 w 80"/>
                <a:gd name="T7" fmla="*/ 86 h 86"/>
                <a:gd name="T8" fmla="*/ 80 w 80"/>
                <a:gd name="T9" fmla="*/ 0 h 86"/>
                <a:gd name="T10" fmla="*/ 0 w 80"/>
                <a:gd name="T11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86">
                  <a:moveTo>
                    <a:pt x="0" y="0"/>
                  </a:moveTo>
                  <a:cubicBezTo>
                    <a:pt x="1" y="28"/>
                    <a:pt x="10" y="54"/>
                    <a:pt x="25" y="76"/>
                  </a:cubicBezTo>
                  <a:cubicBezTo>
                    <a:pt x="27" y="78"/>
                    <a:pt x="30" y="82"/>
                    <a:pt x="30" y="83"/>
                  </a:cubicBezTo>
                  <a:cubicBezTo>
                    <a:pt x="28" y="84"/>
                    <a:pt x="26" y="85"/>
                    <a:pt x="23" y="86"/>
                  </a:cubicBezTo>
                  <a:cubicBezTo>
                    <a:pt x="56" y="71"/>
                    <a:pt x="79" y="38"/>
                    <a:pt x="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Freeform 100"/>
            <p:cNvSpPr>
              <a:spLocks/>
            </p:cNvSpPr>
            <p:nvPr/>
          </p:nvSpPr>
          <p:spPr bwMode="auto">
            <a:xfrm>
              <a:off x="8815390" y="1431928"/>
              <a:ext cx="349250" cy="360363"/>
            </a:xfrm>
            <a:custGeom>
              <a:avLst/>
              <a:gdLst>
                <a:gd name="T0" fmla="*/ 88 w 93"/>
                <a:gd name="T1" fmla="*/ 80 h 96"/>
                <a:gd name="T2" fmla="*/ 62 w 93"/>
                <a:gd name="T3" fmla="*/ 0 h 96"/>
                <a:gd name="T4" fmla="*/ 38 w 93"/>
                <a:gd name="T5" fmla="*/ 0 h 96"/>
                <a:gd name="T6" fmla="*/ 12 w 93"/>
                <a:gd name="T7" fmla="*/ 80 h 96"/>
                <a:gd name="T8" fmla="*/ 7 w 93"/>
                <a:gd name="T9" fmla="*/ 86 h 96"/>
                <a:gd name="T10" fmla="*/ 0 w 93"/>
                <a:gd name="T11" fmla="*/ 83 h 96"/>
                <a:gd name="T12" fmla="*/ 50 w 93"/>
                <a:gd name="T13" fmla="*/ 96 h 96"/>
                <a:gd name="T14" fmla="*/ 93 w 93"/>
                <a:gd name="T15" fmla="*/ 86 h 96"/>
                <a:gd name="T16" fmla="*/ 88 w 93"/>
                <a:gd name="T17" fmla="*/ 8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96">
                  <a:moveTo>
                    <a:pt x="88" y="80"/>
                  </a:moveTo>
                  <a:cubicBezTo>
                    <a:pt x="72" y="56"/>
                    <a:pt x="63" y="29"/>
                    <a:pt x="62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7" y="29"/>
                    <a:pt x="29" y="56"/>
                    <a:pt x="12" y="80"/>
                  </a:cubicBezTo>
                  <a:cubicBezTo>
                    <a:pt x="12" y="80"/>
                    <a:pt x="9" y="84"/>
                    <a:pt x="7" y="86"/>
                  </a:cubicBezTo>
                  <a:cubicBezTo>
                    <a:pt x="5" y="85"/>
                    <a:pt x="3" y="84"/>
                    <a:pt x="0" y="83"/>
                  </a:cubicBezTo>
                  <a:cubicBezTo>
                    <a:pt x="15" y="91"/>
                    <a:pt x="32" y="96"/>
                    <a:pt x="50" y="96"/>
                  </a:cubicBezTo>
                  <a:cubicBezTo>
                    <a:pt x="66" y="96"/>
                    <a:pt x="80" y="93"/>
                    <a:pt x="93" y="86"/>
                  </a:cubicBezTo>
                  <a:cubicBezTo>
                    <a:pt x="91" y="84"/>
                    <a:pt x="88" y="80"/>
                    <a:pt x="88" y="80"/>
                  </a:cubicBez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aphicFrame>
        <p:nvGraphicFramePr>
          <p:cNvPr id="158" name="图表 157"/>
          <p:cNvGraphicFramePr/>
          <p:nvPr>
            <p:extLst/>
          </p:nvPr>
        </p:nvGraphicFramePr>
        <p:xfrm>
          <a:off x="4825956" y="15516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40" name="图片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690" y="1530456"/>
            <a:ext cx="4733828" cy="2394234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5"/>
          <a:srcRect t="1" r="29645" b="-184"/>
          <a:stretch/>
        </p:blipFill>
        <p:spPr>
          <a:xfrm>
            <a:off x="4667043" y="1748918"/>
            <a:ext cx="3788152" cy="2077927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2192" y="1750982"/>
            <a:ext cx="2033568" cy="211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692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89EE7-C798-4E5C-9338-2BD7BFF69A97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464F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连接符 54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464F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518643" y="196070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smtClean="0">
                <a:solidFill>
                  <a:srgbClr val="464F5A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任务完成情况</a:t>
            </a:r>
            <a:endParaRPr lang="zh-CN" altLang="en-US" sz="2000" b="1" dirty="0">
              <a:solidFill>
                <a:srgbClr val="464F5A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7" name="TextBox 10"/>
          <p:cNvSpPr txBox="1"/>
          <p:nvPr/>
        </p:nvSpPr>
        <p:spPr>
          <a:xfrm>
            <a:off x="524734" y="478536"/>
            <a:ext cx="1507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dirty="0" err="1" smtClean="0">
                <a:solidFill>
                  <a:srgbClr val="464F5A"/>
                </a:solidFill>
              </a:rPr>
              <a:t>whyNotDance</a:t>
            </a:r>
            <a:endParaRPr lang="en-US" altLang="zh-CN" sz="1800" b="0" dirty="0" smtClean="0">
              <a:solidFill>
                <a:srgbClr val="464F5A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569487" y="1777272"/>
            <a:ext cx="31734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zh-CN" altLang="en-US" sz="1600" dirty="0" smtClean="0">
                <a:solidFill>
                  <a:srgbClr val="1C2B38"/>
                </a:solidFill>
              </a:rPr>
              <a:t>获取填写者的信息</a:t>
            </a:r>
            <a:endParaRPr lang="en-US" altLang="zh-CN" sz="1600" dirty="0" smtClean="0">
              <a:solidFill>
                <a:srgbClr val="1C2B38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zh-CN" altLang="en-US" sz="1600" dirty="0" smtClean="0">
                <a:solidFill>
                  <a:srgbClr val="1C2B38"/>
                </a:solidFill>
              </a:rPr>
              <a:t>填写后问卷的信息提交</a:t>
            </a:r>
            <a:endParaRPr lang="en-US" altLang="zh-CN" sz="1600" dirty="0" smtClean="0">
              <a:solidFill>
                <a:srgbClr val="1C2B38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zh-CN" altLang="en-US" sz="1600" dirty="0" smtClean="0">
                <a:solidFill>
                  <a:srgbClr val="1C2B38"/>
                </a:solidFill>
              </a:rPr>
              <a:t>用户提交信息的格式转换</a:t>
            </a:r>
          </a:p>
        </p:txBody>
      </p:sp>
      <p:sp>
        <p:nvSpPr>
          <p:cNvPr id="119" name="TextBox 6"/>
          <p:cNvSpPr txBox="1"/>
          <p:nvPr/>
        </p:nvSpPr>
        <p:spPr>
          <a:xfrm>
            <a:off x="1524719" y="1172462"/>
            <a:ext cx="1170513" cy="484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550" b="1" dirty="0">
                <a:solidFill>
                  <a:srgbClr val="1C2B38"/>
                </a:solidFill>
              </a:rPr>
              <a:t>田文龙</a:t>
            </a:r>
          </a:p>
        </p:txBody>
      </p:sp>
      <p:cxnSp>
        <p:nvCxnSpPr>
          <p:cNvPr id="120" name="直接连接符 101"/>
          <p:cNvCxnSpPr/>
          <p:nvPr/>
        </p:nvCxnSpPr>
        <p:spPr>
          <a:xfrm>
            <a:off x="4046744" y="1311275"/>
            <a:ext cx="0" cy="3170417"/>
          </a:xfrm>
          <a:prstGeom prst="line">
            <a:avLst/>
          </a:prstGeom>
          <a:ln>
            <a:solidFill>
              <a:srgbClr val="464F5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组合 4"/>
          <p:cNvGrpSpPr/>
          <p:nvPr/>
        </p:nvGrpSpPr>
        <p:grpSpPr>
          <a:xfrm>
            <a:off x="6110867" y="3255422"/>
            <a:ext cx="201612" cy="296863"/>
            <a:chOff x="6110867" y="3255422"/>
            <a:chExt cx="201612" cy="296863"/>
          </a:xfrm>
        </p:grpSpPr>
        <p:sp>
          <p:nvSpPr>
            <p:cNvPr id="124" name="Freeform 55"/>
            <p:cNvSpPr>
              <a:spLocks/>
            </p:cNvSpPr>
            <p:nvPr/>
          </p:nvSpPr>
          <p:spPr bwMode="auto">
            <a:xfrm>
              <a:off x="6110867" y="3255422"/>
              <a:ext cx="201612" cy="296863"/>
            </a:xfrm>
            <a:custGeom>
              <a:avLst/>
              <a:gdLst>
                <a:gd name="T0" fmla="*/ 127 w 127"/>
                <a:gd name="T1" fmla="*/ 126 h 187"/>
                <a:gd name="T2" fmla="*/ 67 w 127"/>
                <a:gd name="T3" fmla="*/ 187 h 187"/>
                <a:gd name="T4" fmla="*/ 0 w 127"/>
                <a:gd name="T5" fmla="*/ 126 h 187"/>
                <a:gd name="T6" fmla="*/ 0 w 127"/>
                <a:gd name="T7" fmla="*/ 0 h 187"/>
                <a:gd name="T8" fmla="*/ 127 w 127"/>
                <a:gd name="T9" fmla="*/ 0 h 187"/>
                <a:gd name="T10" fmla="*/ 127 w 127"/>
                <a:gd name="T11" fmla="*/ 12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" h="187">
                  <a:moveTo>
                    <a:pt x="127" y="126"/>
                  </a:moveTo>
                  <a:lnTo>
                    <a:pt x="67" y="187"/>
                  </a:lnTo>
                  <a:lnTo>
                    <a:pt x="0" y="126"/>
                  </a:lnTo>
                  <a:lnTo>
                    <a:pt x="0" y="0"/>
                  </a:lnTo>
                  <a:lnTo>
                    <a:pt x="127" y="0"/>
                  </a:lnTo>
                  <a:lnTo>
                    <a:pt x="127" y="126"/>
                  </a:lnTo>
                  <a:close/>
                </a:path>
              </a:pathLst>
            </a:custGeom>
            <a:noFill/>
            <a:ln w="11" cap="flat">
              <a:solidFill>
                <a:srgbClr val="FFC54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56"/>
            <p:cNvSpPr>
              <a:spLocks/>
            </p:cNvSpPr>
            <p:nvPr/>
          </p:nvSpPr>
          <p:spPr bwMode="auto">
            <a:xfrm>
              <a:off x="6141030" y="3287172"/>
              <a:ext cx="141287" cy="219075"/>
            </a:xfrm>
            <a:custGeom>
              <a:avLst/>
              <a:gdLst>
                <a:gd name="T0" fmla="*/ 89 w 89"/>
                <a:gd name="T1" fmla="*/ 95 h 138"/>
                <a:gd name="T2" fmla="*/ 49 w 89"/>
                <a:gd name="T3" fmla="*/ 138 h 138"/>
                <a:gd name="T4" fmla="*/ 2 w 89"/>
                <a:gd name="T5" fmla="*/ 95 h 138"/>
                <a:gd name="T6" fmla="*/ 0 w 89"/>
                <a:gd name="T7" fmla="*/ 0 h 138"/>
                <a:gd name="T8" fmla="*/ 89 w 89"/>
                <a:gd name="T9" fmla="*/ 0 h 138"/>
                <a:gd name="T10" fmla="*/ 89 w 89"/>
                <a:gd name="T11" fmla="*/ 95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138">
                  <a:moveTo>
                    <a:pt x="89" y="95"/>
                  </a:moveTo>
                  <a:lnTo>
                    <a:pt x="49" y="138"/>
                  </a:lnTo>
                  <a:lnTo>
                    <a:pt x="2" y="95"/>
                  </a:lnTo>
                  <a:lnTo>
                    <a:pt x="0" y="0"/>
                  </a:lnTo>
                  <a:lnTo>
                    <a:pt x="89" y="0"/>
                  </a:lnTo>
                  <a:lnTo>
                    <a:pt x="89" y="95"/>
                  </a:lnTo>
                  <a:close/>
                </a:path>
              </a:pathLst>
            </a:cu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28" name="组合 2"/>
          <p:cNvGrpSpPr/>
          <p:nvPr/>
        </p:nvGrpSpPr>
        <p:grpSpPr>
          <a:xfrm>
            <a:off x="6527903" y="2420558"/>
            <a:ext cx="201612" cy="296863"/>
            <a:chOff x="6527903" y="2420558"/>
            <a:chExt cx="201612" cy="296863"/>
          </a:xfrm>
        </p:grpSpPr>
        <p:sp>
          <p:nvSpPr>
            <p:cNvPr id="129" name="Freeform 55"/>
            <p:cNvSpPr>
              <a:spLocks/>
            </p:cNvSpPr>
            <p:nvPr/>
          </p:nvSpPr>
          <p:spPr bwMode="auto">
            <a:xfrm>
              <a:off x="6527903" y="2420558"/>
              <a:ext cx="201612" cy="296863"/>
            </a:xfrm>
            <a:custGeom>
              <a:avLst/>
              <a:gdLst>
                <a:gd name="T0" fmla="*/ 127 w 127"/>
                <a:gd name="T1" fmla="*/ 126 h 187"/>
                <a:gd name="T2" fmla="*/ 67 w 127"/>
                <a:gd name="T3" fmla="*/ 187 h 187"/>
                <a:gd name="T4" fmla="*/ 0 w 127"/>
                <a:gd name="T5" fmla="*/ 126 h 187"/>
                <a:gd name="T6" fmla="*/ 0 w 127"/>
                <a:gd name="T7" fmla="*/ 0 h 187"/>
                <a:gd name="T8" fmla="*/ 127 w 127"/>
                <a:gd name="T9" fmla="*/ 0 h 187"/>
                <a:gd name="T10" fmla="*/ 127 w 127"/>
                <a:gd name="T11" fmla="*/ 12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" h="187">
                  <a:moveTo>
                    <a:pt x="127" y="126"/>
                  </a:moveTo>
                  <a:lnTo>
                    <a:pt x="67" y="187"/>
                  </a:lnTo>
                  <a:lnTo>
                    <a:pt x="0" y="126"/>
                  </a:lnTo>
                  <a:lnTo>
                    <a:pt x="0" y="0"/>
                  </a:lnTo>
                  <a:lnTo>
                    <a:pt x="127" y="0"/>
                  </a:lnTo>
                  <a:lnTo>
                    <a:pt x="127" y="126"/>
                  </a:lnTo>
                  <a:close/>
                </a:path>
              </a:pathLst>
            </a:custGeom>
            <a:noFill/>
            <a:ln w="11" cap="flat">
              <a:solidFill>
                <a:srgbClr val="1C2B3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56"/>
            <p:cNvSpPr>
              <a:spLocks/>
            </p:cNvSpPr>
            <p:nvPr/>
          </p:nvSpPr>
          <p:spPr bwMode="auto">
            <a:xfrm>
              <a:off x="6558066" y="2452308"/>
              <a:ext cx="141287" cy="219075"/>
            </a:xfrm>
            <a:custGeom>
              <a:avLst/>
              <a:gdLst>
                <a:gd name="T0" fmla="*/ 89 w 89"/>
                <a:gd name="T1" fmla="*/ 95 h 138"/>
                <a:gd name="T2" fmla="*/ 49 w 89"/>
                <a:gd name="T3" fmla="*/ 138 h 138"/>
                <a:gd name="T4" fmla="*/ 2 w 89"/>
                <a:gd name="T5" fmla="*/ 95 h 138"/>
                <a:gd name="T6" fmla="*/ 0 w 89"/>
                <a:gd name="T7" fmla="*/ 0 h 138"/>
                <a:gd name="T8" fmla="*/ 89 w 89"/>
                <a:gd name="T9" fmla="*/ 0 h 138"/>
                <a:gd name="T10" fmla="*/ 89 w 89"/>
                <a:gd name="T11" fmla="*/ 95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138">
                  <a:moveTo>
                    <a:pt x="89" y="95"/>
                  </a:moveTo>
                  <a:lnTo>
                    <a:pt x="49" y="138"/>
                  </a:lnTo>
                  <a:lnTo>
                    <a:pt x="2" y="95"/>
                  </a:lnTo>
                  <a:lnTo>
                    <a:pt x="0" y="0"/>
                  </a:lnTo>
                  <a:lnTo>
                    <a:pt x="89" y="0"/>
                  </a:lnTo>
                  <a:lnTo>
                    <a:pt x="89" y="95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32" name="组合 1"/>
          <p:cNvGrpSpPr/>
          <p:nvPr/>
        </p:nvGrpSpPr>
        <p:grpSpPr>
          <a:xfrm>
            <a:off x="7574954" y="1607631"/>
            <a:ext cx="201612" cy="296863"/>
            <a:chOff x="7574954" y="1607631"/>
            <a:chExt cx="201612" cy="296863"/>
          </a:xfrm>
        </p:grpSpPr>
        <p:sp>
          <p:nvSpPr>
            <p:cNvPr id="135" name="Freeform 55"/>
            <p:cNvSpPr>
              <a:spLocks/>
            </p:cNvSpPr>
            <p:nvPr/>
          </p:nvSpPr>
          <p:spPr bwMode="auto">
            <a:xfrm>
              <a:off x="7574954" y="1607631"/>
              <a:ext cx="201612" cy="296863"/>
            </a:xfrm>
            <a:custGeom>
              <a:avLst/>
              <a:gdLst>
                <a:gd name="T0" fmla="*/ 127 w 127"/>
                <a:gd name="T1" fmla="*/ 126 h 187"/>
                <a:gd name="T2" fmla="*/ 67 w 127"/>
                <a:gd name="T3" fmla="*/ 187 h 187"/>
                <a:gd name="T4" fmla="*/ 0 w 127"/>
                <a:gd name="T5" fmla="*/ 126 h 187"/>
                <a:gd name="T6" fmla="*/ 0 w 127"/>
                <a:gd name="T7" fmla="*/ 0 h 187"/>
                <a:gd name="T8" fmla="*/ 127 w 127"/>
                <a:gd name="T9" fmla="*/ 0 h 187"/>
                <a:gd name="T10" fmla="*/ 127 w 127"/>
                <a:gd name="T11" fmla="*/ 12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" h="187">
                  <a:moveTo>
                    <a:pt x="127" y="126"/>
                  </a:moveTo>
                  <a:lnTo>
                    <a:pt x="67" y="187"/>
                  </a:lnTo>
                  <a:lnTo>
                    <a:pt x="0" y="126"/>
                  </a:lnTo>
                  <a:lnTo>
                    <a:pt x="0" y="0"/>
                  </a:lnTo>
                  <a:lnTo>
                    <a:pt x="127" y="0"/>
                  </a:lnTo>
                  <a:lnTo>
                    <a:pt x="127" y="126"/>
                  </a:lnTo>
                  <a:close/>
                </a:path>
              </a:pathLst>
            </a:custGeom>
            <a:noFill/>
            <a:ln w="11" cap="flat">
              <a:solidFill>
                <a:srgbClr val="FC611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Freeform 56"/>
            <p:cNvSpPr>
              <a:spLocks/>
            </p:cNvSpPr>
            <p:nvPr/>
          </p:nvSpPr>
          <p:spPr bwMode="auto">
            <a:xfrm>
              <a:off x="7605117" y="1639381"/>
              <a:ext cx="141287" cy="219075"/>
            </a:xfrm>
            <a:custGeom>
              <a:avLst/>
              <a:gdLst>
                <a:gd name="T0" fmla="*/ 89 w 89"/>
                <a:gd name="T1" fmla="*/ 95 h 138"/>
                <a:gd name="T2" fmla="*/ 49 w 89"/>
                <a:gd name="T3" fmla="*/ 138 h 138"/>
                <a:gd name="T4" fmla="*/ 2 w 89"/>
                <a:gd name="T5" fmla="*/ 95 h 138"/>
                <a:gd name="T6" fmla="*/ 0 w 89"/>
                <a:gd name="T7" fmla="*/ 0 h 138"/>
                <a:gd name="T8" fmla="*/ 89 w 89"/>
                <a:gd name="T9" fmla="*/ 0 h 138"/>
                <a:gd name="T10" fmla="*/ 89 w 89"/>
                <a:gd name="T11" fmla="*/ 95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138">
                  <a:moveTo>
                    <a:pt x="89" y="95"/>
                  </a:moveTo>
                  <a:lnTo>
                    <a:pt x="49" y="138"/>
                  </a:lnTo>
                  <a:lnTo>
                    <a:pt x="2" y="95"/>
                  </a:lnTo>
                  <a:lnTo>
                    <a:pt x="0" y="0"/>
                  </a:lnTo>
                  <a:lnTo>
                    <a:pt x="89" y="0"/>
                  </a:lnTo>
                  <a:lnTo>
                    <a:pt x="89" y="95"/>
                  </a:lnTo>
                  <a:close/>
                </a:path>
              </a:pathLst>
            </a:cu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39" name="AutoShape 63"/>
          <p:cNvSpPr>
            <a:spLocks noChangeAspect="1" noChangeArrowheads="1" noTextEdit="1"/>
          </p:cNvSpPr>
          <p:nvPr/>
        </p:nvSpPr>
        <p:spPr bwMode="auto">
          <a:xfrm>
            <a:off x="4457868" y="1904365"/>
            <a:ext cx="3429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2" name="AutoShape 82"/>
          <p:cNvSpPr>
            <a:spLocks noChangeAspect="1" noChangeArrowheads="1" noTextEdit="1"/>
          </p:cNvSpPr>
          <p:nvPr/>
        </p:nvSpPr>
        <p:spPr bwMode="auto">
          <a:xfrm>
            <a:off x="4207835" y="3510915"/>
            <a:ext cx="314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43" name="组合 3138"/>
          <p:cNvGrpSpPr>
            <a:grpSpLocks noChangeAspect="1"/>
          </p:cNvGrpSpPr>
          <p:nvPr/>
        </p:nvGrpSpPr>
        <p:grpSpPr>
          <a:xfrm>
            <a:off x="4444515" y="1908504"/>
            <a:ext cx="345281" cy="395288"/>
            <a:chOff x="8639177" y="-327026"/>
            <a:chExt cx="690563" cy="790577"/>
          </a:xfrm>
        </p:grpSpPr>
        <p:sp>
          <p:nvSpPr>
            <p:cNvPr id="144" name="Oval 89"/>
            <p:cNvSpPr>
              <a:spLocks noChangeArrowheads="1"/>
            </p:cNvSpPr>
            <p:nvPr/>
          </p:nvSpPr>
          <p:spPr bwMode="auto">
            <a:xfrm>
              <a:off x="8639177" y="-327026"/>
              <a:ext cx="690563" cy="296863"/>
            </a:xfrm>
            <a:prstGeom prst="ellipse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Freeform 90"/>
            <p:cNvSpPr>
              <a:spLocks/>
            </p:cNvSpPr>
            <p:nvPr/>
          </p:nvSpPr>
          <p:spPr bwMode="auto">
            <a:xfrm>
              <a:off x="8639177" y="223838"/>
              <a:ext cx="690563" cy="239713"/>
            </a:xfrm>
            <a:custGeom>
              <a:avLst/>
              <a:gdLst>
                <a:gd name="T0" fmla="*/ 0 w 184"/>
                <a:gd name="T1" fmla="*/ 0 h 64"/>
                <a:gd name="T2" fmla="*/ 0 w 184"/>
                <a:gd name="T3" fmla="*/ 16 h 64"/>
                <a:gd name="T4" fmla="*/ 0 w 184"/>
                <a:gd name="T5" fmla="*/ 24 h 64"/>
                <a:gd name="T6" fmla="*/ 92 w 184"/>
                <a:gd name="T7" fmla="*/ 64 h 64"/>
                <a:gd name="T8" fmla="*/ 184 w 184"/>
                <a:gd name="T9" fmla="*/ 24 h 64"/>
                <a:gd name="T10" fmla="*/ 184 w 184"/>
                <a:gd name="T11" fmla="*/ 16 h 64"/>
                <a:gd name="T12" fmla="*/ 184 w 184"/>
                <a:gd name="T13" fmla="*/ 0 h 64"/>
                <a:gd name="T14" fmla="*/ 92 w 184"/>
                <a:gd name="T15" fmla="*/ 29 h 64"/>
                <a:gd name="T16" fmla="*/ 0 w 184"/>
                <a:gd name="T1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64">
                  <a:moveTo>
                    <a:pt x="0" y="0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43"/>
                    <a:pt x="38" y="64"/>
                    <a:pt x="92" y="64"/>
                  </a:cubicBezTo>
                  <a:cubicBezTo>
                    <a:pt x="147" y="64"/>
                    <a:pt x="184" y="43"/>
                    <a:pt x="184" y="24"/>
                  </a:cubicBezTo>
                  <a:cubicBezTo>
                    <a:pt x="184" y="16"/>
                    <a:pt x="184" y="16"/>
                    <a:pt x="184" y="16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69" y="17"/>
                    <a:pt x="133" y="29"/>
                    <a:pt x="92" y="29"/>
                  </a:cubicBezTo>
                  <a:cubicBezTo>
                    <a:pt x="51" y="29"/>
                    <a:pt x="16" y="17"/>
                    <a:pt x="0" y="0"/>
                  </a:cubicBezTo>
                  <a:close/>
                </a:path>
              </a:pathLst>
            </a:cu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Freeform 91"/>
            <p:cNvSpPr>
              <a:spLocks/>
            </p:cNvSpPr>
            <p:nvPr/>
          </p:nvSpPr>
          <p:spPr bwMode="auto">
            <a:xfrm>
              <a:off x="8639177" y="58737"/>
              <a:ext cx="690563" cy="239713"/>
            </a:xfrm>
            <a:custGeom>
              <a:avLst/>
              <a:gdLst>
                <a:gd name="T0" fmla="*/ 0 w 184"/>
                <a:gd name="T1" fmla="*/ 0 h 64"/>
                <a:gd name="T2" fmla="*/ 0 w 184"/>
                <a:gd name="T3" fmla="*/ 10 h 64"/>
                <a:gd name="T4" fmla="*/ 0 w 184"/>
                <a:gd name="T5" fmla="*/ 24 h 64"/>
                <a:gd name="T6" fmla="*/ 92 w 184"/>
                <a:gd name="T7" fmla="*/ 64 h 64"/>
                <a:gd name="T8" fmla="*/ 184 w 184"/>
                <a:gd name="T9" fmla="*/ 24 h 64"/>
                <a:gd name="T10" fmla="*/ 184 w 184"/>
                <a:gd name="T11" fmla="*/ 0 h 64"/>
                <a:gd name="T12" fmla="*/ 92 w 184"/>
                <a:gd name="T13" fmla="*/ 29 h 64"/>
                <a:gd name="T14" fmla="*/ 0 w 184"/>
                <a:gd name="T1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4" h="64">
                  <a:moveTo>
                    <a:pt x="0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43"/>
                    <a:pt x="38" y="64"/>
                    <a:pt x="92" y="64"/>
                  </a:cubicBezTo>
                  <a:cubicBezTo>
                    <a:pt x="147" y="64"/>
                    <a:pt x="184" y="43"/>
                    <a:pt x="184" y="24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69" y="17"/>
                    <a:pt x="133" y="29"/>
                    <a:pt x="92" y="29"/>
                  </a:cubicBezTo>
                  <a:cubicBezTo>
                    <a:pt x="51" y="29"/>
                    <a:pt x="16" y="17"/>
                    <a:pt x="0" y="0"/>
                  </a:cubicBezTo>
                  <a:close/>
                </a:path>
              </a:pathLst>
            </a:cu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92"/>
            <p:cNvSpPr>
              <a:spLocks/>
            </p:cNvSpPr>
            <p:nvPr/>
          </p:nvSpPr>
          <p:spPr bwMode="auto">
            <a:xfrm>
              <a:off x="8639177" y="-101600"/>
              <a:ext cx="690563" cy="234951"/>
            </a:xfrm>
            <a:custGeom>
              <a:avLst/>
              <a:gdLst>
                <a:gd name="T0" fmla="*/ 0 w 184"/>
                <a:gd name="T1" fmla="*/ 0 h 63"/>
                <a:gd name="T2" fmla="*/ 0 w 184"/>
                <a:gd name="T3" fmla="*/ 24 h 63"/>
                <a:gd name="T4" fmla="*/ 92 w 184"/>
                <a:gd name="T5" fmla="*/ 63 h 63"/>
                <a:gd name="T6" fmla="*/ 184 w 184"/>
                <a:gd name="T7" fmla="*/ 24 h 63"/>
                <a:gd name="T8" fmla="*/ 184 w 184"/>
                <a:gd name="T9" fmla="*/ 0 h 63"/>
                <a:gd name="T10" fmla="*/ 92 w 184"/>
                <a:gd name="T11" fmla="*/ 28 h 63"/>
                <a:gd name="T12" fmla="*/ 0 w 184"/>
                <a:gd name="T1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63">
                  <a:moveTo>
                    <a:pt x="0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42"/>
                    <a:pt x="38" y="63"/>
                    <a:pt x="92" y="63"/>
                  </a:cubicBezTo>
                  <a:cubicBezTo>
                    <a:pt x="147" y="63"/>
                    <a:pt x="184" y="42"/>
                    <a:pt x="184" y="24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69" y="16"/>
                    <a:pt x="133" y="28"/>
                    <a:pt x="92" y="28"/>
                  </a:cubicBezTo>
                  <a:cubicBezTo>
                    <a:pt x="51" y="28"/>
                    <a:pt x="16" y="16"/>
                    <a:pt x="0" y="0"/>
                  </a:cubicBezTo>
                  <a:close/>
                </a:path>
              </a:pathLst>
            </a:cu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48" name="组合 3140"/>
          <p:cNvGrpSpPr>
            <a:grpSpLocks noChangeAspect="1"/>
          </p:cNvGrpSpPr>
          <p:nvPr/>
        </p:nvGrpSpPr>
        <p:grpSpPr>
          <a:xfrm>
            <a:off x="4445961" y="3499509"/>
            <a:ext cx="335367" cy="486195"/>
            <a:chOff x="576264" y="966790"/>
            <a:chExt cx="600075" cy="869952"/>
          </a:xfrm>
        </p:grpSpPr>
        <p:sp>
          <p:nvSpPr>
            <p:cNvPr id="149" name="Freeform 93"/>
            <p:cNvSpPr>
              <a:spLocks/>
            </p:cNvSpPr>
            <p:nvPr/>
          </p:nvSpPr>
          <p:spPr bwMode="auto">
            <a:xfrm>
              <a:off x="576264" y="966790"/>
              <a:ext cx="600075" cy="720727"/>
            </a:xfrm>
            <a:custGeom>
              <a:avLst/>
              <a:gdLst>
                <a:gd name="T0" fmla="*/ 32 w 160"/>
                <a:gd name="T1" fmla="*/ 144 h 192"/>
                <a:gd name="T2" fmla="*/ 33 w 160"/>
                <a:gd name="T3" fmla="*/ 145 h 192"/>
                <a:gd name="T4" fmla="*/ 33 w 160"/>
                <a:gd name="T5" fmla="*/ 145 h 192"/>
                <a:gd name="T6" fmla="*/ 48 w 160"/>
                <a:gd name="T7" fmla="*/ 176 h 192"/>
                <a:gd name="T8" fmla="*/ 48 w 160"/>
                <a:gd name="T9" fmla="*/ 192 h 192"/>
                <a:gd name="T10" fmla="*/ 76 w 160"/>
                <a:gd name="T11" fmla="*/ 192 h 192"/>
                <a:gd name="T12" fmla="*/ 76 w 160"/>
                <a:gd name="T13" fmla="*/ 95 h 192"/>
                <a:gd name="T14" fmla="*/ 64 w 160"/>
                <a:gd name="T15" fmla="*/ 80 h 192"/>
                <a:gd name="T16" fmla="*/ 80 w 160"/>
                <a:gd name="T17" fmla="*/ 64 h 192"/>
                <a:gd name="T18" fmla="*/ 96 w 160"/>
                <a:gd name="T19" fmla="*/ 80 h 192"/>
                <a:gd name="T20" fmla="*/ 84 w 160"/>
                <a:gd name="T21" fmla="*/ 95 h 192"/>
                <a:gd name="T22" fmla="*/ 84 w 160"/>
                <a:gd name="T23" fmla="*/ 192 h 192"/>
                <a:gd name="T24" fmla="*/ 112 w 160"/>
                <a:gd name="T25" fmla="*/ 192 h 192"/>
                <a:gd name="T26" fmla="*/ 112 w 160"/>
                <a:gd name="T27" fmla="*/ 176 h 192"/>
                <a:gd name="T28" fmla="*/ 128 w 160"/>
                <a:gd name="T29" fmla="*/ 144 h 192"/>
                <a:gd name="T30" fmla="*/ 128 w 160"/>
                <a:gd name="T31" fmla="*/ 144 h 192"/>
                <a:gd name="T32" fmla="*/ 160 w 160"/>
                <a:gd name="T33" fmla="*/ 80 h 192"/>
                <a:gd name="T34" fmla="*/ 80 w 160"/>
                <a:gd name="T35" fmla="*/ 0 h 192"/>
                <a:gd name="T36" fmla="*/ 0 w 160"/>
                <a:gd name="T37" fmla="*/ 80 h 192"/>
                <a:gd name="T38" fmla="*/ 32 w 160"/>
                <a:gd name="T39" fmla="*/ 14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0" h="192">
                  <a:moveTo>
                    <a:pt x="32" y="144"/>
                  </a:moveTo>
                  <a:cubicBezTo>
                    <a:pt x="32" y="144"/>
                    <a:pt x="32" y="144"/>
                    <a:pt x="33" y="145"/>
                  </a:cubicBezTo>
                  <a:cubicBezTo>
                    <a:pt x="33" y="145"/>
                    <a:pt x="33" y="145"/>
                    <a:pt x="33" y="145"/>
                  </a:cubicBezTo>
                  <a:cubicBezTo>
                    <a:pt x="39" y="149"/>
                    <a:pt x="48" y="161"/>
                    <a:pt x="48" y="176"/>
                  </a:cubicBezTo>
                  <a:cubicBezTo>
                    <a:pt x="48" y="192"/>
                    <a:pt x="48" y="192"/>
                    <a:pt x="48" y="192"/>
                  </a:cubicBezTo>
                  <a:cubicBezTo>
                    <a:pt x="76" y="192"/>
                    <a:pt x="76" y="192"/>
                    <a:pt x="76" y="192"/>
                  </a:cubicBezTo>
                  <a:cubicBezTo>
                    <a:pt x="76" y="95"/>
                    <a:pt x="76" y="95"/>
                    <a:pt x="76" y="95"/>
                  </a:cubicBezTo>
                  <a:cubicBezTo>
                    <a:pt x="69" y="93"/>
                    <a:pt x="64" y="87"/>
                    <a:pt x="64" y="80"/>
                  </a:cubicBezTo>
                  <a:cubicBezTo>
                    <a:pt x="64" y="71"/>
                    <a:pt x="71" y="64"/>
                    <a:pt x="80" y="64"/>
                  </a:cubicBezTo>
                  <a:cubicBezTo>
                    <a:pt x="89" y="64"/>
                    <a:pt x="96" y="71"/>
                    <a:pt x="96" y="80"/>
                  </a:cubicBezTo>
                  <a:cubicBezTo>
                    <a:pt x="96" y="87"/>
                    <a:pt x="91" y="93"/>
                    <a:pt x="84" y="95"/>
                  </a:cubicBezTo>
                  <a:cubicBezTo>
                    <a:pt x="84" y="192"/>
                    <a:pt x="84" y="192"/>
                    <a:pt x="84" y="192"/>
                  </a:cubicBezTo>
                  <a:cubicBezTo>
                    <a:pt x="112" y="192"/>
                    <a:pt x="112" y="192"/>
                    <a:pt x="112" y="192"/>
                  </a:cubicBezTo>
                  <a:cubicBezTo>
                    <a:pt x="112" y="176"/>
                    <a:pt x="112" y="176"/>
                    <a:pt x="112" y="176"/>
                  </a:cubicBezTo>
                  <a:cubicBezTo>
                    <a:pt x="112" y="160"/>
                    <a:pt x="121" y="148"/>
                    <a:pt x="128" y="144"/>
                  </a:cubicBezTo>
                  <a:cubicBezTo>
                    <a:pt x="128" y="144"/>
                    <a:pt x="128" y="144"/>
                    <a:pt x="128" y="144"/>
                  </a:cubicBezTo>
                  <a:cubicBezTo>
                    <a:pt x="147" y="129"/>
                    <a:pt x="160" y="106"/>
                    <a:pt x="160" y="80"/>
                  </a:cubicBezTo>
                  <a:cubicBezTo>
                    <a:pt x="160" y="36"/>
                    <a:pt x="124" y="0"/>
                    <a:pt x="80" y="0"/>
                  </a:cubicBezTo>
                  <a:cubicBezTo>
                    <a:pt x="36" y="0"/>
                    <a:pt x="0" y="36"/>
                    <a:pt x="0" y="80"/>
                  </a:cubicBezTo>
                  <a:cubicBezTo>
                    <a:pt x="0" y="106"/>
                    <a:pt x="12" y="129"/>
                    <a:pt x="32" y="144"/>
                  </a:cubicBezTo>
                  <a:close/>
                </a:path>
              </a:pathLst>
            </a:cu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Rectangle 94"/>
            <p:cNvSpPr>
              <a:spLocks noChangeArrowheads="1"/>
            </p:cNvSpPr>
            <p:nvPr/>
          </p:nvSpPr>
          <p:spPr bwMode="auto">
            <a:xfrm>
              <a:off x="755652" y="1717679"/>
              <a:ext cx="241300" cy="119063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51" name="组合 3139"/>
          <p:cNvGrpSpPr>
            <a:grpSpLocks noChangeAspect="1"/>
          </p:cNvGrpSpPr>
          <p:nvPr/>
        </p:nvGrpSpPr>
        <p:grpSpPr>
          <a:xfrm>
            <a:off x="4404687" y="2724743"/>
            <a:ext cx="417917" cy="418804"/>
            <a:chOff x="8628065" y="1041402"/>
            <a:chExt cx="749300" cy="750889"/>
          </a:xfrm>
        </p:grpSpPr>
        <p:sp>
          <p:nvSpPr>
            <p:cNvPr id="152" name="Freeform 95"/>
            <p:cNvSpPr>
              <a:spLocks/>
            </p:cNvSpPr>
            <p:nvPr/>
          </p:nvSpPr>
          <p:spPr bwMode="auto">
            <a:xfrm>
              <a:off x="8628065" y="1431928"/>
              <a:ext cx="300038" cy="311151"/>
            </a:xfrm>
            <a:custGeom>
              <a:avLst/>
              <a:gdLst>
                <a:gd name="T0" fmla="*/ 55 w 80"/>
                <a:gd name="T1" fmla="*/ 76 h 83"/>
                <a:gd name="T2" fmla="*/ 80 w 80"/>
                <a:gd name="T3" fmla="*/ 0 h 83"/>
                <a:gd name="T4" fmla="*/ 0 w 80"/>
                <a:gd name="T5" fmla="*/ 0 h 83"/>
                <a:gd name="T6" fmla="*/ 50 w 80"/>
                <a:gd name="T7" fmla="*/ 83 h 83"/>
                <a:gd name="T8" fmla="*/ 55 w 80"/>
                <a:gd name="T9" fmla="*/ 7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83">
                  <a:moveTo>
                    <a:pt x="55" y="76"/>
                  </a:moveTo>
                  <a:cubicBezTo>
                    <a:pt x="71" y="54"/>
                    <a:pt x="79" y="28"/>
                    <a:pt x="8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35"/>
                    <a:pt x="21" y="66"/>
                    <a:pt x="50" y="83"/>
                  </a:cubicBezTo>
                  <a:cubicBezTo>
                    <a:pt x="50" y="83"/>
                    <a:pt x="53" y="79"/>
                    <a:pt x="55" y="76"/>
                  </a:cubicBez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Freeform 96"/>
            <p:cNvSpPr>
              <a:spLocks/>
            </p:cNvSpPr>
            <p:nvPr/>
          </p:nvSpPr>
          <p:spPr bwMode="auto">
            <a:xfrm>
              <a:off x="8815390" y="1041402"/>
              <a:ext cx="374650" cy="360363"/>
            </a:xfrm>
            <a:custGeom>
              <a:avLst/>
              <a:gdLst>
                <a:gd name="T0" fmla="*/ 7 w 100"/>
                <a:gd name="T1" fmla="*/ 10 h 96"/>
                <a:gd name="T2" fmla="*/ 12 w 100"/>
                <a:gd name="T3" fmla="*/ 16 h 96"/>
                <a:gd name="T4" fmla="*/ 38 w 100"/>
                <a:gd name="T5" fmla="*/ 96 h 96"/>
                <a:gd name="T6" fmla="*/ 62 w 100"/>
                <a:gd name="T7" fmla="*/ 96 h 96"/>
                <a:gd name="T8" fmla="*/ 88 w 100"/>
                <a:gd name="T9" fmla="*/ 16 h 96"/>
                <a:gd name="T10" fmla="*/ 93 w 100"/>
                <a:gd name="T11" fmla="*/ 10 h 96"/>
                <a:gd name="T12" fmla="*/ 100 w 100"/>
                <a:gd name="T13" fmla="*/ 14 h 96"/>
                <a:gd name="T14" fmla="*/ 50 w 100"/>
                <a:gd name="T15" fmla="*/ 0 h 96"/>
                <a:gd name="T16" fmla="*/ 0 w 100"/>
                <a:gd name="T17" fmla="*/ 13 h 96"/>
                <a:gd name="T18" fmla="*/ 7 w 100"/>
                <a:gd name="T19" fmla="*/ 1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96">
                  <a:moveTo>
                    <a:pt x="7" y="10"/>
                  </a:moveTo>
                  <a:cubicBezTo>
                    <a:pt x="9" y="12"/>
                    <a:pt x="12" y="16"/>
                    <a:pt x="12" y="16"/>
                  </a:cubicBezTo>
                  <a:cubicBezTo>
                    <a:pt x="29" y="40"/>
                    <a:pt x="37" y="67"/>
                    <a:pt x="38" y="96"/>
                  </a:cubicBezTo>
                  <a:cubicBezTo>
                    <a:pt x="62" y="96"/>
                    <a:pt x="62" y="96"/>
                    <a:pt x="62" y="96"/>
                  </a:cubicBezTo>
                  <a:cubicBezTo>
                    <a:pt x="63" y="67"/>
                    <a:pt x="72" y="40"/>
                    <a:pt x="88" y="16"/>
                  </a:cubicBezTo>
                  <a:cubicBezTo>
                    <a:pt x="88" y="16"/>
                    <a:pt x="91" y="12"/>
                    <a:pt x="93" y="10"/>
                  </a:cubicBezTo>
                  <a:cubicBezTo>
                    <a:pt x="96" y="11"/>
                    <a:pt x="98" y="12"/>
                    <a:pt x="100" y="14"/>
                  </a:cubicBezTo>
                  <a:cubicBezTo>
                    <a:pt x="86" y="5"/>
                    <a:pt x="68" y="0"/>
                    <a:pt x="50" y="0"/>
                  </a:cubicBezTo>
                  <a:cubicBezTo>
                    <a:pt x="32" y="0"/>
                    <a:pt x="15" y="5"/>
                    <a:pt x="0" y="13"/>
                  </a:cubicBezTo>
                  <a:cubicBezTo>
                    <a:pt x="3" y="12"/>
                    <a:pt x="5" y="11"/>
                    <a:pt x="7" y="10"/>
                  </a:cubicBez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Freeform 97"/>
            <p:cNvSpPr>
              <a:spLocks/>
            </p:cNvSpPr>
            <p:nvPr/>
          </p:nvSpPr>
          <p:spPr bwMode="auto">
            <a:xfrm>
              <a:off x="9077327" y="1093790"/>
              <a:ext cx="300038" cy="307976"/>
            </a:xfrm>
            <a:custGeom>
              <a:avLst/>
              <a:gdLst>
                <a:gd name="T0" fmla="*/ 25 w 80"/>
                <a:gd name="T1" fmla="*/ 6 h 82"/>
                <a:gd name="T2" fmla="*/ 0 w 80"/>
                <a:gd name="T3" fmla="*/ 82 h 82"/>
                <a:gd name="T4" fmla="*/ 80 w 80"/>
                <a:gd name="T5" fmla="*/ 82 h 82"/>
                <a:gd name="T6" fmla="*/ 30 w 80"/>
                <a:gd name="T7" fmla="*/ 0 h 82"/>
                <a:gd name="T8" fmla="*/ 25 w 80"/>
                <a:gd name="T9" fmla="*/ 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82">
                  <a:moveTo>
                    <a:pt x="25" y="6"/>
                  </a:moveTo>
                  <a:cubicBezTo>
                    <a:pt x="10" y="28"/>
                    <a:pt x="1" y="55"/>
                    <a:pt x="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79" y="47"/>
                    <a:pt x="59" y="16"/>
                    <a:pt x="30" y="0"/>
                  </a:cubicBezTo>
                  <a:cubicBezTo>
                    <a:pt x="30" y="0"/>
                    <a:pt x="27" y="4"/>
                    <a:pt x="25" y="6"/>
                  </a:cubicBez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98"/>
            <p:cNvSpPr>
              <a:spLocks/>
            </p:cNvSpPr>
            <p:nvPr/>
          </p:nvSpPr>
          <p:spPr bwMode="auto">
            <a:xfrm>
              <a:off x="8628065" y="1090615"/>
              <a:ext cx="300038" cy="311151"/>
            </a:xfrm>
            <a:custGeom>
              <a:avLst/>
              <a:gdLst>
                <a:gd name="T0" fmla="*/ 80 w 80"/>
                <a:gd name="T1" fmla="*/ 83 h 83"/>
                <a:gd name="T2" fmla="*/ 55 w 80"/>
                <a:gd name="T3" fmla="*/ 7 h 83"/>
                <a:gd name="T4" fmla="*/ 50 w 80"/>
                <a:gd name="T5" fmla="*/ 0 h 83"/>
                <a:gd name="T6" fmla="*/ 0 w 80"/>
                <a:gd name="T7" fmla="*/ 83 h 83"/>
                <a:gd name="T8" fmla="*/ 80 w 80"/>
                <a:gd name="T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83">
                  <a:moveTo>
                    <a:pt x="80" y="83"/>
                  </a:moveTo>
                  <a:cubicBezTo>
                    <a:pt x="79" y="56"/>
                    <a:pt x="71" y="29"/>
                    <a:pt x="55" y="7"/>
                  </a:cubicBezTo>
                  <a:cubicBezTo>
                    <a:pt x="54" y="5"/>
                    <a:pt x="52" y="2"/>
                    <a:pt x="50" y="0"/>
                  </a:cubicBezTo>
                  <a:cubicBezTo>
                    <a:pt x="21" y="17"/>
                    <a:pt x="2" y="48"/>
                    <a:pt x="0" y="83"/>
                  </a:cubicBezTo>
                  <a:lnTo>
                    <a:pt x="80" y="83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99"/>
            <p:cNvSpPr>
              <a:spLocks/>
            </p:cNvSpPr>
            <p:nvPr/>
          </p:nvSpPr>
          <p:spPr bwMode="auto">
            <a:xfrm>
              <a:off x="9077327" y="1431928"/>
              <a:ext cx="300038" cy="322263"/>
            </a:xfrm>
            <a:custGeom>
              <a:avLst/>
              <a:gdLst>
                <a:gd name="T0" fmla="*/ 0 w 80"/>
                <a:gd name="T1" fmla="*/ 0 h 86"/>
                <a:gd name="T2" fmla="*/ 25 w 80"/>
                <a:gd name="T3" fmla="*/ 76 h 86"/>
                <a:gd name="T4" fmla="*/ 30 w 80"/>
                <a:gd name="T5" fmla="*/ 83 h 86"/>
                <a:gd name="T6" fmla="*/ 23 w 80"/>
                <a:gd name="T7" fmla="*/ 86 h 86"/>
                <a:gd name="T8" fmla="*/ 80 w 80"/>
                <a:gd name="T9" fmla="*/ 0 h 86"/>
                <a:gd name="T10" fmla="*/ 0 w 80"/>
                <a:gd name="T11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86">
                  <a:moveTo>
                    <a:pt x="0" y="0"/>
                  </a:moveTo>
                  <a:cubicBezTo>
                    <a:pt x="1" y="28"/>
                    <a:pt x="10" y="54"/>
                    <a:pt x="25" y="76"/>
                  </a:cubicBezTo>
                  <a:cubicBezTo>
                    <a:pt x="27" y="78"/>
                    <a:pt x="30" y="82"/>
                    <a:pt x="30" y="83"/>
                  </a:cubicBezTo>
                  <a:cubicBezTo>
                    <a:pt x="28" y="84"/>
                    <a:pt x="26" y="85"/>
                    <a:pt x="23" y="86"/>
                  </a:cubicBezTo>
                  <a:cubicBezTo>
                    <a:pt x="56" y="71"/>
                    <a:pt x="79" y="38"/>
                    <a:pt x="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Freeform 100"/>
            <p:cNvSpPr>
              <a:spLocks/>
            </p:cNvSpPr>
            <p:nvPr/>
          </p:nvSpPr>
          <p:spPr bwMode="auto">
            <a:xfrm>
              <a:off x="8815390" y="1431928"/>
              <a:ext cx="349250" cy="360363"/>
            </a:xfrm>
            <a:custGeom>
              <a:avLst/>
              <a:gdLst>
                <a:gd name="T0" fmla="*/ 88 w 93"/>
                <a:gd name="T1" fmla="*/ 80 h 96"/>
                <a:gd name="T2" fmla="*/ 62 w 93"/>
                <a:gd name="T3" fmla="*/ 0 h 96"/>
                <a:gd name="T4" fmla="*/ 38 w 93"/>
                <a:gd name="T5" fmla="*/ 0 h 96"/>
                <a:gd name="T6" fmla="*/ 12 w 93"/>
                <a:gd name="T7" fmla="*/ 80 h 96"/>
                <a:gd name="T8" fmla="*/ 7 w 93"/>
                <a:gd name="T9" fmla="*/ 86 h 96"/>
                <a:gd name="T10" fmla="*/ 0 w 93"/>
                <a:gd name="T11" fmla="*/ 83 h 96"/>
                <a:gd name="T12" fmla="*/ 50 w 93"/>
                <a:gd name="T13" fmla="*/ 96 h 96"/>
                <a:gd name="T14" fmla="*/ 93 w 93"/>
                <a:gd name="T15" fmla="*/ 86 h 96"/>
                <a:gd name="T16" fmla="*/ 88 w 93"/>
                <a:gd name="T17" fmla="*/ 8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96">
                  <a:moveTo>
                    <a:pt x="88" y="80"/>
                  </a:moveTo>
                  <a:cubicBezTo>
                    <a:pt x="72" y="56"/>
                    <a:pt x="63" y="29"/>
                    <a:pt x="62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7" y="29"/>
                    <a:pt x="29" y="56"/>
                    <a:pt x="12" y="80"/>
                  </a:cubicBezTo>
                  <a:cubicBezTo>
                    <a:pt x="12" y="80"/>
                    <a:pt x="9" y="84"/>
                    <a:pt x="7" y="86"/>
                  </a:cubicBezTo>
                  <a:cubicBezTo>
                    <a:pt x="5" y="85"/>
                    <a:pt x="3" y="84"/>
                    <a:pt x="0" y="83"/>
                  </a:cubicBezTo>
                  <a:cubicBezTo>
                    <a:pt x="15" y="91"/>
                    <a:pt x="32" y="96"/>
                    <a:pt x="50" y="96"/>
                  </a:cubicBezTo>
                  <a:cubicBezTo>
                    <a:pt x="66" y="96"/>
                    <a:pt x="80" y="93"/>
                    <a:pt x="93" y="86"/>
                  </a:cubicBezTo>
                  <a:cubicBezTo>
                    <a:pt x="91" y="84"/>
                    <a:pt x="88" y="80"/>
                    <a:pt x="88" y="80"/>
                  </a:cubicBez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aphicFrame>
        <p:nvGraphicFramePr>
          <p:cNvPr id="158" name="图表 157"/>
          <p:cNvGraphicFramePr/>
          <p:nvPr>
            <p:extLst/>
          </p:nvPr>
        </p:nvGraphicFramePr>
        <p:xfrm>
          <a:off x="4825956" y="15516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41" name="图片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1373" y="1580287"/>
            <a:ext cx="4957119" cy="237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66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89EE7-C798-4E5C-9338-2BD7BFF69A97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464F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连接符 54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464F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518643" y="196070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smtClean="0">
                <a:solidFill>
                  <a:srgbClr val="464F5A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任务完成情况</a:t>
            </a:r>
            <a:endParaRPr lang="zh-CN" altLang="en-US" sz="2000" b="1" dirty="0">
              <a:solidFill>
                <a:srgbClr val="464F5A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7" name="TextBox 10"/>
          <p:cNvSpPr txBox="1"/>
          <p:nvPr/>
        </p:nvSpPr>
        <p:spPr>
          <a:xfrm>
            <a:off x="524734" y="478536"/>
            <a:ext cx="1507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dirty="0" err="1" smtClean="0">
                <a:solidFill>
                  <a:srgbClr val="464F5A"/>
                </a:solidFill>
              </a:rPr>
              <a:t>whyNotDance</a:t>
            </a:r>
            <a:endParaRPr lang="en-US" altLang="zh-CN" sz="1800" b="0" dirty="0" smtClean="0">
              <a:solidFill>
                <a:srgbClr val="464F5A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569487" y="1777272"/>
            <a:ext cx="317346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zh-CN" altLang="en-US" sz="1600" dirty="0" smtClean="0">
                <a:solidFill>
                  <a:srgbClr val="1C2B38"/>
                </a:solidFill>
              </a:rPr>
              <a:t>数据库保存对于题目的编辑</a:t>
            </a:r>
            <a:endParaRPr lang="en-US" altLang="zh-CN" sz="1600" dirty="0" smtClean="0">
              <a:solidFill>
                <a:srgbClr val="1C2B38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zh-CN" altLang="en-US" sz="1600" dirty="0" smtClean="0">
                <a:solidFill>
                  <a:srgbClr val="1C2B38"/>
                </a:solidFill>
              </a:rPr>
              <a:t>数据库获取填写者信息</a:t>
            </a:r>
            <a:endParaRPr lang="en-US" altLang="zh-CN" sz="1600" dirty="0" smtClean="0">
              <a:solidFill>
                <a:srgbClr val="1C2B38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zh-CN" altLang="en-US" sz="1600" dirty="0" smtClean="0">
                <a:solidFill>
                  <a:srgbClr val="1C2B38"/>
                </a:solidFill>
              </a:rPr>
              <a:t>数据库获取发布者信息</a:t>
            </a:r>
          </a:p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zh-CN" altLang="en-US" sz="1600" dirty="0" smtClean="0">
                <a:solidFill>
                  <a:srgbClr val="1C2B38"/>
                </a:solidFill>
              </a:rPr>
              <a:t>数据库更新填写的问卷信息</a:t>
            </a:r>
            <a:endParaRPr lang="en-US" altLang="zh-CN" sz="1600" dirty="0" smtClean="0">
              <a:solidFill>
                <a:srgbClr val="1C2B38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zh-CN" altLang="en-US" sz="1600" dirty="0">
                <a:solidFill>
                  <a:srgbClr val="1C2B38"/>
                </a:solidFill>
              </a:rPr>
              <a:t>数据库测试</a:t>
            </a:r>
            <a:endParaRPr lang="zh-CN" altLang="en-US" sz="1600" dirty="0" smtClean="0">
              <a:solidFill>
                <a:srgbClr val="1C2B38"/>
              </a:solidFill>
            </a:endParaRPr>
          </a:p>
        </p:txBody>
      </p:sp>
      <p:sp>
        <p:nvSpPr>
          <p:cNvPr id="119" name="TextBox 6"/>
          <p:cNvSpPr txBox="1"/>
          <p:nvPr/>
        </p:nvSpPr>
        <p:spPr>
          <a:xfrm>
            <a:off x="1524719" y="1172462"/>
            <a:ext cx="1170513" cy="484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550" b="1" dirty="0">
                <a:solidFill>
                  <a:srgbClr val="1C2B38"/>
                </a:solidFill>
              </a:rPr>
              <a:t>徐子南</a:t>
            </a:r>
          </a:p>
        </p:txBody>
      </p:sp>
      <p:cxnSp>
        <p:nvCxnSpPr>
          <p:cNvPr id="120" name="直接连接符 101"/>
          <p:cNvCxnSpPr/>
          <p:nvPr/>
        </p:nvCxnSpPr>
        <p:spPr>
          <a:xfrm>
            <a:off x="4046744" y="1311275"/>
            <a:ext cx="0" cy="3170417"/>
          </a:xfrm>
          <a:prstGeom prst="line">
            <a:avLst/>
          </a:prstGeom>
          <a:ln>
            <a:solidFill>
              <a:srgbClr val="464F5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AutoShape 63"/>
          <p:cNvSpPr>
            <a:spLocks noChangeAspect="1" noChangeArrowheads="1" noTextEdit="1"/>
          </p:cNvSpPr>
          <p:nvPr/>
        </p:nvSpPr>
        <p:spPr bwMode="auto">
          <a:xfrm>
            <a:off x="4457868" y="1904365"/>
            <a:ext cx="3429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2" name="AutoShape 82"/>
          <p:cNvSpPr>
            <a:spLocks noChangeAspect="1" noChangeArrowheads="1" noTextEdit="1"/>
          </p:cNvSpPr>
          <p:nvPr/>
        </p:nvSpPr>
        <p:spPr bwMode="auto">
          <a:xfrm>
            <a:off x="4207835" y="3510915"/>
            <a:ext cx="314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152" y="712545"/>
            <a:ext cx="4510969" cy="429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27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2786285" y="627534"/>
            <a:ext cx="3571431" cy="3180603"/>
            <a:chOff x="3186113" y="530112"/>
            <a:chExt cx="2625725" cy="2338387"/>
          </a:xfrm>
        </p:grpSpPr>
        <p:sp>
          <p:nvSpPr>
            <p:cNvPr id="24" name="Rectangle 9"/>
            <p:cNvSpPr>
              <a:spLocks noChangeArrowheads="1"/>
            </p:cNvSpPr>
            <p:nvPr/>
          </p:nvSpPr>
          <p:spPr bwMode="auto">
            <a:xfrm>
              <a:off x="3338513" y="693625"/>
              <a:ext cx="2320925" cy="16351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11"/>
            <p:cNvSpPr>
              <a:spLocks noEditPoints="1"/>
            </p:cNvSpPr>
            <p:nvPr/>
          </p:nvSpPr>
          <p:spPr bwMode="auto">
            <a:xfrm>
              <a:off x="3186113" y="530112"/>
              <a:ext cx="2625725" cy="1895475"/>
            </a:xfrm>
            <a:custGeom>
              <a:avLst/>
              <a:gdLst>
                <a:gd name="T0" fmla="*/ 397 w 432"/>
                <a:gd name="T1" fmla="*/ 0 h 312"/>
                <a:gd name="T2" fmla="*/ 33 w 432"/>
                <a:gd name="T3" fmla="*/ 0 h 312"/>
                <a:gd name="T4" fmla="*/ 0 w 432"/>
                <a:gd name="T5" fmla="*/ 35 h 312"/>
                <a:gd name="T6" fmla="*/ 0 w 432"/>
                <a:gd name="T7" fmla="*/ 276 h 312"/>
                <a:gd name="T8" fmla="*/ 33 w 432"/>
                <a:gd name="T9" fmla="*/ 312 h 312"/>
                <a:gd name="T10" fmla="*/ 397 w 432"/>
                <a:gd name="T11" fmla="*/ 312 h 312"/>
                <a:gd name="T12" fmla="*/ 432 w 432"/>
                <a:gd name="T13" fmla="*/ 276 h 312"/>
                <a:gd name="T14" fmla="*/ 432 w 432"/>
                <a:gd name="T15" fmla="*/ 35 h 312"/>
                <a:gd name="T16" fmla="*/ 397 w 432"/>
                <a:gd name="T17" fmla="*/ 0 h 312"/>
                <a:gd name="T18" fmla="*/ 408 w 432"/>
                <a:gd name="T19" fmla="*/ 284 h 312"/>
                <a:gd name="T20" fmla="*/ 24 w 432"/>
                <a:gd name="T21" fmla="*/ 284 h 312"/>
                <a:gd name="T22" fmla="*/ 24 w 432"/>
                <a:gd name="T23" fmla="*/ 28 h 312"/>
                <a:gd name="T24" fmla="*/ 408 w 432"/>
                <a:gd name="T25" fmla="*/ 28 h 312"/>
                <a:gd name="T26" fmla="*/ 408 w 432"/>
                <a:gd name="T27" fmla="*/ 28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2" h="312">
                  <a:moveTo>
                    <a:pt x="397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95"/>
                    <a:pt x="15" y="312"/>
                    <a:pt x="33" y="312"/>
                  </a:cubicBezTo>
                  <a:cubicBezTo>
                    <a:pt x="397" y="312"/>
                    <a:pt x="397" y="312"/>
                    <a:pt x="397" y="312"/>
                  </a:cubicBezTo>
                  <a:cubicBezTo>
                    <a:pt x="416" y="312"/>
                    <a:pt x="432" y="295"/>
                    <a:pt x="432" y="276"/>
                  </a:cubicBezTo>
                  <a:cubicBezTo>
                    <a:pt x="432" y="35"/>
                    <a:pt x="432" y="35"/>
                    <a:pt x="432" y="35"/>
                  </a:cubicBezTo>
                  <a:cubicBezTo>
                    <a:pt x="432" y="16"/>
                    <a:pt x="416" y="0"/>
                    <a:pt x="397" y="0"/>
                  </a:cubicBezTo>
                  <a:close/>
                  <a:moveTo>
                    <a:pt x="408" y="284"/>
                  </a:moveTo>
                  <a:cubicBezTo>
                    <a:pt x="24" y="284"/>
                    <a:pt x="24" y="284"/>
                    <a:pt x="24" y="28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408" y="28"/>
                    <a:pt x="408" y="28"/>
                    <a:pt x="408" y="28"/>
                  </a:cubicBezTo>
                  <a:lnTo>
                    <a:pt x="408" y="284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12"/>
            <p:cNvSpPr>
              <a:spLocks/>
            </p:cNvSpPr>
            <p:nvPr/>
          </p:nvSpPr>
          <p:spPr bwMode="auto">
            <a:xfrm>
              <a:off x="3867150" y="2546237"/>
              <a:ext cx="1257300" cy="322262"/>
            </a:xfrm>
            <a:custGeom>
              <a:avLst/>
              <a:gdLst>
                <a:gd name="T0" fmla="*/ 163 w 207"/>
                <a:gd name="T1" fmla="*/ 35 h 53"/>
                <a:gd name="T2" fmla="*/ 207 w 207"/>
                <a:gd name="T3" fmla="*/ 35 h 53"/>
                <a:gd name="T4" fmla="*/ 207 w 207"/>
                <a:gd name="T5" fmla="*/ 53 h 53"/>
                <a:gd name="T6" fmla="*/ 0 w 207"/>
                <a:gd name="T7" fmla="*/ 53 h 53"/>
                <a:gd name="T8" fmla="*/ 0 w 207"/>
                <a:gd name="T9" fmla="*/ 35 h 53"/>
                <a:gd name="T10" fmla="*/ 44 w 207"/>
                <a:gd name="T11" fmla="*/ 35 h 53"/>
                <a:gd name="T12" fmla="*/ 58 w 207"/>
                <a:gd name="T13" fmla="*/ 11 h 53"/>
                <a:gd name="T14" fmla="*/ 66 w 207"/>
                <a:gd name="T15" fmla="*/ 0 h 53"/>
                <a:gd name="T16" fmla="*/ 104 w 207"/>
                <a:gd name="T17" fmla="*/ 0 h 53"/>
                <a:gd name="T18" fmla="*/ 141 w 207"/>
                <a:gd name="T19" fmla="*/ 0 h 53"/>
                <a:gd name="T20" fmla="*/ 149 w 207"/>
                <a:gd name="T21" fmla="*/ 11 h 53"/>
                <a:gd name="T22" fmla="*/ 163 w 207"/>
                <a:gd name="T23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7" h="53">
                  <a:moveTo>
                    <a:pt x="163" y="35"/>
                  </a:moveTo>
                  <a:cubicBezTo>
                    <a:pt x="207" y="35"/>
                    <a:pt x="207" y="35"/>
                    <a:pt x="207" y="35"/>
                  </a:cubicBezTo>
                  <a:cubicBezTo>
                    <a:pt x="207" y="53"/>
                    <a:pt x="207" y="53"/>
                    <a:pt x="20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8" y="31"/>
                    <a:pt x="53" y="24"/>
                    <a:pt x="58" y="11"/>
                  </a:cubicBezTo>
                  <a:cubicBezTo>
                    <a:pt x="58" y="11"/>
                    <a:pt x="61" y="1"/>
                    <a:pt x="66" y="0"/>
                  </a:cubicBezTo>
                  <a:cubicBezTo>
                    <a:pt x="69" y="0"/>
                    <a:pt x="86" y="0"/>
                    <a:pt x="104" y="0"/>
                  </a:cubicBezTo>
                  <a:cubicBezTo>
                    <a:pt x="121" y="0"/>
                    <a:pt x="138" y="0"/>
                    <a:pt x="141" y="0"/>
                  </a:cubicBezTo>
                  <a:cubicBezTo>
                    <a:pt x="146" y="1"/>
                    <a:pt x="149" y="11"/>
                    <a:pt x="149" y="11"/>
                  </a:cubicBezTo>
                  <a:cubicBezTo>
                    <a:pt x="154" y="24"/>
                    <a:pt x="159" y="31"/>
                    <a:pt x="163" y="35"/>
                  </a:cubicBezTo>
                  <a:close/>
                </a:path>
              </a:pathLst>
            </a:cu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13"/>
            <p:cNvSpPr>
              <a:spLocks/>
            </p:cNvSpPr>
            <p:nvPr/>
          </p:nvSpPr>
          <p:spPr bwMode="auto">
            <a:xfrm>
              <a:off x="4340225" y="2546237"/>
              <a:ext cx="784225" cy="322262"/>
            </a:xfrm>
            <a:custGeom>
              <a:avLst/>
              <a:gdLst>
                <a:gd name="T0" fmla="*/ 85 w 129"/>
                <a:gd name="T1" fmla="*/ 35 h 53"/>
                <a:gd name="T2" fmla="*/ 71 w 129"/>
                <a:gd name="T3" fmla="*/ 11 h 53"/>
                <a:gd name="T4" fmla="*/ 63 w 129"/>
                <a:gd name="T5" fmla="*/ 0 h 53"/>
                <a:gd name="T6" fmla="*/ 26 w 129"/>
                <a:gd name="T7" fmla="*/ 0 h 53"/>
                <a:gd name="T8" fmla="*/ 0 w 129"/>
                <a:gd name="T9" fmla="*/ 0 h 53"/>
                <a:gd name="T10" fmla="*/ 59 w 129"/>
                <a:gd name="T11" fmla="*/ 53 h 53"/>
                <a:gd name="T12" fmla="*/ 129 w 129"/>
                <a:gd name="T13" fmla="*/ 53 h 53"/>
                <a:gd name="T14" fmla="*/ 129 w 129"/>
                <a:gd name="T15" fmla="*/ 35 h 53"/>
                <a:gd name="T16" fmla="*/ 85 w 129"/>
                <a:gd name="T17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53">
                  <a:moveTo>
                    <a:pt x="85" y="35"/>
                  </a:moveTo>
                  <a:cubicBezTo>
                    <a:pt x="81" y="31"/>
                    <a:pt x="76" y="24"/>
                    <a:pt x="71" y="11"/>
                  </a:cubicBezTo>
                  <a:cubicBezTo>
                    <a:pt x="71" y="11"/>
                    <a:pt x="68" y="1"/>
                    <a:pt x="63" y="0"/>
                  </a:cubicBezTo>
                  <a:cubicBezTo>
                    <a:pt x="60" y="0"/>
                    <a:pt x="43" y="0"/>
                    <a:pt x="26" y="0"/>
                  </a:cubicBezTo>
                  <a:cubicBezTo>
                    <a:pt x="16" y="0"/>
                    <a:pt x="7" y="0"/>
                    <a:pt x="0" y="0"/>
                  </a:cubicBezTo>
                  <a:cubicBezTo>
                    <a:pt x="21" y="15"/>
                    <a:pt x="41" y="33"/>
                    <a:pt x="59" y="53"/>
                  </a:cubicBezTo>
                  <a:cubicBezTo>
                    <a:pt x="129" y="53"/>
                    <a:pt x="129" y="53"/>
                    <a:pt x="129" y="53"/>
                  </a:cubicBezTo>
                  <a:cubicBezTo>
                    <a:pt x="129" y="35"/>
                    <a:pt x="129" y="35"/>
                    <a:pt x="129" y="35"/>
                  </a:cubicBezTo>
                  <a:lnTo>
                    <a:pt x="85" y="35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3" name="矩形 22"/>
          <p:cNvSpPr/>
          <p:nvPr/>
        </p:nvSpPr>
        <p:spPr>
          <a:xfrm>
            <a:off x="3126413" y="1287955"/>
            <a:ext cx="289117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7200" b="1" dirty="0" smtClean="0">
                <a:solidFill>
                  <a:srgbClr val="1C2B38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Thanks</a:t>
            </a:r>
            <a:endParaRPr lang="zh-CN" altLang="en-US" sz="1200" dirty="0">
              <a:solidFill>
                <a:srgbClr val="1C2B38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258456" y="3911446"/>
            <a:ext cx="46271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1C2B38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Prj1_whyNotDance</a:t>
            </a:r>
            <a:r>
              <a:rPr lang="zh-CN" altLang="en-US" sz="3200" b="1" dirty="0" smtClean="0">
                <a:solidFill>
                  <a:srgbClr val="1C2B38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3200" b="1" dirty="0" smtClean="0">
                <a:solidFill>
                  <a:srgbClr val="1C2B38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Group</a:t>
            </a:r>
            <a:endParaRPr lang="zh-CN" altLang="en-US" sz="3200" b="1" dirty="0">
              <a:solidFill>
                <a:srgbClr val="1C2B38"/>
              </a:solidFill>
              <a:latin typeface="+mj-lt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587052" y="4496221"/>
            <a:ext cx="59698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1C2B38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清华大学信息化统计平台</a:t>
            </a:r>
            <a:endParaRPr lang="zh-CN" altLang="en-US" sz="1400" dirty="0">
              <a:solidFill>
                <a:srgbClr val="1C2B38"/>
              </a:solidFill>
              <a:latin typeface="+mj-lt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 52"/>
          <p:cNvGrpSpPr/>
          <p:nvPr/>
        </p:nvGrpSpPr>
        <p:grpSpPr>
          <a:xfrm flipH="1">
            <a:off x="4598243" y="3205118"/>
            <a:ext cx="3902236" cy="858274"/>
            <a:chOff x="258284" y="2211771"/>
            <a:chExt cx="3902236" cy="858274"/>
          </a:xfrm>
          <a:solidFill>
            <a:srgbClr val="FFC543"/>
          </a:solidFill>
        </p:grpSpPr>
        <p:sp>
          <p:nvSpPr>
            <p:cNvPr id="54" name="圆角矩形 53"/>
            <p:cNvSpPr/>
            <p:nvPr/>
          </p:nvSpPr>
          <p:spPr>
            <a:xfrm>
              <a:off x="258284" y="2211771"/>
              <a:ext cx="3646204" cy="858274"/>
            </a:xfrm>
            <a:prstGeom prst="roundRect">
              <a:avLst>
                <a:gd name="adj" fmla="val 1027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等腰三角形 54"/>
            <p:cNvSpPr/>
            <p:nvPr/>
          </p:nvSpPr>
          <p:spPr>
            <a:xfrm rot="5400000">
              <a:off x="3945636" y="2514600"/>
              <a:ext cx="173736" cy="256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 flipH="1">
            <a:off x="4598243" y="2156907"/>
            <a:ext cx="3902236" cy="858274"/>
            <a:chOff x="258284" y="2184339"/>
            <a:chExt cx="3902236" cy="858274"/>
          </a:xfrm>
          <a:solidFill>
            <a:srgbClr val="1C2B38"/>
          </a:solidFill>
        </p:grpSpPr>
        <p:sp>
          <p:nvSpPr>
            <p:cNvPr id="51" name="圆角矩形 50"/>
            <p:cNvSpPr/>
            <p:nvPr/>
          </p:nvSpPr>
          <p:spPr>
            <a:xfrm>
              <a:off x="258284" y="2184339"/>
              <a:ext cx="3646204" cy="858274"/>
            </a:xfrm>
            <a:prstGeom prst="roundRect">
              <a:avLst>
                <a:gd name="adj" fmla="val 10275"/>
              </a:avLst>
            </a:prstGeom>
            <a:solidFill>
              <a:srgbClr val="1C2B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等腰三角形 51"/>
            <p:cNvSpPr/>
            <p:nvPr/>
          </p:nvSpPr>
          <p:spPr>
            <a:xfrm rot="5400000">
              <a:off x="3945636" y="2487168"/>
              <a:ext cx="173736" cy="256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624044" y="3205118"/>
            <a:ext cx="3902236" cy="858274"/>
            <a:chOff x="258284" y="2184339"/>
            <a:chExt cx="3902236" cy="858274"/>
          </a:xfrm>
          <a:solidFill>
            <a:srgbClr val="464F5A"/>
          </a:solidFill>
        </p:grpSpPr>
        <p:sp>
          <p:nvSpPr>
            <p:cNvPr id="48" name="圆角矩形 47"/>
            <p:cNvSpPr/>
            <p:nvPr/>
          </p:nvSpPr>
          <p:spPr>
            <a:xfrm>
              <a:off x="258284" y="2184339"/>
              <a:ext cx="3646204" cy="858274"/>
            </a:xfrm>
            <a:prstGeom prst="roundRect">
              <a:avLst>
                <a:gd name="adj" fmla="val 1027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/>
          </p:nvSpPr>
          <p:spPr>
            <a:xfrm rot="5400000">
              <a:off x="3945636" y="2487168"/>
              <a:ext cx="173736" cy="256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24044" y="2156907"/>
            <a:ext cx="3902236" cy="858274"/>
            <a:chOff x="258284" y="2184339"/>
            <a:chExt cx="3902236" cy="858274"/>
          </a:xfrm>
        </p:grpSpPr>
        <p:sp>
          <p:nvSpPr>
            <p:cNvPr id="4" name="圆角矩形 3"/>
            <p:cNvSpPr/>
            <p:nvPr/>
          </p:nvSpPr>
          <p:spPr>
            <a:xfrm>
              <a:off x="258284" y="2184339"/>
              <a:ext cx="3646204" cy="858274"/>
            </a:xfrm>
            <a:prstGeom prst="roundRect">
              <a:avLst>
                <a:gd name="adj" fmla="val 10275"/>
              </a:avLst>
            </a:prstGeom>
            <a:solidFill>
              <a:srgbClr val="FC61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等腰三角形 4"/>
            <p:cNvSpPr/>
            <p:nvPr/>
          </p:nvSpPr>
          <p:spPr>
            <a:xfrm rot="5400000">
              <a:off x="3945636" y="2487168"/>
              <a:ext cx="173736" cy="256032"/>
            </a:xfrm>
            <a:prstGeom prst="triangle">
              <a:avLst/>
            </a:prstGeom>
            <a:solidFill>
              <a:srgbClr val="FC61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58" name="Line 21"/>
          <p:cNvSpPr>
            <a:spLocks noChangeShapeType="1"/>
          </p:cNvSpPr>
          <p:nvPr/>
        </p:nvSpPr>
        <p:spPr bwMode="auto">
          <a:xfrm flipH="1">
            <a:off x="1543426" y="2556374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9" name="Line 22"/>
          <p:cNvSpPr>
            <a:spLocks noChangeShapeType="1"/>
          </p:cNvSpPr>
          <p:nvPr/>
        </p:nvSpPr>
        <p:spPr bwMode="auto">
          <a:xfrm flipH="1">
            <a:off x="1543426" y="2556374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68" name="TextBox 2067"/>
          <p:cNvSpPr txBox="1"/>
          <p:nvPr/>
        </p:nvSpPr>
        <p:spPr>
          <a:xfrm flipH="1">
            <a:off x="3420819" y="2201870"/>
            <a:ext cx="8411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01</a:t>
            </a:r>
            <a:endParaRPr lang="zh-CN" altLang="en-US" sz="4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4863158" y="2201870"/>
            <a:ext cx="861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02</a:t>
            </a:r>
            <a:endParaRPr lang="zh-CN" altLang="en-US" sz="4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4864195" y="3253076"/>
            <a:ext cx="8612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04</a:t>
            </a:r>
            <a:endParaRPr lang="zh-CN" altLang="en-US" sz="4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3422560" y="3249582"/>
            <a:ext cx="8411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03</a:t>
            </a:r>
            <a:endParaRPr lang="zh-CN" altLang="en-US" sz="4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558254" y="472086"/>
            <a:ext cx="4011840" cy="830997"/>
            <a:chOff x="2558254" y="691542"/>
            <a:chExt cx="4011840" cy="830997"/>
          </a:xfrm>
        </p:grpSpPr>
        <p:sp>
          <p:nvSpPr>
            <p:cNvPr id="2049" name="TextBox 2048"/>
            <p:cNvSpPr txBox="1"/>
            <p:nvPr/>
          </p:nvSpPr>
          <p:spPr>
            <a:xfrm>
              <a:off x="3106439" y="691542"/>
              <a:ext cx="293112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b="1" dirty="0" smtClean="0">
                  <a:solidFill>
                    <a:srgbClr val="1C2B38"/>
                  </a:solidFill>
                  <a:latin typeface="+mj-lt"/>
                </a:rPr>
                <a:t>CONTENTS</a:t>
              </a:r>
              <a:endParaRPr lang="zh-CN" altLang="en-US" sz="4800" b="1" dirty="0">
                <a:solidFill>
                  <a:srgbClr val="1C2B38"/>
                </a:solidFill>
                <a:latin typeface="+mj-lt"/>
              </a:endParaRPr>
            </a:p>
          </p:txBody>
        </p:sp>
        <p:grpSp>
          <p:nvGrpSpPr>
            <p:cNvPr id="162" name="组合 161"/>
            <p:cNvGrpSpPr>
              <a:grpSpLocks noChangeAspect="1"/>
            </p:cNvGrpSpPr>
            <p:nvPr/>
          </p:nvGrpSpPr>
          <p:grpSpPr>
            <a:xfrm>
              <a:off x="2558254" y="904761"/>
              <a:ext cx="491493" cy="404558"/>
              <a:chOff x="1928813" y="1763600"/>
              <a:chExt cx="1373188" cy="1130300"/>
            </a:xfrm>
          </p:grpSpPr>
          <p:sp>
            <p:nvSpPr>
              <p:cNvPr id="164" name="Rectangle 25"/>
              <p:cNvSpPr>
                <a:spLocks noChangeArrowheads="1"/>
              </p:cNvSpPr>
              <p:nvPr/>
            </p:nvSpPr>
            <p:spPr bwMode="auto">
              <a:xfrm>
                <a:off x="1928813" y="2747850"/>
                <a:ext cx="231775" cy="146050"/>
              </a:xfrm>
              <a:prstGeom prst="rect">
                <a:avLst/>
              </a:prstGeom>
              <a:solidFill>
                <a:srgbClr val="FC61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" name="Rectangle 26"/>
              <p:cNvSpPr>
                <a:spLocks noChangeArrowheads="1"/>
              </p:cNvSpPr>
              <p:nvPr/>
            </p:nvSpPr>
            <p:spPr bwMode="auto">
              <a:xfrm>
                <a:off x="2160588" y="2473212"/>
                <a:ext cx="223838" cy="420687"/>
              </a:xfrm>
              <a:prstGeom prst="rect">
                <a:avLst/>
              </a:prstGeom>
              <a:solidFill>
                <a:srgbClr val="FFC5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6" name="Rectangle 27"/>
              <p:cNvSpPr>
                <a:spLocks noChangeArrowheads="1"/>
              </p:cNvSpPr>
              <p:nvPr/>
            </p:nvSpPr>
            <p:spPr bwMode="auto">
              <a:xfrm>
                <a:off x="2384425" y="2060462"/>
                <a:ext cx="231775" cy="833437"/>
              </a:xfrm>
              <a:prstGeom prst="rect">
                <a:avLst/>
              </a:prstGeom>
              <a:solidFill>
                <a:srgbClr val="464F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7" name="Rectangle 28"/>
              <p:cNvSpPr>
                <a:spLocks noChangeArrowheads="1"/>
              </p:cNvSpPr>
              <p:nvPr/>
            </p:nvSpPr>
            <p:spPr bwMode="auto">
              <a:xfrm>
                <a:off x="2616200" y="1763600"/>
                <a:ext cx="230188" cy="1130300"/>
              </a:xfrm>
              <a:prstGeom prst="rect">
                <a:avLst/>
              </a:prstGeom>
              <a:solidFill>
                <a:srgbClr val="1C2B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8" name="Rectangle 29"/>
              <p:cNvSpPr>
                <a:spLocks noChangeArrowheads="1"/>
              </p:cNvSpPr>
              <p:nvPr/>
            </p:nvSpPr>
            <p:spPr bwMode="auto">
              <a:xfrm>
                <a:off x="2846388" y="2406537"/>
                <a:ext cx="225425" cy="487362"/>
              </a:xfrm>
              <a:prstGeom prst="rect">
                <a:avLst/>
              </a:prstGeom>
              <a:solidFill>
                <a:srgbClr val="FFC5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" name="Rectangle 30"/>
              <p:cNvSpPr>
                <a:spLocks noChangeArrowheads="1"/>
              </p:cNvSpPr>
              <p:nvPr/>
            </p:nvSpPr>
            <p:spPr bwMode="auto">
              <a:xfrm>
                <a:off x="3071813" y="2692287"/>
                <a:ext cx="230188" cy="201612"/>
              </a:xfrm>
              <a:prstGeom prst="rect">
                <a:avLst/>
              </a:prstGeom>
              <a:solidFill>
                <a:srgbClr val="FC61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70" name="组合 169"/>
            <p:cNvGrpSpPr>
              <a:grpSpLocks noChangeAspect="1"/>
            </p:cNvGrpSpPr>
            <p:nvPr/>
          </p:nvGrpSpPr>
          <p:grpSpPr>
            <a:xfrm flipH="1">
              <a:off x="6078601" y="904761"/>
              <a:ext cx="491493" cy="404558"/>
              <a:chOff x="1928813" y="1763600"/>
              <a:chExt cx="1373188" cy="1130300"/>
            </a:xfrm>
          </p:grpSpPr>
          <p:sp>
            <p:nvSpPr>
              <p:cNvPr id="172" name="Rectangle 25"/>
              <p:cNvSpPr>
                <a:spLocks noChangeArrowheads="1"/>
              </p:cNvSpPr>
              <p:nvPr/>
            </p:nvSpPr>
            <p:spPr bwMode="auto">
              <a:xfrm>
                <a:off x="1928813" y="2747850"/>
                <a:ext cx="231775" cy="146050"/>
              </a:xfrm>
              <a:prstGeom prst="rect">
                <a:avLst/>
              </a:prstGeom>
              <a:solidFill>
                <a:srgbClr val="FC61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3" name="Rectangle 26"/>
              <p:cNvSpPr>
                <a:spLocks noChangeArrowheads="1"/>
              </p:cNvSpPr>
              <p:nvPr/>
            </p:nvSpPr>
            <p:spPr bwMode="auto">
              <a:xfrm>
                <a:off x="2160588" y="2473212"/>
                <a:ext cx="223838" cy="420687"/>
              </a:xfrm>
              <a:prstGeom prst="rect">
                <a:avLst/>
              </a:prstGeom>
              <a:solidFill>
                <a:srgbClr val="FFC5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4" name="Rectangle 27"/>
              <p:cNvSpPr>
                <a:spLocks noChangeArrowheads="1"/>
              </p:cNvSpPr>
              <p:nvPr/>
            </p:nvSpPr>
            <p:spPr bwMode="auto">
              <a:xfrm>
                <a:off x="2384425" y="2060462"/>
                <a:ext cx="231775" cy="833437"/>
              </a:xfrm>
              <a:prstGeom prst="rect">
                <a:avLst/>
              </a:prstGeom>
              <a:solidFill>
                <a:srgbClr val="464F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5" name="Rectangle 28"/>
              <p:cNvSpPr>
                <a:spLocks noChangeArrowheads="1"/>
              </p:cNvSpPr>
              <p:nvPr/>
            </p:nvSpPr>
            <p:spPr bwMode="auto">
              <a:xfrm>
                <a:off x="2616200" y="1763600"/>
                <a:ext cx="230188" cy="1130300"/>
              </a:xfrm>
              <a:prstGeom prst="rect">
                <a:avLst/>
              </a:prstGeom>
              <a:solidFill>
                <a:srgbClr val="1C2B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6" name="Rectangle 29"/>
              <p:cNvSpPr>
                <a:spLocks noChangeArrowheads="1"/>
              </p:cNvSpPr>
              <p:nvPr/>
            </p:nvSpPr>
            <p:spPr bwMode="auto">
              <a:xfrm>
                <a:off x="2846388" y="2406537"/>
                <a:ext cx="225425" cy="487362"/>
              </a:xfrm>
              <a:prstGeom prst="rect">
                <a:avLst/>
              </a:prstGeom>
              <a:solidFill>
                <a:srgbClr val="FFC5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7" name="Rectangle 30"/>
              <p:cNvSpPr>
                <a:spLocks noChangeArrowheads="1"/>
              </p:cNvSpPr>
              <p:nvPr/>
            </p:nvSpPr>
            <p:spPr bwMode="auto">
              <a:xfrm>
                <a:off x="3071813" y="2692287"/>
                <a:ext cx="230188" cy="201612"/>
              </a:xfrm>
              <a:prstGeom prst="rect">
                <a:avLst/>
              </a:prstGeom>
              <a:solidFill>
                <a:srgbClr val="FC61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37" name="矩形 36"/>
          <p:cNvSpPr/>
          <p:nvPr/>
        </p:nvSpPr>
        <p:spPr>
          <a:xfrm>
            <a:off x="1068545" y="2358380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</a:rPr>
              <a:t>完善问卷编辑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914654" y="3396516"/>
            <a:ext cx="23391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</a:rPr>
              <a:t>实现管理员功能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015485" y="3396516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</a:rPr>
              <a:t>新增信息统计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015480" y="2351358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</a:rPr>
              <a:t>发布问卷流程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0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0263-A96F-46DE-8AEE-71093E484CCF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5159652" y="4081514"/>
            <a:ext cx="14975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1C2B38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Use</a:t>
            </a:r>
            <a:r>
              <a:rPr lang="zh-CN" altLang="en-US" sz="2800" dirty="0" smtClean="0">
                <a:solidFill>
                  <a:srgbClr val="1C2B38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800" dirty="0" smtClean="0">
                <a:solidFill>
                  <a:srgbClr val="1C2B38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Case</a:t>
            </a:r>
            <a:endParaRPr lang="zh-CN" altLang="en-US" sz="2800" dirty="0">
              <a:solidFill>
                <a:srgbClr val="1C2B38"/>
              </a:solidFill>
              <a:latin typeface="+mj-lt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AutoShape 4"/>
          <p:cNvSpPr>
            <a:spLocks noChangeAspect="1" noChangeArrowheads="1" noTextEdit="1"/>
          </p:cNvSpPr>
          <p:nvPr/>
        </p:nvSpPr>
        <p:spPr bwMode="auto">
          <a:xfrm>
            <a:off x="1557615" y="1288264"/>
            <a:ext cx="3016250" cy="327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1557615" y="1699427"/>
            <a:ext cx="2022475" cy="2022475"/>
          </a:xfrm>
          <a:prstGeom prst="ellipse">
            <a:avLst/>
          </a:prstGeom>
          <a:solidFill>
            <a:srgbClr val="464F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1708428" y="1850239"/>
            <a:ext cx="1720850" cy="1720850"/>
          </a:xfrm>
          <a:prstGeom prst="ellipse">
            <a:avLst/>
          </a:prstGeom>
          <a:solidFill>
            <a:srgbClr val="F9F5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>
            <a:off x="3014940" y="3544102"/>
            <a:ext cx="838200" cy="1022350"/>
          </a:xfrm>
          <a:custGeom>
            <a:avLst/>
            <a:gdLst>
              <a:gd name="T0" fmla="*/ 0 w 528"/>
              <a:gd name="T1" fmla="*/ 77 h 644"/>
              <a:gd name="T2" fmla="*/ 406 w 528"/>
              <a:gd name="T3" fmla="*/ 644 h 644"/>
              <a:gd name="T4" fmla="*/ 528 w 528"/>
              <a:gd name="T5" fmla="*/ 560 h 644"/>
              <a:gd name="T6" fmla="*/ 136 w 528"/>
              <a:gd name="T7" fmla="*/ 0 h 644"/>
              <a:gd name="T8" fmla="*/ 0 w 528"/>
              <a:gd name="T9" fmla="*/ 77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8" h="644">
                <a:moveTo>
                  <a:pt x="0" y="77"/>
                </a:moveTo>
                <a:lnTo>
                  <a:pt x="406" y="644"/>
                </a:lnTo>
                <a:lnTo>
                  <a:pt x="528" y="560"/>
                </a:lnTo>
                <a:lnTo>
                  <a:pt x="136" y="0"/>
                </a:lnTo>
                <a:lnTo>
                  <a:pt x="0" y="77"/>
                </a:lnTo>
                <a:close/>
              </a:path>
            </a:pathLst>
          </a:custGeom>
          <a:solidFill>
            <a:srgbClr val="464F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Rectangle 20"/>
          <p:cNvSpPr>
            <a:spLocks noChangeArrowheads="1"/>
          </p:cNvSpPr>
          <p:nvPr/>
        </p:nvSpPr>
        <p:spPr bwMode="auto">
          <a:xfrm>
            <a:off x="2525990" y="1901039"/>
            <a:ext cx="46038" cy="403225"/>
          </a:xfrm>
          <a:prstGeom prst="rect">
            <a:avLst/>
          </a:prstGeom>
          <a:solidFill>
            <a:srgbClr val="F9F5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2525990" y="3131352"/>
            <a:ext cx="46038" cy="403225"/>
          </a:xfrm>
          <a:prstGeom prst="rect">
            <a:avLst/>
          </a:prstGeom>
          <a:solidFill>
            <a:srgbClr val="F9F5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22"/>
          <p:cNvSpPr>
            <a:spLocks/>
          </p:cNvSpPr>
          <p:nvPr/>
        </p:nvSpPr>
        <p:spPr bwMode="auto">
          <a:xfrm>
            <a:off x="1944965" y="2969427"/>
            <a:ext cx="317500" cy="317500"/>
          </a:xfrm>
          <a:custGeom>
            <a:avLst/>
            <a:gdLst>
              <a:gd name="T0" fmla="*/ 21 w 200"/>
              <a:gd name="T1" fmla="*/ 200 h 200"/>
              <a:gd name="T2" fmla="*/ 0 w 200"/>
              <a:gd name="T3" fmla="*/ 180 h 200"/>
              <a:gd name="T4" fmla="*/ 180 w 200"/>
              <a:gd name="T5" fmla="*/ 0 h 200"/>
              <a:gd name="T6" fmla="*/ 200 w 200"/>
              <a:gd name="T7" fmla="*/ 21 h 200"/>
              <a:gd name="T8" fmla="*/ 21 w 200"/>
              <a:gd name="T9" fmla="*/ 20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0" h="200">
                <a:moveTo>
                  <a:pt x="21" y="200"/>
                </a:moveTo>
                <a:lnTo>
                  <a:pt x="0" y="180"/>
                </a:lnTo>
                <a:lnTo>
                  <a:pt x="180" y="0"/>
                </a:lnTo>
                <a:lnTo>
                  <a:pt x="200" y="21"/>
                </a:lnTo>
                <a:lnTo>
                  <a:pt x="21" y="200"/>
                </a:lnTo>
                <a:close/>
              </a:path>
            </a:pathLst>
          </a:custGeom>
          <a:solidFill>
            <a:srgbClr val="F9F5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Freeform 23"/>
          <p:cNvSpPr>
            <a:spLocks/>
          </p:cNvSpPr>
          <p:nvPr/>
        </p:nvSpPr>
        <p:spPr bwMode="auto">
          <a:xfrm>
            <a:off x="2848253" y="2974189"/>
            <a:ext cx="319088" cy="317500"/>
          </a:xfrm>
          <a:custGeom>
            <a:avLst/>
            <a:gdLst>
              <a:gd name="T0" fmla="*/ 201 w 201"/>
              <a:gd name="T1" fmla="*/ 180 h 200"/>
              <a:gd name="T2" fmla="*/ 180 w 201"/>
              <a:gd name="T3" fmla="*/ 200 h 200"/>
              <a:gd name="T4" fmla="*/ 0 w 201"/>
              <a:gd name="T5" fmla="*/ 21 h 200"/>
              <a:gd name="T6" fmla="*/ 21 w 201"/>
              <a:gd name="T7" fmla="*/ 0 h 200"/>
              <a:gd name="T8" fmla="*/ 201 w 201"/>
              <a:gd name="T9" fmla="*/ 18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" h="200">
                <a:moveTo>
                  <a:pt x="201" y="180"/>
                </a:moveTo>
                <a:lnTo>
                  <a:pt x="180" y="200"/>
                </a:lnTo>
                <a:lnTo>
                  <a:pt x="0" y="21"/>
                </a:lnTo>
                <a:lnTo>
                  <a:pt x="21" y="0"/>
                </a:lnTo>
                <a:lnTo>
                  <a:pt x="201" y="180"/>
                </a:lnTo>
                <a:close/>
              </a:path>
            </a:pathLst>
          </a:custGeom>
          <a:solidFill>
            <a:srgbClr val="F9F5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Freeform 24"/>
          <p:cNvSpPr>
            <a:spLocks/>
          </p:cNvSpPr>
          <p:nvPr/>
        </p:nvSpPr>
        <p:spPr bwMode="auto">
          <a:xfrm>
            <a:off x="1949728" y="2153452"/>
            <a:ext cx="319088" cy="315913"/>
          </a:xfrm>
          <a:custGeom>
            <a:avLst/>
            <a:gdLst>
              <a:gd name="T0" fmla="*/ 21 w 201"/>
              <a:gd name="T1" fmla="*/ 0 h 199"/>
              <a:gd name="T2" fmla="*/ 0 w 201"/>
              <a:gd name="T3" fmla="*/ 20 h 199"/>
              <a:gd name="T4" fmla="*/ 180 w 201"/>
              <a:gd name="T5" fmla="*/ 199 h 199"/>
              <a:gd name="T6" fmla="*/ 201 w 201"/>
              <a:gd name="T7" fmla="*/ 178 h 199"/>
              <a:gd name="T8" fmla="*/ 21 w 201"/>
              <a:gd name="T9" fmla="*/ 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" h="199">
                <a:moveTo>
                  <a:pt x="21" y="0"/>
                </a:moveTo>
                <a:lnTo>
                  <a:pt x="0" y="20"/>
                </a:lnTo>
                <a:lnTo>
                  <a:pt x="180" y="199"/>
                </a:lnTo>
                <a:lnTo>
                  <a:pt x="201" y="178"/>
                </a:lnTo>
                <a:lnTo>
                  <a:pt x="21" y="0"/>
                </a:lnTo>
                <a:close/>
              </a:path>
            </a:pathLst>
          </a:custGeom>
          <a:solidFill>
            <a:srgbClr val="F9F5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Freeform 25"/>
          <p:cNvSpPr>
            <a:spLocks/>
          </p:cNvSpPr>
          <p:nvPr/>
        </p:nvSpPr>
        <p:spPr bwMode="auto">
          <a:xfrm>
            <a:off x="2843490" y="2097889"/>
            <a:ext cx="319088" cy="314325"/>
          </a:xfrm>
          <a:custGeom>
            <a:avLst/>
            <a:gdLst>
              <a:gd name="T0" fmla="*/ 201 w 201"/>
              <a:gd name="T1" fmla="*/ 20 h 198"/>
              <a:gd name="T2" fmla="*/ 180 w 201"/>
              <a:gd name="T3" fmla="*/ 0 h 198"/>
              <a:gd name="T4" fmla="*/ 0 w 201"/>
              <a:gd name="T5" fmla="*/ 178 h 198"/>
              <a:gd name="T6" fmla="*/ 21 w 201"/>
              <a:gd name="T7" fmla="*/ 198 h 198"/>
              <a:gd name="T8" fmla="*/ 201 w 201"/>
              <a:gd name="T9" fmla="*/ 20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" h="198">
                <a:moveTo>
                  <a:pt x="201" y="20"/>
                </a:moveTo>
                <a:lnTo>
                  <a:pt x="180" y="0"/>
                </a:lnTo>
                <a:lnTo>
                  <a:pt x="0" y="178"/>
                </a:lnTo>
                <a:lnTo>
                  <a:pt x="21" y="198"/>
                </a:lnTo>
                <a:lnTo>
                  <a:pt x="201" y="20"/>
                </a:lnTo>
                <a:close/>
              </a:path>
            </a:pathLst>
          </a:custGeom>
          <a:solidFill>
            <a:srgbClr val="F9F5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2968903" y="2666214"/>
            <a:ext cx="404813" cy="46038"/>
          </a:xfrm>
          <a:prstGeom prst="rect">
            <a:avLst/>
          </a:prstGeom>
          <a:solidFill>
            <a:srgbClr val="F9F5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Rectangle 27"/>
          <p:cNvSpPr>
            <a:spLocks noChangeArrowheads="1"/>
          </p:cNvSpPr>
          <p:nvPr/>
        </p:nvSpPr>
        <p:spPr bwMode="auto">
          <a:xfrm>
            <a:off x="1763990" y="2666214"/>
            <a:ext cx="403225" cy="46038"/>
          </a:xfrm>
          <a:prstGeom prst="rect">
            <a:avLst/>
          </a:prstGeom>
          <a:solidFill>
            <a:srgbClr val="F9F5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Rectangle 6"/>
          <p:cNvSpPr>
            <a:spLocks noChangeArrowheads="1"/>
          </p:cNvSpPr>
          <p:nvPr/>
        </p:nvSpPr>
        <p:spPr bwMode="auto">
          <a:xfrm>
            <a:off x="3580090" y="1343827"/>
            <a:ext cx="696913" cy="287338"/>
          </a:xfrm>
          <a:prstGeom prst="rect">
            <a:avLst/>
          </a:prstGeom>
          <a:solidFill>
            <a:srgbClr val="FFC5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4118253" y="1922018"/>
            <a:ext cx="696913" cy="287338"/>
          </a:xfrm>
          <a:prstGeom prst="rect">
            <a:avLst/>
          </a:prstGeom>
          <a:solidFill>
            <a:srgbClr val="FF8B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Rectangle 6"/>
          <p:cNvSpPr>
            <a:spLocks noChangeArrowheads="1"/>
          </p:cNvSpPr>
          <p:nvPr/>
        </p:nvSpPr>
        <p:spPr bwMode="auto">
          <a:xfrm>
            <a:off x="4098976" y="3032814"/>
            <a:ext cx="696913" cy="287338"/>
          </a:xfrm>
          <a:prstGeom prst="rect">
            <a:avLst/>
          </a:prstGeom>
          <a:solidFill>
            <a:srgbClr val="DD240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610991" y="1318219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smtClean="0">
                <a:solidFill>
                  <a:schemeClr val="bg1"/>
                </a:solidFill>
              </a:rPr>
              <a:t>UC_1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149154" y="1890496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smtClean="0">
                <a:solidFill>
                  <a:schemeClr val="bg1"/>
                </a:solidFill>
              </a:rPr>
              <a:t>UC_2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127777" y="3007206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</a:rPr>
              <a:t>UC_4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282072" y="1236566"/>
            <a:ext cx="31390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1C2B38"/>
                </a:solidFill>
              </a:rPr>
              <a:t>用户登录网站，设计报名表，发布主观问答、选择等题目，对题目进行</a:t>
            </a:r>
            <a:r>
              <a:rPr lang="zh-CN" altLang="en-US" sz="1200" dirty="0" smtClean="0">
                <a:solidFill>
                  <a:srgbClr val="1C2B38"/>
                </a:solidFill>
              </a:rPr>
              <a:t>编辑处理。</a:t>
            </a:r>
            <a:endParaRPr lang="zh-CN" altLang="en-US" sz="1200" dirty="0">
              <a:solidFill>
                <a:srgbClr val="1C2B38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831039" y="1806087"/>
            <a:ext cx="31390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1C2B38"/>
                </a:solidFill>
              </a:rPr>
              <a:t>活动发布者可以通过链接发布问卷，之后可以查看、查询。</a:t>
            </a:r>
          </a:p>
        </p:txBody>
      </p:sp>
      <p:sp>
        <p:nvSpPr>
          <p:cNvPr id="37" name="矩形 36"/>
          <p:cNvSpPr/>
          <p:nvPr/>
        </p:nvSpPr>
        <p:spPr>
          <a:xfrm>
            <a:off x="4805044" y="2906922"/>
            <a:ext cx="31390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1C2B38"/>
                </a:solidFill>
              </a:rPr>
              <a:t>活动发布者可以查看不同</a:t>
            </a:r>
            <a:r>
              <a:rPr lang="en-US" altLang="zh-CN" sz="1200" dirty="0" err="1">
                <a:solidFill>
                  <a:srgbClr val="1C2B38"/>
                </a:solidFill>
              </a:rPr>
              <a:t>ip</a:t>
            </a:r>
            <a:r>
              <a:rPr lang="zh-CN" altLang="en-US" sz="1200" dirty="0">
                <a:solidFill>
                  <a:srgbClr val="1C2B38"/>
                </a:solidFill>
              </a:rPr>
              <a:t>的输入信息，并对数据进行简单的分析，可以导出原始数据和分析</a:t>
            </a:r>
            <a:r>
              <a:rPr lang="zh-CN" altLang="en-US" sz="1200" dirty="0" smtClean="0">
                <a:solidFill>
                  <a:srgbClr val="1C2B38"/>
                </a:solidFill>
              </a:rPr>
              <a:t>结果。</a:t>
            </a:r>
            <a:endParaRPr lang="zh-CN" altLang="en-US" sz="1200" dirty="0">
              <a:solidFill>
                <a:srgbClr val="1C2B38"/>
              </a:solidFill>
            </a:endParaRPr>
          </a:p>
        </p:txBody>
      </p:sp>
      <p:sp>
        <p:nvSpPr>
          <p:cNvPr id="27" name="Freeform 36"/>
          <p:cNvSpPr>
            <a:spLocks/>
          </p:cNvSpPr>
          <p:nvPr/>
        </p:nvSpPr>
        <p:spPr bwMode="auto">
          <a:xfrm>
            <a:off x="2853015" y="1491464"/>
            <a:ext cx="642938" cy="571500"/>
          </a:xfrm>
          <a:custGeom>
            <a:avLst/>
            <a:gdLst>
              <a:gd name="T0" fmla="*/ 0 w 405"/>
              <a:gd name="T1" fmla="*/ 360 h 360"/>
              <a:gd name="T2" fmla="*/ 167 w 405"/>
              <a:gd name="T3" fmla="*/ 0 h 360"/>
              <a:gd name="T4" fmla="*/ 405 w 405"/>
              <a:gd name="T5" fmla="*/ 0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5" h="360">
                <a:moveTo>
                  <a:pt x="0" y="360"/>
                </a:moveTo>
                <a:lnTo>
                  <a:pt x="167" y="0"/>
                </a:lnTo>
                <a:lnTo>
                  <a:pt x="405" y="0"/>
                </a:lnTo>
              </a:path>
            </a:pathLst>
          </a:custGeom>
          <a:noFill/>
          <a:ln w="19050" cap="flat">
            <a:solidFill>
              <a:srgbClr val="FFC543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Freeform 37"/>
          <p:cNvSpPr>
            <a:spLocks/>
          </p:cNvSpPr>
          <p:nvPr/>
        </p:nvSpPr>
        <p:spPr bwMode="auto">
          <a:xfrm>
            <a:off x="3199090" y="2074077"/>
            <a:ext cx="919163" cy="387350"/>
          </a:xfrm>
          <a:custGeom>
            <a:avLst/>
            <a:gdLst>
              <a:gd name="T0" fmla="*/ 0 w 579"/>
              <a:gd name="T1" fmla="*/ 244 h 244"/>
              <a:gd name="T2" fmla="*/ 264 w 579"/>
              <a:gd name="T3" fmla="*/ 0 h 244"/>
              <a:gd name="T4" fmla="*/ 579 w 579"/>
              <a:gd name="T5" fmla="*/ 0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9" h="244">
                <a:moveTo>
                  <a:pt x="0" y="244"/>
                </a:moveTo>
                <a:lnTo>
                  <a:pt x="264" y="0"/>
                </a:lnTo>
                <a:lnTo>
                  <a:pt x="579" y="0"/>
                </a:lnTo>
              </a:path>
            </a:pathLst>
          </a:custGeom>
          <a:noFill/>
          <a:ln w="19050" cap="flat">
            <a:solidFill>
              <a:srgbClr val="FF8B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Freeform 38"/>
          <p:cNvSpPr>
            <a:spLocks/>
          </p:cNvSpPr>
          <p:nvPr/>
        </p:nvSpPr>
        <p:spPr bwMode="auto">
          <a:xfrm>
            <a:off x="2887940" y="3166277"/>
            <a:ext cx="1200150" cy="163513"/>
          </a:xfrm>
          <a:custGeom>
            <a:avLst/>
            <a:gdLst>
              <a:gd name="T0" fmla="*/ 0 w 756"/>
              <a:gd name="T1" fmla="*/ 98 h 103"/>
              <a:gd name="T2" fmla="*/ 499 w 756"/>
              <a:gd name="T3" fmla="*/ 103 h 103"/>
              <a:gd name="T4" fmla="*/ 756 w 756"/>
              <a:gd name="T5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56" h="103">
                <a:moveTo>
                  <a:pt x="0" y="98"/>
                </a:moveTo>
                <a:lnTo>
                  <a:pt x="499" y="103"/>
                </a:lnTo>
                <a:lnTo>
                  <a:pt x="756" y="0"/>
                </a:lnTo>
              </a:path>
            </a:pathLst>
          </a:custGeom>
          <a:noFill/>
          <a:ln w="19050" cap="flat">
            <a:solidFill>
              <a:srgbClr val="DD2405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2" name="图表 1"/>
          <p:cNvGraphicFramePr/>
          <p:nvPr>
            <p:extLst/>
          </p:nvPr>
        </p:nvGraphicFramePr>
        <p:xfrm>
          <a:off x="1575228" y="1767103"/>
          <a:ext cx="1987250" cy="18871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8" name="等腰三角形 37"/>
          <p:cNvSpPr>
            <a:spLocks noChangeAspect="1"/>
          </p:cNvSpPr>
          <p:nvPr/>
        </p:nvSpPr>
        <p:spPr>
          <a:xfrm rot="16200000" flipH="1">
            <a:off x="4752602" y="4253125"/>
            <a:ext cx="208802" cy="180000"/>
          </a:xfrm>
          <a:prstGeom prst="triangle">
            <a:avLst/>
          </a:prstGeom>
          <a:noFill/>
          <a:ln w="12700">
            <a:solidFill>
              <a:srgbClr val="1C2B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1C2B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1C2B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510094" y="196070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smtClean="0">
                <a:solidFill>
                  <a:srgbClr val="1C2B38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任务划分介绍</a:t>
            </a:r>
            <a:endParaRPr lang="zh-CN" altLang="en-US" sz="2000" b="1" dirty="0">
              <a:solidFill>
                <a:srgbClr val="1C2B38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3" name="TextBox 9"/>
          <p:cNvSpPr txBox="1"/>
          <p:nvPr/>
        </p:nvSpPr>
        <p:spPr>
          <a:xfrm>
            <a:off x="524734" y="478536"/>
            <a:ext cx="1507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dirty="0" err="1" smtClean="0">
                <a:solidFill>
                  <a:srgbClr val="1C2B38"/>
                </a:solidFill>
              </a:rPr>
              <a:t>whyNotDance</a:t>
            </a:r>
            <a:endParaRPr lang="en-US" altLang="zh-CN" sz="1800" b="0" dirty="0" smtClean="0">
              <a:solidFill>
                <a:srgbClr val="1C2B38"/>
              </a:solidFill>
            </a:endParaRPr>
          </a:p>
        </p:txBody>
      </p:sp>
      <p:sp>
        <p:nvSpPr>
          <p:cNvPr id="45" name="Freeform 37"/>
          <p:cNvSpPr>
            <a:spLocks/>
          </p:cNvSpPr>
          <p:nvPr/>
        </p:nvSpPr>
        <p:spPr bwMode="auto">
          <a:xfrm>
            <a:off x="3251135" y="2579898"/>
            <a:ext cx="919163" cy="387350"/>
          </a:xfrm>
          <a:custGeom>
            <a:avLst/>
            <a:gdLst>
              <a:gd name="T0" fmla="*/ 0 w 579"/>
              <a:gd name="T1" fmla="*/ 244 h 244"/>
              <a:gd name="T2" fmla="*/ 264 w 579"/>
              <a:gd name="T3" fmla="*/ 0 h 244"/>
              <a:gd name="T4" fmla="*/ 579 w 579"/>
              <a:gd name="T5" fmla="*/ 0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9" h="244">
                <a:moveTo>
                  <a:pt x="0" y="244"/>
                </a:moveTo>
                <a:lnTo>
                  <a:pt x="264" y="0"/>
                </a:lnTo>
                <a:lnTo>
                  <a:pt x="579" y="0"/>
                </a:lnTo>
              </a:path>
            </a:pathLst>
          </a:custGeom>
          <a:noFill/>
          <a:ln w="19050" cap="flat">
            <a:solidFill>
              <a:srgbClr val="EF5E3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TextBox 32"/>
          <p:cNvSpPr txBox="1"/>
          <p:nvPr/>
        </p:nvSpPr>
        <p:spPr>
          <a:xfrm>
            <a:off x="4117798" y="2436997"/>
            <a:ext cx="717320" cy="338554"/>
          </a:xfrm>
          <a:prstGeom prst="rect">
            <a:avLst/>
          </a:prstGeom>
          <a:solidFill>
            <a:srgbClr val="EF5E3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UC_3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881600" y="2375608"/>
            <a:ext cx="31390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1C2B38"/>
                </a:solidFill>
              </a:rPr>
              <a:t>活动参与者通过链接填写问卷，后台数据库实时更新。</a:t>
            </a:r>
          </a:p>
        </p:txBody>
      </p:sp>
    </p:spTree>
    <p:extLst>
      <p:ext uri="{BB962C8B-B14F-4D97-AF65-F5344CB8AC3E}">
        <p14:creationId xmlns:p14="http://schemas.microsoft.com/office/powerpoint/2010/main" val="1766417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/>
      <p:bldP spid="34" grpId="0"/>
      <p:bldP spid="36" grpId="0"/>
      <p:bldP spid="37" grpId="0"/>
      <p:bldP spid="28" grpId="0" animBg="1"/>
      <p:bldP spid="29" grpId="0" animBg="1"/>
      <p:bldP spid="45" grpId="0" animBg="1"/>
      <p:bldP spid="46" grpId="0" animBg="1"/>
      <p:bldP spid="4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0263-A96F-46DE-8AEE-71093E484CCF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1C2B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1C2B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510094" y="196070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smtClean="0">
                <a:solidFill>
                  <a:srgbClr val="1C2B38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任务划分介绍</a:t>
            </a:r>
            <a:endParaRPr lang="zh-CN" altLang="en-US" sz="2000" b="1" dirty="0">
              <a:solidFill>
                <a:srgbClr val="1C2B38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3" name="TextBox 9"/>
          <p:cNvSpPr txBox="1"/>
          <p:nvPr/>
        </p:nvSpPr>
        <p:spPr>
          <a:xfrm>
            <a:off x="524734" y="478536"/>
            <a:ext cx="2180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dirty="0" err="1" smtClean="0">
                <a:solidFill>
                  <a:srgbClr val="1C2B38"/>
                </a:solidFill>
              </a:rPr>
              <a:t>whyNotDance</a:t>
            </a:r>
            <a:r>
              <a:rPr lang="en-US" altLang="zh-CN" dirty="0">
                <a:solidFill>
                  <a:srgbClr val="1C2B38"/>
                </a:solidFill>
              </a:rPr>
              <a:t> </a:t>
            </a:r>
            <a:r>
              <a:rPr lang="en-US" altLang="zh-CN" dirty="0" smtClean="0">
                <a:solidFill>
                  <a:srgbClr val="1C2B38"/>
                </a:solidFill>
              </a:rPr>
              <a:t>&gt; uc_2</a:t>
            </a:r>
            <a:endParaRPr lang="en-US" altLang="zh-CN" sz="1800" b="0" dirty="0" smtClean="0">
              <a:solidFill>
                <a:srgbClr val="1C2B38"/>
              </a:solidFill>
            </a:endParaRPr>
          </a:p>
        </p:txBody>
      </p:sp>
      <p:sp>
        <p:nvSpPr>
          <p:cNvPr id="44" name="TextBox 491"/>
          <p:cNvSpPr txBox="1"/>
          <p:nvPr/>
        </p:nvSpPr>
        <p:spPr>
          <a:xfrm>
            <a:off x="2451285" y="1004971"/>
            <a:ext cx="25026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C2B38"/>
                </a:solidFill>
              </a:rPr>
              <a:t>完善问卷编辑</a:t>
            </a:r>
            <a:endParaRPr lang="zh-CN" altLang="en-US" sz="3000" b="1" dirty="0">
              <a:solidFill>
                <a:srgbClr val="1C2B38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035623" y="1547021"/>
            <a:ext cx="319049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600" dirty="0" smtClean="0">
                <a:solidFill>
                  <a:srgbClr val="1C2B38"/>
                </a:solidFill>
              </a:rPr>
              <a:t>建立基本的</a:t>
            </a:r>
            <a:r>
              <a:rPr lang="en-US" altLang="zh-CN" sz="1600" dirty="0" smtClean="0">
                <a:solidFill>
                  <a:srgbClr val="1C2B38"/>
                </a:solidFill>
              </a:rPr>
              <a:t>Model</a:t>
            </a:r>
            <a:r>
              <a:rPr lang="zh-CN" altLang="en-US" sz="1600" dirty="0" smtClean="0">
                <a:solidFill>
                  <a:srgbClr val="1C2B38"/>
                </a:solidFill>
              </a:rPr>
              <a:t>；接收前端</a:t>
            </a:r>
            <a:r>
              <a:rPr lang="en-US" altLang="zh-CN" sz="1600" dirty="0" err="1" smtClean="0">
                <a:solidFill>
                  <a:srgbClr val="1C2B38"/>
                </a:solidFill>
              </a:rPr>
              <a:t>api</a:t>
            </a:r>
            <a:r>
              <a:rPr lang="zh-CN" altLang="en-US" sz="1600" dirty="0" smtClean="0">
                <a:solidFill>
                  <a:srgbClr val="1C2B38"/>
                </a:solidFill>
              </a:rPr>
              <a:t>发送的消息，更新数据库中的相应信息，并把状态返回给前端展示。</a:t>
            </a:r>
            <a:endParaRPr lang="zh-CN" altLang="en-US" sz="1600" dirty="0">
              <a:solidFill>
                <a:srgbClr val="1C2B38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035623" y="3752201"/>
            <a:ext cx="319049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600" dirty="0" smtClean="0">
                <a:solidFill>
                  <a:srgbClr val="1C2B38"/>
                </a:solidFill>
              </a:rPr>
              <a:t>当用户以游客身份登录，或者超级管理员登录时设计要显示的内容和功能。并且根据用户的操作实现权限的改变。</a:t>
            </a:r>
            <a:endParaRPr lang="zh-CN" altLang="en-US" sz="1600" dirty="0">
              <a:solidFill>
                <a:srgbClr val="1C2B38"/>
              </a:solidFill>
            </a:endParaRPr>
          </a:p>
        </p:txBody>
      </p:sp>
      <p:cxnSp>
        <p:nvCxnSpPr>
          <p:cNvPr id="50" name="直接连接符 16"/>
          <p:cNvCxnSpPr/>
          <p:nvPr/>
        </p:nvCxnSpPr>
        <p:spPr>
          <a:xfrm>
            <a:off x="2135966" y="2972575"/>
            <a:ext cx="2985341" cy="0"/>
          </a:xfrm>
          <a:prstGeom prst="line">
            <a:avLst/>
          </a:prstGeom>
          <a:ln>
            <a:solidFill>
              <a:srgbClr val="152C3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 9"/>
          <p:cNvSpPr>
            <a:spLocks/>
          </p:cNvSpPr>
          <p:nvPr/>
        </p:nvSpPr>
        <p:spPr bwMode="auto">
          <a:xfrm>
            <a:off x="963749" y="2284050"/>
            <a:ext cx="428960" cy="584779"/>
          </a:xfrm>
          <a:custGeom>
            <a:avLst/>
            <a:gdLst>
              <a:gd name="T0" fmla="*/ 24 w 99"/>
              <a:gd name="T1" fmla="*/ 49 h 135"/>
              <a:gd name="T2" fmla="*/ 0 w 99"/>
              <a:gd name="T3" fmla="*/ 49 h 135"/>
              <a:gd name="T4" fmla="*/ 50 w 99"/>
              <a:gd name="T5" fmla="*/ 0 h 135"/>
              <a:gd name="T6" fmla="*/ 99 w 99"/>
              <a:gd name="T7" fmla="*/ 49 h 135"/>
              <a:gd name="T8" fmla="*/ 75 w 99"/>
              <a:gd name="T9" fmla="*/ 49 h 135"/>
              <a:gd name="T10" fmla="*/ 75 w 99"/>
              <a:gd name="T11" fmla="*/ 110 h 135"/>
              <a:gd name="T12" fmla="*/ 75 w 99"/>
              <a:gd name="T13" fmla="*/ 110 h 135"/>
              <a:gd name="T14" fmla="*/ 49 w 99"/>
              <a:gd name="T15" fmla="*/ 135 h 135"/>
              <a:gd name="T16" fmla="*/ 24 w 99"/>
              <a:gd name="T17" fmla="*/ 110 h 135"/>
              <a:gd name="T18" fmla="*/ 24 w 99"/>
              <a:gd name="T19" fmla="*/ 110 h 135"/>
              <a:gd name="T20" fmla="*/ 24 w 99"/>
              <a:gd name="T21" fmla="*/ 110 h 135"/>
              <a:gd name="T22" fmla="*/ 24 w 99"/>
              <a:gd name="T23" fmla="*/ 49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9" h="135">
                <a:moveTo>
                  <a:pt x="24" y="49"/>
                </a:moveTo>
                <a:cubicBezTo>
                  <a:pt x="0" y="49"/>
                  <a:pt x="0" y="49"/>
                  <a:pt x="0" y="49"/>
                </a:cubicBezTo>
                <a:cubicBezTo>
                  <a:pt x="50" y="0"/>
                  <a:pt x="50" y="0"/>
                  <a:pt x="50" y="0"/>
                </a:cubicBezTo>
                <a:cubicBezTo>
                  <a:pt x="99" y="49"/>
                  <a:pt x="99" y="49"/>
                  <a:pt x="99" y="49"/>
                </a:cubicBezTo>
                <a:cubicBezTo>
                  <a:pt x="75" y="49"/>
                  <a:pt x="75" y="49"/>
                  <a:pt x="75" y="49"/>
                </a:cubicBezTo>
                <a:cubicBezTo>
                  <a:pt x="75" y="110"/>
                  <a:pt x="75" y="110"/>
                  <a:pt x="75" y="110"/>
                </a:cubicBezTo>
                <a:cubicBezTo>
                  <a:pt x="75" y="110"/>
                  <a:pt x="75" y="110"/>
                  <a:pt x="75" y="110"/>
                </a:cubicBezTo>
                <a:cubicBezTo>
                  <a:pt x="75" y="124"/>
                  <a:pt x="63" y="135"/>
                  <a:pt x="49" y="135"/>
                </a:cubicBezTo>
                <a:cubicBezTo>
                  <a:pt x="35" y="135"/>
                  <a:pt x="24" y="124"/>
                  <a:pt x="24" y="110"/>
                </a:cubicBezTo>
                <a:cubicBezTo>
                  <a:pt x="24" y="110"/>
                  <a:pt x="24" y="110"/>
                  <a:pt x="24" y="110"/>
                </a:cubicBezTo>
                <a:cubicBezTo>
                  <a:pt x="24" y="110"/>
                  <a:pt x="24" y="110"/>
                  <a:pt x="24" y="110"/>
                </a:cubicBezTo>
                <a:lnTo>
                  <a:pt x="24" y="49"/>
                </a:lnTo>
                <a:close/>
              </a:path>
            </a:pathLst>
          </a:custGeom>
          <a:solidFill>
            <a:srgbClr val="FC61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" name="Freeform 10"/>
          <p:cNvSpPr>
            <a:spLocks/>
          </p:cNvSpPr>
          <p:nvPr/>
        </p:nvSpPr>
        <p:spPr bwMode="auto">
          <a:xfrm>
            <a:off x="833595" y="2586523"/>
            <a:ext cx="434460" cy="581113"/>
          </a:xfrm>
          <a:custGeom>
            <a:avLst/>
            <a:gdLst>
              <a:gd name="T0" fmla="*/ 43 w 100"/>
              <a:gd name="T1" fmla="*/ 41 h 134"/>
              <a:gd name="T2" fmla="*/ 43 w 100"/>
              <a:gd name="T3" fmla="*/ 0 h 134"/>
              <a:gd name="T4" fmla="*/ 25 w 100"/>
              <a:gd name="T5" fmla="*/ 24 h 134"/>
              <a:gd name="T6" fmla="*/ 25 w 100"/>
              <a:gd name="T7" fmla="*/ 85 h 134"/>
              <a:gd name="T8" fmla="*/ 0 w 100"/>
              <a:gd name="T9" fmla="*/ 85 h 134"/>
              <a:gd name="T10" fmla="*/ 50 w 100"/>
              <a:gd name="T11" fmla="*/ 134 h 134"/>
              <a:gd name="T12" fmla="*/ 100 w 100"/>
              <a:gd name="T13" fmla="*/ 85 h 134"/>
              <a:gd name="T14" fmla="*/ 75 w 100"/>
              <a:gd name="T15" fmla="*/ 85 h 134"/>
              <a:gd name="T16" fmla="*/ 75 w 100"/>
              <a:gd name="T17" fmla="*/ 77 h 134"/>
              <a:gd name="T18" fmla="*/ 43 w 100"/>
              <a:gd name="T19" fmla="*/ 41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0" h="134">
                <a:moveTo>
                  <a:pt x="43" y="41"/>
                </a:moveTo>
                <a:cubicBezTo>
                  <a:pt x="43" y="0"/>
                  <a:pt x="43" y="0"/>
                  <a:pt x="43" y="0"/>
                </a:cubicBezTo>
                <a:cubicBezTo>
                  <a:pt x="33" y="3"/>
                  <a:pt x="25" y="12"/>
                  <a:pt x="25" y="24"/>
                </a:cubicBezTo>
                <a:cubicBezTo>
                  <a:pt x="25" y="85"/>
                  <a:pt x="25" y="85"/>
                  <a:pt x="25" y="85"/>
                </a:cubicBezTo>
                <a:cubicBezTo>
                  <a:pt x="0" y="85"/>
                  <a:pt x="0" y="85"/>
                  <a:pt x="0" y="85"/>
                </a:cubicBezTo>
                <a:cubicBezTo>
                  <a:pt x="50" y="134"/>
                  <a:pt x="50" y="134"/>
                  <a:pt x="50" y="134"/>
                </a:cubicBezTo>
                <a:cubicBezTo>
                  <a:pt x="100" y="85"/>
                  <a:pt x="100" y="85"/>
                  <a:pt x="100" y="85"/>
                </a:cubicBezTo>
                <a:cubicBezTo>
                  <a:pt x="75" y="85"/>
                  <a:pt x="75" y="85"/>
                  <a:pt x="75" y="85"/>
                </a:cubicBezTo>
                <a:cubicBezTo>
                  <a:pt x="75" y="77"/>
                  <a:pt x="75" y="77"/>
                  <a:pt x="75" y="77"/>
                </a:cubicBezTo>
                <a:cubicBezTo>
                  <a:pt x="57" y="75"/>
                  <a:pt x="43" y="59"/>
                  <a:pt x="43" y="4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" name="Freeform 57"/>
          <p:cNvSpPr>
            <a:spLocks/>
          </p:cNvSpPr>
          <p:nvPr/>
        </p:nvSpPr>
        <p:spPr bwMode="auto">
          <a:xfrm>
            <a:off x="609949" y="1149322"/>
            <a:ext cx="1011907" cy="1013739"/>
          </a:xfrm>
          <a:custGeom>
            <a:avLst/>
            <a:gdLst>
              <a:gd name="T0" fmla="*/ 233 w 234"/>
              <a:gd name="T1" fmla="*/ 110 h 234"/>
              <a:gd name="T2" fmla="*/ 233 w 234"/>
              <a:gd name="T3" fmla="*/ 30 h 234"/>
              <a:gd name="T4" fmla="*/ 233 w 234"/>
              <a:gd name="T5" fmla="*/ 0 h 234"/>
              <a:gd name="T6" fmla="*/ 203 w 234"/>
              <a:gd name="T7" fmla="*/ 0 h 234"/>
              <a:gd name="T8" fmla="*/ 121 w 234"/>
              <a:gd name="T9" fmla="*/ 0 h 234"/>
              <a:gd name="T10" fmla="*/ 120 w 234"/>
              <a:gd name="T11" fmla="*/ 0 h 234"/>
              <a:gd name="T12" fmla="*/ 117 w 234"/>
              <a:gd name="T13" fmla="*/ 0 h 234"/>
              <a:gd name="T14" fmla="*/ 0 w 234"/>
              <a:gd name="T15" fmla="*/ 117 h 234"/>
              <a:gd name="T16" fmla="*/ 117 w 234"/>
              <a:gd name="T17" fmla="*/ 234 h 234"/>
              <a:gd name="T18" fmla="*/ 234 w 234"/>
              <a:gd name="T19" fmla="*/ 117 h 234"/>
              <a:gd name="T20" fmla="*/ 233 w 234"/>
              <a:gd name="T21" fmla="*/ 110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4" h="234">
                <a:moveTo>
                  <a:pt x="233" y="110"/>
                </a:moveTo>
                <a:cubicBezTo>
                  <a:pt x="233" y="30"/>
                  <a:pt x="233" y="30"/>
                  <a:pt x="233" y="30"/>
                </a:cubicBezTo>
                <a:cubicBezTo>
                  <a:pt x="233" y="0"/>
                  <a:pt x="233" y="0"/>
                  <a:pt x="233" y="0"/>
                </a:cubicBezTo>
                <a:cubicBezTo>
                  <a:pt x="203" y="0"/>
                  <a:pt x="203" y="0"/>
                  <a:pt x="203" y="0"/>
                </a:cubicBezTo>
                <a:cubicBezTo>
                  <a:pt x="121" y="0"/>
                  <a:pt x="121" y="0"/>
                  <a:pt x="121" y="0"/>
                </a:cubicBezTo>
                <a:cubicBezTo>
                  <a:pt x="121" y="0"/>
                  <a:pt x="120" y="0"/>
                  <a:pt x="120" y="0"/>
                </a:cubicBezTo>
                <a:cubicBezTo>
                  <a:pt x="119" y="0"/>
                  <a:pt x="118" y="0"/>
                  <a:pt x="117" y="0"/>
                </a:cubicBezTo>
                <a:cubicBezTo>
                  <a:pt x="52" y="0"/>
                  <a:pt x="0" y="52"/>
                  <a:pt x="0" y="117"/>
                </a:cubicBezTo>
                <a:cubicBezTo>
                  <a:pt x="0" y="181"/>
                  <a:pt x="52" y="234"/>
                  <a:pt x="117" y="234"/>
                </a:cubicBezTo>
                <a:cubicBezTo>
                  <a:pt x="181" y="234"/>
                  <a:pt x="234" y="181"/>
                  <a:pt x="234" y="117"/>
                </a:cubicBezTo>
                <a:cubicBezTo>
                  <a:pt x="234" y="115"/>
                  <a:pt x="233" y="112"/>
                  <a:pt x="233" y="110"/>
                </a:cubicBezTo>
                <a:close/>
              </a:path>
            </a:pathLst>
          </a:custGeom>
          <a:solidFill>
            <a:srgbClr val="FC61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" name="Rectangle 334"/>
          <p:cNvSpPr>
            <a:spLocks noChangeArrowheads="1"/>
          </p:cNvSpPr>
          <p:nvPr/>
        </p:nvSpPr>
        <p:spPr bwMode="auto">
          <a:xfrm>
            <a:off x="604449" y="4181375"/>
            <a:ext cx="1022905" cy="25664"/>
          </a:xfrm>
          <a:prstGeom prst="rect">
            <a:avLst/>
          </a:prstGeom>
          <a:solidFill>
            <a:srgbClr val="FF6700"/>
          </a:solidFill>
          <a:ln w="9525">
            <a:solidFill>
              <a:srgbClr val="FC611F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Rectangle 335"/>
          <p:cNvSpPr>
            <a:spLocks noChangeArrowheads="1"/>
          </p:cNvSpPr>
          <p:nvPr/>
        </p:nvSpPr>
        <p:spPr bwMode="auto">
          <a:xfrm>
            <a:off x="604449" y="4687328"/>
            <a:ext cx="1022905" cy="25664"/>
          </a:xfrm>
          <a:prstGeom prst="rect">
            <a:avLst/>
          </a:prstGeom>
          <a:solidFill>
            <a:srgbClr val="FF6700"/>
          </a:solidFill>
          <a:ln w="9525">
            <a:solidFill>
              <a:srgbClr val="FC611F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" name="TextBox 4540"/>
          <p:cNvSpPr txBox="1"/>
          <p:nvPr/>
        </p:nvSpPr>
        <p:spPr>
          <a:xfrm>
            <a:off x="815177" y="1346393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83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71" name="TextBox 4541"/>
          <p:cNvSpPr txBox="1"/>
          <p:nvPr/>
        </p:nvSpPr>
        <p:spPr>
          <a:xfrm>
            <a:off x="673496" y="4237950"/>
            <a:ext cx="902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C611F"/>
                </a:solidFill>
              </a:rPr>
              <a:t>Feature</a:t>
            </a:r>
            <a:endParaRPr lang="zh-CN" altLang="en-US" dirty="0">
              <a:solidFill>
                <a:srgbClr val="FC611F"/>
              </a:solidFill>
            </a:endParaRPr>
          </a:p>
        </p:txBody>
      </p:sp>
      <p:graphicFrame>
        <p:nvGraphicFramePr>
          <p:cNvPr id="80" name="图表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3630902"/>
              </p:ext>
            </p:extLst>
          </p:nvPr>
        </p:nvGraphicFramePr>
        <p:xfrm>
          <a:off x="622584" y="3076344"/>
          <a:ext cx="1062000" cy="11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84" name="组合 17"/>
          <p:cNvGrpSpPr/>
          <p:nvPr/>
        </p:nvGrpSpPr>
        <p:grpSpPr>
          <a:xfrm>
            <a:off x="2120240" y="1123204"/>
            <a:ext cx="294618" cy="313801"/>
            <a:chOff x="5504377" y="1123204"/>
            <a:chExt cx="294618" cy="313801"/>
          </a:xfrm>
        </p:grpSpPr>
        <p:grpSp>
          <p:nvGrpSpPr>
            <p:cNvPr id="85" name="组合 14"/>
            <p:cNvGrpSpPr>
              <a:grpSpLocks noChangeAspect="1"/>
            </p:cNvGrpSpPr>
            <p:nvPr/>
          </p:nvGrpSpPr>
          <p:grpSpPr>
            <a:xfrm>
              <a:off x="5510959" y="1148969"/>
              <a:ext cx="288036" cy="288036"/>
              <a:chOff x="5276088" y="137160"/>
              <a:chExt cx="616903" cy="616903"/>
            </a:xfrm>
          </p:grpSpPr>
          <p:sp>
            <p:nvSpPr>
              <p:cNvPr id="87" name="矩形 86"/>
              <p:cNvSpPr/>
              <p:nvPr/>
            </p:nvSpPr>
            <p:spPr>
              <a:xfrm>
                <a:off x="5276088" y="137160"/>
                <a:ext cx="616903" cy="616903"/>
              </a:xfrm>
              <a:prstGeom prst="rect">
                <a:avLst/>
              </a:prstGeom>
              <a:solidFill>
                <a:srgbClr val="1C2B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5276088" y="137160"/>
                <a:ext cx="616903" cy="308451"/>
              </a:xfrm>
              <a:prstGeom prst="rect">
                <a:avLst/>
              </a:prstGeom>
              <a:solidFill>
                <a:srgbClr val="464F5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6" name="TextBox 15"/>
            <p:cNvSpPr txBox="1"/>
            <p:nvPr/>
          </p:nvSpPr>
          <p:spPr>
            <a:xfrm>
              <a:off x="5504377" y="1123204"/>
              <a:ext cx="273600" cy="273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>
                  <a:solidFill>
                    <a:schemeClr val="bg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1</a:t>
              </a:r>
              <a:endParaRPr lang="zh-CN" altLang="en-US" sz="1600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grpSp>
        <p:nvGrpSpPr>
          <p:cNvPr id="89" name="组合 62"/>
          <p:cNvGrpSpPr/>
          <p:nvPr/>
        </p:nvGrpSpPr>
        <p:grpSpPr>
          <a:xfrm>
            <a:off x="2126132" y="3325798"/>
            <a:ext cx="298480" cy="338554"/>
            <a:chOff x="5504377" y="1123204"/>
            <a:chExt cx="298480" cy="338554"/>
          </a:xfrm>
        </p:grpSpPr>
        <p:grpSp>
          <p:nvGrpSpPr>
            <p:cNvPr id="90" name="组合 63"/>
            <p:cNvGrpSpPr>
              <a:grpSpLocks noChangeAspect="1"/>
            </p:cNvGrpSpPr>
            <p:nvPr/>
          </p:nvGrpSpPr>
          <p:grpSpPr>
            <a:xfrm>
              <a:off x="5510959" y="1148969"/>
              <a:ext cx="288036" cy="288036"/>
              <a:chOff x="5276088" y="137160"/>
              <a:chExt cx="616903" cy="616903"/>
            </a:xfrm>
          </p:grpSpPr>
          <p:sp>
            <p:nvSpPr>
              <p:cNvPr id="92" name="矩形 91"/>
              <p:cNvSpPr/>
              <p:nvPr/>
            </p:nvSpPr>
            <p:spPr>
              <a:xfrm>
                <a:off x="5276088" y="137160"/>
                <a:ext cx="616903" cy="616903"/>
              </a:xfrm>
              <a:prstGeom prst="rect">
                <a:avLst/>
              </a:prstGeom>
              <a:solidFill>
                <a:srgbClr val="1C2B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矩形 92"/>
              <p:cNvSpPr/>
              <p:nvPr/>
            </p:nvSpPr>
            <p:spPr>
              <a:xfrm>
                <a:off x="5276088" y="137160"/>
                <a:ext cx="616903" cy="308451"/>
              </a:xfrm>
              <a:prstGeom prst="rect">
                <a:avLst/>
              </a:prstGeom>
              <a:solidFill>
                <a:srgbClr val="464F5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1" name="TextBox 64"/>
            <p:cNvSpPr txBox="1"/>
            <p:nvPr/>
          </p:nvSpPr>
          <p:spPr>
            <a:xfrm>
              <a:off x="5504377" y="1123204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3</a:t>
              </a:r>
              <a:endParaRPr lang="zh-CN" altLang="en-US" sz="1600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sp>
        <p:nvSpPr>
          <p:cNvPr id="94" name="TextBox 67"/>
          <p:cNvSpPr txBox="1"/>
          <p:nvPr/>
        </p:nvSpPr>
        <p:spPr>
          <a:xfrm>
            <a:off x="2413967" y="3214864"/>
            <a:ext cx="28889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000" b="1" dirty="0">
                <a:solidFill>
                  <a:srgbClr val="1C2B38"/>
                </a:solidFill>
              </a:rPr>
              <a:t>实现</a:t>
            </a:r>
            <a:r>
              <a:rPr lang="zh-CN" altLang="en-US" sz="3000" b="1" dirty="0" smtClean="0">
                <a:solidFill>
                  <a:srgbClr val="1C2B38"/>
                </a:solidFill>
              </a:rPr>
              <a:t>管理员功能</a:t>
            </a:r>
            <a:endParaRPr lang="zh-CN" altLang="en-US" sz="3000" b="1" dirty="0">
              <a:solidFill>
                <a:srgbClr val="1C2B38"/>
              </a:solidFill>
            </a:endParaRPr>
          </a:p>
        </p:txBody>
      </p:sp>
      <p:sp>
        <p:nvSpPr>
          <p:cNvPr id="95" name="TextBox 491"/>
          <p:cNvSpPr txBox="1"/>
          <p:nvPr/>
        </p:nvSpPr>
        <p:spPr>
          <a:xfrm>
            <a:off x="6087133" y="1004971"/>
            <a:ext cx="25026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C2B38"/>
                </a:solidFill>
              </a:rPr>
              <a:t>发布问卷流程</a:t>
            </a:r>
            <a:endParaRPr lang="zh-CN" altLang="en-US" sz="3000" b="1" dirty="0">
              <a:solidFill>
                <a:srgbClr val="1C2B38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5472083" y="1542308"/>
            <a:ext cx="319049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600" dirty="0" smtClean="0">
                <a:solidFill>
                  <a:srgbClr val="1C2B38"/>
                </a:solidFill>
              </a:rPr>
              <a:t>设计网页基本继承包含关系，实现基本的网页框架。并以登录用户为例实现首页设计以及共用的设计问卷页面功能实现。</a:t>
            </a:r>
            <a:endParaRPr lang="zh-CN" altLang="en-US" sz="1600" dirty="0">
              <a:solidFill>
                <a:srgbClr val="1C2B38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5472083" y="3747488"/>
            <a:ext cx="319049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600" dirty="0" smtClean="0">
                <a:solidFill>
                  <a:srgbClr val="1C2B38"/>
                </a:solidFill>
              </a:rPr>
              <a:t>设计发布出的问卷页面，并且根据数据库得到的问卷信息正确显示相应题目。构造表单将用户的选项提交到数据库。</a:t>
            </a:r>
            <a:endParaRPr lang="zh-CN" altLang="en-US" sz="1600" dirty="0">
              <a:solidFill>
                <a:srgbClr val="1C2B38"/>
              </a:solidFill>
            </a:endParaRPr>
          </a:p>
        </p:txBody>
      </p:sp>
      <p:cxnSp>
        <p:nvCxnSpPr>
          <p:cNvPr id="98" name="直接连接符 16"/>
          <p:cNvCxnSpPr/>
          <p:nvPr/>
        </p:nvCxnSpPr>
        <p:spPr>
          <a:xfrm>
            <a:off x="5572426" y="2967862"/>
            <a:ext cx="2985341" cy="0"/>
          </a:xfrm>
          <a:prstGeom prst="line">
            <a:avLst/>
          </a:prstGeom>
          <a:ln>
            <a:solidFill>
              <a:srgbClr val="152C3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组合 17"/>
          <p:cNvGrpSpPr/>
          <p:nvPr/>
        </p:nvGrpSpPr>
        <p:grpSpPr>
          <a:xfrm>
            <a:off x="5556700" y="1118491"/>
            <a:ext cx="298480" cy="338554"/>
            <a:chOff x="5504377" y="1123204"/>
            <a:chExt cx="298480" cy="338554"/>
          </a:xfrm>
        </p:grpSpPr>
        <p:grpSp>
          <p:nvGrpSpPr>
            <p:cNvPr id="100" name="组合 14"/>
            <p:cNvGrpSpPr>
              <a:grpSpLocks noChangeAspect="1"/>
            </p:cNvGrpSpPr>
            <p:nvPr/>
          </p:nvGrpSpPr>
          <p:grpSpPr>
            <a:xfrm>
              <a:off x="5510959" y="1148969"/>
              <a:ext cx="288036" cy="288036"/>
              <a:chOff x="5276088" y="137160"/>
              <a:chExt cx="616903" cy="616903"/>
            </a:xfrm>
          </p:grpSpPr>
          <p:sp>
            <p:nvSpPr>
              <p:cNvPr id="102" name="矩形 101"/>
              <p:cNvSpPr/>
              <p:nvPr/>
            </p:nvSpPr>
            <p:spPr>
              <a:xfrm>
                <a:off x="5276088" y="137160"/>
                <a:ext cx="616903" cy="616903"/>
              </a:xfrm>
              <a:prstGeom prst="rect">
                <a:avLst/>
              </a:prstGeom>
              <a:solidFill>
                <a:srgbClr val="1C2B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矩形 102"/>
              <p:cNvSpPr/>
              <p:nvPr/>
            </p:nvSpPr>
            <p:spPr>
              <a:xfrm>
                <a:off x="5276088" y="137160"/>
                <a:ext cx="616903" cy="308451"/>
              </a:xfrm>
              <a:prstGeom prst="rect">
                <a:avLst/>
              </a:prstGeom>
              <a:solidFill>
                <a:srgbClr val="464F5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1" name="TextBox 15"/>
            <p:cNvSpPr txBox="1"/>
            <p:nvPr/>
          </p:nvSpPr>
          <p:spPr>
            <a:xfrm>
              <a:off x="5504377" y="1123204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2</a:t>
              </a:r>
              <a:endParaRPr lang="zh-CN" altLang="en-US" sz="1600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grpSp>
        <p:nvGrpSpPr>
          <p:cNvPr id="104" name="组合 62"/>
          <p:cNvGrpSpPr/>
          <p:nvPr/>
        </p:nvGrpSpPr>
        <p:grpSpPr>
          <a:xfrm>
            <a:off x="5562592" y="3321085"/>
            <a:ext cx="298480" cy="338554"/>
            <a:chOff x="5504377" y="1123204"/>
            <a:chExt cx="298480" cy="338554"/>
          </a:xfrm>
        </p:grpSpPr>
        <p:grpSp>
          <p:nvGrpSpPr>
            <p:cNvPr id="105" name="组合 63"/>
            <p:cNvGrpSpPr>
              <a:grpSpLocks noChangeAspect="1"/>
            </p:cNvGrpSpPr>
            <p:nvPr/>
          </p:nvGrpSpPr>
          <p:grpSpPr>
            <a:xfrm>
              <a:off x="5510959" y="1148969"/>
              <a:ext cx="288036" cy="288036"/>
              <a:chOff x="5276088" y="137160"/>
              <a:chExt cx="616903" cy="616903"/>
            </a:xfrm>
          </p:grpSpPr>
          <p:sp>
            <p:nvSpPr>
              <p:cNvPr id="107" name="矩形 106"/>
              <p:cNvSpPr/>
              <p:nvPr/>
            </p:nvSpPr>
            <p:spPr>
              <a:xfrm>
                <a:off x="5276088" y="137160"/>
                <a:ext cx="616903" cy="616903"/>
              </a:xfrm>
              <a:prstGeom prst="rect">
                <a:avLst/>
              </a:prstGeom>
              <a:solidFill>
                <a:srgbClr val="1C2B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5276088" y="137160"/>
                <a:ext cx="616903" cy="308451"/>
              </a:xfrm>
              <a:prstGeom prst="rect">
                <a:avLst/>
              </a:prstGeom>
              <a:solidFill>
                <a:srgbClr val="464F5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6" name="TextBox 64"/>
            <p:cNvSpPr txBox="1"/>
            <p:nvPr/>
          </p:nvSpPr>
          <p:spPr>
            <a:xfrm>
              <a:off x="5504377" y="1123204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4</a:t>
              </a:r>
              <a:endParaRPr lang="zh-CN" altLang="en-US" sz="1600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sp>
        <p:nvSpPr>
          <p:cNvPr id="109" name="TextBox 67"/>
          <p:cNvSpPr txBox="1"/>
          <p:nvPr/>
        </p:nvSpPr>
        <p:spPr>
          <a:xfrm>
            <a:off x="6043589" y="3210151"/>
            <a:ext cx="25026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C2B38"/>
                </a:solidFill>
              </a:rPr>
              <a:t>新增信息统计</a:t>
            </a:r>
            <a:endParaRPr lang="zh-CN" altLang="en-US" sz="3000" b="1" dirty="0">
              <a:solidFill>
                <a:srgbClr val="1C2B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52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" y="903407"/>
            <a:ext cx="7876032" cy="3762672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89EE7-C798-4E5C-9338-2BD7BFF69A97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FC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FC5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530273" y="196070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FFC543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新增功能展示</a:t>
            </a:r>
            <a:endParaRPr lang="zh-CN" altLang="en-US" sz="2000" b="1" dirty="0">
              <a:solidFill>
                <a:srgbClr val="FFC543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3" name="TextBox 12"/>
          <p:cNvSpPr txBox="1"/>
          <p:nvPr/>
        </p:nvSpPr>
        <p:spPr>
          <a:xfrm>
            <a:off x="524734" y="47853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0" dirty="0" smtClean="0">
                <a:solidFill>
                  <a:srgbClr val="FFC543"/>
                </a:solidFill>
              </a:rPr>
              <a:t>问卷的编辑</a:t>
            </a:r>
            <a:endParaRPr lang="en-US" altLang="zh-CN" sz="1800" b="0" dirty="0" smtClean="0">
              <a:solidFill>
                <a:srgbClr val="FFC543"/>
              </a:solidFill>
            </a:endParaRPr>
          </a:p>
        </p:txBody>
      </p:sp>
      <p:cxnSp>
        <p:nvCxnSpPr>
          <p:cNvPr id="5" name="直线连接符 4"/>
          <p:cNvCxnSpPr/>
          <p:nvPr/>
        </p:nvCxnSpPr>
        <p:spPr>
          <a:xfrm>
            <a:off x="2666288" y="1145136"/>
            <a:ext cx="483691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直线连接符 36"/>
          <p:cNvCxnSpPr/>
          <p:nvPr/>
        </p:nvCxnSpPr>
        <p:spPr>
          <a:xfrm>
            <a:off x="2666288" y="1145136"/>
            <a:ext cx="0" cy="353795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直线连接符 43"/>
          <p:cNvCxnSpPr/>
          <p:nvPr/>
        </p:nvCxnSpPr>
        <p:spPr>
          <a:xfrm flipV="1">
            <a:off x="2666288" y="4683095"/>
            <a:ext cx="4836919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直线连接符 44"/>
          <p:cNvCxnSpPr/>
          <p:nvPr/>
        </p:nvCxnSpPr>
        <p:spPr>
          <a:xfrm flipV="1">
            <a:off x="7503207" y="1145136"/>
            <a:ext cx="0" cy="353795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Freeform 37"/>
          <p:cNvSpPr>
            <a:spLocks/>
          </p:cNvSpPr>
          <p:nvPr/>
        </p:nvSpPr>
        <p:spPr bwMode="auto">
          <a:xfrm>
            <a:off x="3496694" y="536307"/>
            <a:ext cx="963924" cy="859420"/>
          </a:xfrm>
          <a:custGeom>
            <a:avLst/>
            <a:gdLst>
              <a:gd name="T0" fmla="*/ 0 w 579"/>
              <a:gd name="T1" fmla="*/ 244 h 244"/>
              <a:gd name="T2" fmla="*/ 264 w 579"/>
              <a:gd name="T3" fmla="*/ 0 h 244"/>
              <a:gd name="T4" fmla="*/ 579 w 579"/>
              <a:gd name="T5" fmla="*/ 0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9" h="244">
                <a:moveTo>
                  <a:pt x="0" y="244"/>
                </a:moveTo>
                <a:lnTo>
                  <a:pt x="264" y="0"/>
                </a:lnTo>
                <a:lnTo>
                  <a:pt x="579" y="0"/>
                </a:lnTo>
              </a:path>
            </a:pathLst>
          </a:custGeom>
          <a:noFill/>
          <a:ln w="19050" cap="flat">
            <a:solidFill>
              <a:srgbClr val="EF5E3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4456275" y="376612"/>
            <a:ext cx="31390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b="1" dirty="0" smtClean="0">
                <a:solidFill>
                  <a:srgbClr val="1C2B38"/>
                </a:solidFill>
              </a:rPr>
              <a:t>问卷的编辑页面</a:t>
            </a:r>
            <a:r>
              <a:rPr lang="en-US" altLang="zh-CN" sz="1200" b="1" dirty="0" smtClean="0">
                <a:solidFill>
                  <a:srgbClr val="1C2B38"/>
                </a:solidFill>
              </a:rPr>
              <a:t>, </a:t>
            </a:r>
            <a:r>
              <a:rPr lang="zh-CN" altLang="en-US" sz="1200" b="1" dirty="0" smtClean="0">
                <a:solidFill>
                  <a:srgbClr val="1C2B38"/>
                </a:solidFill>
              </a:rPr>
              <a:t>可以添加问题和修改问题</a:t>
            </a:r>
            <a:endParaRPr lang="zh-CN" altLang="en-US" sz="1200" b="1" dirty="0">
              <a:solidFill>
                <a:srgbClr val="1C2B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75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89EE7-C798-4E5C-9338-2BD7BFF69A97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FC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FC5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530273" y="196070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FFC543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新增功能展示</a:t>
            </a:r>
            <a:endParaRPr lang="zh-CN" altLang="en-US" sz="2000" b="1" dirty="0">
              <a:solidFill>
                <a:srgbClr val="FFC543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3" name="TextBox 12"/>
          <p:cNvSpPr txBox="1"/>
          <p:nvPr/>
        </p:nvSpPr>
        <p:spPr>
          <a:xfrm>
            <a:off x="524734" y="478536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0" dirty="0" smtClean="0">
                <a:solidFill>
                  <a:srgbClr val="FFC543"/>
                </a:solidFill>
              </a:rPr>
              <a:t>问卷的编辑</a:t>
            </a:r>
            <a:r>
              <a:rPr lang="en-US" altLang="zh-CN" dirty="0" smtClean="0">
                <a:solidFill>
                  <a:srgbClr val="FFC543"/>
                </a:solidFill>
              </a:rPr>
              <a:t>(</a:t>
            </a:r>
            <a:r>
              <a:rPr lang="zh-CN" altLang="en-US" dirty="0" smtClean="0">
                <a:solidFill>
                  <a:srgbClr val="FFC543"/>
                </a:solidFill>
              </a:rPr>
              <a:t>续</a:t>
            </a:r>
            <a:r>
              <a:rPr lang="en-US" altLang="zh-CN" dirty="0" smtClean="0">
                <a:solidFill>
                  <a:srgbClr val="FFC543"/>
                </a:solidFill>
              </a:rPr>
              <a:t>)</a:t>
            </a:r>
            <a:endParaRPr lang="en-US" altLang="zh-CN" sz="1800" b="0" dirty="0" smtClean="0">
              <a:solidFill>
                <a:srgbClr val="FFC543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912" y="1778158"/>
            <a:ext cx="8334230" cy="191029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042" y="977102"/>
            <a:ext cx="2833603" cy="191268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5645" y="1670033"/>
            <a:ext cx="2833603" cy="243950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2042" y="2889784"/>
            <a:ext cx="2833603" cy="191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78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89EE7-C798-4E5C-9338-2BD7BFF69A97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FC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FC5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530273" y="196070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FFC543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新增功能展示</a:t>
            </a:r>
            <a:endParaRPr lang="zh-CN" altLang="en-US" sz="2000" b="1" dirty="0">
              <a:solidFill>
                <a:srgbClr val="FFC543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3" name="TextBox 12"/>
          <p:cNvSpPr txBox="1"/>
          <p:nvPr/>
        </p:nvSpPr>
        <p:spPr>
          <a:xfrm>
            <a:off x="524734" y="47853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0" dirty="0" smtClean="0">
                <a:solidFill>
                  <a:srgbClr val="FFC543"/>
                </a:solidFill>
              </a:rPr>
              <a:t>问卷的发布流程</a:t>
            </a:r>
            <a:endParaRPr lang="en-US" altLang="zh-CN" sz="1800" b="0" dirty="0" smtClean="0">
              <a:solidFill>
                <a:srgbClr val="FFC543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18" y="743712"/>
            <a:ext cx="7665394" cy="367092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012" y="743712"/>
            <a:ext cx="7568265" cy="365118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005" y="754030"/>
            <a:ext cx="7662272" cy="366543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304" y="759520"/>
            <a:ext cx="7663833" cy="366739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005" y="753379"/>
            <a:ext cx="7666955" cy="364765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9205" y="834005"/>
            <a:ext cx="5899346" cy="227249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66658" y="2214715"/>
            <a:ext cx="5280042" cy="254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497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89EE7-C798-4E5C-9338-2BD7BFF69A97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FC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FC5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530273" y="196070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FFC543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新增功能展示</a:t>
            </a:r>
            <a:endParaRPr lang="zh-CN" altLang="en-US" sz="2000" b="1" dirty="0">
              <a:solidFill>
                <a:srgbClr val="FFC543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3" name="TextBox 12"/>
          <p:cNvSpPr txBox="1"/>
          <p:nvPr/>
        </p:nvSpPr>
        <p:spPr>
          <a:xfrm>
            <a:off x="524734" y="47853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0" dirty="0" smtClean="0">
                <a:solidFill>
                  <a:srgbClr val="FFC543"/>
                </a:solidFill>
              </a:rPr>
              <a:t>管理员</a:t>
            </a:r>
            <a:r>
              <a:rPr lang="zh-CN" altLang="en-US" dirty="0">
                <a:solidFill>
                  <a:srgbClr val="FFC543"/>
                </a:solidFill>
              </a:rPr>
              <a:t>功能</a:t>
            </a:r>
            <a:endParaRPr lang="en-US" altLang="zh-CN" sz="1800" b="0" dirty="0" smtClean="0">
              <a:solidFill>
                <a:srgbClr val="FFC543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450" y="1040131"/>
            <a:ext cx="7231854" cy="337132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263" y="1040131"/>
            <a:ext cx="6679637" cy="337132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187" y="1040131"/>
            <a:ext cx="6665713" cy="337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258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89EE7-C798-4E5C-9338-2BD7BFF69A97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FC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FC5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530273" y="196070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FFC543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新增功能展示</a:t>
            </a:r>
            <a:endParaRPr lang="zh-CN" altLang="en-US" sz="2000" b="1" dirty="0">
              <a:solidFill>
                <a:srgbClr val="FFC543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3" name="TextBox 12"/>
          <p:cNvSpPr txBox="1"/>
          <p:nvPr/>
        </p:nvSpPr>
        <p:spPr>
          <a:xfrm>
            <a:off x="524734" y="47853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0" dirty="0" smtClean="0">
                <a:solidFill>
                  <a:srgbClr val="FFC543"/>
                </a:solidFill>
              </a:rPr>
              <a:t>信息统计功能</a:t>
            </a:r>
            <a:endParaRPr lang="en-US" altLang="zh-CN" sz="1800" b="0" dirty="0" smtClean="0">
              <a:solidFill>
                <a:srgbClr val="FFC543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98" y="1427059"/>
            <a:ext cx="2710217" cy="172802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3734" y="1400937"/>
            <a:ext cx="2957360" cy="172802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79" y="3128963"/>
            <a:ext cx="2706595" cy="159305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5"/>
          <a:srcRect l="117" t="8086" r="-1"/>
          <a:stretch/>
        </p:blipFill>
        <p:spPr>
          <a:xfrm>
            <a:off x="3322819" y="3128963"/>
            <a:ext cx="2936905" cy="170526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912" y="1026178"/>
            <a:ext cx="6063737" cy="401040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8912" y="1049500"/>
            <a:ext cx="6812777" cy="371251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45300" y="680505"/>
            <a:ext cx="4789521" cy="165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62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2695</TotalTime>
  <Words>442</Words>
  <Application>Microsoft Office PowerPoint</Application>
  <PresentationFormat>全屏显示(16:9)</PresentationFormat>
  <Paragraphs>100</Paragraphs>
  <Slides>14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Arial Unicode MS</vt:lpstr>
      <vt:lpstr>宋体</vt:lpstr>
      <vt:lpstr>Arial</vt:lpstr>
      <vt:lpstr>Calibri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hexixun0910</cp:lastModifiedBy>
  <cp:revision>262</cp:revision>
  <dcterms:modified xsi:type="dcterms:W3CDTF">2016-11-03T03:09:52Z</dcterms:modified>
</cp:coreProperties>
</file>