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3" r:id="rId3"/>
    <p:sldId id="264" r:id="rId4"/>
    <p:sldId id="271" r:id="rId5"/>
    <p:sldId id="265" r:id="rId6"/>
    <p:sldId id="272" r:id="rId7"/>
    <p:sldId id="266" r:id="rId8"/>
    <p:sldId id="273" r:id="rId9"/>
    <p:sldId id="274" r:id="rId10"/>
    <p:sldId id="27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73" autoAdjust="0"/>
  </p:normalViewPr>
  <p:slideViewPr>
    <p:cSldViewPr>
      <p:cViewPr varScale="1">
        <p:scale>
          <a:sx n="62" d="100"/>
          <a:sy n="62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EB8C-8B06-474A-8447-AEDD90CF20E7}" type="datetimeFigureOut">
              <a:rPr lang="de-DE" smtClean="0"/>
              <a:pPr/>
              <a:t>24.05.2015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4FD7-D25F-4F93-90B8-A26763F1A9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6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672F-F7D2-4296-803B-54F6BE5AF3BC}" type="datetimeFigureOut">
              <a:rPr lang="de-DE" smtClean="0"/>
              <a:pPr/>
              <a:t>24.05.2015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13F61-1AB5-42A2-A6C5-6C20789D610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4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smtClean="0">
                <a:solidFill>
                  <a:schemeClr val="bg1"/>
                </a:solidFill>
                <a:cs typeface="Arial" pitchFamily="34" charset="0"/>
              </a:rPr>
              <a:t>Technical Committee on Humanoid Robotics</a:t>
            </a:r>
          </a:p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Webpage: www.humanoid-robotics.org   Contact: Tamim Asfour (asfour@kit.edu)</a:t>
            </a:r>
            <a:endParaRPr kumimoji="1" lang="ja-JP" altLang="en-US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2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340769"/>
            <a:ext cx="2057400" cy="468052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340769"/>
            <a:ext cx="6019800" cy="468052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3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smtClean="0">
                <a:solidFill>
                  <a:schemeClr val="bg1"/>
                </a:solidFill>
                <a:cs typeface="Arial" pitchFamily="34" charset="0"/>
              </a:rPr>
              <a:t>Technical Committee on Humanoid Robotics</a:t>
            </a:r>
          </a:p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Webpage: www.humanoid-robotics.org   Contact: Tamim Asfour (asfour@kit.edu)</a:t>
            </a:r>
            <a:endParaRPr kumimoji="1" lang="ja-JP" altLang="en-US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smtClean="0">
                <a:solidFill>
                  <a:schemeClr val="bg1"/>
                </a:solidFill>
                <a:cs typeface="Arial" pitchFamily="34" charset="0"/>
              </a:rPr>
              <a:t>Technical Committee on Humanoid Robotics</a:t>
            </a:r>
          </a:p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Webpage: www.humanoid-robotics.org   Contact: Tamim Asfour (asfour@kit.edu)</a:t>
            </a:r>
            <a:endParaRPr kumimoji="1" lang="ja-JP" altLang="en-US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6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4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2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3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7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168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76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8"/>
          <p:cNvSpPr/>
          <p:nvPr userDrawn="1"/>
        </p:nvSpPr>
        <p:spPr>
          <a:xfrm>
            <a:off x="-36512" y="-27384"/>
            <a:ext cx="9217024" cy="360040"/>
          </a:xfrm>
          <a:custGeom>
            <a:avLst/>
            <a:gdLst>
              <a:gd name="connsiteX0" fmla="*/ 0 w 9144000"/>
              <a:gd name="connsiteY0" fmla="*/ 0 h 216024"/>
              <a:gd name="connsiteX1" fmla="*/ 9144000 w 9144000"/>
              <a:gd name="connsiteY1" fmla="*/ 0 h 216024"/>
              <a:gd name="connsiteX2" fmla="*/ 9144000 w 9144000"/>
              <a:gd name="connsiteY2" fmla="*/ 216024 h 216024"/>
              <a:gd name="connsiteX3" fmla="*/ 0 w 9144000"/>
              <a:gd name="connsiteY3" fmla="*/ 216024 h 216024"/>
              <a:gd name="connsiteX4" fmla="*/ 0 w 9144000"/>
              <a:gd name="connsiteY4" fmla="*/ 0 h 216024"/>
              <a:gd name="connsiteX0" fmla="*/ 0 w 9144000"/>
              <a:gd name="connsiteY0" fmla="*/ 0 h 216024"/>
              <a:gd name="connsiteX1" fmla="*/ 9144000 w 9144000"/>
              <a:gd name="connsiteY1" fmla="*/ 0 h 216024"/>
              <a:gd name="connsiteX2" fmla="*/ 9144000 w 9144000"/>
              <a:gd name="connsiteY2" fmla="*/ 216024 h 216024"/>
              <a:gd name="connsiteX3" fmla="*/ 8708923 w 9144000"/>
              <a:gd name="connsiteY3" fmla="*/ 214330 h 216024"/>
              <a:gd name="connsiteX4" fmla="*/ 0 w 9144000"/>
              <a:gd name="connsiteY4" fmla="*/ 216024 h 216024"/>
              <a:gd name="connsiteX5" fmla="*/ 0 w 9144000"/>
              <a:gd name="connsiteY5" fmla="*/ 0 h 216024"/>
              <a:gd name="connsiteX0" fmla="*/ 0 w 9144000"/>
              <a:gd name="connsiteY0" fmla="*/ 0 h 444624"/>
              <a:gd name="connsiteX1" fmla="*/ 9144000 w 9144000"/>
              <a:gd name="connsiteY1" fmla="*/ 0 h 444624"/>
              <a:gd name="connsiteX2" fmla="*/ 9144000 w 9144000"/>
              <a:gd name="connsiteY2" fmla="*/ 444624 h 444624"/>
              <a:gd name="connsiteX3" fmla="*/ 8708923 w 9144000"/>
              <a:gd name="connsiteY3" fmla="*/ 214330 h 444624"/>
              <a:gd name="connsiteX4" fmla="*/ 0 w 9144000"/>
              <a:gd name="connsiteY4" fmla="*/ 216024 h 444624"/>
              <a:gd name="connsiteX5" fmla="*/ 0 w 9144000"/>
              <a:gd name="connsiteY5" fmla="*/ 0 h 444624"/>
              <a:gd name="connsiteX0" fmla="*/ 0 w 9144000"/>
              <a:gd name="connsiteY0" fmla="*/ 0 h 444624"/>
              <a:gd name="connsiteX1" fmla="*/ 9144000 w 9144000"/>
              <a:gd name="connsiteY1" fmla="*/ 0 h 444624"/>
              <a:gd name="connsiteX2" fmla="*/ 9144000 w 9144000"/>
              <a:gd name="connsiteY2" fmla="*/ 444624 h 444624"/>
              <a:gd name="connsiteX3" fmla="*/ 8943027 w 9144000"/>
              <a:gd name="connsiteY3" fmla="*/ 206956 h 444624"/>
              <a:gd name="connsiteX4" fmla="*/ 0 w 9144000"/>
              <a:gd name="connsiteY4" fmla="*/ 216024 h 444624"/>
              <a:gd name="connsiteX5" fmla="*/ 0 w 9144000"/>
              <a:gd name="connsiteY5" fmla="*/ 0 h 44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444624">
                <a:moveTo>
                  <a:pt x="0" y="0"/>
                </a:moveTo>
                <a:lnTo>
                  <a:pt x="9144000" y="0"/>
                </a:lnTo>
                <a:lnTo>
                  <a:pt x="9144000" y="444624"/>
                </a:lnTo>
                <a:lnTo>
                  <a:pt x="8943027" y="206956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-36512" y="6093296"/>
            <a:ext cx="9217024" cy="792088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241326"/>
            <a:ext cx="9144000" cy="485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4" descr="http://www.ieee-ras.org/templates/ras/images/bg-dropshadow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41326"/>
            <a:ext cx="96012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EEE Robotics and Automation Society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88835"/>
            <a:ext cx="1598111" cy="5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lexander\Documents\Temp\ieee_mb_blue_transp.png"/>
          <p:cNvPicPr>
            <a:picLocks noChangeAspect="1" noChangeArrowheads="1"/>
          </p:cNvPicPr>
          <p:nvPr userDrawn="1"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00528"/>
            <a:ext cx="1296144" cy="3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339752" y="6237312"/>
            <a:ext cx="6336704" cy="5760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Humanoid Robotics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www.humanoid-robotics.org   Contact: Tamim Asfour (asfour@kit.edu)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3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61116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qc@Tsinghua.edu.cn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58204" cy="168592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RAS-Funded Project on Creation of Educational </a:t>
            </a:r>
          </a:p>
          <a:p>
            <a:pPr algn="ctr">
              <a:buNone/>
            </a:pPr>
            <a:r>
              <a:rPr lang="en-US" dirty="0" smtClean="0"/>
              <a:t>Material</a:t>
            </a:r>
            <a:r>
              <a:rPr lang="en-US" altLang="zh-CN" dirty="0" smtClean="0"/>
              <a:t>-</a:t>
            </a:r>
            <a:r>
              <a:rPr lang="en-US" dirty="0" smtClean="0"/>
              <a:t>Case Study of Modeling and Control in </a:t>
            </a:r>
          </a:p>
          <a:p>
            <a:pPr algn="ctr">
              <a:buNone/>
            </a:pPr>
            <a:r>
              <a:rPr lang="en-US" dirty="0" smtClean="0"/>
              <a:t>Energy-Efficient Buildings</a:t>
            </a: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0100" y="3571876"/>
            <a:ext cx="71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Qianchuan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Zhao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2"/>
              </a:rPr>
              <a:t>zhaoqc@tsinghua.edu.cn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Center for Intelligent and Networked Systems (CFINS)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Department of Automation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Tsinghua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University, Beijing 100084, China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2928934"/>
            <a:ext cx="7615262" cy="1520149"/>
          </a:xfrm>
        </p:spPr>
        <p:txBody>
          <a:bodyPr/>
          <a:lstStyle/>
          <a:p>
            <a:pPr algn="ctr">
              <a:buNone/>
            </a:pPr>
            <a:r>
              <a:rPr lang="en-US" altLang="zh-CN" dirty="0" smtClean="0"/>
              <a:t>Thank you.</a:t>
            </a:r>
            <a:endParaRPr lang="zh-CN" altLang="en-US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Intention and timetable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8258204" cy="434908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Intention</a:t>
            </a:r>
            <a:endParaRPr lang="en-US" sz="2000" dirty="0" smtClean="0"/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Develop an online resource center</a:t>
            </a:r>
            <a:r>
              <a:rPr lang="en-US" sz="1600" dirty="0" smtClean="0"/>
              <a:t> to host case studies of modeling and control in energy-efficient buildings</a:t>
            </a:r>
          </a:p>
          <a:p>
            <a:pPr lvl="1"/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 Create educational material for researchers to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 popular simulation software</a:t>
            </a:r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 in the field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Help the users to enter th</a:t>
            </a:r>
            <a:r>
              <a:rPr lang="en-US" altLang="zh-CN" sz="1600" dirty="0" smtClean="0">
                <a:solidFill>
                  <a:srgbClr val="FF0000"/>
                </a:solidFill>
              </a:rPr>
              <a:t>is</a:t>
            </a:r>
            <a:r>
              <a:rPr lang="en-US" sz="1600" dirty="0" smtClean="0">
                <a:solidFill>
                  <a:srgbClr val="FF0000"/>
                </a:solidFill>
              </a:rPr>
              <a:t> field</a:t>
            </a:r>
            <a:r>
              <a:rPr lang="en-US" sz="1600" dirty="0" smtClean="0"/>
              <a:t> through test of control and optimization methodologies on some real test beds</a:t>
            </a:r>
          </a:p>
          <a:p>
            <a:r>
              <a:rPr lang="en-US" altLang="zh-CN" sz="2000" dirty="0" smtClean="0"/>
              <a:t>Case studies</a:t>
            </a:r>
          </a:p>
          <a:p>
            <a:pPr lvl="1"/>
            <a:r>
              <a:rPr lang="en-US" altLang="zh-CN" sz="1600" dirty="0" smtClean="0"/>
              <a:t>Building envelope design for a single-zone welding shop.</a:t>
            </a:r>
          </a:p>
          <a:p>
            <a:pPr lvl="1"/>
            <a:r>
              <a:rPr lang="en-US" altLang="zh-CN" sz="1600" dirty="0" smtClean="0"/>
              <a:t>Investigate the value of a north-light roof in lowering building energy consumption.</a:t>
            </a:r>
          </a:p>
          <a:p>
            <a:pPr lvl="1"/>
            <a:r>
              <a:rPr lang="en-US" altLang="zh-CN" sz="1600" dirty="0" smtClean="0"/>
              <a:t>Multiple-chiller plant simulation platform.</a:t>
            </a:r>
          </a:p>
          <a:p>
            <a:pPr lvl="1"/>
            <a:r>
              <a:rPr lang="en-US" altLang="zh-CN" sz="1600" dirty="0" smtClean="0"/>
              <a:t>Host links to various existing </a:t>
            </a:r>
            <a:r>
              <a:rPr lang="en-US" altLang="zh-CN" sz="1600" dirty="0" err="1" smtClean="0"/>
              <a:t>testbeds</a:t>
            </a:r>
            <a:r>
              <a:rPr lang="en-US" altLang="zh-CN" sz="1600" dirty="0" smtClean="0"/>
              <a:t>.</a:t>
            </a:r>
          </a:p>
          <a:p>
            <a:r>
              <a:rPr lang="en-US" altLang="ja-JP" sz="2000" dirty="0"/>
              <a:t>http://cfins.au.tsinghua.edu.cn/sbtc/demo/cases.html</a:t>
            </a:r>
            <a:endParaRPr lang="zh-CN" altLang="en-US" sz="2000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Case 1-</a:t>
            </a:r>
            <a:r>
              <a:rPr kumimoji="1"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Building envelope design (</a:t>
            </a:r>
            <a:r>
              <a:rPr kumimoji="1" lang="en-US" altLang="ja-JP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EnergyPlus</a:t>
            </a:r>
            <a:r>
              <a:rPr kumimoji="1"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000660" cy="430623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Design the building envelope for a single-zone welding shop</a:t>
            </a:r>
          </a:p>
          <a:p>
            <a:r>
              <a:rPr lang="en-US" sz="1800" dirty="0" smtClean="0"/>
              <a:t>Control some parameters of the building envelope to achieve low energy consumption.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B</a:t>
            </a:r>
            <a:r>
              <a:rPr lang="en-US" sz="1800" dirty="0" smtClean="0">
                <a:solidFill>
                  <a:srgbClr val="FF0000"/>
                </a:solidFill>
              </a:rPr>
              <a:t>uilding orientation,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shape coefficient</a:t>
            </a:r>
            <a:r>
              <a:rPr lang="en-US" sz="1800" dirty="0" smtClean="0"/>
              <a:t> (the ratio between the external skin surfaces and the inner volume of the building) and </a:t>
            </a:r>
            <a:r>
              <a:rPr lang="en-US" sz="1800" dirty="0" smtClean="0">
                <a:solidFill>
                  <a:srgbClr val="FF0000"/>
                </a:solidFill>
              </a:rPr>
              <a:t>window-to-wall ratio</a:t>
            </a:r>
            <a:r>
              <a:rPr lang="en-US" sz="1800" dirty="0" smtClean="0"/>
              <a:t> are chosen to be controlled to obtain high energy efficiency</a:t>
            </a:r>
            <a:endParaRPr lang="zh-CN" altLang="en-US" sz="1800" dirty="0" smtClean="0"/>
          </a:p>
          <a:p>
            <a:r>
              <a:rPr lang="en-US" altLang="zh-CN" sz="1800" dirty="0" smtClean="0"/>
              <a:t>T</a:t>
            </a:r>
            <a:r>
              <a:rPr lang="en-US" sz="1800" dirty="0" smtClean="0"/>
              <a:t>wo related tools </a:t>
            </a:r>
            <a:r>
              <a:rPr lang="en-US" altLang="zh-CN" sz="1800" dirty="0" smtClean="0"/>
              <a:t>presented</a:t>
            </a:r>
            <a:endParaRPr lang="en-US" sz="1800" dirty="0" smtClean="0"/>
          </a:p>
          <a:p>
            <a:pPr lvl="1"/>
            <a:r>
              <a:rPr lang="en-US" altLang="zh-CN" sz="1600" dirty="0" smtClean="0"/>
              <a:t>A</a:t>
            </a:r>
            <a:r>
              <a:rPr lang="en-US" sz="1600" dirty="0" smtClean="0"/>
              <a:t>n </a:t>
            </a:r>
            <a:r>
              <a:rPr lang="en-US" sz="1600" dirty="0" err="1" smtClean="0"/>
              <a:t>EnergyPlus</a:t>
            </a:r>
            <a:r>
              <a:rPr lang="en-US" sz="1600" dirty="0" smtClean="0"/>
              <a:t>-integrated building energy estimation tool</a:t>
            </a:r>
          </a:p>
          <a:p>
            <a:pPr lvl="1"/>
            <a:r>
              <a:rPr lang="en-US" altLang="zh-CN" sz="1600" dirty="0" smtClean="0"/>
              <a:t>B</a:t>
            </a:r>
            <a:r>
              <a:rPr lang="en-US" sz="1600" dirty="0" smtClean="0"/>
              <a:t>uilding envelope optimization </a:t>
            </a:r>
            <a:r>
              <a:rPr lang="en-US" altLang="zh-CN" sz="1600" dirty="0" smtClean="0"/>
              <a:t>tool</a:t>
            </a:r>
            <a:endParaRPr lang="zh-CN" altLang="en-US" sz="1600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grpSp>
        <p:nvGrpSpPr>
          <p:cNvPr id="5" name="画布 2"/>
          <p:cNvGrpSpPr>
            <a:grpSpLocks/>
          </p:cNvGrpSpPr>
          <p:nvPr/>
        </p:nvGrpSpPr>
        <p:grpSpPr bwMode="auto">
          <a:xfrm>
            <a:off x="5144644" y="1357298"/>
            <a:ext cx="3856512" cy="2571768"/>
            <a:chOff x="0" y="0"/>
            <a:chExt cx="26898" cy="16560"/>
          </a:xfrm>
        </p:grpSpPr>
        <p:sp>
          <p:nvSpPr>
            <p:cNvPr id="7" name="AutoShape 1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6898" cy="165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3501" y="3993"/>
              <a:ext cx="3377" cy="5698"/>
              <a:chOff x="10421" y="12082"/>
              <a:chExt cx="561" cy="946"/>
            </a:xfrm>
          </p:grpSpPr>
          <p:sp>
            <p:nvSpPr>
              <p:cNvPr id="121" name="AutoShape 5"/>
              <p:cNvSpPr>
                <a:spLocks noChangeShapeType="1"/>
              </p:cNvSpPr>
              <p:nvPr/>
            </p:nvSpPr>
            <p:spPr bwMode="auto">
              <a:xfrm flipV="1">
                <a:off x="10421" y="12371"/>
                <a:ext cx="293" cy="6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10519" y="12082"/>
                <a:ext cx="463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6691" y="11749"/>
              <a:ext cx="5872" cy="3884"/>
              <a:chOff x="9169" y="13211"/>
              <a:chExt cx="975" cy="645"/>
            </a:xfrm>
          </p:grpSpPr>
          <p:sp>
            <p:nvSpPr>
              <p:cNvPr id="119" name="AutoShape 8"/>
              <p:cNvSpPr>
                <a:spLocks noChangeShapeType="1"/>
              </p:cNvSpPr>
              <p:nvPr/>
            </p:nvSpPr>
            <p:spPr bwMode="auto">
              <a:xfrm flipH="1">
                <a:off x="9169" y="13211"/>
                <a:ext cx="975" cy="6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Text Box 9"/>
              <p:cNvSpPr txBox="1">
                <a:spLocks noChangeArrowheads="1"/>
              </p:cNvSpPr>
              <p:nvPr/>
            </p:nvSpPr>
            <p:spPr bwMode="auto">
              <a:xfrm>
                <a:off x="9494" y="13413"/>
                <a:ext cx="260" cy="2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0" rIns="3600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w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148" y="541"/>
              <a:ext cx="16855" cy="13147"/>
              <a:chOff x="7020" y="11894"/>
              <a:chExt cx="2799" cy="2183"/>
            </a:xfrm>
          </p:grpSpPr>
          <p:grpSp>
            <p:nvGrpSpPr>
              <p:cNvPr id="40" name="Group 11"/>
              <p:cNvGrpSpPr>
                <a:grpSpLocks/>
              </p:cNvGrpSpPr>
              <p:nvPr/>
            </p:nvGrpSpPr>
            <p:grpSpPr bwMode="auto">
              <a:xfrm>
                <a:off x="7021" y="12547"/>
                <a:ext cx="2797" cy="1530"/>
                <a:chOff x="7021" y="12547"/>
                <a:chExt cx="2797" cy="1530"/>
              </a:xfrm>
            </p:grpSpPr>
            <p:sp>
              <p:nvSpPr>
                <p:cNvPr id="115" name="AutoShape 12"/>
                <p:cNvSpPr>
                  <a:spLocks noChangeShapeType="1"/>
                </p:cNvSpPr>
                <p:nvPr/>
              </p:nvSpPr>
              <p:spPr bwMode="auto">
                <a:xfrm flipV="1">
                  <a:off x="7021" y="12547"/>
                  <a:ext cx="945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AutoShape 13"/>
                <p:cNvSpPr>
                  <a:spLocks noChangeShapeType="1"/>
                </p:cNvSpPr>
                <p:nvPr/>
              </p:nvSpPr>
              <p:spPr bwMode="auto">
                <a:xfrm>
                  <a:off x="7021" y="13192"/>
                  <a:ext cx="1852" cy="8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AutoShape 14"/>
                <p:cNvSpPr>
                  <a:spLocks noChangeShapeType="1"/>
                </p:cNvSpPr>
                <p:nvPr/>
              </p:nvSpPr>
              <p:spPr bwMode="auto">
                <a:xfrm flipV="1">
                  <a:off x="8873" y="13432"/>
                  <a:ext cx="945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AutoShape 15"/>
                <p:cNvSpPr>
                  <a:spLocks noChangeShapeType="1"/>
                </p:cNvSpPr>
                <p:nvPr/>
              </p:nvSpPr>
              <p:spPr bwMode="auto">
                <a:xfrm>
                  <a:off x="7966" y="12547"/>
                  <a:ext cx="1852" cy="8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AutoShape 16"/>
              <p:cNvSpPr>
                <a:spLocks noChangeShapeType="1"/>
              </p:cNvSpPr>
              <p:nvPr/>
            </p:nvSpPr>
            <p:spPr bwMode="auto">
              <a:xfrm>
                <a:off x="8873" y="13432"/>
                <a:ext cx="1" cy="6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2" name="Group 17"/>
              <p:cNvGrpSpPr>
                <a:grpSpLocks/>
              </p:cNvGrpSpPr>
              <p:nvPr/>
            </p:nvGrpSpPr>
            <p:grpSpPr bwMode="auto">
              <a:xfrm>
                <a:off x="7020" y="11894"/>
                <a:ext cx="2799" cy="1974"/>
                <a:chOff x="7020" y="11894"/>
                <a:chExt cx="2799" cy="1974"/>
              </a:xfrm>
            </p:grpSpPr>
            <p:sp>
              <p:nvSpPr>
                <p:cNvPr id="43" name="AutoShape 18"/>
                <p:cNvSpPr>
                  <a:spLocks noChangeShapeType="1"/>
                </p:cNvSpPr>
                <p:nvPr/>
              </p:nvSpPr>
              <p:spPr bwMode="auto">
                <a:xfrm>
                  <a:off x="7966" y="11902"/>
                  <a:ext cx="1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AutoShape 19"/>
                <p:cNvSpPr>
                  <a:spLocks noChangeShapeType="1"/>
                </p:cNvSpPr>
                <p:nvPr/>
              </p:nvSpPr>
              <p:spPr bwMode="auto">
                <a:xfrm>
                  <a:off x="7020" y="12547"/>
                  <a:ext cx="1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0"/>
                <p:cNvSpPr>
                  <a:spLocks noChangeShapeType="1"/>
                </p:cNvSpPr>
                <p:nvPr/>
              </p:nvSpPr>
              <p:spPr bwMode="auto">
                <a:xfrm>
                  <a:off x="9818" y="12787"/>
                  <a:ext cx="1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6" name="Group 21"/>
                <p:cNvGrpSpPr>
                  <a:grpSpLocks/>
                </p:cNvGrpSpPr>
                <p:nvPr/>
              </p:nvGrpSpPr>
              <p:grpSpPr bwMode="auto">
                <a:xfrm>
                  <a:off x="7020" y="11894"/>
                  <a:ext cx="2797" cy="1530"/>
                  <a:chOff x="7020" y="11902"/>
                  <a:chExt cx="2797" cy="1530"/>
                </a:xfrm>
              </p:grpSpPr>
              <p:sp>
                <p:nvSpPr>
                  <p:cNvPr id="111" name="AutoShap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0" y="11902"/>
                    <a:ext cx="945" cy="64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AutoShape 23"/>
                  <p:cNvSpPr>
                    <a:spLocks noChangeShapeType="1"/>
                  </p:cNvSpPr>
                  <p:nvPr/>
                </p:nvSpPr>
                <p:spPr bwMode="auto">
                  <a:xfrm>
                    <a:off x="7020" y="12547"/>
                    <a:ext cx="1852" cy="88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AutoShap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2" y="12787"/>
                    <a:ext cx="945" cy="64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AutoShape 25"/>
                  <p:cNvSpPr>
                    <a:spLocks noChangeShapeType="1"/>
                  </p:cNvSpPr>
                  <p:nvPr/>
                </p:nvSpPr>
                <p:spPr bwMode="auto">
                  <a:xfrm>
                    <a:off x="7965" y="11902"/>
                    <a:ext cx="1852" cy="88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26"/>
                <p:cNvGrpSpPr>
                  <a:grpSpLocks/>
                </p:cNvGrpSpPr>
                <p:nvPr/>
              </p:nvGrpSpPr>
              <p:grpSpPr bwMode="auto">
                <a:xfrm>
                  <a:off x="7202" y="12101"/>
                  <a:ext cx="2327" cy="1593"/>
                  <a:chOff x="7202" y="12101"/>
                  <a:chExt cx="2327" cy="1593"/>
                </a:xfrm>
              </p:grpSpPr>
              <p:grpSp>
                <p:nvGrpSpPr>
                  <p:cNvPr id="5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7202" y="12101"/>
                    <a:ext cx="1084" cy="989"/>
                    <a:chOff x="7127" y="12046"/>
                    <a:chExt cx="1084" cy="989"/>
                  </a:xfrm>
                </p:grpSpPr>
                <p:grpSp>
                  <p:nvGrpSpPr>
                    <p:cNvPr id="101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7" y="12684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107" name="AutoShap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8" name="AutoShap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9" name="AutoShap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0" name="AutoShap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56" y="12046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103" name="AutoShap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" name="AutoShap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5" name="AutoShap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6" name="AutoShap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7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513" y="12252"/>
                    <a:ext cx="1084" cy="989"/>
                    <a:chOff x="7127" y="12046"/>
                    <a:chExt cx="1084" cy="989"/>
                  </a:xfrm>
                </p:grpSpPr>
                <p:grpSp>
                  <p:nvGrpSpPr>
                    <p:cNvPr id="91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7" y="12684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97" name="AutoShap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8" name="AutoShap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9" name="AutoShap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" name="AutoShap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2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56" y="12046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93" name="AutoShap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4" name="AutoShap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5" name="AutoShap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6" name="AutoShap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8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7824" y="12403"/>
                    <a:ext cx="1084" cy="989"/>
                    <a:chOff x="7127" y="12046"/>
                    <a:chExt cx="1084" cy="989"/>
                  </a:xfrm>
                </p:grpSpPr>
                <p:grpSp>
                  <p:nvGrpSpPr>
                    <p:cNvPr id="81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7" y="12684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87" name="AutoShap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" name="AutoShap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9" name="AutoShap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0" name="AutoShap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2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56" y="12046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83" name="AutoShap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4" name="AutoShap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5" name="AutoShap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" name="AutoShap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9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8135" y="12554"/>
                    <a:ext cx="1084" cy="989"/>
                    <a:chOff x="7127" y="12046"/>
                    <a:chExt cx="1084" cy="989"/>
                  </a:xfrm>
                </p:grpSpPr>
                <p:grpSp>
                  <p:nvGrpSpPr>
                    <p:cNvPr id="71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7" y="12684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77" name="AutoShap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" name="AutoShap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9" name="AutoShap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0" name="AutoShap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2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56" y="12046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73" name="AutoShap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4" name="AutoShap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AutoShap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6" name="AutoShap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8445" y="12705"/>
                    <a:ext cx="1084" cy="989"/>
                    <a:chOff x="7127" y="12046"/>
                    <a:chExt cx="1084" cy="989"/>
                  </a:xfrm>
                </p:grpSpPr>
                <p:grpSp>
                  <p:nvGrpSpPr>
                    <p:cNvPr id="61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7" y="12684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67" name="AutoShap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8" name="AutoShap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" name="AutoShap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0" name="AutoShap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56" y="12046"/>
                      <a:ext cx="155" cy="351"/>
                      <a:chOff x="7127" y="12684"/>
                      <a:chExt cx="155" cy="351"/>
                    </a:xfrm>
                  </p:grpSpPr>
                  <p:sp>
                    <p:nvSpPr>
                      <p:cNvPr id="63" name="AutoShap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" name="AutoShap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8" y="12684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" name="AutoShap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81" y="12757"/>
                        <a:ext cx="1" cy="27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6" name="AutoShap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27" y="12962"/>
                        <a:ext cx="154" cy="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8" name="Group 82"/>
                <p:cNvGrpSpPr>
                  <a:grpSpLocks/>
                </p:cNvGrpSpPr>
                <p:nvPr/>
              </p:nvGrpSpPr>
              <p:grpSpPr bwMode="auto">
                <a:xfrm>
                  <a:off x="9186" y="13294"/>
                  <a:ext cx="343" cy="574"/>
                  <a:chOff x="9186" y="13294"/>
                  <a:chExt cx="343" cy="574"/>
                </a:xfrm>
              </p:grpSpPr>
              <p:sp>
                <p:nvSpPr>
                  <p:cNvPr id="53" name="AutoShape 83"/>
                  <p:cNvSpPr>
                    <a:spLocks noChangeShapeType="1"/>
                  </p:cNvSpPr>
                  <p:nvPr/>
                </p:nvSpPr>
                <p:spPr bwMode="auto">
                  <a:xfrm>
                    <a:off x="9186" y="13538"/>
                    <a:ext cx="1" cy="3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AutoShape 84"/>
                  <p:cNvSpPr>
                    <a:spLocks noChangeShapeType="1"/>
                  </p:cNvSpPr>
                  <p:nvPr/>
                </p:nvSpPr>
                <p:spPr bwMode="auto">
                  <a:xfrm>
                    <a:off x="9528" y="13294"/>
                    <a:ext cx="1" cy="3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AutoShap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86" y="13304"/>
                    <a:ext cx="343" cy="23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" name="Group 86"/>
                <p:cNvGrpSpPr>
                  <a:grpSpLocks/>
                </p:cNvGrpSpPr>
                <p:nvPr/>
              </p:nvGrpSpPr>
              <p:grpSpPr bwMode="auto">
                <a:xfrm>
                  <a:off x="7384" y="12379"/>
                  <a:ext cx="343" cy="574"/>
                  <a:chOff x="9186" y="13294"/>
                  <a:chExt cx="343" cy="574"/>
                </a:xfrm>
              </p:grpSpPr>
              <p:sp>
                <p:nvSpPr>
                  <p:cNvPr id="50" name="AutoShape 87"/>
                  <p:cNvSpPr>
                    <a:spLocks noChangeShapeType="1"/>
                  </p:cNvSpPr>
                  <p:nvPr/>
                </p:nvSpPr>
                <p:spPr bwMode="auto">
                  <a:xfrm>
                    <a:off x="9186" y="13538"/>
                    <a:ext cx="1" cy="3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AutoShape 88"/>
                  <p:cNvSpPr>
                    <a:spLocks noChangeShapeType="1"/>
                  </p:cNvSpPr>
                  <p:nvPr/>
                </p:nvSpPr>
                <p:spPr bwMode="auto">
                  <a:xfrm>
                    <a:off x="9528" y="13294"/>
                    <a:ext cx="1" cy="3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AutoShap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86" y="13304"/>
                    <a:ext cx="343" cy="23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" name="AutoShape 90"/>
            <p:cNvSpPr>
              <a:spLocks noChangeShapeType="1"/>
            </p:cNvSpPr>
            <p:nvPr/>
          </p:nvSpPr>
          <p:spPr bwMode="auto">
            <a:xfrm flipH="1">
              <a:off x="14578" y="13688"/>
              <a:ext cx="722" cy="1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91"/>
            <p:cNvSpPr>
              <a:spLocks noChangeShapeType="1"/>
            </p:cNvSpPr>
            <p:nvPr/>
          </p:nvSpPr>
          <p:spPr bwMode="auto">
            <a:xfrm>
              <a:off x="3757" y="9033"/>
              <a:ext cx="11152" cy="52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auto">
            <a:xfrm>
              <a:off x="8044" y="10815"/>
              <a:ext cx="958" cy="14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AutoShape 93"/>
            <p:cNvSpPr>
              <a:spLocks noChangeShapeType="1"/>
            </p:cNvSpPr>
            <p:nvPr/>
          </p:nvSpPr>
          <p:spPr bwMode="auto">
            <a:xfrm>
              <a:off x="15312" y="13688"/>
              <a:ext cx="1638" cy="2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AutoShape 94"/>
            <p:cNvSpPr>
              <a:spLocks noChangeShapeType="1"/>
            </p:cNvSpPr>
            <p:nvPr/>
          </p:nvSpPr>
          <p:spPr bwMode="auto">
            <a:xfrm>
              <a:off x="21063" y="9803"/>
              <a:ext cx="1783" cy="23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95"/>
            <p:cNvSpPr>
              <a:spLocks noChangeShapeType="1"/>
            </p:cNvSpPr>
            <p:nvPr/>
          </p:nvSpPr>
          <p:spPr bwMode="auto">
            <a:xfrm flipH="1">
              <a:off x="2505" y="8358"/>
              <a:ext cx="1372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utoShape 96"/>
            <p:cNvSpPr>
              <a:spLocks noChangeShapeType="1"/>
            </p:cNvSpPr>
            <p:nvPr/>
          </p:nvSpPr>
          <p:spPr bwMode="auto">
            <a:xfrm flipH="1">
              <a:off x="2505" y="4420"/>
              <a:ext cx="1372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97"/>
            <p:cNvSpPr>
              <a:spLocks noChangeShapeType="1"/>
            </p:cNvSpPr>
            <p:nvPr/>
          </p:nvSpPr>
          <p:spPr bwMode="auto">
            <a:xfrm>
              <a:off x="3028" y="4420"/>
              <a:ext cx="6" cy="38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98"/>
            <p:cNvSpPr txBox="1">
              <a:spLocks noChangeArrowheads="1"/>
            </p:cNvSpPr>
            <p:nvPr/>
          </p:nvSpPr>
          <p:spPr bwMode="auto">
            <a:xfrm>
              <a:off x="17763" y="11959"/>
              <a:ext cx="278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</a:t>
              </a:r>
              <a:r>
                <a:rPr kumimoji="0" lang="en-US" altLang="zh-CN" sz="6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door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AutoShape 99"/>
            <p:cNvSpPr>
              <a:spLocks noChangeShapeType="1"/>
            </p:cNvSpPr>
            <p:nvPr/>
          </p:nvSpPr>
          <p:spPr bwMode="auto">
            <a:xfrm>
              <a:off x="17197" y="12429"/>
              <a:ext cx="952" cy="1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AutoShape 100"/>
            <p:cNvSpPr>
              <a:spLocks noChangeShapeType="1"/>
            </p:cNvSpPr>
            <p:nvPr/>
          </p:nvSpPr>
          <p:spPr bwMode="auto">
            <a:xfrm>
              <a:off x="19263" y="11044"/>
              <a:ext cx="951" cy="1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101"/>
            <p:cNvSpPr>
              <a:spLocks noChangeShapeType="1"/>
            </p:cNvSpPr>
            <p:nvPr/>
          </p:nvSpPr>
          <p:spPr bwMode="auto">
            <a:xfrm flipV="1">
              <a:off x="16691" y="13134"/>
              <a:ext cx="1048" cy="7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102"/>
            <p:cNvSpPr>
              <a:spLocks noChangeShapeType="1"/>
            </p:cNvSpPr>
            <p:nvPr/>
          </p:nvSpPr>
          <p:spPr bwMode="auto">
            <a:xfrm rot="10800000" flipV="1">
              <a:off x="19889" y="11128"/>
              <a:ext cx="1048" cy="7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AutoShape 103"/>
            <p:cNvSpPr>
              <a:spLocks noChangeShapeType="1"/>
            </p:cNvSpPr>
            <p:nvPr/>
          </p:nvSpPr>
          <p:spPr bwMode="auto">
            <a:xfrm flipH="1">
              <a:off x="3426" y="8376"/>
              <a:ext cx="722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Group 104"/>
            <p:cNvGrpSpPr>
              <a:grpSpLocks/>
            </p:cNvGrpSpPr>
            <p:nvPr/>
          </p:nvGrpSpPr>
          <p:grpSpPr bwMode="auto">
            <a:xfrm>
              <a:off x="3227" y="7747"/>
              <a:ext cx="4324" cy="3777"/>
              <a:chOff x="7051" y="12704"/>
              <a:chExt cx="718" cy="627"/>
            </a:xfrm>
          </p:grpSpPr>
          <p:grpSp>
            <p:nvGrpSpPr>
              <p:cNvPr id="36" name="Group 105"/>
              <p:cNvGrpSpPr>
                <a:grpSpLocks/>
              </p:cNvGrpSpPr>
              <p:nvPr/>
            </p:nvGrpSpPr>
            <p:grpSpPr bwMode="auto">
              <a:xfrm>
                <a:off x="7051" y="13119"/>
                <a:ext cx="400" cy="212"/>
                <a:chOff x="7141" y="13155"/>
                <a:chExt cx="400" cy="212"/>
              </a:xfrm>
            </p:grpSpPr>
            <p:sp>
              <p:nvSpPr>
                <p:cNvPr id="3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7141" y="13155"/>
                  <a:ext cx="40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0" rIns="3600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8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</a:t>
                  </a:r>
                  <a:r>
                    <a:rPr kumimoji="0" lang="en-US" altLang="zh-CN" sz="8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win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9" name="AutoShape 107"/>
                <p:cNvSpPr>
                  <a:spLocks noChangeShapeType="1"/>
                </p:cNvSpPr>
                <p:nvPr/>
              </p:nvSpPr>
              <p:spPr bwMode="auto">
                <a:xfrm>
                  <a:off x="7168" y="13350"/>
                  <a:ext cx="34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AutoShape 108"/>
              <p:cNvSpPr>
                <a:spLocks noChangeShapeType="1"/>
              </p:cNvSpPr>
              <p:nvPr/>
            </p:nvSpPr>
            <p:spPr bwMode="auto">
              <a:xfrm flipV="1">
                <a:off x="7418" y="12704"/>
                <a:ext cx="351" cy="6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Text Box 109"/>
            <p:cNvSpPr txBox="1">
              <a:spLocks noChangeArrowheads="1"/>
            </p:cNvSpPr>
            <p:nvPr/>
          </p:nvSpPr>
          <p:spPr bwMode="auto">
            <a:xfrm>
              <a:off x="15367" y="10948"/>
              <a:ext cx="2071" cy="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  <a:r>
                <a:rPr kumimoji="0" lang="en-US" altLang="zh-CN" sz="5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door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AutoShape 110"/>
            <p:cNvSpPr>
              <a:spLocks noChangeShapeType="1"/>
            </p:cNvSpPr>
            <p:nvPr/>
          </p:nvSpPr>
          <p:spPr bwMode="auto">
            <a:xfrm flipH="1">
              <a:off x="15933" y="10472"/>
              <a:ext cx="1023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AutoShape 111"/>
            <p:cNvSpPr>
              <a:spLocks noChangeShapeType="1"/>
            </p:cNvSpPr>
            <p:nvPr/>
          </p:nvSpPr>
          <p:spPr bwMode="auto">
            <a:xfrm flipH="1">
              <a:off x="15848" y="12375"/>
              <a:ext cx="102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AutoShape 112"/>
            <p:cNvSpPr>
              <a:spLocks noChangeShapeType="1"/>
            </p:cNvSpPr>
            <p:nvPr/>
          </p:nvSpPr>
          <p:spPr bwMode="auto">
            <a:xfrm flipH="1">
              <a:off x="16463" y="9243"/>
              <a:ext cx="6" cy="1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AutoShape 113"/>
            <p:cNvSpPr>
              <a:spLocks noChangeShapeType="1"/>
            </p:cNvSpPr>
            <p:nvPr/>
          </p:nvSpPr>
          <p:spPr bwMode="auto">
            <a:xfrm rot="10800000" flipH="1">
              <a:off x="16451" y="12429"/>
              <a:ext cx="6" cy="1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14"/>
            <p:cNvSpPr txBox="1">
              <a:spLocks noChangeArrowheads="1"/>
            </p:cNvSpPr>
            <p:nvPr/>
          </p:nvSpPr>
          <p:spPr bwMode="auto">
            <a:xfrm>
              <a:off x="2167" y="5666"/>
              <a:ext cx="1710" cy="14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AutoShape 115"/>
            <p:cNvSpPr>
              <a:spLocks noChangeShapeType="1"/>
            </p:cNvSpPr>
            <p:nvPr/>
          </p:nvSpPr>
          <p:spPr bwMode="auto">
            <a:xfrm flipV="1">
              <a:off x="21334" y="6979"/>
              <a:ext cx="3752" cy="25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116"/>
            <p:cNvSpPr>
              <a:spLocks noChangeShapeType="1"/>
            </p:cNvSpPr>
            <p:nvPr/>
          </p:nvSpPr>
          <p:spPr bwMode="auto">
            <a:xfrm>
              <a:off x="21858" y="7322"/>
              <a:ext cx="1054" cy="1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117"/>
            <p:cNvSpPr>
              <a:spLocks noChangeShapeType="1"/>
            </p:cNvSpPr>
            <p:nvPr/>
          </p:nvSpPr>
          <p:spPr bwMode="auto">
            <a:xfrm flipH="1" flipV="1">
              <a:off x="23833" y="8972"/>
              <a:ext cx="1451" cy="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Text Box 118"/>
            <p:cNvSpPr txBox="1">
              <a:spLocks noChangeArrowheads="1"/>
            </p:cNvSpPr>
            <p:nvPr/>
          </p:nvSpPr>
          <p:spPr bwMode="auto">
            <a:xfrm>
              <a:off x="22611" y="8051"/>
              <a:ext cx="1192" cy="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429388" y="392906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Case 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in the website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  <a:cs typeface="Arial" pitchFamily="34" charset="0"/>
              </a:rPr>
              <a:t>IEEE Robotics and Automation Society Technical Committee on Humanoid Robotics Webpage: www.humanoid-robotics.org   Contact: Tamim Asfour (asfour@kit.edu) </a:t>
            </a:r>
            <a:endParaRPr lang="de-DE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1775"/>
            <a:ext cx="6192688" cy="46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Case 2-</a:t>
            </a:r>
            <a:r>
              <a:rPr kumimoji="1"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Investigate the value of a north-light roof (</a:t>
            </a:r>
            <a:r>
              <a:rPr kumimoji="1" lang="en-US" altLang="ja-JP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EnergyPlus</a:t>
            </a:r>
            <a:r>
              <a:rPr kumimoji="1"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58" y="1428736"/>
            <a:ext cx="5472122" cy="434908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</a:t>
            </a:r>
            <a:r>
              <a:rPr lang="en-US" sz="1800" dirty="0" smtClean="0"/>
              <a:t>nvestigate the value of a traditional north-light roof in lowering building energy  consumption</a:t>
            </a:r>
          </a:p>
          <a:p>
            <a:pPr lvl="1"/>
            <a:r>
              <a:rPr lang="en-US" sz="1600" dirty="0" smtClean="0"/>
              <a:t>increased air volume</a:t>
            </a:r>
          </a:p>
          <a:p>
            <a:pPr lvl="1"/>
            <a:r>
              <a:rPr lang="en-US" altLang="zh-CN" sz="1600" dirty="0" smtClean="0"/>
              <a:t>Increased </a:t>
            </a:r>
            <a:r>
              <a:rPr lang="en-US" sz="1600" dirty="0" smtClean="0"/>
              <a:t>heating and cooling loads requirements, leading eventually to higher HVAC energy demands</a:t>
            </a:r>
          </a:p>
          <a:p>
            <a:pPr lvl="1"/>
            <a:r>
              <a:rPr lang="en-US" altLang="zh-CN" sz="1600" dirty="0" smtClean="0"/>
              <a:t>Increased </a:t>
            </a:r>
            <a:r>
              <a:rPr lang="en-US" sz="1600" dirty="0" smtClean="0"/>
              <a:t>heat losses</a:t>
            </a:r>
          </a:p>
          <a:p>
            <a:r>
              <a:rPr lang="en-US" altLang="zh-CN" sz="1800" dirty="0" smtClean="0"/>
              <a:t>T</a:t>
            </a:r>
            <a:r>
              <a:rPr lang="en-US" sz="1800" dirty="0" smtClean="0"/>
              <a:t>hree tools </a:t>
            </a:r>
            <a:r>
              <a:rPr lang="en-US" altLang="zh-CN" sz="1800" dirty="0" smtClean="0"/>
              <a:t>presented</a:t>
            </a:r>
          </a:p>
          <a:p>
            <a:pPr lvl="1"/>
            <a:r>
              <a:rPr lang="en-US" altLang="zh-CN" sz="1600" dirty="0" smtClean="0"/>
              <a:t>The first</a:t>
            </a:r>
            <a:r>
              <a:rPr lang="en-US" sz="1600" dirty="0" smtClean="0"/>
              <a:t> tool helps to show the north-light roof is not always good for locations of different climate zones</a:t>
            </a:r>
          </a:p>
          <a:p>
            <a:pPr lvl="1"/>
            <a:r>
              <a:rPr lang="en-US" sz="1600" dirty="0" smtClean="0"/>
              <a:t>The second tool estimates the building energy for user specified roof configuration and location</a:t>
            </a:r>
          </a:p>
          <a:p>
            <a:pPr lvl="1"/>
            <a:r>
              <a:rPr lang="en-US" sz="1600" dirty="0" smtClean="0"/>
              <a:t>The third tool finds an optimized north-light roof shape for a certain user-specified location</a:t>
            </a:r>
            <a:endParaRPr lang="zh-CN" altLang="en-US" sz="1600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5" name="Pictu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7310" y="1357298"/>
            <a:ext cx="2732408" cy="184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 descr="IMG_190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898" y="3214686"/>
            <a:ext cx="2690232" cy="185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3768" y="521495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Case 2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in the website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>
                <a:solidFill>
                  <a:schemeClr val="bg1"/>
                </a:solidFill>
                <a:cs typeface="Arial" pitchFamily="34" charset="0"/>
              </a:rPr>
              <a:t>Contact: (Samuel) Qing-Shan </a:t>
            </a:r>
            <a:r>
              <a:rPr kumimoji="1" lang="en-US" altLang="ja-JP" dirty="0" err="1">
                <a:solidFill>
                  <a:schemeClr val="bg1"/>
                </a:solidFill>
                <a:cs typeface="Arial" pitchFamily="34" charset="0"/>
              </a:rPr>
              <a:t>Jia</a:t>
            </a:r>
            <a:r>
              <a:rPr kumimoji="1" lang="en-US" altLang="ja-JP" dirty="0">
                <a:solidFill>
                  <a:schemeClr val="bg1"/>
                </a:solidFill>
                <a:cs typeface="Arial" pitchFamily="34" charset="0"/>
              </a:rPr>
              <a:t> (jiaqs@tsinghua.edu.cn)</a:t>
            </a:r>
            <a:endParaRPr kumimoji="1" lang="ja-JP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de-DE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68435"/>
            <a:ext cx="6583572" cy="45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Case 3-</a:t>
            </a:r>
            <a:r>
              <a:rPr kumimoji="1"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Multiple-chiller plant simulation platform(TRNSYS)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8258204" cy="21145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simulation platform is constructed for a typical multiple-chiller plant</a:t>
            </a:r>
          </a:p>
          <a:p>
            <a:r>
              <a:rPr lang="en-US" sz="1800" dirty="0" smtClean="0"/>
              <a:t>This platform can be used for</a:t>
            </a:r>
          </a:p>
          <a:p>
            <a:pPr lvl="1"/>
            <a:r>
              <a:rPr lang="en-US" sz="1600" dirty="0" smtClean="0"/>
              <a:t>Energy performance evaluation of multiple-chiller plant 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Components (AHUs, pumps, valves) performance evaluation 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Chiller sequencing control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Chilled water supply temperature optimization</a:t>
            </a:r>
            <a:endParaRPr lang="zh-CN" altLang="en-US" sz="1600" dirty="0" smtClean="0"/>
          </a:p>
          <a:p>
            <a:endParaRPr lang="zh-CN" altLang="en-US" sz="1800" dirty="0"/>
          </a:p>
        </p:txBody>
      </p:sp>
      <p:sp>
        <p:nvSpPr>
          <p:cNvPr id="6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5" name="Pictu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402388"/>
            <a:ext cx="6305632" cy="24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43372" y="57336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Case 3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3 in the website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268760"/>
            <a:ext cx="6552728" cy="4760967"/>
          </a:xfrm>
          <a:prstGeom prst="rect">
            <a:avLst/>
          </a:prstGeom>
        </p:spPr>
      </p:pic>
      <p:sp>
        <p:nvSpPr>
          <p:cNvPr id="7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of funding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70% budget for three contributing institutes</a:t>
            </a:r>
          </a:p>
          <a:p>
            <a:pPr lvl="1"/>
            <a:r>
              <a:rPr lang="en-US" altLang="zh-CN" dirty="0"/>
              <a:t>KTH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err="1" smtClean="0"/>
              <a:t>Cith</a:t>
            </a:r>
            <a:r>
              <a:rPr lang="en-US" altLang="zh-CN" dirty="0" smtClean="0"/>
              <a:t> </a:t>
            </a:r>
            <a:r>
              <a:rPr lang="en-US" altLang="zh-CN" dirty="0"/>
              <a:t>University of </a:t>
            </a:r>
            <a:r>
              <a:rPr lang="en-US" altLang="zh-CN" dirty="0" smtClean="0"/>
              <a:t>HK,</a:t>
            </a:r>
          </a:p>
          <a:p>
            <a:pPr lvl="1"/>
            <a:r>
              <a:rPr lang="en-US" altLang="zh-CN" dirty="0" smtClean="0"/>
              <a:t>Tsinghua Univ.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30% budget for maintaining the website at Tsinghua University</a:t>
            </a:r>
            <a:endParaRPr lang="zh-CN" altLang="en-US" dirty="0"/>
          </a:p>
        </p:txBody>
      </p:sp>
      <p:sp>
        <p:nvSpPr>
          <p:cNvPr id="7" name="Fußzeilenplatzhalter 31"/>
          <p:cNvSpPr>
            <a:spLocks noGrp="1"/>
          </p:cNvSpPr>
          <p:nvPr>
            <p:ph type="ftr" sz="quarter" idx="10"/>
          </p:nvPr>
        </p:nvSpPr>
        <p:spPr>
          <a:xfrm>
            <a:off x="2339752" y="6093296"/>
            <a:ext cx="6336704" cy="57606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IEEE Robotics and Automation Society</a:t>
            </a:r>
          </a:p>
          <a:p>
            <a:r>
              <a:rPr lang="en-US" altLang="ja-JP" dirty="0" smtClean="0">
                <a:solidFill>
                  <a:schemeClr val="bg1"/>
                </a:solidFill>
                <a:cs typeface="Arial" pitchFamily="34" charset="0"/>
              </a:rPr>
              <a:t>Technical Committee on Smart Buildings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Webpage:  www.cfins.au.tsinghua.edu.cn/sbtc/   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cs typeface="Arial" pitchFamily="34" charset="0"/>
              </a:rPr>
              <a:t>Contact: (Samuel) Qing-Shan Jia (jiaqs@tsinghua.edu.cn)</a:t>
            </a:r>
            <a:endParaRPr kumimoji="1" lang="ja-JP" altLang="en-US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747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645</Words>
  <Application>Microsoft Office PowerPoint</Application>
  <PresentationFormat>全屏显示(4:3)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Larissa</vt:lpstr>
      <vt:lpstr>PowerPoint 演示文稿</vt:lpstr>
      <vt:lpstr>Intention and timetable</vt:lpstr>
      <vt:lpstr>Case 1-Building envelope design (EnergyPlus)</vt:lpstr>
      <vt:lpstr>Case 1 in the website</vt:lpstr>
      <vt:lpstr>Case 2-Investigate the value of a north-light roof (EnergyPlus)</vt:lpstr>
      <vt:lpstr>Case 2 in the website</vt:lpstr>
      <vt:lpstr>Case 3- Multiple-chiller plant simulation platform(TRNSYS)</vt:lpstr>
      <vt:lpstr>Case 3 in the website</vt:lpstr>
      <vt:lpstr>Use of funding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Kasper</dc:creator>
  <cp:lastModifiedBy>Class</cp:lastModifiedBy>
  <cp:revision>41</cp:revision>
  <dcterms:created xsi:type="dcterms:W3CDTF">2013-03-12T13:19:13Z</dcterms:created>
  <dcterms:modified xsi:type="dcterms:W3CDTF">2015-05-25T04:00:48Z</dcterms:modified>
</cp:coreProperties>
</file>