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316" r:id="rId3"/>
    <p:sldId id="271" r:id="rId4"/>
    <p:sldId id="324" r:id="rId5"/>
    <p:sldId id="307" r:id="rId6"/>
    <p:sldId id="302" r:id="rId7"/>
    <p:sldId id="310" r:id="rId8"/>
    <p:sldId id="311" r:id="rId9"/>
    <p:sldId id="312" r:id="rId10"/>
    <p:sldId id="305" r:id="rId11"/>
    <p:sldId id="315" r:id="rId12"/>
    <p:sldId id="318" r:id="rId13"/>
    <p:sldId id="317" r:id="rId14"/>
    <p:sldId id="319" r:id="rId15"/>
    <p:sldId id="306" r:id="rId16"/>
    <p:sldId id="320" r:id="rId17"/>
    <p:sldId id="322" r:id="rId18"/>
    <p:sldId id="323" r:id="rId19"/>
    <p:sldId id="321" r:id="rId20"/>
    <p:sldId id="325" r:id="rId21"/>
    <p:sldId id="308" r:id="rId22"/>
    <p:sldId id="313" r:id="rId23"/>
    <p:sldId id="314" r:id="rId24"/>
  </p:sldIdLst>
  <p:sldSz cx="9144000" cy="5143500" type="screen16x9"/>
  <p:notesSz cx="6858000" cy="9144000"/>
  <p:embeddedFontLst>
    <p:embeddedFont>
      <p:font typeface="Reem Kufi" panose="020B0604020202020204"/>
      <p:regular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55A"/>
    <a:srgbClr val="D84E2E"/>
    <a:srgbClr val="637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350EB5-4842-4BF3-B4A1-FD0ADFEE2BAA}">
  <a:tblStyle styleId="{FD350EB5-4842-4BF3-B4A1-FD0ADFEE2B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28" autoAdjust="0"/>
  </p:normalViewPr>
  <p:slideViewPr>
    <p:cSldViewPr snapToGrid="0">
      <p:cViewPr varScale="1">
        <p:scale>
          <a:sx n="122" d="100"/>
          <a:sy n="12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Welcome to talk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Pre-recorded to avoid any technical issues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All speakers in live chat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Ask questions there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comment after video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Start with motivating question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946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15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422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22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889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200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342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637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483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4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29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d90738b0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d90738b0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079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951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ea89148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aea89148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138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d90738b0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d90738b0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63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Finite number of games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Just a lot of them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clever can reduce this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Lot of hard work for little gain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Revise question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30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31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Two examples of natures ability to optimise systems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80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15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71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38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2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3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4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5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6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7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8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 2">
  <p:cSld name="CUSTOM_7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subTitle" idx="1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2" r:id="rId9"/>
    <p:sldLayoutId id="2147483672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53CIR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" y="2257100"/>
            <a:ext cx="9143999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Solving a Sudoku with Physics</a:t>
            </a:r>
            <a:endParaRPr b="1" dirty="0"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Tim Hargreaves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58741" y="2409699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14750" y="1846462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02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617637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178723921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Real Deal</a:t>
            </a:r>
            <a:endParaRPr dirty="0"/>
          </a:p>
        </p:txBody>
      </p:sp>
      <p:pic>
        <p:nvPicPr>
          <p:cNvPr id="4" name="Picture 2" descr="What Is Annealing? | Metal Supermarkets UK - Stainless Steel, Aluminium,  Bright, Black, Engineering, Bronze, Copper, Brass, Tool, Galvanised">
            <a:extLst>
              <a:ext uri="{FF2B5EF4-FFF2-40B4-BE49-F238E27FC236}">
                <a16:creationId xmlns:a16="http://schemas.microsoft.com/office/drawing/2014/main" id="{9494402F-A0C9-4507-A605-9ECA227F8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7" b="10465"/>
          <a:stretch/>
        </p:blipFill>
        <p:spPr bwMode="auto">
          <a:xfrm>
            <a:off x="4866717" y="864396"/>
            <a:ext cx="3557283" cy="181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664;p61">
            <a:extLst>
              <a:ext uri="{FF2B5EF4-FFF2-40B4-BE49-F238E27FC236}">
                <a16:creationId xmlns:a16="http://schemas.microsoft.com/office/drawing/2014/main" id="{9BFFB714-C2DF-480A-98F8-E92AA618F8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624"/>
            <a:ext cx="3959156" cy="2988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Treatment used to improve structure of a material</a:t>
            </a: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Heated above recrystallisation temperature</a:t>
            </a: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Atoms can move around the crystal lattice, stabilising as the material cools</a:t>
            </a:r>
          </a:p>
        </p:txBody>
      </p:sp>
      <p:pic>
        <p:nvPicPr>
          <p:cNvPr id="6146" name="Picture 2" descr="Annealing to Increase Metal Ductility - Industrial Metallurgists">
            <a:extLst>
              <a:ext uri="{FF2B5EF4-FFF2-40B4-BE49-F238E27FC236}">
                <a16:creationId xmlns:a16="http://schemas.microsoft.com/office/drawing/2014/main" id="{111EE91C-2C11-4A0A-A194-D773D1B49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/>
          <a:stretch/>
        </p:blipFill>
        <p:spPr bwMode="auto">
          <a:xfrm>
            <a:off x="4838901" y="2759792"/>
            <a:ext cx="3612914" cy="2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68017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Taking Inspiration</a:t>
            </a:r>
            <a:endParaRPr dirty="0"/>
          </a:p>
        </p:txBody>
      </p:sp>
      <p:sp>
        <p:nvSpPr>
          <p:cNvPr id="3" name="Google Shape;664;p61">
            <a:extLst>
              <a:ext uri="{FF2B5EF4-FFF2-40B4-BE49-F238E27FC236}">
                <a16:creationId xmlns:a16="http://schemas.microsoft.com/office/drawing/2014/main" id="{6C763CB3-2417-48F4-A106-D0A85B334F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624"/>
            <a:ext cx="5166450" cy="2988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Start with random state and </a:t>
            </a:r>
            <a:r>
              <a:rPr lang="en-GB" sz="1800" i="1" dirty="0">
                <a:solidFill>
                  <a:schemeClr val="tx1"/>
                </a:solidFill>
              </a:rPr>
              <a:t>hot </a:t>
            </a:r>
            <a:r>
              <a:rPr lang="en-GB" sz="1800" dirty="0">
                <a:solidFill>
                  <a:schemeClr val="tx1"/>
                </a:solidFill>
              </a:rPr>
              <a:t>temperature</a:t>
            </a: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Make small changes to the solution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Randomly accept changes based on temperature and improvement</a:t>
            </a: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Reduce temperature with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D83A4-7737-4450-9A1B-9BAB1CA5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168" y="2371068"/>
            <a:ext cx="3000614" cy="1885949"/>
          </a:xfrm>
          <a:prstGeom prst="rect">
            <a:avLst/>
          </a:prstGeom>
        </p:spPr>
      </p:pic>
      <p:sp>
        <p:nvSpPr>
          <p:cNvPr id="12" name="Google Shape;306;p41">
            <a:extLst>
              <a:ext uri="{FF2B5EF4-FFF2-40B4-BE49-F238E27FC236}">
                <a16:creationId xmlns:a16="http://schemas.microsoft.com/office/drawing/2014/main" id="{C8455243-0A78-4D10-9199-5112EC8D6CCA}"/>
              </a:ext>
            </a:extLst>
          </p:cNvPr>
          <p:cNvSpPr txBox="1">
            <a:spLocks/>
          </p:cNvSpPr>
          <p:nvPr/>
        </p:nvSpPr>
        <p:spPr>
          <a:xfrm>
            <a:off x="6303719" y="4086729"/>
            <a:ext cx="713512" cy="46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</a:t>
            </a:r>
          </a:p>
        </p:txBody>
      </p:sp>
      <p:sp>
        <p:nvSpPr>
          <p:cNvPr id="10" name="Google Shape;306;p41">
            <a:extLst>
              <a:ext uri="{FF2B5EF4-FFF2-40B4-BE49-F238E27FC236}">
                <a16:creationId xmlns:a16="http://schemas.microsoft.com/office/drawing/2014/main" id="{422D6DAB-C259-49C8-A723-8F0E6071CF76}"/>
              </a:ext>
            </a:extLst>
          </p:cNvPr>
          <p:cNvSpPr txBox="1">
            <a:spLocks/>
          </p:cNvSpPr>
          <p:nvPr/>
        </p:nvSpPr>
        <p:spPr>
          <a:xfrm rot="16200000">
            <a:off x="4464844" y="3079460"/>
            <a:ext cx="1390650" cy="46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1748416375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58738" y="1537896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2206250" y="2277571"/>
            <a:ext cx="4737300" cy="594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“Blind luck on steroids.”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324240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Rough Example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8F5FC-F37A-4C4E-9147-628C8C1DA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58" y="1674077"/>
            <a:ext cx="3000614" cy="1885949"/>
          </a:xfrm>
          <a:prstGeom prst="rect">
            <a:avLst/>
          </a:prstGeom>
        </p:spPr>
      </p:pic>
      <p:sp>
        <p:nvSpPr>
          <p:cNvPr id="6" name="Google Shape;306;p41">
            <a:extLst>
              <a:ext uri="{FF2B5EF4-FFF2-40B4-BE49-F238E27FC236}">
                <a16:creationId xmlns:a16="http://schemas.microsoft.com/office/drawing/2014/main" id="{BAB9E015-8C17-43E9-869C-E0F4EFA859A8}"/>
              </a:ext>
            </a:extLst>
          </p:cNvPr>
          <p:cNvSpPr txBox="1">
            <a:spLocks/>
          </p:cNvSpPr>
          <p:nvPr/>
        </p:nvSpPr>
        <p:spPr>
          <a:xfrm>
            <a:off x="6201409" y="3389738"/>
            <a:ext cx="713512" cy="46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</a:t>
            </a:r>
          </a:p>
        </p:txBody>
      </p:sp>
      <p:sp>
        <p:nvSpPr>
          <p:cNvPr id="8" name="Google Shape;306;p41">
            <a:extLst>
              <a:ext uri="{FF2B5EF4-FFF2-40B4-BE49-F238E27FC236}">
                <a16:creationId xmlns:a16="http://schemas.microsoft.com/office/drawing/2014/main" id="{C9F369A7-6706-445A-82AF-8A1FC88DC173}"/>
              </a:ext>
            </a:extLst>
          </p:cNvPr>
          <p:cNvSpPr txBox="1">
            <a:spLocks/>
          </p:cNvSpPr>
          <p:nvPr/>
        </p:nvSpPr>
        <p:spPr>
          <a:xfrm rot="16200000">
            <a:off x="4362534" y="2382469"/>
            <a:ext cx="1390650" cy="46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Temperature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D69BB-CB68-4227-9FF5-D989F1420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876" y="1314320"/>
            <a:ext cx="2292304" cy="2605460"/>
          </a:xfrm>
          <a:prstGeom prst="rect">
            <a:avLst/>
          </a:prstGeom>
        </p:spPr>
      </p:pic>
      <p:sp>
        <p:nvSpPr>
          <p:cNvPr id="11" name="Google Shape;306;p41">
            <a:extLst>
              <a:ext uri="{FF2B5EF4-FFF2-40B4-BE49-F238E27FC236}">
                <a16:creationId xmlns:a16="http://schemas.microsoft.com/office/drawing/2014/main" id="{E091D34B-9FEB-4209-ABC8-79672086E6C3}"/>
              </a:ext>
            </a:extLst>
          </p:cNvPr>
          <p:cNvSpPr txBox="1">
            <a:spLocks/>
          </p:cNvSpPr>
          <p:nvPr/>
        </p:nvSpPr>
        <p:spPr>
          <a:xfrm>
            <a:off x="2941427" y="2514199"/>
            <a:ext cx="1224960" cy="3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Dial Position</a:t>
            </a:r>
          </a:p>
        </p:txBody>
      </p:sp>
      <p:sp>
        <p:nvSpPr>
          <p:cNvPr id="15" name="Google Shape;306;p41">
            <a:extLst>
              <a:ext uri="{FF2B5EF4-FFF2-40B4-BE49-F238E27FC236}">
                <a16:creationId xmlns:a16="http://schemas.microsoft.com/office/drawing/2014/main" id="{85DD2C00-71F4-4A63-A436-BCDCDDFE96FF}"/>
              </a:ext>
            </a:extLst>
          </p:cNvPr>
          <p:cNvSpPr txBox="1">
            <a:spLocks/>
          </p:cNvSpPr>
          <p:nvPr/>
        </p:nvSpPr>
        <p:spPr>
          <a:xfrm rot="16200000">
            <a:off x="1193051" y="1239535"/>
            <a:ext cx="1390650" cy="46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Cost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D7F5A-B8EB-4D9D-ACF6-77E99D91A553}"/>
              </a:ext>
            </a:extLst>
          </p:cNvPr>
          <p:cNvSpPr/>
          <p:nvPr/>
        </p:nvSpPr>
        <p:spPr>
          <a:xfrm>
            <a:off x="2397814" y="1921725"/>
            <a:ext cx="108000" cy="108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FECEC1-8FB6-492E-8128-613826802091}"/>
              </a:ext>
            </a:extLst>
          </p:cNvPr>
          <p:cNvSpPr/>
          <p:nvPr/>
        </p:nvSpPr>
        <p:spPr>
          <a:xfrm>
            <a:off x="5161156" y="1813725"/>
            <a:ext cx="108000" cy="108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DBF961-A7CE-46A2-A32E-4007E21D40C9}"/>
              </a:ext>
            </a:extLst>
          </p:cNvPr>
          <p:cNvSpPr/>
          <p:nvPr/>
        </p:nvSpPr>
        <p:spPr>
          <a:xfrm>
            <a:off x="2230537" y="2875362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37910B-8296-4184-8373-261E3A51F318}"/>
              </a:ext>
            </a:extLst>
          </p:cNvPr>
          <p:cNvSpPr/>
          <p:nvPr/>
        </p:nvSpPr>
        <p:spPr>
          <a:xfrm>
            <a:off x="5512733" y="2263079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5A1795-DAFC-4995-9A60-AF099C122500}"/>
              </a:ext>
            </a:extLst>
          </p:cNvPr>
          <p:cNvSpPr/>
          <p:nvPr/>
        </p:nvSpPr>
        <p:spPr>
          <a:xfrm>
            <a:off x="3656995" y="3304520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DFD745-B1FF-4221-BA4F-B7C1CA62B49B}"/>
              </a:ext>
            </a:extLst>
          </p:cNvPr>
          <p:cNvSpPr/>
          <p:nvPr/>
        </p:nvSpPr>
        <p:spPr>
          <a:xfrm>
            <a:off x="5933434" y="2626576"/>
            <a:ext cx="108000" cy="10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C256C5B-5350-40CE-9BF5-D0FDEC9127C0}"/>
              </a:ext>
            </a:extLst>
          </p:cNvPr>
          <p:cNvSpPr/>
          <p:nvPr/>
        </p:nvSpPr>
        <p:spPr>
          <a:xfrm>
            <a:off x="6450165" y="2898406"/>
            <a:ext cx="108000" cy="108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2B50F7-15BE-4B11-ABAC-DCE2C267ECEE}"/>
              </a:ext>
            </a:extLst>
          </p:cNvPr>
          <p:cNvSpPr/>
          <p:nvPr/>
        </p:nvSpPr>
        <p:spPr>
          <a:xfrm>
            <a:off x="3872881" y="2875362"/>
            <a:ext cx="108000" cy="108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9D986A0F-BE85-4E50-BF7B-77A1CBE78FED}"/>
              </a:ext>
            </a:extLst>
          </p:cNvPr>
          <p:cNvSpPr/>
          <p:nvPr/>
        </p:nvSpPr>
        <p:spPr>
          <a:xfrm>
            <a:off x="3838740" y="2839362"/>
            <a:ext cx="180000" cy="180000"/>
          </a:xfrm>
          <a:prstGeom prst="mathMultiply">
            <a:avLst>
              <a:gd name="adj1" fmla="val 116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8699FA-BEE5-4FA1-9973-A4034B29DB53}"/>
              </a:ext>
            </a:extLst>
          </p:cNvPr>
          <p:cNvSpPr/>
          <p:nvPr/>
        </p:nvSpPr>
        <p:spPr>
          <a:xfrm>
            <a:off x="3453050" y="3680380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9341A4-7B20-421E-A184-EFD9BF32C7DD}"/>
              </a:ext>
            </a:extLst>
          </p:cNvPr>
          <p:cNvSpPr/>
          <p:nvPr/>
        </p:nvSpPr>
        <p:spPr>
          <a:xfrm>
            <a:off x="7032651" y="3088345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7318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2" grpId="0" animBg="1"/>
      <p:bldP spid="24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14750" y="1827278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03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617637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Solving a Sudoku</a:t>
            </a:r>
          </a:p>
        </p:txBody>
      </p:sp>
    </p:spTree>
    <p:extLst>
      <p:ext uri="{BB962C8B-B14F-4D97-AF65-F5344CB8AC3E}">
        <p14:creationId xmlns:p14="http://schemas.microsoft.com/office/powerpoint/2010/main" val="171066831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That’s So Random</a:t>
            </a:r>
            <a:endParaRPr dirty="0"/>
          </a:p>
        </p:txBody>
      </p:sp>
      <p:sp>
        <p:nvSpPr>
          <p:cNvPr id="3" name="Google Shape;664;p61">
            <a:extLst>
              <a:ext uri="{FF2B5EF4-FFF2-40B4-BE49-F238E27FC236}">
                <a16:creationId xmlns:a16="http://schemas.microsoft.com/office/drawing/2014/main" id="{28A34301-D758-4613-87FA-58AF88A93D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625"/>
            <a:ext cx="5166450" cy="1476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Initial random state will consist of randomly filling each 3x3 square with remaining numbers</a:t>
            </a: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To update state, select random 3x3 square and swap any two non-fixed cells at random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CB9094-FC05-4B95-9D34-F6A7C02161CC}"/>
              </a:ext>
            </a:extLst>
          </p:cNvPr>
          <p:cNvSpPr/>
          <p:nvPr/>
        </p:nvSpPr>
        <p:spPr>
          <a:xfrm>
            <a:off x="2825750" y="2698750"/>
            <a:ext cx="1728000" cy="1728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8E4D4-EA3D-4342-9A5F-FF833576C151}"/>
              </a:ext>
            </a:extLst>
          </p:cNvPr>
          <p:cNvSpPr/>
          <p:nvPr/>
        </p:nvSpPr>
        <p:spPr>
          <a:xfrm>
            <a:off x="2825750" y="2698750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EA50F-7447-4544-83CB-9453F961A56D}"/>
              </a:ext>
            </a:extLst>
          </p:cNvPr>
          <p:cNvSpPr/>
          <p:nvPr/>
        </p:nvSpPr>
        <p:spPr>
          <a:xfrm>
            <a:off x="3406250" y="2698750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906613-C2E4-4CDC-B84C-F85870366503}"/>
              </a:ext>
            </a:extLst>
          </p:cNvPr>
          <p:cNvSpPr/>
          <p:nvPr/>
        </p:nvSpPr>
        <p:spPr>
          <a:xfrm>
            <a:off x="3978802" y="2698750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CF267D-E6F1-43C7-9BE3-17C87B3D3E7D}"/>
              </a:ext>
            </a:extLst>
          </p:cNvPr>
          <p:cNvSpPr/>
          <p:nvPr/>
        </p:nvSpPr>
        <p:spPr>
          <a:xfrm>
            <a:off x="2827600" y="3274750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8462A-0E9E-46E1-A0BB-AE21C3535DE1}"/>
              </a:ext>
            </a:extLst>
          </p:cNvPr>
          <p:cNvSpPr/>
          <p:nvPr/>
        </p:nvSpPr>
        <p:spPr>
          <a:xfrm>
            <a:off x="3408100" y="3274750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57F96-E306-44EF-9AE4-5A3DEB8F952B}"/>
              </a:ext>
            </a:extLst>
          </p:cNvPr>
          <p:cNvSpPr/>
          <p:nvPr/>
        </p:nvSpPr>
        <p:spPr>
          <a:xfrm>
            <a:off x="3978271" y="3274750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EBDACC-CF0B-4FE3-89BD-8DC39CCECEF2}"/>
              </a:ext>
            </a:extLst>
          </p:cNvPr>
          <p:cNvSpPr/>
          <p:nvPr/>
        </p:nvSpPr>
        <p:spPr>
          <a:xfrm>
            <a:off x="2827600" y="3850750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9D2719-9F7B-41F0-ADD9-86B16E1BFB61}"/>
              </a:ext>
            </a:extLst>
          </p:cNvPr>
          <p:cNvSpPr/>
          <p:nvPr/>
        </p:nvSpPr>
        <p:spPr>
          <a:xfrm>
            <a:off x="3408100" y="3850750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9C7D1D-B5FE-4242-8CB4-F430926D7960}"/>
              </a:ext>
            </a:extLst>
          </p:cNvPr>
          <p:cNvSpPr/>
          <p:nvPr/>
        </p:nvSpPr>
        <p:spPr>
          <a:xfrm>
            <a:off x="3978271" y="3850750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1690CA-59B3-45E5-BF62-D37684E8D94E}"/>
              </a:ext>
            </a:extLst>
          </p:cNvPr>
          <p:cNvSpPr/>
          <p:nvPr/>
        </p:nvSpPr>
        <p:spPr>
          <a:xfrm>
            <a:off x="5192452" y="2933700"/>
            <a:ext cx="1728000" cy="1728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737EC2-E0F9-4B83-9A91-7AFBBFEC3063}"/>
              </a:ext>
            </a:extLst>
          </p:cNvPr>
          <p:cNvCxnSpPr>
            <a:cxnSpLocks/>
          </p:cNvCxnSpPr>
          <p:nvPr/>
        </p:nvCxnSpPr>
        <p:spPr>
          <a:xfrm>
            <a:off x="3988600" y="3306499"/>
            <a:ext cx="1187310" cy="1349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FB4AF8-3F74-43FC-9659-3CA2931D9B8C}"/>
              </a:ext>
            </a:extLst>
          </p:cNvPr>
          <p:cNvCxnSpPr>
            <a:cxnSpLocks/>
          </p:cNvCxnSpPr>
          <p:nvPr/>
        </p:nvCxnSpPr>
        <p:spPr>
          <a:xfrm>
            <a:off x="4553750" y="3274750"/>
            <a:ext cx="2366702" cy="1381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826A910-982C-430E-97E3-5B26946FDA43}"/>
              </a:ext>
            </a:extLst>
          </p:cNvPr>
          <p:cNvSpPr/>
          <p:nvPr/>
        </p:nvSpPr>
        <p:spPr>
          <a:xfrm>
            <a:off x="5192452" y="29337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41F58F-487F-401C-B124-881B07AFCC7B}"/>
              </a:ext>
            </a:extLst>
          </p:cNvPr>
          <p:cNvSpPr/>
          <p:nvPr/>
        </p:nvSpPr>
        <p:spPr>
          <a:xfrm>
            <a:off x="5772952" y="29337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AAB9E0-62D0-470D-8FAA-A8C5A3B94C18}"/>
              </a:ext>
            </a:extLst>
          </p:cNvPr>
          <p:cNvSpPr/>
          <p:nvPr/>
        </p:nvSpPr>
        <p:spPr>
          <a:xfrm>
            <a:off x="6345504" y="29337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18071F-56D0-4098-AA5F-CBF5EF72C563}"/>
              </a:ext>
            </a:extLst>
          </p:cNvPr>
          <p:cNvSpPr/>
          <p:nvPr/>
        </p:nvSpPr>
        <p:spPr>
          <a:xfrm>
            <a:off x="5194302" y="35097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B06C58-225F-48AD-B258-3AF1FF982418}"/>
              </a:ext>
            </a:extLst>
          </p:cNvPr>
          <p:cNvSpPr/>
          <p:nvPr/>
        </p:nvSpPr>
        <p:spPr>
          <a:xfrm>
            <a:off x="5774802" y="35097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6E1B3D-CF83-4150-94C4-AAF9FC37FD1E}"/>
              </a:ext>
            </a:extLst>
          </p:cNvPr>
          <p:cNvSpPr/>
          <p:nvPr/>
        </p:nvSpPr>
        <p:spPr>
          <a:xfrm>
            <a:off x="6344973" y="35097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B046B7-4994-4618-9C53-E4C26E3F8430}"/>
              </a:ext>
            </a:extLst>
          </p:cNvPr>
          <p:cNvSpPr/>
          <p:nvPr/>
        </p:nvSpPr>
        <p:spPr>
          <a:xfrm>
            <a:off x="5194302" y="40857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2596EC-07AB-432B-BEF6-8331167B250D}"/>
              </a:ext>
            </a:extLst>
          </p:cNvPr>
          <p:cNvSpPr/>
          <p:nvPr/>
        </p:nvSpPr>
        <p:spPr>
          <a:xfrm>
            <a:off x="5774802" y="40857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0078C7-D6A8-4FA9-AA0A-B1E386333870}"/>
              </a:ext>
            </a:extLst>
          </p:cNvPr>
          <p:cNvSpPr/>
          <p:nvPr/>
        </p:nvSpPr>
        <p:spPr>
          <a:xfrm>
            <a:off x="6344973" y="4085700"/>
            <a:ext cx="57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38B3F5-5DF5-4BE5-8CFC-26275FDFC5BF}"/>
              </a:ext>
            </a:extLst>
          </p:cNvPr>
          <p:cNvCxnSpPr>
            <a:cxnSpLocks/>
          </p:cNvCxnSpPr>
          <p:nvPr/>
        </p:nvCxnSpPr>
        <p:spPr>
          <a:xfrm>
            <a:off x="4552952" y="2693199"/>
            <a:ext cx="2366702" cy="240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9D1A3A-90CE-4C0C-B594-657B259015A0}"/>
              </a:ext>
            </a:extLst>
          </p:cNvPr>
          <p:cNvCxnSpPr>
            <a:cxnSpLocks/>
          </p:cNvCxnSpPr>
          <p:nvPr/>
        </p:nvCxnSpPr>
        <p:spPr>
          <a:xfrm>
            <a:off x="3972452" y="2696107"/>
            <a:ext cx="1220000" cy="253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A7E9CD-6C8C-48EE-AC89-13ED2C115694}"/>
              </a:ext>
            </a:extLst>
          </p:cNvPr>
          <p:cNvSpPr txBox="1"/>
          <p:nvPr/>
        </p:nvSpPr>
        <p:spPr>
          <a:xfrm>
            <a:off x="5192927" y="2996565"/>
            <a:ext cx="5717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D84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A97E85-951A-4A81-9810-50CBA95B20C8}"/>
              </a:ext>
            </a:extLst>
          </p:cNvPr>
          <p:cNvSpPr txBox="1"/>
          <p:nvPr/>
        </p:nvSpPr>
        <p:spPr>
          <a:xfrm>
            <a:off x="5758077" y="2990867"/>
            <a:ext cx="5717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EBB55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FA21A7-7036-4F38-85E7-22A8DBD3FA78}"/>
              </a:ext>
            </a:extLst>
          </p:cNvPr>
          <p:cNvSpPr txBox="1"/>
          <p:nvPr/>
        </p:nvSpPr>
        <p:spPr>
          <a:xfrm>
            <a:off x="6335062" y="2990867"/>
            <a:ext cx="5717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D84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BAD32-688C-4DF9-B848-66849E47D581}"/>
              </a:ext>
            </a:extLst>
          </p:cNvPr>
          <p:cNvSpPr txBox="1"/>
          <p:nvPr/>
        </p:nvSpPr>
        <p:spPr>
          <a:xfrm>
            <a:off x="5199559" y="3560881"/>
            <a:ext cx="5717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EBB55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D7B626-A81E-478E-BE89-326C8E1AEBC3}"/>
              </a:ext>
            </a:extLst>
          </p:cNvPr>
          <p:cNvSpPr txBox="1"/>
          <p:nvPr/>
        </p:nvSpPr>
        <p:spPr>
          <a:xfrm>
            <a:off x="5764709" y="3555183"/>
            <a:ext cx="5717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D84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53289B-90F6-458E-A135-099560D58279}"/>
              </a:ext>
            </a:extLst>
          </p:cNvPr>
          <p:cNvSpPr txBox="1"/>
          <p:nvPr/>
        </p:nvSpPr>
        <p:spPr>
          <a:xfrm>
            <a:off x="6341694" y="3555183"/>
            <a:ext cx="5717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EBB55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7A3022-73CB-4518-8093-6770F43AAF24}"/>
              </a:ext>
            </a:extLst>
          </p:cNvPr>
          <p:cNvSpPr txBox="1"/>
          <p:nvPr/>
        </p:nvSpPr>
        <p:spPr>
          <a:xfrm>
            <a:off x="5199559" y="4148854"/>
            <a:ext cx="5717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D84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31B2A6-F7CD-4FD1-9FD0-64B514588ED2}"/>
              </a:ext>
            </a:extLst>
          </p:cNvPr>
          <p:cNvSpPr txBox="1"/>
          <p:nvPr/>
        </p:nvSpPr>
        <p:spPr>
          <a:xfrm>
            <a:off x="5764709" y="4143156"/>
            <a:ext cx="5717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EBB55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2BA5AC-6DEB-45E4-9D8C-7BD186CF87BD}"/>
              </a:ext>
            </a:extLst>
          </p:cNvPr>
          <p:cNvSpPr txBox="1"/>
          <p:nvPr/>
        </p:nvSpPr>
        <p:spPr>
          <a:xfrm>
            <a:off x="6341694" y="4143156"/>
            <a:ext cx="5717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EBB55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9C6F30-8A3C-4659-8DDF-59BF1B5AC18E}"/>
              </a:ext>
            </a:extLst>
          </p:cNvPr>
          <p:cNvCxnSpPr/>
          <p:nvPr/>
        </p:nvCxnSpPr>
        <p:spPr>
          <a:xfrm>
            <a:off x="3017575" y="2693199"/>
            <a:ext cx="6350" cy="173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4C6354F-9C77-4B6B-9854-B28CEDD277ED}"/>
              </a:ext>
            </a:extLst>
          </p:cNvPr>
          <p:cNvCxnSpPr/>
          <p:nvPr/>
        </p:nvCxnSpPr>
        <p:spPr>
          <a:xfrm>
            <a:off x="3211387" y="2688407"/>
            <a:ext cx="6350" cy="173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EB63A1-4EAD-4669-8F3E-B0F70F5667F1}"/>
              </a:ext>
            </a:extLst>
          </p:cNvPr>
          <p:cNvCxnSpPr/>
          <p:nvPr/>
        </p:nvCxnSpPr>
        <p:spPr>
          <a:xfrm>
            <a:off x="3589071" y="2703559"/>
            <a:ext cx="6350" cy="173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E9F636-A74D-4AB3-BD60-3F97E3BCB714}"/>
              </a:ext>
            </a:extLst>
          </p:cNvPr>
          <p:cNvCxnSpPr/>
          <p:nvPr/>
        </p:nvCxnSpPr>
        <p:spPr>
          <a:xfrm>
            <a:off x="3782883" y="2698767"/>
            <a:ext cx="6350" cy="173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EBA8118-4CD9-4CDF-977B-6AAB7A0898F5}"/>
              </a:ext>
            </a:extLst>
          </p:cNvPr>
          <p:cNvCxnSpPr/>
          <p:nvPr/>
        </p:nvCxnSpPr>
        <p:spPr>
          <a:xfrm>
            <a:off x="4164275" y="2706706"/>
            <a:ext cx="6350" cy="173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27965FF-736A-472D-9064-5FE2653941A7}"/>
              </a:ext>
            </a:extLst>
          </p:cNvPr>
          <p:cNvCxnSpPr/>
          <p:nvPr/>
        </p:nvCxnSpPr>
        <p:spPr>
          <a:xfrm>
            <a:off x="4358087" y="2706677"/>
            <a:ext cx="6350" cy="173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EF5DDA2-1E90-4230-83A7-2E4F48AF78AA}"/>
              </a:ext>
            </a:extLst>
          </p:cNvPr>
          <p:cNvGrpSpPr/>
          <p:nvPr/>
        </p:nvGrpSpPr>
        <p:grpSpPr>
          <a:xfrm rot="16200000">
            <a:off x="3015922" y="2692027"/>
            <a:ext cx="1346862" cy="1756613"/>
            <a:chOff x="3017575" y="2688407"/>
            <a:chExt cx="1346862" cy="175661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AD78CB-162F-4579-A72C-2EFF10FF21AF}"/>
                </a:ext>
              </a:extLst>
            </p:cNvPr>
            <p:cNvCxnSpPr/>
            <p:nvPr/>
          </p:nvCxnSpPr>
          <p:spPr>
            <a:xfrm>
              <a:off x="3017575" y="2693199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71FC3DA-EC08-44DD-9B68-D2AA182B6C89}"/>
                </a:ext>
              </a:extLst>
            </p:cNvPr>
            <p:cNvCxnSpPr/>
            <p:nvPr/>
          </p:nvCxnSpPr>
          <p:spPr>
            <a:xfrm>
              <a:off x="3211387" y="2688407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2E7DF5F-7937-4FB0-8577-F81ECDE37E69}"/>
                </a:ext>
              </a:extLst>
            </p:cNvPr>
            <p:cNvCxnSpPr/>
            <p:nvPr/>
          </p:nvCxnSpPr>
          <p:spPr>
            <a:xfrm>
              <a:off x="3589071" y="2703559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FEA31D8-25A5-4824-A8E7-E2DFF388EEDD}"/>
                </a:ext>
              </a:extLst>
            </p:cNvPr>
            <p:cNvCxnSpPr/>
            <p:nvPr/>
          </p:nvCxnSpPr>
          <p:spPr>
            <a:xfrm>
              <a:off x="3782883" y="2698767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384F683-5DCB-49E0-9330-F11FA6A07A9C}"/>
                </a:ext>
              </a:extLst>
            </p:cNvPr>
            <p:cNvCxnSpPr/>
            <p:nvPr/>
          </p:nvCxnSpPr>
          <p:spPr>
            <a:xfrm>
              <a:off x="4164275" y="2711469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E7E66D-F207-426C-A4CE-78E4BD77078B}"/>
                </a:ext>
              </a:extLst>
            </p:cNvPr>
            <p:cNvCxnSpPr/>
            <p:nvPr/>
          </p:nvCxnSpPr>
          <p:spPr>
            <a:xfrm>
              <a:off x="4358087" y="2706677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9581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0.01667 0.03364 C 0.02014 0.04136 0.02552 0.04568 0.0309 0.04568 C 0.03715 0.04568 0.04219 0.04136 0.04566 0.03364 L 0.0625 -2.22222E-6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228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-0.01701 -0.02531 C -0.02048 -0.03086 -0.02587 -0.03395 -0.03125 -0.03395 C -0.03767 -0.03395 -0.04271 -0.03086 -0.04618 -0.02531 L -0.06302 -2.22222E-6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-1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63" grpId="0"/>
      <p:bldP spid="67" grpId="0"/>
      <p:bldP spid="67" grpId="1"/>
      <p:bldP spid="69" grpId="0"/>
      <p:bldP spid="6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482AD15-A5DF-482D-BD4C-4C6540766E45}"/>
              </a:ext>
            </a:extLst>
          </p:cNvPr>
          <p:cNvCxnSpPr>
            <a:cxnSpLocks/>
          </p:cNvCxnSpPr>
          <p:nvPr/>
        </p:nvCxnSpPr>
        <p:spPr>
          <a:xfrm flipV="1">
            <a:off x="6095516" y="930521"/>
            <a:ext cx="1756016" cy="2201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Measuring Success</a:t>
            </a:r>
            <a:endParaRPr dirty="0"/>
          </a:p>
        </p:txBody>
      </p:sp>
      <p:sp>
        <p:nvSpPr>
          <p:cNvPr id="3" name="Google Shape;664;p61">
            <a:extLst>
              <a:ext uri="{FF2B5EF4-FFF2-40B4-BE49-F238E27FC236}">
                <a16:creationId xmlns:a16="http://schemas.microsoft.com/office/drawing/2014/main" id="{C8494D92-DCF3-4A74-9E4D-0F76D67058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624"/>
            <a:ext cx="4838257" cy="2781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Count how many mistakes lie in each row and column</a:t>
            </a: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Add these together to obtain a total </a:t>
            </a:r>
            <a:r>
              <a:rPr lang="en-GB" sz="1800" i="1" dirty="0">
                <a:solidFill>
                  <a:schemeClr val="tx1"/>
                </a:solidFill>
              </a:rPr>
              <a:t>cost</a:t>
            </a: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One mistake is added for each duplication of a number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A perfectly solved sudoku 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would have a cost of zero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46517-4129-4278-96F6-4C598FA9FABB}"/>
              </a:ext>
            </a:extLst>
          </p:cNvPr>
          <p:cNvSpPr/>
          <p:nvPr/>
        </p:nvSpPr>
        <p:spPr>
          <a:xfrm>
            <a:off x="4565272" y="3124156"/>
            <a:ext cx="1728000" cy="1728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75D0F-8DD0-43A5-B9CE-882F042270C3}"/>
              </a:ext>
            </a:extLst>
          </p:cNvPr>
          <p:cNvSpPr/>
          <p:nvPr/>
        </p:nvSpPr>
        <p:spPr>
          <a:xfrm>
            <a:off x="4565272" y="3124156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EE40F2-04CF-4F96-8CF1-C02A38CE7E0C}"/>
              </a:ext>
            </a:extLst>
          </p:cNvPr>
          <p:cNvSpPr/>
          <p:nvPr/>
        </p:nvSpPr>
        <p:spPr>
          <a:xfrm>
            <a:off x="5145772" y="3124156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3C595-0219-450E-9031-5AA0AF00502E}"/>
              </a:ext>
            </a:extLst>
          </p:cNvPr>
          <p:cNvSpPr/>
          <p:nvPr/>
        </p:nvSpPr>
        <p:spPr>
          <a:xfrm>
            <a:off x="5718324" y="3124156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20EA1-F4EF-42F5-978D-A9EAA6702493}"/>
              </a:ext>
            </a:extLst>
          </p:cNvPr>
          <p:cNvSpPr/>
          <p:nvPr/>
        </p:nvSpPr>
        <p:spPr>
          <a:xfrm>
            <a:off x="4567122" y="3700156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44E15C-1FEB-4DF7-A0EB-8131F50AD23C}"/>
              </a:ext>
            </a:extLst>
          </p:cNvPr>
          <p:cNvSpPr/>
          <p:nvPr/>
        </p:nvSpPr>
        <p:spPr>
          <a:xfrm>
            <a:off x="5147622" y="3700156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6D1D94-C4EE-43C0-B0A1-7B16BC075343}"/>
              </a:ext>
            </a:extLst>
          </p:cNvPr>
          <p:cNvSpPr/>
          <p:nvPr/>
        </p:nvSpPr>
        <p:spPr>
          <a:xfrm>
            <a:off x="5717793" y="3700156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24172-EEBD-44E7-AB63-4BC90645F227}"/>
              </a:ext>
            </a:extLst>
          </p:cNvPr>
          <p:cNvSpPr/>
          <p:nvPr/>
        </p:nvSpPr>
        <p:spPr>
          <a:xfrm>
            <a:off x="4567122" y="4276156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B44EF-A709-452F-B78D-22928EE66F2C}"/>
              </a:ext>
            </a:extLst>
          </p:cNvPr>
          <p:cNvSpPr/>
          <p:nvPr/>
        </p:nvSpPr>
        <p:spPr>
          <a:xfrm>
            <a:off x="5147622" y="4276156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7F473-4C50-43B5-B532-E9823E5577F9}"/>
              </a:ext>
            </a:extLst>
          </p:cNvPr>
          <p:cNvSpPr/>
          <p:nvPr/>
        </p:nvSpPr>
        <p:spPr>
          <a:xfrm>
            <a:off x="5717793" y="4276156"/>
            <a:ext cx="576000" cy="576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BA4C1E-683B-4D8D-9328-414441E3442D}"/>
              </a:ext>
            </a:extLst>
          </p:cNvPr>
          <p:cNvGrpSpPr/>
          <p:nvPr/>
        </p:nvGrpSpPr>
        <p:grpSpPr>
          <a:xfrm>
            <a:off x="4757097" y="3113813"/>
            <a:ext cx="1346862" cy="1754232"/>
            <a:chOff x="3017575" y="2688407"/>
            <a:chExt cx="1346862" cy="175423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4E5D08-976A-4EAB-84EE-95580F06EF1D}"/>
                </a:ext>
              </a:extLst>
            </p:cNvPr>
            <p:cNvCxnSpPr/>
            <p:nvPr/>
          </p:nvCxnSpPr>
          <p:spPr>
            <a:xfrm>
              <a:off x="3017575" y="2693199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3DC2F6-FA9C-45B7-814A-BB2338342939}"/>
                </a:ext>
              </a:extLst>
            </p:cNvPr>
            <p:cNvCxnSpPr/>
            <p:nvPr/>
          </p:nvCxnSpPr>
          <p:spPr>
            <a:xfrm>
              <a:off x="3211387" y="2688407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AA12BB-5A47-4CDD-A5F4-841B28F9313F}"/>
                </a:ext>
              </a:extLst>
            </p:cNvPr>
            <p:cNvCxnSpPr/>
            <p:nvPr/>
          </p:nvCxnSpPr>
          <p:spPr>
            <a:xfrm>
              <a:off x="3589071" y="2703559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DEB7BB-B4D5-47AE-87EC-0E403BDFFE50}"/>
                </a:ext>
              </a:extLst>
            </p:cNvPr>
            <p:cNvCxnSpPr/>
            <p:nvPr/>
          </p:nvCxnSpPr>
          <p:spPr>
            <a:xfrm>
              <a:off x="3782883" y="2698767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4A2BAE-6726-4C93-8736-E506B9724139}"/>
                </a:ext>
              </a:extLst>
            </p:cNvPr>
            <p:cNvCxnSpPr/>
            <p:nvPr/>
          </p:nvCxnSpPr>
          <p:spPr>
            <a:xfrm>
              <a:off x="4164275" y="2709088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90703AB-E12E-403B-BCEF-5EE5460EB738}"/>
                </a:ext>
              </a:extLst>
            </p:cNvPr>
            <p:cNvCxnSpPr/>
            <p:nvPr/>
          </p:nvCxnSpPr>
          <p:spPr>
            <a:xfrm>
              <a:off x="4358087" y="2706677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57121F0-8065-440E-AA65-2C231D4A43C7}"/>
              </a:ext>
            </a:extLst>
          </p:cNvPr>
          <p:cNvGrpSpPr/>
          <p:nvPr/>
        </p:nvGrpSpPr>
        <p:grpSpPr>
          <a:xfrm rot="16200000">
            <a:off x="4755444" y="3117433"/>
            <a:ext cx="1346862" cy="1756613"/>
            <a:chOff x="3017575" y="2688407"/>
            <a:chExt cx="1346862" cy="175661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C54642-61E9-4F4C-9106-375C94E5734D}"/>
                </a:ext>
              </a:extLst>
            </p:cNvPr>
            <p:cNvCxnSpPr/>
            <p:nvPr/>
          </p:nvCxnSpPr>
          <p:spPr>
            <a:xfrm>
              <a:off x="3017575" y="2693199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1DC8AD-9241-4073-B3AD-939C6C52C69C}"/>
                </a:ext>
              </a:extLst>
            </p:cNvPr>
            <p:cNvCxnSpPr/>
            <p:nvPr/>
          </p:nvCxnSpPr>
          <p:spPr>
            <a:xfrm>
              <a:off x="3211387" y="2688407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F3A571-9E03-42BB-9F07-87A50F57809B}"/>
                </a:ext>
              </a:extLst>
            </p:cNvPr>
            <p:cNvCxnSpPr/>
            <p:nvPr/>
          </p:nvCxnSpPr>
          <p:spPr>
            <a:xfrm>
              <a:off x="3589071" y="2703559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36FC2D4-9CF6-4DF5-A9F2-3A070FF93E70}"/>
                </a:ext>
              </a:extLst>
            </p:cNvPr>
            <p:cNvCxnSpPr/>
            <p:nvPr/>
          </p:nvCxnSpPr>
          <p:spPr>
            <a:xfrm>
              <a:off x="3782883" y="2698767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11D4FB7-CE9A-463A-A8C9-2C2FAC2BB634}"/>
                </a:ext>
              </a:extLst>
            </p:cNvPr>
            <p:cNvCxnSpPr/>
            <p:nvPr/>
          </p:nvCxnSpPr>
          <p:spPr>
            <a:xfrm>
              <a:off x="4164275" y="2711469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29EC72F-FA17-4373-BFAF-CC9452E5F01F}"/>
                </a:ext>
              </a:extLst>
            </p:cNvPr>
            <p:cNvCxnSpPr/>
            <p:nvPr/>
          </p:nvCxnSpPr>
          <p:spPr>
            <a:xfrm>
              <a:off x="4358087" y="2706677"/>
              <a:ext cx="6350" cy="1733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5AC7A-4B21-47DA-B260-364CC1DE84AF}"/>
              </a:ext>
            </a:extLst>
          </p:cNvPr>
          <p:cNvSpPr/>
          <p:nvPr/>
        </p:nvSpPr>
        <p:spPr>
          <a:xfrm>
            <a:off x="7432236" y="949273"/>
            <a:ext cx="430268" cy="4302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3C838C-1E15-42D4-B5A4-B7E2F5D6D189}"/>
              </a:ext>
            </a:extLst>
          </p:cNvPr>
          <p:cNvSpPr/>
          <p:nvPr/>
        </p:nvSpPr>
        <p:spPr>
          <a:xfrm>
            <a:off x="7431839" y="1379541"/>
            <a:ext cx="430268" cy="4302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1B6B7-EFAE-48F7-B188-3D8FAB6A44E3}"/>
              </a:ext>
            </a:extLst>
          </p:cNvPr>
          <p:cNvSpPr/>
          <p:nvPr/>
        </p:nvSpPr>
        <p:spPr>
          <a:xfrm>
            <a:off x="7431839" y="1809809"/>
            <a:ext cx="430268" cy="4302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7ACEFD-9C4D-4DAE-912B-D1607F084286}"/>
              </a:ext>
            </a:extLst>
          </p:cNvPr>
          <p:cNvSpPr txBox="1"/>
          <p:nvPr/>
        </p:nvSpPr>
        <p:spPr>
          <a:xfrm>
            <a:off x="7424436" y="933574"/>
            <a:ext cx="4270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EBB55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C67A27-AC94-4746-A995-18F3E8F36279}"/>
              </a:ext>
            </a:extLst>
          </p:cNvPr>
          <p:cNvSpPr txBox="1"/>
          <p:nvPr/>
        </p:nvSpPr>
        <p:spPr>
          <a:xfrm>
            <a:off x="7429390" y="1355115"/>
            <a:ext cx="4270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D84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63C0DA-E016-485F-88EA-9EA61AD07E14}"/>
              </a:ext>
            </a:extLst>
          </p:cNvPr>
          <p:cNvSpPr txBox="1"/>
          <p:nvPr/>
        </p:nvSpPr>
        <p:spPr>
          <a:xfrm>
            <a:off x="7429390" y="1794326"/>
            <a:ext cx="4270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EBB55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3E3CAE-295F-4F0F-A091-E66F22640A56}"/>
              </a:ext>
            </a:extLst>
          </p:cNvPr>
          <p:cNvSpPr/>
          <p:nvPr/>
        </p:nvSpPr>
        <p:spPr>
          <a:xfrm>
            <a:off x="7435725" y="2228778"/>
            <a:ext cx="430268" cy="4302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22EC9E-6FF5-4BA4-A0E9-6E534AC22313}"/>
              </a:ext>
            </a:extLst>
          </p:cNvPr>
          <p:cNvSpPr/>
          <p:nvPr/>
        </p:nvSpPr>
        <p:spPr>
          <a:xfrm>
            <a:off x="7435328" y="2659046"/>
            <a:ext cx="430268" cy="4302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8A7F10-E2E1-4EF5-9297-B56AF6088715}"/>
              </a:ext>
            </a:extLst>
          </p:cNvPr>
          <p:cNvSpPr/>
          <p:nvPr/>
        </p:nvSpPr>
        <p:spPr>
          <a:xfrm>
            <a:off x="7435328" y="3089314"/>
            <a:ext cx="430268" cy="4302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C92503-2E6A-4570-BAC0-8CE41C5364AB}"/>
              </a:ext>
            </a:extLst>
          </p:cNvPr>
          <p:cNvSpPr txBox="1"/>
          <p:nvPr/>
        </p:nvSpPr>
        <p:spPr>
          <a:xfrm>
            <a:off x="7427925" y="2213079"/>
            <a:ext cx="4270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D84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113D86-96E4-4E86-8379-2D1FE059D4DF}"/>
              </a:ext>
            </a:extLst>
          </p:cNvPr>
          <p:cNvSpPr txBox="1"/>
          <p:nvPr/>
        </p:nvSpPr>
        <p:spPr>
          <a:xfrm>
            <a:off x="7432879" y="2634619"/>
            <a:ext cx="4270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EBB55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1B265D-EE0C-410B-BDB4-D7AC46594066}"/>
              </a:ext>
            </a:extLst>
          </p:cNvPr>
          <p:cNvSpPr txBox="1"/>
          <p:nvPr/>
        </p:nvSpPr>
        <p:spPr>
          <a:xfrm>
            <a:off x="7432879" y="3132233"/>
            <a:ext cx="427096" cy="3448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EBB55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752A0-10C9-40A7-B221-44339EB74149}"/>
              </a:ext>
            </a:extLst>
          </p:cNvPr>
          <p:cNvSpPr/>
          <p:nvPr/>
        </p:nvSpPr>
        <p:spPr>
          <a:xfrm>
            <a:off x="7435725" y="3520064"/>
            <a:ext cx="430268" cy="4302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F1B7A7-4D1F-4B35-A8D3-38E242EE745B}"/>
              </a:ext>
            </a:extLst>
          </p:cNvPr>
          <p:cNvSpPr/>
          <p:nvPr/>
        </p:nvSpPr>
        <p:spPr>
          <a:xfrm>
            <a:off x="7435328" y="3950332"/>
            <a:ext cx="430268" cy="4302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2EB3B7-1A79-4AD3-AC78-3121C447DA09}"/>
              </a:ext>
            </a:extLst>
          </p:cNvPr>
          <p:cNvSpPr/>
          <p:nvPr/>
        </p:nvSpPr>
        <p:spPr>
          <a:xfrm>
            <a:off x="7435328" y="4380600"/>
            <a:ext cx="430268" cy="4302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65F0BD-F155-4D5D-A3C7-DD99DF788032}"/>
              </a:ext>
            </a:extLst>
          </p:cNvPr>
          <p:cNvSpPr txBox="1"/>
          <p:nvPr/>
        </p:nvSpPr>
        <p:spPr>
          <a:xfrm>
            <a:off x="7427925" y="3562767"/>
            <a:ext cx="427096" cy="3448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D84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F6EDCF-81FA-4047-A132-FFE1F54CFE87}"/>
              </a:ext>
            </a:extLst>
          </p:cNvPr>
          <p:cNvSpPr txBox="1"/>
          <p:nvPr/>
        </p:nvSpPr>
        <p:spPr>
          <a:xfrm>
            <a:off x="7432879" y="3925905"/>
            <a:ext cx="4270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D84E2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F589B0-34A8-4E59-AB67-1E8A3BFB6E0B}"/>
              </a:ext>
            </a:extLst>
          </p:cNvPr>
          <p:cNvSpPr txBox="1"/>
          <p:nvPr/>
        </p:nvSpPr>
        <p:spPr>
          <a:xfrm>
            <a:off x="7432879" y="4365117"/>
            <a:ext cx="4270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rgbClr val="EBB55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09027FE-C7FE-4FD0-9C39-DED72EECEAB3}"/>
              </a:ext>
            </a:extLst>
          </p:cNvPr>
          <p:cNvCxnSpPr>
            <a:cxnSpLocks/>
          </p:cNvCxnSpPr>
          <p:nvPr/>
        </p:nvCxnSpPr>
        <p:spPr>
          <a:xfrm flipV="1">
            <a:off x="5906972" y="4810868"/>
            <a:ext cx="1524867" cy="41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2E52B3-5477-4A0D-B0E3-8338F4FC9C31}"/>
              </a:ext>
            </a:extLst>
          </p:cNvPr>
          <p:cNvCxnSpPr>
            <a:cxnSpLocks/>
          </p:cNvCxnSpPr>
          <p:nvPr/>
        </p:nvCxnSpPr>
        <p:spPr>
          <a:xfrm flipV="1">
            <a:off x="6103959" y="4814633"/>
            <a:ext cx="1756016" cy="44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7A9BDA-578D-4D76-A653-873A206CD8AD}"/>
              </a:ext>
            </a:extLst>
          </p:cNvPr>
          <p:cNvCxnSpPr>
            <a:cxnSpLocks/>
          </p:cNvCxnSpPr>
          <p:nvPr/>
        </p:nvCxnSpPr>
        <p:spPr>
          <a:xfrm flipV="1">
            <a:off x="5897975" y="948791"/>
            <a:ext cx="1534507" cy="2176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Google Shape;230;p37">
            <a:extLst>
              <a:ext uri="{FF2B5EF4-FFF2-40B4-BE49-F238E27FC236}">
                <a16:creationId xmlns:a16="http://schemas.microsoft.com/office/drawing/2014/main" id="{3E6A1DCA-BABA-4448-BE09-B7D798557F77}"/>
              </a:ext>
            </a:extLst>
          </p:cNvPr>
          <p:cNvSpPr txBox="1">
            <a:spLocks/>
          </p:cNvSpPr>
          <p:nvPr/>
        </p:nvSpPr>
        <p:spPr>
          <a:xfrm>
            <a:off x="5673375" y="857810"/>
            <a:ext cx="1591788" cy="86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/>
            <a:r>
              <a:rPr lang="en-GB" sz="2000" b="1" dirty="0"/>
              <a:t>Mistakes: 3</a:t>
            </a:r>
          </a:p>
        </p:txBody>
      </p:sp>
    </p:spTree>
    <p:extLst>
      <p:ext uri="{BB962C8B-B14F-4D97-AF65-F5344CB8AC3E}">
        <p14:creationId xmlns:p14="http://schemas.microsoft.com/office/powerpoint/2010/main" val="2539511149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It Hot In Here?</a:t>
            </a:r>
            <a:endParaRPr dirty="0"/>
          </a:p>
        </p:txBody>
      </p:sp>
      <p:sp>
        <p:nvSpPr>
          <p:cNvPr id="3" name="Google Shape;664;p61">
            <a:extLst>
              <a:ext uri="{FF2B5EF4-FFF2-40B4-BE49-F238E27FC236}">
                <a16:creationId xmlns:a16="http://schemas.microsoft.com/office/drawing/2014/main" id="{C8494D92-DCF3-4A74-9E4D-0F76D67058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1" y="1190624"/>
            <a:ext cx="4530180" cy="2781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We also need to define:</a:t>
            </a:r>
          </a:p>
          <a:p>
            <a:pPr lvl="1" indent="-33020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600" dirty="0">
                <a:solidFill>
                  <a:schemeClr val="tx1"/>
                </a:solidFill>
              </a:rPr>
              <a:t>Starting temperature</a:t>
            </a:r>
          </a:p>
          <a:p>
            <a:pPr lvl="1" indent="-33020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600" dirty="0">
                <a:solidFill>
                  <a:schemeClr val="tx1"/>
                </a:solidFill>
              </a:rPr>
              <a:t>Cooling rate</a:t>
            </a:r>
          </a:p>
          <a:p>
            <a:pPr lvl="1" indent="-33020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600" dirty="0">
                <a:solidFill>
                  <a:schemeClr val="tx1"/>
                </a:solidFill>
              </a:rPr>
              <a:t>Iterations per temperature</a:t>
            </a:r>
          </a:p>
          <a:p>
            <a:pPr indent="-330200"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These are non-essential so we will skip over them</a:t>
            </a:r>
          </a:p>
        </p:txBody>
      </p:sp>
    </p:spTree>
    <p:extLst>
      <p:ext uri="{BB962C8B-B14F-4D97-AF65-F5344CB8AC3E}">
        <p14:creationId xmlns:p14="http://schemas.microsoft.com/office/powerpoint/2010/main" val="2681660353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Annealing in Action</a:t>
            </a:r>
            <a:endParaRPr dirty="0"/>
          </a:p>
        </p:txBody>
      </p:sp>
      <p:sp>
        <p:nvSpPr>
          <p:cNvPr id="3" name="Google Shape;223;p36">
            <a:extLst>
              <a:ext uri="{FF2B5EF4-FFF2-40B4-BE49-F238E27FC236}">
                <a16:creationId xmlns:a16="http://schemas.microsoft.com/office/drawing/2014/main" id="{12F4B91D-FD5A-4104-A403-56D419B90F7E}"/>
              </a:ext>
            </a:extLst>
          </p:cNvPr>
          <p:cNvSpPr txBox="1">
            <a:spLocks/>
          </p:cNvSpPr>
          <p:nvPr/>
        </p:nvSpPr>
        <p:spPr>
          <a:xfrm>
            <a:off x="2343150" y="2266950"/>
            <a:ext cx="4457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8377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/>
            <a:r>
              <a:rPr lang="en-GB" sz="2800" dirty="0">
                <a:solidFill>
                  <a:srgbClr val="EBB55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https://bit.ly/353CIRi</a:t>
            </a:r>
            <a:endParaRPr lang="en-GB" sz="2800" dirty="0">
              <a:solidFill>
                <a:srgbClr val="EBB5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50913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>
            <a:spLocks noGrp="1"/>
          </p:cNvSpPr>
          <p:nvPr>
            <p:ph type="title"/>
          </p:nvPr>
        </p:nvSpPr>
        <p:spPr>
          <a:xfrm>
            <a:off x="1693500" y="2701733"/>
            <a:ext cx="5757000" cy="11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Yes</a:t>
            </a:r>
            <a:endParaRPr dirty="0"/>
          </a:p>
        </p:txBody>
      </p:sp>
      <p:sp>
        <p:nvSpPr>
          <p:cNvPr id="6" name="Google Shape;230;p37">
            <a:extLst>
              <a:ext uri="{FF2B5EF4-FFF2-40B4-BE49-F238E27FC236}">
                <a16:creationId xmlns:a16="http://schemas.microsoft.com/office/drawing/2014/main" id="{44441C81-DC11-4B03-B62C-FA83C9370B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54378" y="1453107"/>
            <a:ext cx="4835244" cy="988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dirty="0"/>
              <a:t>Q: Can we solve a sudoku by randomly guessing numbers?</a:t>
            </a:r>
          </a:p>
        </p:txBody>
      </p:sp>
    </p:spTree>
    <p:extLst>
      <p:ext uri="{BB962C8B-B14F-4D97-AF65-F5344CB8AC3E}">
        <p14:creationId xmlns:p14="http://schemas.microsoft.com/office/powerpoint/2010/main" val="3840248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</a:t>
            </a:r>
            <a:endParaRPr dirty="0"/>
          </a:p>
        </p:txBody>
      </p:sp>
      <p:sp>
        <p:nvSpPr>
          <p:cNvPr id="664" name="Google Shape;664;p61"/>
          <p:cNvSpPr txBox="1">
            <a:spLocks noGrp="1"/>
          </p:cNvSpPr>
          <p:nvPr>
            <p:ph type="subTitle" idx="1"/>
          </p:nvPr>
        </p:nvSpPr>
        <p:spPr>
          <a:xfrm>
            <a:off x="1160549" y="1619250"/>
            <a:ext cx="5189451" cy="2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Far faster than brute fast</a:t>
            </a: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No where near optimal</a:t>
            </a:r>
          </a:p>
          <a:p>
            <a:pPr lvl="1" indent="-33020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Char char="●"/>
            </a:pPr>
            <a:r>
              <a:rPr lang="en-GB" sz="1800" dirty="0">
                <a:solidFill>
                  <a:schemeClr val="tx1"/>
                </a:solidFill>
              </a:rPr>
              <a:t>Improvements to code</a:t>
            </a:r>
          </a:p>
          <a:p>
            <a:pPr lvl="1" indent="-33020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Char char="●"/>
            </a:pPr>
            <a:r>
              <a:rPr lang="en-GB" sz="1800" dirty="0">
                <a:solidFill>
                  <a:schemeClr val="tx1"/>
                </a:solidFill>
              </a:rPr>
              <a:t>Constrained optimisation/backtracking combination would do much better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Worth it for simplicity/generality?</a:t>
            </a:r>
          </a:p>
        </p:txBody>
      </p:sp>
    </p:spTree>
    <p:extLst>
      <p:ext uri="{BB962C8B-B14F-4D97-AF65-F5344CB8AC3E}">
        <p14:creationId xmlns:p14="http://schemas.microsoft.com/office/powerpoint/2010/main" val="995529012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14750" y="1840068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04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617637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Going Beyond</a:t>
            </a:r>
          </a:p>
        </p:txBody>
      </p:sp>
    </p:spTree>
    <p:extLst>
      <p:ext uri="{BB962C8B-B14F-4D97-AF65-F5344CB8AC3E}">
        <p14:creationId xmlns:p14="http://schemas.microsoft.com/office/powerpoint/2010/main" val="524783443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</a:t>
            </a:r>
            <a:br>
              <a:rPr lang="en" dirty="0"/>
            </a:br>
            <a:r>
              <a:rPr lang="en" dirty="0"/>
              <a:t>Applications</a:t>
            </a:r>
            <a:endParaRPr dirty="0"/>
          </a:p>
        </p:txBody>
      </p:sp>
      <p:sp>
        <p:nvSpPr>
          <p:cNvPr id="405" name="Google Shape;405;p47"/>
          <p:cNvSpPr txBox="1">
            <a:spLocks noGrp="1"/>
          </p:cNvSpPr>
          <p:nvPr>
            <p:ph type="subTitle" idx="3"/>
          </p:nvPr>
        </p:nvSpPr>
        <p:spPr>
          <a:xfrm>
            <a:off x="2314725" y="2179175"/>
            <a:ext cx="1237769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637B7F"/>
                </a:solidFill>
              </a:rPr>
              <a:t>Rubik’s Cube</a:t>
            </a:r>
            <a:endParaRPr sz="2000" dirty="0">
              <a:solidFill>
                <a:srgbClr val="637B7F"/>
              </a:solidFill>
            </a:endParaRPr>
          </a:p>
        </p:txBody>
      </p:sp>
      <p:sp>
        <p:nvSpPr>
          <p:cNvPr id="406" name="Google Shape;406;p47"/>
          <p:cNvSpPr txBox="1">
            <a:spLocks noGrp="1"/>
          </p:cNvSpPr>
          <p:nvPr>
            <p:ph type="subTitle" idx="4"/>
          </p:nvPr>
        </p:nvSpPr>
        <p:spPr>
          <a:xfrm>
            <a:off x="5943750" y="2179175"/>
            <a:ext cx="1916425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637B7F"/>
                </a:solidFill>
              </a:rPr>
              <a:t>Scheduling Problems</a:t>
            </a:r>
            <a:endParaRPr sz="2000" dirty="0">
              <a:solidFill>
                <a:srgbClr val="637B7F"/>
              </a:solidFill>
            </a:endParaRPr>
          </a:p>
        </p:txBody>
      </p:sp>
      <p:sp>
        <p:nvSpPr>
          <p:cNvPr id="409" name="Google Shape;409;p47"/>
          <p:cNvSpPr txBox="1">
            <a:spLocks noGrp="1"/>
          </p:cNvSpPr>
          <p:nvPr>
            <p:ph type="subTitle" idx="7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637B7F"/>
                </a:solidFill>
              </a:rPr>
              <a:t>Travelling Salesman Problem</a:t>
            </a:r>
            <a:endParaRPr sz="2000" dirty="0">
              <a:solidFill>
                <a:srgbClr val="637B7F"/>
              </a:solidFill>
            </a:endParaRPr>
          </a:p>
        </p:txBody>
      </p:sp>
      <p:sp>
        <p:nvSpPr>
          <p:cNvPr id="410" name="Google Shape;410;p47"/>
          <p:cNvSpPr txBox="1">
            <a:spLocks noGrp="1"/>
          </p:cNvSpPr>
          <p:nvPr>
            <p:ph type="subTitle" idx="8"/>
          </p:nvPr>
        </p:nvSpPr>
        <p:spPr>
          <a:xfrm>
            <a:off x="5943749" y="3541250"/>
            <a:ext cx="1809269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637B7F"/>
                </a:solidFill>
              </a:rPr>
              <a:t>Function Minimisation</a:t>
            </a:r>
            <a:endParaRPr sz="2000" dirty="0">
              <a:solidFill>
                <a:srgbClr val="637B7F"/>
              </a:solidFill>
            </a:endParaRPr>
          </a:p>
        </p:txBody>
      </p:sp>
      <p:sp>
        <p:nvSpPr>
          <p:cNvPr id="411" name="Google Shape;411;p47"/>
          <p:cNvSpPr/>
          <p:nvPr/>
        </p:nvSpPr>
        <p:spPr>
          <a:xfrm>
            <a:off x="2209950" y="217057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7"/>
          <p:cNvSpPr/>
          <p:nvPr/>
        </p:nvSpPr>
        <p:spPr>
          <a:xfrm>
            <a:off x="5838975" y="217057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7"/>
          <p:cNvSpPr/>
          <p:nvPr/>
        </p:nvSpPr>
        <p:spPr>
          <a:xfrm>
            <a:off x="2209950" y="3532650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>
            <a:off x="5838975" y="3532650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8A5D19C2-CE3F-46FD-A153-92A4CAC11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3012" y="3754800"/>
            <a:ext cx="493264" cy="493264"/>
          </a:xfrm>
          <a:prstGeom prst="rect">
            <a:avLst/>
          </a:prstGeom>
        </p:spPr>
      </p:pic>
      <p:pic>
        <p:nvPicPr>
          <p:cNvPr id="5" name="Graphic 4" descr="Hockey Stick Curve Graph">
            <a:extLst>
              <a:ext uri="{FF2B5EF4-FFF2-40B4-BE49-F238E27FC236}">
                <a16:creationId xmlns:a16="http://schemas.microsoft.com/office/drawing/2014/main" id="{F2FE38A5-9046-41C1-910A-6607AB9B8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9599" y="3754800"/>
            <a:ext cx="497019" cy="497019"/>
          </a:xfrm>
          <a:prstGeom prst="rect">
            <a:avLst/>
          </a:prstGeom>
        </p:spPr>
      </p:pic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56B1BCDF-4E70-46F0-823E-74849881F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6850" y="2425581"/>
            <a:ext cx="497019" cy="497019"/>
          </a:xfrm>
          <a:prstGeom prst="rect">
            <a:avLst/>
          </a:prstGeom>
        </p:spPr>
      </p:pic>
      <p:pic>
        <p:nvPicPr>
          <p:cNvPr id="9" name="Graphic 8" descr="Cube">
            <a:extLst>
              <a:ext uri="{FF2B5EF4-FFF2-40B4-BE49-F238E27FC236}">
                <a16:creationId xmlns:a16="http://schemas.microsoft.com/office/drawing/2014/main" id="{909E2D56-BCCE-4C21-B921-9861EEEB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6556" y="2425581"/>
            <a:ext cx="546175" cy="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23876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Reading</a:t>
            </a:r>
            <a:endParaRPr dirty="0"/>
          </a:p>
        </p:txBody>
      </p:sp>
      <p:sp>
        <p:nvSpPr>
          <p:cNvPr id="664" name="Google Shape;664;p61"/>
          <p:cNvSpPr txBox="1">
            <a:spLocks noGrp="1"/>
          </p:cNvSpPr>
          <p:nvPr>
            <p:ph type="subTitle" idx="1"/>
          </p:nvPr>
        </p:nvSpPr>
        <p:spPr>
          <a:xfrm>
            <a:off x="1160549" y="1619250"/>
            <a:ext cx="6082079" cy="2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The Traveling Salesman with Simulated Annealing, R, and Shiny — T. W. Schneider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 err="1">
                <a:solidFill>
                  <a:schemeClr val="tx1"/>
                </a:solidFill>
              </a:rPr>
              <a:t>Simanneal</a:t>
            </a:r>
            <a:r>
              <a:rPr lang="en-GB" sz="1800" dirty="0">
                <a:solidFill>
                  <a:schemeClr val="tx1"/>
                </a:solidFill>
              </a:rPr>
              <a:t> package — M. Perry</a:t>
            </a: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Simulated Annealing — D. Bertsimas &amp; J. </a:t>
            </a:r>
            <a:r>
              <a:rPr lang="en-GB" sz="1800" dirty="0" err="1">
                <a:solidFill>
                  <a:schemeClr val="tx1"/>
                </a:solidFill>
              </a:rPr>
              <a:t>Tsitsiklis</a:t>
            </a:r>
            <a:endParaRPr lang="en-GB" sz="1800"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endParaRPr lang="en-GB" sz="1800"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Sudoku as a Constraint Problem — H. </a:t>
            </a:r>
            <a:r>
              <a:rPr lang="en-GB" sz="1800" dirty="0" err="1">
                <a:solidFill>
                  <a:schemeClr val="tx1"/>
                </a:solidFill>
              </a:rPr>
              <a:t>Simonis</a:t>
            </a:r>
            <a:endParaRPr lang="en-GB" sz="1800"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GB" sz="1800" dirty="0">
                <a:solidFill>
                  <a:schemeClr val="tx1"/>
                </a:solidFill>
              </a:rPr>
              <a:t>The Art of Computer Programming — D. E. Knuth</a:t>
            </a:r>
          </a:p>
        </p:txBody>
      </p:sp>
    </p:spTree>
    <p:extLst>
      <p:ext uri="{BB962C8B-B14F-4D97-AF65-F5344CB8AC3E}">
        <p14:creationId xmlns:p14="http://schemas.microsoft.com/office/powerpoint/2010/main" val="141633806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>
            <a:spLocks noGrp="1"/>
          </p:cNvSpPr>
          <p:nvPr>
            <p:ph type="title"/>
          </p:nvPr>
        </p:nvSpPr>
        <p:spPr>
          <a:xfrm>
            <a:off x="1693500" y="1828800"/>
            <a:ext cx="5757000" cy="11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5,472,730,538</a:t>
            </a:r>
            <a:endParaRPr dirty="0"/>
          </a:p>
        </p:txBody>
      </p:sp>
      <p:sp>
        <p:nvSpPr>
          <p:cNvPr id="429" name="Google Shape;429;p48"/>
          <p:cNvSpPr txBox="1">
            <a:spLocks noGrp="1"/>
          </p:cNvSpPr>
          <p:nvPr>
            <p:ph type="subTitle" idx="1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Number of Sudoku grids</a:t>
            </a:r>
            <a:endParaRPr dirty="0"/>
          </a:p>
        </p:txBody>
      </p:sp>
      <p:sp>
        <p:nvSpPr>
          <p:cNvPr id="4" name="Google Shape;428;p48">
            <a:extLst>
              <a:ext uri="{FF2B5EF4-FFF2-40B4-BE49-F238E27FC236}">
                <a16:creationId xmlns:a16="http://schemas.microsoft.com/office/drawing/2014/main" id="{B96975D1-EEF4-440C-8835-B07B2B8073C9}"/>
              </a:ext>
            </a:extLst>
          </p:cNvPr>
          <p:cNvSpPr txBox="1">
            <a:spLocks/>
          </p:cNvSpPr>
          <p:nvPr/>
        </p:nvSpPr>
        <p:spPr>
          <a:xfrm>
            <a:off x="2086017" y="1828800"/>
            <a:ext cx="4971965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Reem Kufi"/>
              <a:buNone/>
              <a:defRPr sz="72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6.67×10e21</a:t>
            </a:r>
          </a:p>
        </p:txBody>
      </p:sp>
      <p:sp>
        <p:nvSpPr>
          <p:cNvPr id="3" name="Google Shape;429;p48">
            <a:extLst>
              <a:ext uri="{FF2B5EF4-FFF2-40B4-BE49-F238E27FC236}">
                <a16:creationId xmlns:a16="http://schemas.microsoft.com/office/drawing/2014/main" id="{B2DA06C9-65DF-4862-B3C9-0378A226E4AA}"/>
              </a:ext>
            </a:extLst>
          </p:cNvPr>
          <p:cNvSpPr txBox="1">
            <a:spLocks/>
          </p:cNvSpPr>
          <p:nvPr/>
        </p:nvSpPr>
        <p:spPr>
          <a:xfrm>
            <a:off x="4085770" y="2834175"/>
            <a:ext cx="3368629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(ignoring transformations)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23457E-6 L -0.14167 -1.2345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/>
      <p:bldP spid="429" grpId="0" build="p"/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>
            <a:spLocks noGrp="1"/>
          </p:cNvSpPr>
          <p:nvPr>
            <p:ph type="title"/>
          </p:nvPr>
        </p:nvSpPr>
        <p:spPr>
          <a:xfrm>
            <a:off x="1693500" y="2701733"/>
            <a:ext cx="5757000" cy="11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Yes*</a:t>
            </a:r>
            <a:endParaRPr dirty="0"/>
          </a:p>
        </p:txBody>
      </p:sp>
      <p:sp>
        <p:nvSpPr>
          <p:cNvPr id="6" name="Google Shape;230;p37">
            <a:extLst>
              <a:ext uri="{FF2B5EF4-FFF2-40B4-BE49-F238E27FC236}">
                <a16:creationId xmlns:a16="http://schemas.microsoft.com/office/drawing/2014/main" id="{44441C81-DC11-4B03-B62C-FA83C9370B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8403" y="1453107"/>
            <a:ext cx="6107194" cy="988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dirty="0"/>
              <a:t>Q: Can we solve a sudoku by randomly guessing numbers </a:t>
            </a:r>
            <a:r>
              <a:rPr lang="en-GB" sz="2400" i="1" dirty="0"/>
              <a:t>efficiently</a:t>
            </a:r>
            <a:r>
              <a:rPr lang="en-GB" sz="2400" dirty="0"/>
              <a:t>?</a:t>
            </a:r>
          </a:p>
        </p:txBody>
      </p:sp>
      <p:sp>
        <p:nvSpPr>
          <p:cNvPr id="2" name="Google Shape;230;p37">
            <a:extLst>
              <a:ext uri="{FF2B5EF4-FFF2-40B4-BE49-F238E27FC236}">
                <a16:creationId xmlns:a16="http://schemas.microsoft.com/office/drawing/2014/main" id="{84A75E8F-3C51-4F8B-A284-BCA3A3F99BC6}"/>
              </a:ext>
            </a:extLst>
          </p:cNvPr>
          <p:cNvSpPr txBox="1">
            <a:spLocks/>
          </p:cNvSpPr>
          <p:nvPr/>
        </p:nvSpPr>
        <p:spPr>
          <a:xfrm>
            <a:off x="5902037" y="3965119"/>
            <a:ext cx="2571762" cy="41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GB" sz="1400" i="1" dirty="0"/>
              <a:t>*For select definitions of efficient</a:t>
            </a:r>
          </a:p>
        </p:txBody>
      </p:sp>
    </p:spTree>
    <p:extLst>
      <p:ext uri="{BB962C8B-B14F-4D97-AF65-F5344CB8AC3E}">
        <p14:creationId xmlns:p14="http://schemas.microsoft.com/office/powerpoint/2010/main" val="30648687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Lessons from Nature</a:t>
            </a:r>
            <a:endParaRPr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40945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Examples of optimisation in the natural world</a:t>
            </a:r>
            <a:endParaRPr dirty="0"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 idx="4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Solving a Suduko</a:t>
            </a:r>
            <a:endParaRPr dirty="0"/>
          </a:p>
        </p:txBody>
      </p:sp>
      <p:sp>
        <p:nvSpPr>
          <p:cNvPr id="207" name="Google Shape;207;p35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Applying simulated annealing to a sudoku</a:t>
            </a:r>
            <a:endParaRPr dirty="0"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Simulated Annealing</a:t>
            </a:r>
            <a:endParaRPr dirty="0"/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Turning physics into an algorithm</a:t>
            </a:r>
            <a:endParaRPr dirty="0"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13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Going Beyond</a:t>
            </a:r>
            <a:endParaRPr dirty="0"/>
          </a:p>
        </p:txBody>
      </p:sp>
      <p:sp>
        <p:nvSpPr>
          <p:cNvPr id="213" name="Google Shape;213;p35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Other applications and further reading</a:t>
            </a:r>
            <a:endParaRPr dirty="0"/>
          </a:p>
        </p:txBody>
      </p:sp>
      <p:sp>
        <p:nvSpPr>
          <p:cNvPr id="214" name="Google Shape;214;p35"/>
          <p:cNvSpPr/>
          <p:nvPr/>
        </p:nvSpPr>
        <p:spPr>
          <a:xfrm>
            <a:off x="19431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19431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57624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57624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92453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14750" y="1846462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01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617637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Lessons from Nature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4869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One: Soap</a:t>
            </a:r>
            <a:endParaRPr dirty="0"/>
          </a:p>
        </p:txBody>
      </p:sp>
      <p:sp>
        <p:nvSpPr>
          <p:cNvPr id="26" name="Google Shape;230;p37">
            <a:extLst>
              <a:ext uri="{FF2B5EF4-FFF2-40B4-BE49-F238E27FC236}">
                <a16:creationId xmlns:a16="http://schemas.microsoft.com/office/drawing/2014/main" id="{A28F26D6-1AEC-46C6-8E11-41CCD13A9C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9781" y="1267370"/>
            <a:ext cx="6984437" cy="988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dirty="0"/>
              <a:t>Q: What is the cheapest* way to connect four villages located on the corners of a unit square?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55626A-3B69-48C3-A894-BFB32EF496CF}"/>
              </a:ext>
            </a:extLst>
          </p:cNvPr>
          <p:cNvGrpSpPr/>
          <p:nvPr/>
        </p:nvGrpSpPr>
        <p:grpSpPr>
          <a:xfrm>
            <a:off x="3634794" y="2430861"/>
            <a:ext cx="1874409" cy="1874410"/>
            <a:chOff x="3451695" y="2757460"/>
            <a:chExt cx="1874409" cy="18744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77A396-E33C-4F9E-8796-F61B943C9684}"/>
                </a:ext>
              </a:extLst>
            </p:cNvPr>
            <p:cNvSpPr/>
            <p:nvPr/>
          </p:nvSpPr>
          <p:spPr>
            <a:xfrm>
              <a:off x="3451695" y="2757460"/>
              <a:ext cx="360000" cy="360000"/>
            </a:xfrm>
            <a:prstGeom prst="ellipse">
              <a:avLst/>
            </a:prstGeom>
            <a:solidFill>
              <a:srgbClr val="EBB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1549D7-43A3-4742-8613-64755D7E5B1B}"/>
                </a:ext>
              </a:extLst>
            </p:cNvPr>
            <p:cNvSpPr/>
            <p:nvPr/>
          </p:nvSpPr>
          <p:spPr>
            <a:xfrm>
              <a:off x="4966104" y="2757460"/>
              <a:ext cx="360000" cy="360000"/>
            </a:xfrm>
            <a:prstGeom prst="ellipse">
              <a:avLst/>
            </a:prstGeom>
            <a:solidFill>
              <a:srgbClr val="EBB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D50A7A-6BD4-4A97-8049-E1C7B9B05ACD}"/>
                </a:ext>
              </a:extLst>
            </p:cNvPr>
            <p:cNvSpPr/>
            <p:nvPr/>
          </p:nvSpPr>
          <p:spPr>
            <a:xfrm>
              <a:off x="3451695" y="4259575"/>
              <a:ext cx="360000" cy="360000"/>
            </a:xfrm>
            <a:prstGeom prst="ellipse">
              <a:avLst/>
            </a:prstGeom>
            <a:solidFill>
              <a:srgbClr val="EBB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5AA3CBA-D848-4FE6-A512-6A143DE788E7}"/>
                </a:ext>
              </a:extLst>
            </p:cNvPr>
            <p:cNvSpPr/>
            <p:nvPr/>
          </p:nvSpPr>
          <p:spPr>
            <a:xfrm>
              <a:off x="4966104" y="4271870"/>
              <a:ext cx="360000" cy="360000"/>
            </a:xfrm>
            <a:prstGeom prst="ellipse">
              <a:avLst/>
            </a:prstGeom>
            <a:solidFill>
              <a:srgbClr val="EBB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</p:grpSp>
      <p:sp>
        <p:nvSpPr>
          <p:cNvPr id="35" name="Google Shape;230;p37">
            <a:extLst>
              <a:ext uri="{FF2B5EF4-FFF2-40B4-BE49-F238E27FC236}">
                <a16:creationId xmlns:a16="http://schemas.microsoft.com/office/drawing/2014/main" id="{3886C753-1369-4687-9E10-4293EE719141}"/>
              </a:ext>
            </a:extLst>
          </p:cNvPr>
          <p:cNvSpPr txBox="1">
            <a:spLocks/>
          </p:cNvSpPr>
          <p:nvPr/>
        </p:nvSpPr>
        <p:spPr>
          <a:xfrm>
            <a:off x="6522294" y="4726053"/>
            <a:ext cx="2571762" cy="41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GB" sz="1400" i="1" dirty="0"/>
              <a:t>*Least amount of road used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1D58A6-9A6E-4E5B-81D9-DAA946FBFA23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994794" y="2610861"/>
            <a:ext cx="1154409" cy="0"/>
          </a:xfrm>
          <a:prstGeom prst="line">
            <a:avLst/>
          </a:prstGeom>
          <a:ln w="57150">
            <a:solidFill>
              <a:srgbClr val="637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A23D3B-7DFF-4B54-86FE-A61EAC090E4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3814794" y="2790861"/>
            <a:ext cx="0" cy="1142115"/>
          </a:xfrm>
          <a:prstGeom prst="line">
            <a:avLst/>
          </a:prstGeom>
          <a:ln w="57150">
            <a:solidFill>
              <a:srgbClr val="637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93C415-17D0-4987-83EF-067BDC9F762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5329203" y="2790861"/>
            <a:ext cx="0" cy="1154410"/>
          </a:xfrm>
          <a:prstGeom prst="line">
            <a:avLst/>
          </a:prstGeom>
          <a:ln w="57150">
            <a:solidFill>
              <a:srgbClr val="637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7352CA-29EB-4526-B8E6-6306C0A01083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3994794" y="4112976"/>
            <a:ext cx="1154409" cy="12295"/>
          </a:xfrm>
          <a:prstGeom prst="line">
            <a:avLst/>
          </a:prstGeom>
          <a:ln w="57150">
            <a:solidFill>
              <a:srgbClr val="637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230;p37">
            <a:extLst>
              <a:ext uri="{FF2B5EF4-FFF2-40B4-BE49-F238E27FC236}">
                <a16:creationId xmlns:a16="http://schemas.microsoft.com/office/drawing/2014/main" id="{12FACA10-BE53-4F96-91D9-8B87E9A3ADBA}"/>
              </a:ext>
            </a:extLst>
          </p:cNvPr>
          <p:cNvSpPr txBox="1">
            <a:spLocks/>
          </p:cNvSpPr>
          <p:nvPr/>
        </p:nvSpPr>
        <p:spPr>
          <a:xfrm>
            <a:off x="3917415" y="4292975"/>
            <a:ext cx="1309166" cy="47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GB" sz="2000" b="1" dirty="0"/>
              <a:t>Total: 4</a:t>
            </a:r>
          </a:p>
        </p:txBody>
      </p:sp>
      <p:sp>
        <p:nvSpPr>
          <p:cNvPr id="41" name="Google Shape;230;p37">
            <a:extLst>
              <a:ext uri="{FF2B5EF4-FFF2-40B4-BE49-F238E27FC236}">
                <a16:creationId xmlns:a16="http://schemas.microsoft.com/office/drawing/2014/main" id="{480AD6D7-007C-45D9-9971-5389059101A4}"/>
              </a:ext>
            </a:extLst>
          </p:cNvPr>
          <p:cNvSpPr txBox="1">
            <a:spLocks/>
          </p:cNvSpPr>
          <p:nvPr/>
        </p:nvSpPr>
        <p:spPr>
          <a:xfrm>
            <a:off x="3917807" y="4292974"/>
            <a:ext cx="1309166" cy="47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GB" sz="2000" b="1" dirty="0"/>
              <a:t>Total: 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A5441F-88C2-400F-836E-C78921EC17E3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3942073" y="2738140"/>
            <a:ext cx="1259851" cy="1259852"/>
          </a:xfrm>
          <a:prstGeom prst="line">
            <a:avLst/>
          </a:prstGeom>
          <a:ln w="57150">
            <a:solidFill>
              <a:srgbClr val="637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DADE4F-90F4-47B7-9F0F-3102ECA26C54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3942073" y="2738140"/>
            <a:ext cx="1259851" cy="1247557"/>
          </a:xfrm>
          <a:prstGeom prst="line">
            <a:avLst/>
          </a:prstGeom>
          <a:ln w="57150">
            <a:solidFill>
              <a:srgbClr val="637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230;p37">
            <a:extLst>
              <a:ext uri="{FF2B5EF4-FFF2-40B4-BE49-F238E27FC236}">
                <a16:creationId xmlns:a16="http://schemas.microsoft.com/office/drawing/2014/main" id="{630C9315-7D3B-491D-A42E-86D22B81C782}"/>
              </a:ext>
            </a:extLst>
          </p:cNvPr>
          <p:cNvSpPr txBox="1">
            <a:spLocks/>
          </p:cNvSpPr>
          <p:nvPr/>
        </p:nvSpPr>
        <p:spPr>
          <a:xfrm>
            <a:off x="3630655" y="4292974"/>
            <a:ext cx="1878548" cy="47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GB" sz="2000" b="1" dirty="0"/>
              <a:t>Total: ~2.83</a:t>
            </a:r>
          </a:p>
        </p:txBody>
      </p:sp>
    </p:spTree>
    <p:extLst>
      <p:ext uri="{BB962C8B-B14F-4D97-AF65-F5344CB8AC3E}">
        <p14:creationId xmlns:p14="http://schemas.microsoft.com/office/powerpoint/2010/main" val="8230529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41" grpId="0"/>
      <p:bldP spid="41" grpId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A23D3B-7DFF-4B54-86FE-A61EAC090E45}"/>
              </a:ext>
            </a:extLst>
          </p:cNvPr>
          <p:cNvCxnSpPr>
            <a:cxnSpLocks/>
          </p:cNvCxnSpPr>
          <p:nvPr/>
        </p:nvCxnSpPr>
        <p:spPr>
          <a:xfrm>
            <a:off x="5534737" y="1743858"/>
            <a:ext cx="388276" cy="705652"/>
          </a:xfrm>
          <a:prstGeom prst="line">
            <a:avLst/>
          </a:prstGeom>
          <a:ln w="57150">
            <a:solidFill>
              <a:srgbClr val="637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7352CA-29EB-4526-B8E6-6306C0A01083}"/>
              </a:ext>
            </a:extLst>
          </p:cNvPr>
          <p:cNvCxnSpPr>
            <a:cxnSpLocks/>
          </p:cNvCxnSpPr>
          <p:nvPr/>
        </p:nvCxnSpPr>
        <p:spPr>
          <a:xfrm>
            <a:off x="5894737" y="2457427"/>
            <a:ext cx="804825" cy="0"/>
          </a:xfrm>
          <a:prstGeom prst="line">
            <a:avLst/>
          </a:prstGeom>
          <a:ln w="57150">
            <a:solidFill>
              <a:srgbClr val="637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62FB1B-D614-44E3-AC83-2C7E99491759}"/>
              </a:ext>
            </a:extLst>
          </p:cNvPr>
          <p:cNvCxnSpPr>
            <a:cxnSpLocks/>
          </p:cNvCxnSpPr>
          <p:nvPr/>
        </p:nvCxnSpPr>
        <p:spPr>
          <a:xfrm flipH="1">
            <a:off x="6699562" y="1730113"/>
            <a:ext cx="349584" cy="719397"/>
          </a:xfrm>
          <a:prstGeom prst="line">
            <a:avLst/>
          </a:prstGeom>
          <a:ln w="57150">
            <a:solidFill>
              <a:srgbClr val="637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0680EC-BCD0-4640-A1F9-51C5168A7229}"/>
              </a:ext>
            </a:extLst>
          </p:cNvPr>
          <p:cNvCxnSpPr>
            <a:cxnSpLocks/>
          </p:cNvCxnSpPr>
          <p:nvPr/>
        </p:nvCxnSpPr>
        <p:spPr>
          <a:xfrm flipH="1">
            <a:off x="5534737" y="2449510"/>
            <a:ext cx="388276" cy="808758"/>
          </a:xfrm>
          <a:prstGeom prst="line">
            <a:avLst/>
          </a:prstGeom>
          <a:ln w="57150">
            <a:solidFill>
              <a:srgbClr val="637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C42B7A-6056-40D5-84A1-0F46F463BAED}"/>
              </a:ext>
            </a:extLst>
          </p:cNvPr>
          <p:cNvCxnSpPr>
            <a:cxnSpLocks/>
          </p:cNvCxnSpPr>
          <p:nvPr/>
        </p:nvCxnSpPr>
        <p:spPr>
          <a:xfrm flipH="1" flipV="1">
            <a:off x="6699562" y="2449510"/>
            <a:ext cx="349584" cy="808758"/>
          </a:xfrm>
          <a:prstGeom prst="line">
            <a:avLst/>
          </a:prstGeom>
          <a:ln w="57150">
            <a:solidFill>
              <a:srgbClr val="637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One: Soap</a:t>
            </a:r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55626A-3B69-48C3-A894-BFB32EF496CF}"/>
              </a:ext>
            </a:extLst>
          </p:cNvPr>
          <p:cNvGrpSpPr/>
          <p:nvPr/>
        </p:nvGrpSpPr>
        <p:grpSpPr>
          <a:xfrm>
            <a:off x="5354737" y="1563858"/>
            <a:ext cx="1874409" cy="1874410"/>
            <a:chOff x="3451695" y="2757460"/>
            <a:chExt cx="1874409" cy="18744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77A396-E33C-4F9E-8796-F61B943C9684}"/>
                </a:ext>
              </a:extLst>
            </p:cNvPr>
            <p:cNvSpPr/>
            <p:nvPr/>
          </p:nvSpPr>
          <p:spPr>
            <a:xfrm>
              <a:off x="3451695" y="2757460"/>
              <a:ext cx="360000" cy="360000"/>
            </a:xfrm>
            <a:prstGeom prst="ellipse">
              <a:avLst/>
            </a:prstGeom>
            <a:solidFill>
              <a:srgbClr val="EBB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1549D7-43A3-4742-8613-64755D7E5B1B}"/>
                </a:ext>
              </a:extLst>
            </p:cNvPr>
            <p:cNvSpPr/>
            <p:nvPr/>
          </p:nvSpPr>
          <p:spPr>
            <a:xfrm>
              <a:off x="4966104" y="2757460"/>
              <a:ext cx="360000" cy="360000"/>
            </a:xfrm>
            <a:prstGeom prst="ellipse">
              <a:avLst/>
            </a:prstGeom>
            <a:solidFill>
              <a:srgbClr val="EBB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D50A7A-6BD4-4A97-8049-E1C7B9B05ACD}"/>
                </a:ext>
              </a:extLst>
            </p:cNvPr>
            <p:cNvSpPr/>
            <p:nvPr/>
          </p:nvSpPr>
          <p:spPr>
            <a:xfrm>
              <a:off x="3451695" y="4259575"/>
              <a:ext cx="360000" cy="360000"/>
            </a:xfrm>
            <a:prstGeom prst="ellipse">
              <a:avLst/>
            </a:prstGeom>
            <a:solidFill>
              <a:srgbClr val="EBB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5AA3CBA-D848-4FE6-A512-6A143DE788E7}"/>
                </a:ext>
              </a:extLst>
            </p:cNvPr>
            <p:cNvSpPr/>
            <p:nvPr/>
          </p:nvSpPr>
          <p:spPr>
            <a:xfrm>
              <a:off x="4966104" y="4271870"/>
              <a:ext cx="360000" cy="360000"/>
            </a:xfrm>
            <a:prstGeom prst="ellipse">
              <a:avLst/>
            </a:prstGeom>
            <a:solidFill>
              <a:srgbClr val="EBB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</p:grpSp>
      <p:sp>
        <p:nvSpPr>
          <p:cNvPr id="58" name="Google Shape;230;p37">
            <a:extLst>
              <a:ext uri="{FF2B5EF4-FFF2-40B4-BE49-F238E27FC236}">
                <a16:creationId xmlns:a16="http://schemas.microsoft.com/office/drawing/2014/main" id="{12FACA10-BE53-4F96-91D9-8B87E9A3ADBA}"/>
              </a:ext>
            </a:extLst>
          </p:cNvPr>
          <p:cNvSpPr txBox="1">
            <a:spLocks/>
          </p:cNvSpPr>
          <p:nvPr/>
        </p:nvSpPr>
        <p:spPr>
          <a:xfrm>
            <a:off x="5496047" y="3478693"/>
            <a:ext cx="1591788" cy="86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/>
            <a:r>
              <a:rPr lang="en-GB" sz="2000" b="1" dirty="0"/>
              <a:t>Total: ~2.73</a:t>
            </a:r>
          </a:p>
          <a:p>
            <a:pPr marL="0" indent="0" algn="ctr"/>
            <a:r>
              <a:rPr lang="en-GB" sz="2000" b="1" dirty="0"/>
              <a:t>(&lt;2.83)</a:t>
            </a:r>
          </a:p>
        </p:txBody>
      </p:sp>
      <p:pic>
        <p:nvPicPr>
          <p:cNvPr id="1028" name="Picture 4" descr="What can soap films tell us about motorways? Teacher notes">
            <a:extLst>
              <a:ext uri="{FF2B5EF4-FFF2-40B4-BE49-F238E27FC236}">
                <a16:creationId xmlns:a16="http://schemas.microsoft.com/office/drawing/2014/main" id="{A3EBBB74-D12B-4D3B-9F04-C93440A1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65" y="1849001"/>
            <a:ext cx="2276475" cy="2009775"/>
          </a:xfrm>
          <a:prstGeom prst="rect">
            <a:avLst/>
          </a:prstGeom>
          <a:noFill/>
          <a:ln w="38100">
            <a:solidFill>
              <a:srgbClr val="637B7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7388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Two: Evolution</a:t>
            </a:r>
            <a:endParaRPr dirty="0"/>
          </a:p>
        </p:txBody>
      </p:sp>
      <p:sp>
        <p:nvSpPr>
          <p:cNvPr id="26" name="Google Shape;230;p37">
            <a:extLst>
              <a:ext uri="{FF2B5EF4-FFF2-40B4-BE49-F238E27FC236}">
                <a16:creationId xmlns:a16="http://schemas.microsoft.com/office/drawing/2014/main" id="{A28F26D6-1AEC-46C6-8E11-41CCD13A9C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9781" y="1267370"/>
            <a:ext cx="6984437" cy="988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dirty="0"/>
              <a:t>Q: How do instruct a bipedal robot to walk?</a:t>
            </a:r>
          </a:p>
        </p:txBody>
      </p:sp>
      <p:pic>
        <p:nvPicPr>
          <p:cNvPr id="2050" name="Picture 2" descr="Feature Selection using Genetic Algorithms in R | R-bloggers">
            <a:extLst>
              <a:ext uri="{FF2B5EF4-FFF2-40B4-BE49-F238E27FC236}">
                <a16:creationId xmlns:a16="http://schemas.microsoft.com/office/drawing/2014/main" id="{22441B93-5CFA-4871-B6DC-8D8A72E674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6" y="2026987"/>
            <a:ext cx="5153025" cy="2576513"/>
          </a:xfrm>
          <a:prstGeom prst="rect">
            <a:avLst/>
          </a:prstGeom>
          <a:noFill/>
          <a:ln w="38100">
            <a:solidFill>
              <a:srgbClr val="637B7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0188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536</Words>
  <Application>Microsoft Office PowerPoint</Application>
  <PresentationFormat>On-screen Show (16:9)</PresentationFormat>
  <Paragraphs>133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Reem Kufi</vt:lpstr>
      <vt:lpstr>Source Sans Pro</vt:lpstr>
      <vt:lpstr>Arial</vt:lpstr>
      <vt:lpstr>Simple Meeting by Slidesgo</vt:lpstr>
      <vt:lpstr>Solving a Sudoku with Physics</vt:lpstr>
      <vt:lpstr>Yes</vt:lpstr>
      <vt:lpstr> 5,472,730,538</vt:lpstr>
      <vt:lpstr>Yes*</vt:lpstr>
      <vt:lpstr>AGENDA</vt:lpstr>
      <vt:lpstr>01</vt:lpstr>
      <vt:lpstr>Lesson One: Soap</vt:lpstr>
      <vt:lpstr>Lesson One: Soap</vt:lpstr>
      <vt:lpstr>Lesson Two: Evolution</vt:lpstr>
      <vt:lpstr>02</vt:lpstr>
      <vt:lpstr>The Real Deal</vt:lpstr>
      <vt:lpstr>Taking Inspiration</vt:lpstr>
      <vt:lpstr>PowerPoint Presentation</vt:lpstr>
      <vt:lpstr>A Rough Example</vt:lpstr>
      <vt:lpstr>03</vt:lpstr>
      <vt:lpstr>That’s So Random</vt:lpstr>
      <vt:lpstr>Measuring Success</vt:lpstr>
      <vt:lpstr>Is It Hot In Here?</vt:lpstr>
      <vt:lpstr>Annealing in Action</vt:lpstr>
      <vt:lpstr>Comments</vt:lpstr>
      <vt:lpstr>04</vt:lpstr>
      <vt:lpstr>Other Applications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Sudoku with Physics</dc:title>
  <dc:creator>Tim Hargreaves</dc:creator>
  <cp:lastModifiedBy>HARGREAVES, TIM (UG)</cp:lastModifiedBy>
  <cp:revision>20</cp:revision>
  <dcterms:modified xsi:type="dcterms:W3CDTF">2020-10-15T10:00:00Z</dcterms:modified>
</cp:coreProperties>
</file>