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6" r:id="rId2"/>
    <p:sldId id="257" r:id="rId3"/>
    <p:sldId id="264" r:id="rId4"/>
    <p:sldId id="262" r:id="rId5"/>
    <p:sldId id="263" r:id="rId6"/>
    <p:sldId id="265" r:id="rId7"/>
    <p:sldId id="267" r:id="rId8"/>
    <p:sldId id="290" r:id="rId9"/>
    <p:sldId id="27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288" r:id="rId19"/>
    <p:sldId id="268" r:id="rId20"/>
    <p:sldId id="271" r:id="rId21"/>
    <p:sldId id="272" r:id="rId22"/>
    <p:sldId id="296" r:id="rId23"/>
    <p:sldId id="274" r:id="rId24"/>
    <p:sldId id="278" r:id="rId25"/>
    <p:sldId id="279" r:id="rId26"/>
    <p:sldId id="280" r:id="rId27"/>
    <p:sldId id="281" r:id="rId28"/>
    <p:sldId id="282" r:id="rId29"/>
    <p:sldId id="285" r:id="rId30"/>
    <p:sldId id="301" r:id="rId31"/>
    <p:sldId id="26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339966"/>
    <a:srgbClr val="0099CC"/>
    <a:srgbClr val="99CCFF"/>
    <a:srgbClr val="FECC82"/>
    <a:srgbClr val="993300"/>
    <a:srgbClr val="0066FF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4647" autoAdjust="0"/>
  </p:normalViewPr>
  <p:slideViewPr>
    <p:cSldViewPr>
      <p:cViewPr varScale="1">
        <p:scale>
          <a:sx n="91" d="100"/>
          <a:sy n="91" d="100"/>
        </p:scale>
        <p:origin x="-12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7BDD0-9DB6-4B38-B428-C46F8A421829}" type="datetimeFigureOut">
              <a:rPr lang="en-CA" smtClean="0"/>
              <a:pPr/>
              <a:t>05/01/2015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9E4F-1A92-495B-B6B1-12E8EEEE83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503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0475EEBB-F8A8-4312-838C-EB9550AEBC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3791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3186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1699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821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0979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8353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25941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82719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38816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37081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02469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7650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62202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01057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79669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62943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15522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56024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0918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3458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77627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67085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0849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2940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49546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4832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0787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9345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638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7997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8715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68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00CC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86400" cy="47625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117216E-4E11-4C6A-BFAB-BEF43F2BA82F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E25653FC-AC97-4FFD-B356-9389E72CB5F4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34E7D997-0037-4CAE-ADE9-B0841AA0474D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7B3755BF-D394-4F70-B75C-E9084BE378A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A9BF6642-CC95-4404-AEA6-5E3ABD1FD07E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8D98550F-EF34-40E7-9B13-8B71FD974384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318D1B29-349E-40EB-92A2-7A184B969FD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BCD95DAD-0842-4C42-89B0-68057A85C2CF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22C6F12A-B693-4246-BD13-A894BEE19500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C9EA8E87-20F1-4C58-80B6-BF8B839C60B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F29D4E2B-34A9-4970-83B5-1A9BC854C1E3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782690CA-86C9-4F9E-867D-E67F53109E70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99CC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99CC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07F36D11-BB2F-48FA-AA87-C0906B19464A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59" r:id="rId5"/>
    <p:sldLayoutId id="2147483664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-306.ibm.com/software/data/db2/" TargetMode="External"/><Relationship Id="rId3" Type="http://schemas.openxmlformats.org/officeDocument/2006/relationships/hyperlink" Target="http://office.microsoft.com/en-us/access/" TargetMode="External"/><Relationship Id="rId7" Type="http://schemas.openxmlformats.org/officeDocument/2006/relationships/hyperlink" Target="http://www.mysq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database/index.html" TargetMode="External"/><Relationship Id="rId5" Type="http://schemas.openxmlformats.org/officeDocument/2006/relationships/hyperlink" Target="http://www.microsoft.com/sqlserver/2008/en/us/express.aspx" TargetMode="External"/><Relationship Id="rId4" Type="http://schemas.openxmlformats.org/officeDocument/2006/relationships/hyperlink" Target="http://www.microsoft.com/sql/default.m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David M. Kroenke and David J. Auer</a:t>
            </a:r>
            <a:br>
              <a:rPr lang="en-US" sz="4000" dirty="0" smtClean="0">
                <a:latin typeface="Calibri" pitchFamily="34" charset="0"/>
                <a:cs typeface="Calibri" pitchFamily="34" charset="0"/>
              </a:rPr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Database Processing:</a:t>
            </a:r>
            <a:br>
              <a:rPr lang="en-US" sz="4000" dirty="0" smtClean="0"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rgbClr val="B3B3B3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dirty="0" smtClean="0">
                <a:solidFill>
                  <a:srgbClr val="B3B3B3"/>
                </a:solidFill>
                <a:latin typeface="Calibri" pitchFamily="34" charset="0"/>
                <a:cs typeface="Calibri" pitchFamily="34" charset="0"/>
              </a:rPr>
            </a:br>
            <a:endParaRPr lang="en-US" sz="4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124200" y="2438400"/>
            <a:ext cx="6019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itchFamily="34" charset="0"/>
                <a:cs typeface="Calibri" pitchFamily="34" charset="0"/>
              </a:rPr>
              <a:t>Chapter One:</a:t>
            </a:r>
          </a:p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75" y="2459038"/>
            <a:ext cx="40655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 Applications</a:t>
            </a:r>
          </a:p>
        </p:txBody>
      </p:sp>
      <p:pic>
        <p:nvPicPr>
          <p:cNvPr id="39938" name="Picture 2" descr="C:\Users\Auer.WWU\Auer-Projects\Kroenke-Auer-Projects\Kroenke-Auer-DBP-e11\DBP-e11-Supplements\Images\Chapter01\Fig1-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95600" y="1828800"/>
            <a:ext cx="3467100" cy="1647825"/>
          </a:xfrm>
        </p:spPr>
      </p:pic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0D184C35-2BB2-420E-ABFA-EBCEDE37DA59}" type="slidenum">
              <a:rPr lang="en-US">
                <a:latin typeface="Arial" charset="0"/>
                <a:cs typeface="Arial" charset="0"/>
              </a:rPr>
              <a:pPr/>
              <a:t>10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84" y="1467839"/>
            <a:ext cx="7801904" cy="4777142"/>
          </a:xfrm>
          <a:prstGeom prst="rect">
            <a:avLst/>
          </a:prstGeom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 Applications</a:t>
            </a:r>
            <a:r>
              <a:rPr lang="en-US" sz="4000" dirty="0" smtClean="0">
                <a:cs typeface="Arial" charset="0"/>
              </a:rPr>
              <a:t>—</a:t>
            </a:r>
            <a:r>
              <a:rPr lang="en-US" sz="4000" dirty="0" smtClean="0"/>
              <a:t>Forms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03E134FC-6823-42A0-B121-AF80839D9CF5}" type="slidenum">
              <a:rPr lang="en-US">
                <a:latin typeface="Arial" charset="0"/>
                <a:cs typeface="Arial" charset="0"/>
              </a:rPr>
              <a:pPr/>
              <a:t>11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399" y="3124200"/>
            <a:ext cx="8061968" cy="2511492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 Applications</a:t>
            </a:r>
            <a:r>
              <a:rPr lang="en-US" sz="4000" dirty="0" smtClean="0">
                <a:cs typeface="Arial" charset="0"/>
              </a:rPr>
              <a:t>—</a:t>
            </a:r>
            <a:r>
              <a:rPr lang="en-US" sz="4000" dirty="0" smtClean="0"/>
              <a:t>Queries</a:t>
            </a:r>
          </a:p>
        </p:txBody>
      </p:sp>
      <p:sp>
        <p:nvSpPr>
          <p:cNvPr id="44035" name="TextBox 8"/>
          <p:cNvSpPr txBox="1">
            <a:spLocks noChangeArrowheads="1"/>
          </p:cNvSpPr>
          <p:nvPr/>
        </p:nvSpPr>
        <p:spPr bwMode="auto">
          <a:xfrm>
            <a:off x="914400" y="1981200"/>
            <a:ext cx="7086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	   LastName, FirstName, EmailAddress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     STUDENT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WHERE     StudentNumber &gt; 2;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6240ACB9-E96A-457E-9E30-34872BA6C266}" type="slidenum">
              <a:rPr lang="en-US">
                <a:latin typeface="Arial" charset="0"/>
                <a:cs typeface="Arial" charset="0"/>
              </a:rPr>
              <a:pPr/>
              <a:t>12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663" y="1524000"/>
            <a:ext cx="8192000" cy="3448000"/>
          </a:xfrm>
          <a:prstGeom prst="rect">
            <a:avLst/>
          </a:prstGeom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</a:t>
            </a:r>
            <a:r>
              <a:rPr lang="en-US" sz="4000" dirty="0" smtClean="0">
                <a:cs typeface="Arial" charset="0"/>
              </a:rPr>
              <a:t>—</a:t>
            </a:r>
            <a:r>
              <a:rPr lang="en-US" sz="4000" dirty="0" smtClean="0"/>
              <a:t>Reports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EB1E6F72-2E85-45D7-BC7C-E19BC02EAADC}" type="slidenum">
              <a:rPr lang="en-US">
                <a:latin typeface="Arial" charset="0"/>
                <a:cs typeface="Arial" charset="0"/>
              </a:rPr>
              <a:pPr/>
              <a:t>13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DBMS</a:t>
            </a:r>
          </a:p>
        </p:txBody>
      </p:sp>
      <p:pic>
        <p:nvPicPr>
          <p:cNvPr id="48130" name="Picture 2" descr="C:\Users\Auer.WWU\Auer-Projects\Kroenke-Auer-Projects\Kroenke-Auer-DBP-e11\DBP-e11-Supplements\Images\Chapter01\Fig1-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44675" y="1752600"/>
            <a:ext cx="5524500" cy="2828925"/>
          </a:xfrm>
        </p:spPr>
      </p:pic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63CB14CA-D406-446F-B279-05F978795D5F}" type="slidenum">
              <a:rPr lang="en-US">
                <a:latin typeface="Arial" charset="0"/>
                <a:cs typeface="Arial" charset="0"/>
              </a:rPr>
              <a:pPr/>
              <a:t>14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Database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99CC"/>
                </a:solidFill>
              </a:rPr>
              <a:t>database</a:t>
            </a:r>
            <a:r>
              <a:rPr lang="en-US" dirty="0" smtClean="0"/>
              <a:t> is a self-describing collection of integrated tables.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tables are called </a:t>
            </a:r>
            <a:r>
              <a:rPr lang="en-US" b="1" dirty="0" smtClean="0">
                <a:solidFill>
                  <a:srgbClr val="0099CC"/>
                </a:solidFill>
              </a:rPr>
              <a:t>integrated</a:t>
            </a:r>
            <a:r>
              <a:rPr lang="en-US" dirty="0" smtClean="0"/>
              <a:t> because they store data about the relationships between the rows of data.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database is called </a:t>
            </a:r>
            <a:r>
              <a:rPr lang="en-US" b="1" dirty="0" smtClean="0">
                <a:solidFill>
                  <a:srgbClr val="0099CC"/>
                </a:solidFill>
              </a:rPr>
              <a:t>self-describing</a:t>
            </a:r>
            <a:r>
              <a:rPr lang="en-US" b="1" dirty="0" smtClean="0">
                <a:solidFill>
                  <a:srgbClr val="0066FF"/>
                </a:solidFill>
              </a:rPr>
              <a:t> </a:t>
            </a:r>
            <a:r>
              <a:rPr lang="en-US" dirty="0" smtClean="0"/>
              <a:t>because it stores a description of itself.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self-describing data is called </a:t>
            </a:r>
            <a:r>
              <a:rPr lang="en-US" b="1" dirty="0" smtClean="0">
                <a:solidFill>
                  <a:srgbClr val="0099CC"/>
                </a:solidFill>
              </a:rPr>
              <a:t>metadata</a:t>
            </a:r>
            <a:r>
              <a:rPr lang="en-US" dirty="0" smtClean="0"/>
              <a:t>, which is data about data.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0D5D324A-8554-45FF-8015-C0B9369B8A13}" type="slidenum">
              <a:rPr lang="en-US">
                <a:latin typeface="Arial" charset="0"/>
                <a:cs typeface="Arial" charset="0"/>
              </a:rPr>
              <a:pPr/>
              <a:t>15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481138"/>
            <a:ext cx="3429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Metadata Tables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69A7D827-5872-460F-BCD4-9675831B0088}" type="slidenum">
              <a:rPr lang="en-US">
                <a:latin typeface="Arial" charset="0"/>
                <a:cs typeface="Arial" charset="0"/>
              </a:rPr>
              <a:pPr/>
              <a:t>16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Contents</a:t>
            </a:r>
          </a:p>
        </p:txBody>
      </p:sp>
      <p:pic>
        <p:nvPicPr>
          <p:cNvPr id="54274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300" y="1828800"/>
            <a:ext cx="72263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542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AD253F7D-9EB6-4426-856B-C318B301D480}" type="slidenum">
              <a:rPr lang="en-US">
                <a:latin typeface="Arial" charset="0"/>
                <a:cs typeface="Arial" charset="0"/>
              </a:rPr>
              <a:pPr/>
              <a:t>17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Personal Database Systems: Microsoft Access</a:t>
            </a:r>
          </a:p>
        </p:txBody>
      </p:sp>
      <p:pic>
        <p:nvPicPr>
          <p:cNvPr id="5632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1514475"/>
            <a:ext cx="8405812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3AF84352-8A56-4A19-B5FA-1C12424B03BB}" type="slidenum">
              <a:rPr lang="en-US">
                <a:latin typeface="Arial" charset="0"/>
                <a:cs typeface="Arial" charset="0"/>
              </a:rPr>
              <a:pPr/>
              <a:t>18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Microsoft Access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dirty="0" smtClean="0">
                <a:solidFill>
                  <a:srgbClr val="0099CC"/>
                </a:solidFill>
              </a:rPr>
              <a:t>Microsoft Access</a:t>
            </a:r>
            <a:r>
              <a:rPr lang="en-US" sz="2800" dirty="0" smtClean="0">
                <a:solidFill>
                  <a:srgbClr val="0099CC"/>
                </a:solidFill>
              </a:rPr>
              <a:t> </a:t>
            </a:r>
            <a:r>
              <a:rPr lang="en-US" sz="2800" dirty="0" smtClean="0"/>
              <a:t>is a low-end product intended for individual users and small workgroups.</a:t>
            </a:r>
          </a:p>
          <a:p>
            <a:pPr eaLnBrk="1" hangingPunct="1"/>
            <a:r>
              <a:rPr lang="en-US" sz="2800" dirty="0" smtClean="0"/>
              <a:t>Microsoft Access tries to hide much of the underlying database technology from the user.</a:t>
            </a:r>
          </a:p>
          <a:p>
            <a:pPr eaLnBrk="1" hangingPunct="1"/>
            <a:r>
              <a:rPr lang="en-US" sz="2800" dirty="0" smtClean="0"/>
              <a:t>A good strategy for beginners, but not for database professionals.</a:t>
            </a:r>
          </a:p>
          <a:p>
            <a:pPr eaLnBrk="1" hangingPunct="1"/>
            <a:r>
              <a:rPr lang="en-US" sz="2800" dirty="0" smtClean="0"/>
              <a:t>NOTE:  Microsoft Access 2013 is discussed in detail in Appendix A.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C3A165E3-1B3C-430D-82A7-5F2E0C60AFCF}" type="slidenum">
              <a:rPr lang="en-US">
                <a:latin typeface="Arial" charset="0"/>
                <a:cs typeface="Arial" charset="0"/>
              </a:rPr>
              <a:pPr/>
              <a:t>19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Characteristics of Databases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purpose of a </a:t>
            </a:r>
            <a:r>
              <a:rPr lang="en-US" sz="2800" b="1" dirty="0" smtClean="0">
                <a:solidFill>
                  <a:srgbClr val="0099CC"/>
                </a:solidFill>
              </a:rPr>
              <a:t>database</a:t>
            </a:r>
            <a:r>
              <a:rPr lang="en-US" sz="2800" dirty="0" smtClean="0"/>
              <a:t> is to help people track things of interest to them.</a:t>
            </a:r>
          </a:p>
          <a:p>
            <a:pPr eaLnBrk="1" hangingPunct="1"/>
            <a:r>
              <a:rPr lang="en-US" sz="2800" dirty="0" smtClean="0"/>
              <a:t>Data is stored in </a:t>
            </a:r>
            <a:r>
              <a:rPr lang="en-US" sz="2800" b="1" dirty="0" smtClean="0">
                <a:solidFill>
                  <a:srgbClr val="0099CC"/>
                </a:solidFill>
              </a:rPr>
              <a:t>tables</a:t>
            </a:r>
            <a:r>
              <a:rPr lang="en-US" sz="2800" dirty="0" smtClean="0"/>
              <a:t>, which have rows and columns like a spreadsheet. A database may have multiple tables, where each table stores data about a different thing.</a:t>
            </a:r>
          </a:p>
          <a:p>
            <a:pPr eaLnBrk="1" hangingPunct="1"/>
            <a:r>
              <a:rPr lang="en-US" sz="2800" dirty="0" smtClean="0"/>
              <a:t>Each row in a table stores data about an occurrence or </a:t>
            </a:r>
            <a:r>
              <a:rPr lang="en-US" sz="2800" b="1" dirty="0" smtClean="0">
                <a:solidFill>
                  <a:srgbClr val="0099CC"/>
                </a:solidFill>
              </a:rPr>
              <a:t>instance</a:t>
            </a:r>
            <a:r>
              <a:rPr lang="en-US" sz="2800" dirty="0" smtClean="0"/>
              <a:t> of the thing of interest.</a:t>
            </a:r>
          </a:p>
          <a:p>
            <a:pPr eaLnBrk="1" hangingPunct="1"/>
            <a:r>
              <a:rPr lang="en-US" sz="2800" dirty="0" smtClean="0"/>
              <a:t>A database stores </a:t>
            </a:r>
            <a:r>
              <a:rPr lang="en-US" sz="2800" b="1" dirty="0" smtClean="0">
                <a:solidFill>
                  <a:srgbClr val="0099CC"/>
                </a:solidFill>
              </a:rPr>
              <a:t>data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99CC"/>
                </a:solidFill>
              </a:rPr>
              <a:t>relationships</a:t>
            </a:r>
            <a:r>
              <a:rPr lang="en-US" sz="2800" dirty="0" smtClean="0"/>
              <a:t>.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10E9B65B-A718-4977-B651-9ECB367BA1CC}" type="slidenum">
              <a:rPr lang="en-US">
                <a:latin typeface="Arial" charset="0"/>
                <a:cs typeface="Arial" charset="0"/>
              </a:rPr>
              <a:pPr/>
              <a:t>2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Microsoft Access?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Microsoft Access is a </a:t>
            </a:r>
            <a:r>
              <a:rPr lang="en-US" sz="2800" b="1" dirty="0" smtClean="0">
                <a:solidFill>
                  <a:srgbClr val="0099CC"/>
                </a:solidFill>
              </a:rPr>
              <a:t>DBMS plus an application generator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DBMS creates, processes, and administers Microsoft Access databases.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application generator includes query, form, and report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Microsoft Access DBMS engine is called the </a:t>
            </a:r>
            <a:r>
              <a:rPr lang="en-US" sz="2800" b="1" dirty="0" smtClean="0">
                <a:solidFill>
                  <a:srgbClr val="0099CC"/>
                </a:solidFill>
              </a:rPr>
              <a:t>Access Data Engine (ADE)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Microsoft Access 2000 thru 2010 can be used as an application generator for the </a:t>
            </a:r>
            <a:r>
              <a:rPr lang="en-US" sz="2800" b="1" dirty="0" smtClean="0">
                <a:solidFill>
                  <a:srgbClr val="0099CC"/>
                </a:solidFill>
              </a:rPr>
              <a:t>Microsoft SQL Server DBMS</a:t>
            </a:r>
            <a:r>
              <a:rPr lang="en-US" sz="2800" dirty="0" smtClean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D50A568C-BB6E-48BE-808C-6B3641114E95}" type="slidenum">
              <a:rPr lang="en-US">
                <a:latin typeface="Arial" charset="0"/>
                <a:cs typeface="Arial" charset="0"/>
              </a:rPr>
              <a:pPr/>
              <a:t>20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Enterprise-Class Database Systems</a:t>
            </a:r>
          </a:p>
        </p:txBody>
      </p:sp>
      <p:pic>
        <p:nvPicPr>
          <p:cNvPr id="62466" name="Picture 3" descr="C:\Users\Auer.WWU\Auer-Projects\Kroenke-Auer-Projects\Kroenke-Auer-DBP-e11\DBP-e11-Supplements\Images\Chapter01\Fig1-1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9425" y="1600200"/>
            <a:ext cx="8185150" cy="4113213"/>
          </a:xfrm>
        </p:spPr>
      </p:pic>
      <p:sp>
        <p:nvSpPr>
          <p:cNvPr id="624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57A6BEB5-B72E-4F22-99B0-AD890B9E4FEB}" type="slidenum">
              <a:rPr lang="en-US">
                <a:latin typeface="Arial" charset="0"/>
                <a:cs typeface="Arial" charset="0"/>
              </a:rPr>
              <a:pPr/>
              <a:t>21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Prominent DBMS Products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hlinkClick r:id="rId3"/>
              </a:rPr>
              <a:t>Microsoft Access 2013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4"/>
              </a:rPr>
              <a:t>Microsoft SQL Server 2012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sz="3200" dirty="0" smtClean="0">
                <a:hlinkClick r:id="rId5"/>
              </a:rPr>
              <a:t>Microsoft SQL Server 2012 Express</a:t>
            </a:r>
            <a:endParaRPr lang="en-US" sz="3200" dirty="0" smtClean="0"/>
          </a:p>
          <a:p>
            <a:pPr eaLnBrk="1" hangingPunct="1"/>
            <a:r>
              <a:rPr lang="en-US" dirty="0" smtClean="0">
                <a:hlinkClick r:id="rId6"/>
              </a:rPr>
              <a:t>Oracle Corporation Oracle Database 11</a:t>
            </a:r>
            <a:r>
              <a:rPr lang="en-US" i="1" dirty="0" smtClean="0">
                <a:hlinkClick r:id="rId6"/>
              </a:rPr>
              <a:t>g</a:t>
            </a:r>
            <a:r>
              <a:rPr lang="en-US" dirty="0" smtClean="0">
                <a:hlinkClick r:id="rId6"/>
              </a:rPr>
              <a:t> Release 2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7"/>
              </a:rPr>
              <a:t>MySQL 5.6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8"/>
              </a:rPr>
              <a:t>IBM DB2</a:t>
            </a:r>
            <a:endParaRPr lang="en-US" dirty="0" smtClean="0"/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5CC0D7D3-B022-4AAE-B45C-18BEFBFCEFA0}" type="slidenum">
              <a:rPr lang="en-US">
                <a:latin typeface="Arial" charset="0"/>
                <a:cs typeface="Arial" charset="0"/>
              </a:rPr>
              <a:pPr/>
              <a:t>22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1828800"/>
            <a:ext cx="82407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DBMS Power vs. Ease of Use</a:t>
            </a: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D5DC5BF2-EE9D-4FC7-9CED-271A60E965C2}" type="slidenum">
              <a:rPr lang="en-US">
                <a:latin typeface="Arial" charset="0"/>
                <a:cs typeface="Arial" charset="0"/>
              </a:rPr>
              <a:pPr/>
              <a:t>23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Three Types of Database Design</a:t>
            </a:r>
          </a:p>
        </p:txBody>
      </p:sp>
      <p:pic>
        <p:nvPicPr>
          <p:cNvPr id="686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6849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E4DA1061-9BED-430E-A5B6-CC6241FA5C66}" type="slidenum">
              <a:rPr lang="en-US">
                <a:latin typeface="Arial" charset="0"/>
                <a:cs typeface="Arial" charset="0"/>
              </a:rPr>
              <a:pPr/>
              <a:t>24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Database Design from Existing Data</a:t>
            </a:r>
          </a:p>
        </p:txBody>
      </p:sp>
      <p:pic>
        <p:nvPicPr>
          <p:cNvPr id="7065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100" y="1543050"/>
            <a:ext cx="52959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5C751B99-40FC-4A6B-8996-58CA0954F026}" type="slidenum">
              <a:rPr lang="en-US">
                <a:latin typeface="Arial" charset="0"/>
                <a:cs typeface="Arial" charset="0"/>
              </a:rPr>
              <a:pPr/>
              <a:t>25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 Import: One or Two Tables?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30480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1800" dirty="0" smtClean="0"/>
              <a:t>This is an important decision, and based on a set of rules known as </a:t>
            </a:r>
            <a:r>
              <a:rPr lang="en-US" sz="1800" dirty="0" smtClean="0">
                <a:solidFill>
                  <a:srgbClr val="0099CC"/>
                </a:solidFill>
              </a:rPr>
              <a:t>normalization</a:t>
            </a:r>
            <a:r>
              <a:rPr lang="en-US" sz="1800" dirty="0" smtClean="0"/>
              <a:t> (which is covered in Chapter 3).</a:t>
            </a:r>
          </a:p>
        </p:txBody>
      </p:sp>
      <p:pic>
        <p:nvPicPr>
          <p:cNvPr id="7270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676400"/>
            <a:ext cx="53800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750E83CB-404A-4FE0-A26A-044A598887F5}" type="slidenum">
              <a:rPr lang="en-US">
                <a:latin typeface="Arial" charset="0"/>
                <a:cs typeface="Arial" charset="0"/>
              </a:rPr>
              <a:pPr/>
              <a:t>26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 Design from New Systems Development</a:t>
            </a:r>
          </a:p>
        </p:txBody>
      </p:sp>
      <p:sp>
        <p:nvSpPr>
          <p:cNvPr id="74754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74755" name="Text Box 7"/>
          <p:cNvSpPr txBox="1">
            <a:spLocks noChangeArrowheads="1"/>
          </p:cNvSpPr>
          <p:nvPr/>
        </p:nvSpPr>
        <p:spPr bwMode="auto">
          <a:xfrm>
            <a:off x="533400" y="541020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99CC"/>
                </a:solidFill>
              </a:rPr>
              <a:t>Entity-Relationship data modeling </a:t>
            </a:r>
            <a:r>
              <a:rPr lang="en-US" dirty="0"/>
              <a:t>is covered in Chapter 5, and </a:t>
            </a:r>
            <a:r>
              <a:rPr lang="en-US" dirty="0">
                <a:solidFill>
                  <a:srgbClr val="0099CC"/>
                </a:solidFill>
              </a:rPr>
              <a:t>data model transformations to database designs</a:t>
            </a:r>
            <a:r>
              <a:rPr lang="en-US" dirty="0"/>
              <a:t> are covered in Chapter 6.</a:t>
            </a:r>
          </a:p>
        </p:txBody>
      </p:sp>
      <p:pic>
        <p:nvPicPr>
          <p:cNvPr id="74756" name="Picture 3" descr="C:\Users\Auer.WWU\Auer-Projects\Kroenke-Auer-Projects\Kroenke-Auer-DBP-e11\DBP-e11-Supplements\Images\Chapter01\Fig1-2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19225" y="1524000"/>
            <a:ext cx="6297613" cy="3657600"/>
          </a:xfrm>
        </p:spPr>
      </p:pic>
      <p:sp>
        <p:nvSpPr>
          <p:cNvPr id="747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747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28B7F000-61ED-4F14-88B4-275E140EF482}" type="slidenum">
              <a:rPr lang="en-US">
                <a:latin typeface="Arial" charset="0"/>
                <a:cs typeface="Arial" charset="0"/>
              </a:rPr>
              <a:pPr/>
              <a:t>27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Database Design from Database Redesign</a:t>
            </a:r>
          </a:p>
        </p:txBody>
      </p:sp>
      <p:sp>
        <p:nvSpPr>
          <p:cNvPr id="76802" name="Text Box 6"/>
          <p:cNvSpPr txBox="1">
            <a:spLocks noChangeArrowheads="1"/>
          </p:cNvSpPr>
          <p:nvPr/>
        </p:nvSpPr>
        <p:spPr bwMode="auto">
          <a:xfrm>
            <a:off x="533400" y="1676400"/>
            <a:ext cx="2743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99CC"/>
                </a:solidFill>
              </a:rPr>
              <a:t>Database redesign</a:t>
            </a:r>
            <a:r>
              <a:rPr lang="en-US" dirty="0"/>
              <a:t> is covered in Chapter 8, after coverage of SQL in Chapter </a:t>
            </a:r>
            <a:r>
              <a:rPr lang="en-US" dirty="0" smtClean="0"/>
              <a:t>7.</a:t>
            </a:r>
            <a:endParaRPr lang="en-US" dirty="0"/>
          </a:p>
        </p:txBody>
      </p:sp>
      <p:pic>
        <p:nvPicPr>
          <p:cNvPr id="76803" name="Picture 3" descr="C:\Users\Auer.WWU\Auer-Projects\Kroenke-Auer-Projects\Kroenke-Auer-DBP-e11\DBP-e11-Supplements\Images\Chapter01\Fig1-2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49663" y="1676400"/>
            <a:ext cx="4740275" cy="4248150"/>
          </a:xfrm>
        </p:spPr>
      </p:pic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C0352AB8-DE5F-4F36-B3A6-663B217D06CC}" type="slidenum">
              <a:rPr lang="en-US">
                <a:latin typeface="Arial" charset="0"/>
                <a:cs typeface="Arial" charset="0"/>
              </a:rPr>
              <a:pPr/>
              <a:t>28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657600" cy="5745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 Brief History of Database Processing</a:t>
            </a:r>
            <a:br>
              <a:rPr lang="en-US" sz="3600" dirty="0" smtClean="0"/>
            </a:br>
            <a:r>
              <a:rPr lang="en-US" sz="3600" dirty="0" smtClean="0"/>
              <a:t>I</a:t>
            </a:r>
          </a:p>
        </p:txBody>
      </p:sp>
      <p:pic>
        <p:nvPicPr>
          <p:cNvPr id="829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04800"/>
            <a:ext cx="46482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F2BA6852-444D-48B7-B400-C406FA780AEE}" type="slidenum">
              <a:rPr lang="en-US">
                <a:latin typeface="Arial" charset="0"/>
                <a:cs typeface="Arial" charset="0"/>
              </a:rPr>
              <a:pPr/>
              <a:t>29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486" y="1466850"/>
            <a:ext cx="7021714" cy="4765714"/>
          </a:xfrm>
          <a:prstGeom prst="rect">
            <a:avLst/>
          </a:prstGeom>
        </p:spPr>
      </p:pic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in Tables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7E02A1E8-A9D2-4C81-92BC-4D8D56CC66DA}" type="slidenum">
              <a:rPr lang="en-US">
                <a:latin typeface="Arial" charset="0"/>
                <a:cs typeface="Arial" charset="0"/>
              </a:rPr>
              <a:pPr/>
              <a:t>3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657600" cy="5745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 Brief History of Database Processing</a:t>
            </a:r>
            <a:br>
              <a:rPr lang="en-US" sz="3600" dirty="0" smtClean="0"/>
            </a:br>
            <a:r>
              <a:rPr lang="en-US" sz="3600" dirty="0" smtClean="0"/>
              <a:t>II</a:t>
            </a:r>
          </a:p>
        </p:txBody>
      </p:sp>
      <p:pic>
        <p:nvPicPr>
          <p:cNvPr id="849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04800"/>
            <a:ext cx="464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5C4F8DC9-C5CC-4FB9-ABCF-6F80D04372D0}" type="slidenum">
              <a:rPr lang="en-US">
                <a:latin typeface="Arial" charset="0"/>
                <a:cs typeface="Arial" charset="0"/>
              </a:rPr>
              <a:pPr/>
              <a:t>30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5" y="609600"/>
            <a:ext cx="4630349" cy="4106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Relational Database Model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dominant database model is the </a:t>
            </a:r>
            <a:r>
              <a:rPr lang="en-US" b="1" dirty="0" smtClean="0">
                <a:solidFill>
                  <a:srgbClr val="0099CC"/>
                </a:solidFill>
              </a:rPr>
              <a:t>relational database model</a:t>
            </a:r>
            <a:r>
              <a:rPr lang="en-US" dirty="0" smtClean="0">
                <a:cs typeface="Arial" charset="0"/>
              </a:rPr>
              <a:t>—</a:t>
            </a:r>
            <a:r>
              <a:rPr lang="en-US" dirty="0" smtClean="0"/>
              <a:t>all current major DBMS products are based on it.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was created by IBM engineer </a:t>
            </a:r>
            <a:r>
              <a:rPr lang="en-US" b="1" dirty="0" smtClean="0">
                <a:solidFill>
                  <a:srgbClr val="0099CC"/>
                </a:solidFill>
              </a:rPr>
              <a:t>E. F. Codd</a:t>
            </a:r>
            <a:r>
              <a:rPr lang="en-US" dirty="0" smtClean="0"/>
              <a:t> in 1970.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was based on mathematics called </a:t>
            </a:r>
            <a:r>
              <a:rPr lang="en-US" b="1" dirty="0" smtClean="0">
                <a:solidFill>
                  <a:srgbClr val="0099CC"/>
                </a:solidFill>
              </a:rPr>
              <a:t>relational algebra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text examines and explains the relational database model.</a:t>
            </a:r>
          </a:p>
        </p:txBody>
      </p:sp>
      <p:sp>
        <p:nvSpPr>
          <p:cNvPr id="870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67F9846B-F716-4B53-9AEB-54C4C7BFCB9F}" type="slidenum">
              <a:rPr lang="en-US">
                <a:latin typeface="Arial" charset="0"/>
                <a:cs typeface="Arial" charset="0"/>
              </a:rPr>
              <a:pPr/>
              <a:t>31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507321"/>
            <a:ext cx="6761650" cy="4741079"/>
          </a:xfrm>
          <a:prstGeom prst="rect">
            <a:avLst/>
          </a:prstGeom>
        </p:spPr>
      </p:pic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Key Characteristic of Databases: Related Tables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F3461E01-365D-4484-905F-D2AFB7B68AD4}" type="slidenum">
              <a:rPr lang="en-US">
                <a:latin typeface="Arial" charset="0"/>
                <a:cs typeface="Arial" charset="0"/>
              </a:rPr>
              <a:pPr/>
              <a:t>4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Naming Conventions in this Textbook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Table names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are written with all capital letters:</a:t>
            </a:r>
          </a:p>
          <a:p>
            <a:pPr lvl="1" eaLnBrk="1" hangingPunct="1"/>
            <a:r>
              <a:rPr lang="en-US" dirty="0" smtClean="0"/>
              <a:t>STUDENT, CLASS, GRADE</a:t>
            </a:r>
          </a:p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Column names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are written with an initial capital letter, and compound names are written with a capital letter on each word:</a:t>
            </a:r>
          </a:p>
          <a:p>
            <a:pPr lvl="1" eaLnBrk="1" hangingPunct="1"/>
            <a:r>
              <a:rPr lang="en-US" dirty="0" smtClean="0"/>
              <a:t>Term, Section, ClassNumber, StudentName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F89C541F-E206-4320-A43E-39D1A5EDE9BD}" type="slidenum">
              <a:rPr lang="en-US">
                <a:latin typeface="Arial" charset="0"/>
                <a:cs typeface="Arial" charset="0"/>
              </a:rPr>
              <a:pPr/>
              <a:t>5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Databases Create Information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Data</a:t>
            </a:r>
            <a:r>
              <a:rPr lang="en-US" dirty="0" smtClean="0"/>
              <a:t> = recorded facts and figures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Information</a:t>
            </a:r>
            <a:r>
              <a:rPr lang="en-US" dirty="0" smtClean="0"/>
              <a:t> = knowledge derived from data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Databases record data, but they do so in such a way that we can produce information from the data.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The data on STUDENTs, CLASSes, and GRADEs could produce information about each student’s GPA.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C8711F51-791C-453D-BDDD-D3F01A2D2A8A}" type="slidenum">
              <a:rPr lang="en-US">
                <a:latin typeface="Arial" charset="0"/>
                <a:cs typeface="Arial" charset="0"/>
              </a:rPr>
              <a:pPr/>
              <a:t>6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Components of a Database System</a:t>
            </a:r>
          </a:p>
        </p:txBody>
      </p:sp>
      <p:pic>
        <p:nvPicPr>
          <p:cNvPr id="33794" name="Picture 4" descr="C:\Users\Auer.WWU\Auer-Projects\Kroenke-Auer-Projects\Kroenke-Auer-DBP-e11\DBP-e11-Supplements\Images\Chapter01\Fig1-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1981200"/>
            <a:ext cx="6815138" cy="1971675"/>
          </a:xfrm>
        </p:spPr>
      </p:pic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7A5E8F8A-90E0-434E-A5CA-CC4FA318BACF}" type="slidenum">
              <a:rPr lang="en-US">
                <a:latin typeface="Arial" charset="0"/>
                <a:cs typeface="Arial" charset="0"/>
              </a:rPr>
              <a:pPr/>
              <a:t>7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Components of a Database System with SQL</a:t>
            </a:r>
          </a:p>
        </p:txBody>
      </p:sp>
      <p:pic>
        <p:nvPicPr>
          <p:cNvPr id="35842" name="Picture 2" descr="C:\Users\Auer.WWU\Auer-Projects\Kroenke-Auer-Projects\Kroenke-Auer-DBP-e11\DBP-e11-Supplements\Images\Chapter01\Fig1-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057400"/>
            <a:ext cx="6911975" cy="2705100"/>
          </a:xfrm>
        </p:spPr>
      </p:pic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8FAAD18A-56A4-4BC5-A55E-76CC574D4D37}" type="slidenum">
              <a:rPr lang="en-US">
                <a:latin typeface="Arial" charset="0"/>
                <a:cs typeface="Arial" charset="0"/>
              </a:rPr>
              <a:pPr/>
              <a:t>8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Applications, the DBMS, and SQL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Applications</a:t>
            </a:r>
            <a:r>
              <a:rPr lang="en-US" dirty="0" smtClean="0"/>
              <a:t> are the computer programs that users work with.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99CC"/>
                </a:solidFill>
              </a:rPr>
              <a:t>Database Management System (DBMS)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creates, processes, and administers databases.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Structured Query Language (SQL)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is an internationally recognized standard database language that is used by all commercial DBMSs.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CST2355 – Database Systems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466B96AD-9464-41B9-8DFA-B3D2C1388828}" type="slidenum">
              <a:rPr lang="en-US">
                <a:latin typeface="Arial" charset="0"/>
                <a:cs typeface="Arial" charset="0"/>
              </a:rPr>
              <a:pPr/>
              <a:t>9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784</Words>
  <Application>Microsoft Office PowerPoint</Application>
  <PresentationFormat>On-screen Show (4:3)</PresentationFormat>
  <Paragraphs>139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 David M. Kroenke and David J. Auer Database Processing: Fundamentals, Design, and Implementation </vt:lpstr>
      <vt:lpstr>The Characteristics of Databases</vt:lpstr>
      <vt:lpstr>Data in Tables</vt:lpstr>
      <vt:lpstr>The Key Characteristic of Databases: Related Tables</vt:lpstr>
      <vt:lpstr>Naming Conventions in this Textbook</vt:lpstr>
      <vt:lpstr>Databases Create Information</vt:lpstr>
      <vt:lpstr>Components of a Database System</vt:lpstr>
      <vt:lpstr>Components of a Database System with SQL</vt:lpstr>
      <vt:lpstr>Applications, the DBMS, and SQL</vt:lpstr>
      <vt:lpstr>Database Applications</vt:lpstr>
      <vt:lpstr>Database Applications—Forms</vt:lpstr>
      <vt:lpstr>Database Applications—Queries</vt:lpstr>
      <vt:lpstr>Database—Reports</vt:lpstr>
      <vt:lpstr>The DBMS</vt:lpstr>
      <vt:lpstr>The Database</vt:lpstr>
      <vt:lpstr>Typical Metadata Tables</vt:lpstr>
      <vt:lpstr>Database Contents</vt:lpstr>
      <vt:lpstr>Personal Database Systems: Microsoft Access</vt:lpstr>
      <vt:lpstr>Microsoft Access</vt:lpstr>
      <vt:lpstr>What Is Microsoft Access?</vt:lpstr>
      <vt:lpstr>Enterprise-Class Database Systems</vt:lpstr>
      <vt:lpstr>Prominent DBMS Products</vt:lpstr>
      <vt:lpstr>DBMS Power vs. Ease of Use</vt:lpstr>
      <vt:lpstr>Three Types of Database Design</vt:lpstr>
      <vt:lpstr>Database Design from Existing Data</vt:lpstr>
      <vt:lpstr>Data Import: One or Two Tables?</vt:lpstr>
      <vt:lpstr>Database Design from New Systems Development</vt:lpstr>
      <vt:lpstr>Database Design from Database Redesign</vt:lpstr>
      <vt:lpstr>A Brief History of Database Processing I</vt:lpstr>
      <vt:lpstr>A Brief History of Database Processing II</vt:lpstr>
      <vt:lpstr>The Relational Database Model</vt:lpstr>
    </vt:vector>
  </TitlesOfParts>
  <Company>Western 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DBP-e13-PPT-Chapter-01</dc:title>
  <dc:creator>David J. Auer</dc:creator>
  <cp:lastModifiedBy>Mobile Computing Client</cp:lastModifiedBy>
  <cp:revision>75</cp:revision>
  <dcterms:created xsi:type="dcterms:W3CDTF">2005-01-24T23:48:45Z</dcterms:created>
  <dcterms:modified xsi:type="dcterms:W3CDTF">2015-01-06T01:28:37Z</dcterms:modified>
</cp:coreProperties>
</file>