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806" r:id="rId2"/>
  </p:sldMasterIdLst>
  <p:notesMasterIdLst>
    <p:notesMasterId r:id="rId47"/>
  </p:notesMasterIdLst>
  <p:sldIdLst>
    <p:sldId id="282" r:id="rId3"/>
    <p:sldId id="359" r:id="rId4"/>
    <p:sldId id="283" r:id="rId5"/>
    <p:sldId id="277" r:id="rId6"/>
    <p:sldId id="402" r:id="rId7"/>
    <p:sldId id="365" r:id="rId8"/>
    <p:sldId id="416" r:id="rId9"/>
    <p:sldId id="285" r:id="rId10"/>
    <p:sldId id="347" r:id="rId11"/>
    <p:sldId id="327" r:id="rId12"/>
    <p:sldId id="328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349" r:id="rId29"/>
    <p:sldId id="356" r:id="rId30"/>
    <p:sldId id="377" r:id="rId31"/>
    <p:sldId id="418" r:id="rId32"/>
    <p:sldId id="357" r:id="rId33"/>
    <p:sldId id="286" r:id="rId34"/>
    <p:sldId id="380" r:id="rId35"/>
    <p:sldId id="421" r:id="rId36"/>
    <p:sldId id="287" r:id="rId37"/>
    <p:sldId id="385" r:id="rId38"/>
    <p:sldId id="386" r:id="rId39"/>
    <p:sldId id="425" r:id="rId40"/>
    <p:sldId id="289" r:id="rId41"/>
    <p:sldId id="390" r:id="rId42"/>
    <p:sldId id="430" r:id="rId43"/>
    <p:sldId id="362" r:id="rId44"/>
    <p:sldId id="363" r:id="rId45"/>
    <p:sldId id="364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e Stephenson" initials="KS" lastIdx="1" clrIdx="0">
    <p:extLst>
      <p:ext uri="{19B8F6BF-5375-455C-9EA6-DF929625EA0E}">
        <p15:presenceInfo xmlns:p15="http://schemas.microsoft.com/office/powerpoint/2012/main" userId="ee04d55295aa6b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9966"/>
    <a:srgbClr val="0099CC"/>
    <a:srgbClr val="00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387" autoAdjust="0"/>
    <p:restoredTop sz="94660"/>
  </p:normalViewPr>
  <p:slideViewPr>
    <p:cSldViewPr>
      <p:cViewPr>
        <p:scale>
          <a:sx n="76" d="100"/>
          <a:sy n="76" d="100"/>
        </p:scale>
        <p:origin x="948" y="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999EFF-B461-43B8-AB43-3238048203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28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50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130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163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34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53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81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65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624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146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5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53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07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372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753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305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6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877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701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751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430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4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17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361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1445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2912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2719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640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511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384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08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65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6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252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9675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887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9415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330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02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70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9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39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10A-</a:t>
            </a:r>
            <a:fld id="{487B5A8A-5C86-40AF-8282-0C0D8EF18727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9107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10-</a:t>
            </a:r>
            <a:fld id="{3EC6BA04-A81F-405A-B5F8-461509A390E3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5364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10-</a:t>
            </a:r>
            <a:fld id="{90DDC4C8-F6D0-473B-870C-94D4DD0713A8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2961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943600" cy="476250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10-</a:t>
            </a:r>
            <a:fld id="{158E16D9-2E33-4FB4-BE63-3F354CF9FD64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8374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10-</a:t>
            </a:r>
            <a:fld id="{3D17DD6B-B25E-41D0-84E2-CC9BF5AD9F6D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427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10-</a:t>
            </a:r>
            <a:fld id="{EAC31451-F9A4-42D9-8E8C-62A2E9F934FD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10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10-</a:t>
            </a:r>
            <a:fld id="{DD095F4B-FCA4-4891-BF08-9B023B645CD4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028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10-</a:t>
            </a:r>
            <a:fld id="{9691483E-EDD8-4AD4-86EA-4F68188A7735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24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10-</a:t>
            </a:r>
            <a:fld id="{1F204D82-0973-4D35-BE83-7F44AAF745E7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609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10-</a:t>
            </a:r>
            <a:fld id="{7D2B2892-3C04-4067-9CE1-F157AD0AD9FC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52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10-</a:t>
            </a:r>
            <a:fld id="{B7695D10-3EDA-4176-9183-5866B998C5D1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459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10-</a:t>
            </a:r>
            <a:fld id="{A02B336F-6ED2-4132-B33E-DD66D203D76A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259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10-</a:t>
            </a:r>
            <a:fld id="{545F0D31-5B4B-408E-9F79-33DB6A9F44BE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9612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41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C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CC"/>
                </a:solidFill>
              </a:defRPr>
            </a:lvl1pPr>
          </a:lstStyle>
          <a:p>
            <a:r>
              <a:rPr lang="en-US" dirty="0" smtClean="0"/>
              <a:t>10A-</a:t>
            </a:r>
            <a:fld id="{FFEE26CD-1A04-4A4E-A99B-C71A39F7E3FD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41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C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CC"/>
                </a:solidFill>
              </a:defRPr>
            </a:lvl1pPr>
          </a:lstStyle>
          <a:p>
            <a:r>
              <a:rPr lang="en-US" dirty="0" smtClean="0"/>
              <a:t>10-</a:t>
            </a:r>
            <a:fld id="{A3C72450-ADBD-4EAC-955B-5DFEB88C5FF0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1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800" b="1" dirty="0" smtClean="0">
                <a:solidFill>
                  <a:srgbClr val="0099CC"/>
                </a:solidFill>
              </a:rPr>
              <a:t>Indexes</a:t>
            </a:r>
            <a:r>
              <a:rPr lang="en-US" sz="2800" dirty="0" smtClean="0"/>
              <a:t> are special data structures used to improve database performance.</a:t>
            </a:r>
          </a:p>
          <a:p>
            <a:pPr eaLnBrk="1" hangingPunct="1"/>
            <a:r>
              <a:rPr lang="en-US" sz="2800" dirty="0" smtClean="0"/>
              <a:t>SQL Server and MySQL Server automatically create an index on all primary and foreign keys.</a:t>
            </a:r>
          </a:p>
          <a:p>
            <a:pPr eaLnBrk="1" hangingPunct="1"/>
            <a:r>
              <a:rPr lang="en-US" sz="2800" dirty="0" smtClean="0"/>
              <a:t>Additional indexes may be assigned on other columns that are:</a:t>
            </a:r>
          </a:p>
          <a:p>
            <a:pPr lvl="1" eaLnBrk="1" hangingPunct="1"/>
            <a:r>
              <a:rPr lang="en-US" sz="2400" dirty="0" smtClean="0"/>
              <a:t>Frequently used in WHERE clauses.</a:t>
            </a:r>
          </a:p>
          <a:p>
            <a:pPr lvl="1" eaLnBrk="1" hangingPunct="1"/>
            <a:r>
              <a:rPr lang="en-US" sz="2400" dirty="0" smtClean="0"/>
              <a:t>Used for sorting data.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10A-</a:t>
            </a:r>
            <a:fld id="{EAC31451-F9A4-42D9-8E8C-62A2E9F934FD}" type="slidenum">
              <a:rPr lang="en-US" smtClean="0"/>
              <a:pPr/>
              <a:t>1</a:t>
            </a:fld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SQL Server - Application </a:t>
            </a:r>
            <a:r>
              <a:rPr lang="en-US" dirty="0" smtClean="0"/>
              <a:t>Logic:</a:t>
            </a:r>
            <a:br>
              <a:rPr lang="en-US" dirty="0" smtClean="0"/>
            </a:br>
            <a:r>
              <a:rPr lang="en-US" sz="3600" dirty="0" smtClean="0"/>
              <a:t>T-SQL Control of Flow Statements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9718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IF…ELSE</a:t>
            </a:r>
          </a:p>
          <a:p>
            <a:pPr eaLnBrk="1" hangingPunct="1"/>
            <a:r>
              <a:rPr lang="en-US" sz="2800" smtClean="0"/>
              <a:t>BEGIN</a:t>
            </a:r>
            <a:r>
              <a:rPr lang="en-US" sz="2800" smtClean="0">
                <a:cs typeface="Arial" panose="020B0604020202020204" pitchFamily="34" charset="0"/>
              </a:rPr>
              <a:t>…</a:t>
            </a:r>
            <a:r>
              <a:rPr lang="en-US" sz="2800" smtClean="0"/>
              <a:t>END</a:t>
            </a:r>
          </a:p>
          <a:p>
            <a:pPr eaLnBrk="1" hangingPunct="1"/>
            <a:r>
              <a:rPr lang="en-US" sz="2800" smtClean="0"/>
              <a:t>WHILE</a:t>
            </a:r>
          </a:p>
          <a:p>
            <a:pPr eaLnBrk="1" hangingPunct="1"/>
            <a:r>
              <a:rPr lang="en-US" sz="2800" smtClean="0"/>
              <a:t>RETURN</a:t>
            </a:r>
            <a:endParaRPr lang="en-US" sz="2400" smtClean="0"/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484313"/>
            <a:ext cx="4140200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63" y="4418013"/>
            <a:ext cx="4325937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10A-</a:t>
            </a:r>
            <a:fld id="{EAC31451-F9A4-42D9-8E8C-62A2E9F934FD}" type="slidenum">
              <a:rPr lang="en-US" smtClean="0"/>
              <a:pPr/>
              <a:t>10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SQL Server - Application </a:t>
            </a:r>
            <a:r>
              <a:rPr lang="en-US" dirty="0" smtClean="0"/>
              <a:t>Logic:</a:t>
            </a:r>
            <a:br>
              <a:rPr lang="en-US" dirty="0" smtClean="0"/>
            </a:br>
            <a:r>
              <a:rPr lang="en-US" sz="3600" dirty="0" smtClean="0"/>
              <a:t>T-SQL Cursor Statements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DECLARE CURSOR</a:t>
            </a:r>
          </a:p>
          <a:p>
            <a:pPr eaLnBrk="1" hangingPunct="1"/>
            <a:r>
              <a:rPr lang="en-US" sz="2800" smtClean="0"/>
              <a:t>OPEN</a:t>
            </a:r>
          </a:p>
          <a:p>
            <a:pPr eaLnBrk="1" hangingPunct="1"/>
            <a:r>
              <a:rPr lang="en-US" sz="2800" smtClean="0"/>
              <a:t>FETCH</a:t>
            </a:r>
          </a:p>
          <a:p>
            <a:pPr eaLnBrk="1" hangingPunct="1"/>
            <a:r>
              <a:rPr lang="en-US" sz="2800" smtClean="0"/>
              <a:t>CLOSE</a:t>
            </a:r>
          </a:p>
          <a:p>
            <a:pPr eaLnBrk="1" hangingPunct="1"/>
            <a:r>
              <a:rPr lang="en-US" sz="2800" smtClean="0"/>
              <a:t>DEALLOCATE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360680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92475"/>
            <a:ext cx="42672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10A-</a:t>
            </a:r>
            <a:fld id="{EAC31451-F9A4-42D9-8E8C-62A2E9F934FD}" type="slidenum">
              <a:rPr lang="en-US" smtClean="0"/>
              <a:pPr/>
              <a:t>11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Oracle - Application Logic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Oracle Database implements the </a:t>
            </a:r>
            <a:r>
              <a:rPr lang="en-US" sz="2800" b="1" smtClean="0">
                <a:solidFill>
                  <a:srgbClr val="0099CC"/>
                </a:solidFill>
              </a:rPr>
              <a:t>SQL/Persistent Stored Modules (SQL/PSM) </a:t>
            </a:r>
            <a:r>
              <a:rPr lang="en-US" sz="2800" smtClean="0"/>
              <a:t>standard in the Oracle Database </a:t>
            </a:r>
            <a:r>
              <a:rPr lang="en-US" sz="2800" b="1" smtClean="0">
                <a:solidFill>
                  <a:srgbClr val="0099CC"/>
                </a:solidFill>
              </a:rPr>
              <a:t>Procedural Language/SQL (PL/SQL)</a:t>
            </a:r>
            <a:r>
              <a:rPr lang="en-US" sz="2800" smtClean="0"/>
              <a:t>.</a:t>
            </a:r>
          </a:p>
          <a:p>
            <a:pPr eaLnBrk="1" hangingPunct="1"/>
            <a:r>
              <a:rPr lang="en-US" sz="2800" smtClean="0"/>
              <a:t>Oracle Database also supports the use of the Java programming language for writing Oracle Database functions, stored procedures and triggers.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10B-</a:t>
            </a:r>
            <a:fld id="{3D17DD6B-B25E-41D0-84E2-CC9BF5AD9F6D}" type="slidenum">
              <a:rPr lang="en-US" smtClean="0"/>
              <a:pPr/>
              <a:t>12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Oracle - Application Logic II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Oracle database applications can be processed using: </a:t>
            </a:r>
          </a:p>
          <a:p>
            <a:pPr lvl="1" eaLnBrk="1" hangingPunct="1"/>
            <a:r>
              <a:rPr lang="en-US" sz="2400" smtClean="0"/>
              <a:t>Programming languages to invoke DBMS commands</a:t>
            </a:r>
          </a:p>
          <a:p>
            <a:pPr lvl="1" eaLnBrk="1" hangingPunct="1"/>
            <a:r>
              <a:rPr lang="en-US" sz="2400" smtClean="0"/>
              <a:t>The SQL*Plus Command Line utility to invoke database commands stored in .sql files</a:t>
            </a:r>
          </a:p>
          <a:p>
            <a:pPr lvl="1" eaLnBrk="1" hangingPunct="1"/>
            <a:r>
              <a:rPr lang="en-US" sz="2400" smtClean="0"/>
              <a:t>The SQL Developer to invoke database commands stored in .sql files</a:t>
            </a:r>
          </a:p>
          <a:p>
            <a:pPr lvl="1" eaLnBrk="1" hangingPunct="1"/>
            <a:r>
              <a:rPr lang="en-US" sz="2400" smtClean="0"/>
              <a:t>Stored procedures</a:t>
            </a:r>
          </a:p>
          <a:p>
            <a:pPr lvl="1" eaLnBrk="1" hangingPunct="1"/>
            <a:r>
              <a:rPr lang="en-US" sz="2400" smtClean="0"/>
              <a:t>Triggers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10B-</a:t>
            </a:r>
            <a:fld id="{3D17DD6B-B25E-41D0-84E2-CC9BF5AD9F6D}" type="slidenum">
              <a:rPr lang="en-US" smtClean="0"/>
              <a:pPr/>
              <a:t>13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Oracle - Application Logic:</a:t>
            </a:r>
            <a:br>
              <a:rPr lang="en-US" dirty="0" smtClean="0"/>
            </a:br>
            <a:r>
              <a:rPr lang="en-US" sz="3600" dirty="0" smtClean="0"/>
              <a:t>Parameters and Variables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1905000"/>
          </a:xfrm>
        </p:spPr>
        <p:txBody>
          <a:bodyPr/>
          <a:lstStyle/>
          <a:p>
            <a:pPr eaLnBrk="1" hangingPunct="1"/>
            <a:r>
              <a:rPr lang="en-US" sz="2800" smtClean="0"/>
              <a:t>A parameter is a value passed to a stored procedure.</a:t>
            </a:r>
          </a:p>
          <a:p>
            <a:pPr eaLnBrk="1" hangingPunct="1"/>
            <a:r>
              <a:rPr lang="en-US" sz="2800" smtClean="0"/>
              <a:t>A variable is a value used within the stored procedure.</a:t>
            </a:r>
          </a:p>
        </p:txBody>
      </p:sp>
      <p:pic>
        <p:nvPicPr>
          <p:cNvPr id="716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3667125"/>
            <a:ext cx="51149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10B-</a:t>
            </a:r>
            <a:fld id="{3D17DD6B-B25E-41D0-84E2-CC9BF5AD9F6D}" type="slidenum">
              <a:rPr lang="en-US" smtClean="0"/>
              <a:pPr/>
              <a:t>14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6694488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Oracle - Application </a:t>
            </a:r>
            <a:r>
              <a:rPr lang="en-US" dirty="0" smtClean="0"/>
              <a:t>Logic:</a:t>
            </a:r>
            <a:br>
              <a:rPr lang="en-US" dirty="0" smtClean="0"/>
            </a:br>
            <a:r>
              <a:rPr lang="en-US" sz="3600" dirty="0" smtClean="0"/>
              <a:t>Oracle Block Structure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1447800"/>
          </a:xfrm>
        </p:spPr>
        <p:txBody>
          <a:bodyPr/>
          <a:lstStyle/>
          <a:p>
            <a:pPr eaLnBrk="1" hangingPunct="1"/>
            <a:r>
              <a:rPr lang="en-US" sz="2800" smtClean="0"/>
              <a:t>Oracle blocks must end with a single slash (/) as a signal to compile and execute the code to create the procedure or trigger: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6705600" y="5486400"/>
            <a:ext cx="1524000" cy="533400"/>
          </a:xfrm>
          <a:prstGeom prst="borderCallout1">
            <a:avLst>
              <a:gd name="adj1" fmla="val 52005"/>
              <a:gd name="adj2" fmla="val -2922"/>
              <a:gd name="adj3" fmla="val -64197"/>
              <a:gd name="adj4" fmla="val -351116"/>
            </a:avLst>
          </a:prstGeom>
          <a:solidFill>
            <a:srgbClr val="CCECFF"/>
          </a:solidFill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This is a slash (/)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10B-</a:t>
            </a:r>
            <a:fld id="{3D17DD6B-B25E-41D0-84E2-CC9BF5AD9F6D}" type="slidenum">
              <a:rPr lang="en-US" smtClean="0"/>
              <a:pPr/>
              <a:t>15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Oracle - Application </a:t>
            </a:r>
            <a:r>
              <a:rPr lang="en-US" dirty="0" smtClean="0"/>
              <a:t>Logic:</a:t>
            </a:r>
            <a:br>
              <a:rPr lang="en-US" dirty="0" smtClean="0"/>
            </a:br>
            <a:r>
              <a:rPr lang="en-US" sz="3600" dirty="0" smtClean="0"/>
              <a:t>Oracle Control of Flow Statements I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IF…THEN…ELSE…END IF</a:t>
            </a:r>
          </a:p>
          <a:p>
            <a:pPr marL="0" indent="0" eaLnBrk="1" hangingPunct="1">
              <a:buFontTx/>
              <a:buNone/>
              <a:defRPr/>
            </a:pPr>
            <a:endParaRPr lang="en-US" sz="2800" dirty="0"/>
          </a:p>
          <a:p>
            <a:pPr marL="0" indent="0" eaLnBrk="1" hangingPunct="1">
              <a:buFontTx/>
              <a:buNone/>
              <a:defRPr/>
            </a:pPr>
            <a:endParaRPr lang="en-US" sz="2800" dirty="0" smtClean="0"/>
          </a:p>
          <a:p>
            <a:pPr marL="0" indent="0" eaLnBrk="1" hangingPunct="1">
              <a:buFontTx/>
              <a:buNone/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IF…ELSIF…END IF</a:t>
            </a:r>
          </a:p>
        </p:txBody>
      </p:sp>
      <p:pic>
        <p:nvPicPr>
          <p:cNvPr id="737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24100"/>
            <a:ext cx="50196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343400"/>
            <a:ext cx="61912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10B-</a:t>
            </a:r>
            <a:fld id="{3D17DD6B-B25E-41D0-84E2-CC9BF5AD9F6D}" type="slidenum">
              <a:rPr lang="en-US" smtClean="0"/>
              <a:pPr/>
              <a:t>16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Oracle - Application </a:t>
            </a:r>
            <a:r>
              <a:rPr lang="en-US" dirty="0" smtClean="0"/>
              <a:t>Logic:</a:t>
            </a:r>
            <a:br>
              <a:rPr lang="en-US" dirty="0" smtClean="0"/>
            </a:br>
            <a:r>
              <a:rPr lang="en-US" sz="3600" dirty="0" smtClean="0"/>
              <a:t>Oracle Control of Flow Statements II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2766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BEGIN</a:t>
            </a:r>
            <a:r>
              <a:rPr lang="en-US" sz="2800" smtClean="0">
                <a:cs typeface="Arial" panose="020B0604020202020204" pitchFamily="34" charset="0"/>
              </a:rPr>
              <a:t>…</a:t>
            </a:r>
            <a:r>
              <a:rPr lang="en-US" sz="2800" smtClean="0"/>
              <a:t>END</a:t>
            </a:r>
          </a:p>
          <a:p>
            <a:pPr eaLnBrk="1" hangingPunct="1"/>
            <a:r>
              <a:rPr lang="en-US" sz="2800" smtClean="0"/>
              <a:t>RETURN</a:t>
            </a:r>
            <a:endParaRPr lang="en-US" sz="2400" smtClean="0"/>
          </a:p>
        </p:txBody>
      </p:sp>
      <p:pic>
        <p:nvPicPr>
          <p:cNvPr id="7475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600200"/>
            <a:ext cx="55340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10B-</a:t>
            </a:r>
            <a:fld id="{3D17DD6B-B25E-41D0-84E2-CC9BF5AD9F6D}" type="slidenum">
              <a:rPr lang="en-US" smtClean="0"/>
              <a:pPr/>
              <a:t>17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Oracle - Application </a:t>
            </a:r>
            <a:r>
              <a:rPr lang="en-US" dirty="0" smtClean="0"/>
              <a:t>Logic:</a:t>
            </a:r>
            <a:br>
              <a:rPr lang="en-US" dirty="0" smtClean="0"/>
            </a:br>
            <a:r>
              <a:rPr lang="en-US" sz="3600" dirty="0" smtClean="0"/>
              <a:t>Oracle Cursor Statements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DECLARE</a:t>
            </a:r>
          </a:p>
          <a:p>
            <a:pPr eaLnBrk="1" hangingPunct="1"/>
            <a:r>
              <a:rPr lang="en-US" sz="2800" smtClean="0"/>
              <a:t>OPEN</a:t>
            </a:r>
          </a:p>
          <a:p>
            <a:pPr eaLnBrk="1" hangingPunct="1"/>
            <a:r>
              <a:rPr lang="en-US" sz="2800" smtClean="0"/>
              <a:t>FETCH</a:t>
            </a:r>
          </a:p>
          <a:p>
            <a:pPr eaLnBrk="1" hangingPunct="1"/>
            <a:r>
              <a:rPr lang="en-US" sz="2800" smtClean="0"/>
              <a:t>LOOP</a:t>
            </a:r>
          </a:p>
          <a:p>
            <a:pPr eaLnBrk="1" hangingPunct="1"/>
            <a:r>
              <a:rPr lang="en-US" sz="2800" smtClean="0"/>
              <a:t>FOR</a:t>
            </a:r>
          </a:p>
          <a:p>
            <a:pPr eaLnBrk="1" hangingPunct="1"/>
            <a:r>
              <a:rPr lang="en-US" sz="2800" smtClean="0"/>
              <a:t>WHILE</a:t>
            </a:r>
          </a:p>
          <a:p>
            <a:pPr eaLnBrk="1" hangingPunct="1"/>
            <a:r>
              <a:rPr lang="en-US" sz="2800" smtClean="0"/>
              <a:t>EXIT WHEN</a:t>
            </a:r>
          </a:p>
          <a:p>
            <a:pPr eaLnBrk="1" hangingPunct="1"/>
            <a:r>
              <a:rPr lang="en-US" sz="2800" smtClean="0"/>
              <a:t>CLOSE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676400"/>
            <a:ext cx="3667125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590800"/>
            <a:ext cx="5459412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10B-</a:t>
            </a:r>
            <a:fld id="{3D17DD6B-B25E-41D0-84E2-CC9BF5AD9F6D}" type="slidenum">
              <a:rPr lang="en-US" smtClean="0"/>
              <a:pPr/>
              <a:t>18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MySQL - Application Logic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MySQL Server implements the </a:t>
            </a:r>
            <a:r>
              <a:rPr lang="en-US" sz="2800" b="1" dirty="0" smtClean="0">
                <a:solidFill>
                  <a:srgbClr val="0099CC"/>
                </a:solidFill>
              </a:rPr>
              <a:t>SQL/Persistent Stored Modules (SQL/PSM)</a:t>
            </a:r>
            <a:r>
              <a:rPr lang="en-US" sz="2800" dirty="0" smtClean="0"/>
              <a:t> standard, but does have a special name for the MySQL variant of SQL—it is just called </a:t>
            </a:r>
            <a:r>
              <a:rPr lang="en-US" sz="2800" b="1" dirty="0" smtClean="0">
                <a:solidFill>
                  <a:srgbClr val="0099CC"/>
                </a:solidFill>
              </a:rPr>
              <a:t>SQL</a:t>
            </a:r>
            <a:r>
              <a:rPr lang="en-US" sz="2800" dirty="0" smtClean="0"/>
              <a:t>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10C-</a:t>
            </a:r>
            <a:fld id="{66CAE269-3BC7-40D2-A5FD-60A2B66A5480}" type="slidenum">
              <a:rPr lang="en-US" smtClean="0"/>
              <a:pPr/>
              <a:t>19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Indexes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Indexes are created to: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Enforce uniqueness on columns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Facilitate sorting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Enable fast retrieval by column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Good candidates for indexes are columns that are frequently used with equal conditions in WHERE clause or in a join.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Examples: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CREATE INDEX </a:t>
            </a:r>
            <a:r>
              <a:rPr lang="en-US" sz="2000" b="1" dirty="0" err="1" smtClean="0">
                <a:solidFill>
                  <a:srgbClr val="0099CC"/>
                </a:solidFill>
                <a:latin typeface="Courier New" panose="02070309020205020404" pitchFamily="49" charset="0"/>
              </a:rPr>
              <a:t>CustNameIdx</a:t>
            </a:r>
            <a:r>
              <a:rPr lang="en-US" sz="20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 ON CUSTOMER(Name);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  CREATE UNIQUE INDEX </a:t>
            </a:r>
            <a:r>
              <a:rPr lang="en-US" sz="2000" b="1" dirty="0" err="1" smtClean="0">
                <a:solidFill>
                  <a:srgbClr val="0099CC"/>
                </a:solidFill>
                <a:latin typeface="Courier New" panose="02070309020205020404" pitchFamily="49" charset="0"/>
              </a:rPr>
              <a:t>WorkUniqueIndex</a:t>
            </a:r>
            <a:r>
              <a:rPr lang="en-US" sz="20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 ON</a:t>
            </a:r>
            <a:br>
              <a:rPr lang="en-US" sz="20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       WORK(Title, Copy, </a:t>
            </a:r>
            <a:r>
              <a:rPr lang="en-US" sz="2000" b="1" dirty="0" err="1" smtClean="0">
                <a:solidFill>
                  <a:srgbClr val="0099CC"/>
                </a:solidFill>
                <a:latin typeface="Courier New" panose="02070309020205020404" pitchFamily="49" charset="0"/>
              </a:rPr>
              <a:t>ArtistID</a:t>
            </a:r>
            <a:r>
              <a:rPr lang="en-US" sz="20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10B-</a:t>
            </a:r>
            <a:fld id="{3D17DD6B-B25E-41D0-84E2-CC9BF5AD9F6D}" type="slidenum">
              <a:rPr lang="en-US" smtClean="0"/>
              <a:pPr/>
              <a:t>2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MySQL - Application Logic</a:t>
            </a:r>
            <a:endParaRPr lang="en-US" dirty="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MySQL Server implements the </a:t>
            </a:r>
            <a:r>
              <a:rPr lang="en-US" sz="2400" b="1" dirty="0">
                <a:solidFill>
                  <a:srgbClr val="0099CC"/>
                </a:solidFill>
              </a:rPr>
              <a:t>SQL/Persistent Stored Modules (SQL/PSM)</a:t>
            </a:r>
            <a:r>
              <a:rPr lang="en-US" sz="2400" dirty="0"/>
              <a:t> </a:t>
            </a:r>
            <a:r>
              <a:rPr lang="en-US" sz="2400" dirty="0" smtClean="0"/>
              <a:t> and is simply called </a:t>
            </a:r>
            <a:r>
              <a:rPr lang="en-US" sz="2400" b="1" dirty="0">
                <a:solidFill>
                  <a:srgbClr val="0099CC"/>
                </a:solidFill>
              </a:rPr>
              <a:t>SQL</a:t>
            </a:r>
            <a:r>
              <a:rPr lang="en-US" sz="2400" dirty="0"/>
              <a:t>!</a:t>
            </a:r>
          </a:p>
          <a:p>
            <a:pPr eaLnBrk="1" hangingPunct="1"/>
            <a:r>
              <a:rPr lang="en-US" sz="2400" dirty="0" smtClean="0"/>
              <a:t>MySQL Server database application can be processed using: </a:t>
            </a:r>
          </a:p>
          <a:p>
            <a:pPr lvl="1" eaLnBrk="1" hangingPunct="1"/>
            <a:r>
              <a:rPr lang="en-US" sz="2000" dirty="0" smtClean="0"/>
              <a:t>Programming languages to invoke SQL Server DBMS commands</a:t>
            </a:r>
          </a:p>
          <a:p>
            <a:pPr lvl="1" eaLnBrk="1" hangingPunct="1"/>
            <a:r>
              <a:rPr lang="en-US" sz="2000" dirty="0" smtClean="0"/>
              <a:t>The MySQL Command Line utility to invoke database commands stored in .</a:t>
            </a:r>
            <a:r>
              <a:rPr lang="en-US" sz="2000" dirty="0" err="1" smtClean="0"/>
              <a:t>sql</a:t>
            </a:r>
            <a:r>
              <a:rPr lang="en-US" sz="2000" dirty="0" smtClean="0"/>
              <a:t> files</a:t>
            </a:r>
          </a:p>
          <a:p>
            <a:pPr lvl="1" eaLnBrk="1" hangingPunct="1"/>
            <a:r>
              <a:rPr lang="en-US" sz="2000" dirty="0" smtClean="0"/>
              <a:t>The MySQL Query Browser to invoke database commands stored in .</a:t>
            </a:r>
            <a:r>
              <a:rPr lang="en-US" sz="2000" dirty="0" err="1" smtClean="0"/>
              <a:t>sql</a:t>
            </a:r>
            <a:r>
              <a:rPr lang="en-US" sz="2000" dirty="0" smtClean="0"/>
              <a:t> files</a:t>
            </a:r>
          </a:p>
          <a:p>
            <a:pPr lvl="1" eaLnBrk="1" hangingPunct="1"/>
            <a:r>
              <a:rPr lang="en-US" sz="2000" dirty="0" smtClean="0"/>
              <a:t>Stored procedures</a:t>
            </a:r>
          </a:p>
          <a:p>
            <a:pPr lvl="1" eaLnBrk="1" hangingPunct="1"/>
            <a:r>
              <a:rPr lang="en-US" sz="2000" dirty="0" smtClean="0"/>
              <a:t>Triggers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10C-</a:t>
            </a:r>
            <a:fld id="{66CAE269-3BC7-40D2-A5FD-60A2B66A5480}" type="slidenum">
              <a:rPr lang="en-US" smtClean="0"/>
              <a:pPr/>
              <a:t>20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00438"/>
            <a:ext cx="5238750" cy="267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MySQL - Application </a:t>
            </a:r>
            <a:r>
              <a:rPr lang="en-US" dirty="0" smtClean="0"/>
              <a:t>Logic:</a:t>
            </a:r>
            <a:br>
              <a:rPr lang="en-US" dirty="0" smtClean="0"/>
            </a:br>
            <a:r>
              <a:rPr lang="en-US" sz="3600" dirty="0" smtClean="0"/>
              <a:t>Parameters and Variables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1905000"/>
          </a:xfrm>
        </p:spPr>
        <p:txBody>
          <a:bodyPr/>
          <a:lstStyle/>
          <a:p>
            <a:pPr eaLnBrk="1" hangingPunct="1"/>
            <a:r>
              <a:rPr lang="en-US" sz="2800" smtClean="0"/>
              <a:t>A parameter is a value passed to a stored procedure.</a:t>
            </a:r>
          </a:p>
          <a:p>
            <a:pPr eaLnBrk="1" hangingPunct="1"/>
            <a:r>
              <a:rPr lang="en-US" sz="2800" smtClean="0"/>
              <a:t>A variable is a value used within the stored procedure.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10C-</a:t>
            </a:r>
            <a:fld id="{66CAE269-3BC7-40D2-A5FD-60A2B66A5480}" type="slidenum">
              <a:rPr lang="en-US" smtClean="0"/>
              <a:pPr/>
              <a:t>21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38500"/>
            <a:ext cx="707231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MySQL - Application </a:t>
            </a:r>
            <a:r>
              <a:rPr lang="en-US" dirty="0" smtClean="0"/>
              <a:t>Logic:</a:t>
            </a:r>
            <a:br>
              <a:rPr lang="en-US" dirty="0" smtClean="0"/>
            </a:br>
            <a:r>
              <a:rPr lang="en-US" sz="3600" dirty="0" smtClean="0"/>
              <a:t>MySQL Statement Delimiters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MySQL must use a delimiter other than the SQL semicolon(;) when creating stored procedures and triggers: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5638800" y="4267200"/>
            <a:ext cx="1524000" cy="533400"/>
          </a:xfrm>
          <a:prstGeom prst="borderCallout1">
            <a:avLst>
              <a:gd name="adj1" fmla="val 52005"/>
              <a:gd name="adj2" fmla="val -2922"/>
              <a:gd name="adj3" fmla="val -11045"/>
              <a:gd name="adj4" fmla="val -218357"/>
            </a:avLst>
          </a:prstGeom>
          <a:solidFill>
            <a:srgbClr val="CCECFF"/>
          </a:solidFill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This is a semicolon (;)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10C-</a:t>
            </a:r>
            <a:fld id="{66CAE269-3BC7-40D2-A5FD-60A2B66A5480}" type="slidenum">
              <a:rPr lang="en-US" smtClean="0"/>
              <a:pPr/>
              <a:t>22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MySQL - Application </a:t>
            </a:r>
            <a:r>
              <a:rPr lang="en-US" dirty="0" smtClean="0"/>
              <a:t>Logic:</a:t>
            </a:r>
            <a:br>
              <a:rPr lang="en-US" dirty="0" smtClean="0"/>
            </a:br>
            <a:r>
              <a:rPr lang="en-US" sz="3600" dirty="0" smtClean="0"/>
              <a:t>MySQL Block Structure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3657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MySQL blocks must begin with BEGIN and end with END without semicolons.</a:t>
            </a:r>
            <a:r>
              <a:rPr lang="en-US" sz="20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	DECLARE {optional}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	{Executable statements {required}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10C-</a:t>
            </a:r>
            <a:fld id="{66CAE269-3BC7-40D2-A5FD-60A2B66A5480}" type="slidenum">
              <a:rPr lang="en-US" smtClean="0"/>
              <a:pPr/>
              <a:t>23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MySQL - Application </a:t>
            </a:r>
            <a:r>
              <a:rPr lang="en-US" dirty="0" smtClean="0"/>
              <a:t>Logic:</a:t>
            </a:r>
            <a:br>
              <a:rPr lang="en-US" dirty="0" smtClean="0"/>
            </a:br>
            <a:r>
              <a:rPr lang="en-US" sz="3600" dirty="0" smtClean="0"/>
              <a:t>MySQL Control of Flow Statements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IF…THEN…ELSE…END IF</a:t>
            </a:r>
          </a:p>
          <a:p>
            <a:pPr marL="0" indent="0" eaLnBrk="1" hangingPunct="1">
              <a:buFontTx/>
              <a:buNone/>
              <a:defRPr/>
            </a:pPr>
            <a:endParaRPr lang="en-US" sz="2800" dirty="0"/>
          </a:p>
          <a:p>
            <a:pPr marL="0" indent="0" eaLnBrk="1" hangingPunct="1">
              <a:buFontTx/>
              <a:buNone/>
              <a:defRPr/>
            </a:pPr>
            <a:endParaRPr lang="en-US" sz="2800" dirty="0" smtClean="0"/>
          </a:p>
          <a:p>
            <a:pPr marL="0" indent="0" eaLnBrk="1" hangingPunct="1">
              <a:buFontTx/>
              <a:buNone/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IF…ELSEIF…END IF</a:t>
            </a:r>
          </a:p>
        </p:txBody>
      </p:sp>
      <p:pic>
        <p:nvPicPr>
          <p:cNvPr id="614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24100"/>
            <a:ext cx="50196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4295775"/>
            <a:ext cx="5865812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10C-</a:t>
            </a:r>
            <a:fld id="{66CAE269-3BC7-40D2-A5FD-60A2B66A5480}" type="slidenum">
              <a:rPr lang="en-US" smtClean="0"/>
              <a:pPr/>
              <a:t>24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8" y="1676400"/>
            <a:ext cx="5197475" cy="40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MySQL - Application </a:t>
            </a:r>
            <a:r>
              <a:rPr lang="en-US" dirty="0" smtClean="0"/>
              <a:t>Logic:</a:t>
            </a:r>
            <a:br>
              <a:rPr lang="en-US" dirty="0" smtClean="0"/>
            </a:br>
            <a:r>
              <a:rPr lang="en-US" sz="3600" dirty="0" smtClean="0"/>
              <a:t>MySQL Control of Flow Statements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2766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BEGIN</a:t>
            </a:r>
            <a:r>
              <a:rPr lang="en-US" sz="2800" smtClean="0">
                <a:cs typeface="Arial" panose="020B0604020202020204" pitchFamily="34" charset="0"/>
              </a:rPr>
              <a:t>…</a:t>
            </a:r>
            <a:r>
              <a:rPr lang="en-US" sz="2800" smtClean="0"/>
              <a:t>END</a:t>
            </a:r>
          </a:p>
          <a:p>
            <a:pPr eaLnBrk="1" hangingPunct="1"/>
            <a:r>
              <a:rPr lang="en-US" sz="2800" smtClean="0"/>
              <a:t>Block Labels</a:t>
            </a:r>
          </a:p>
          <a:p>
            <a:pPr eaLnBrk="1" hangingPunct="1"/>
            <a:r>
              <a:rPr lang="en-US" sz="2800" smtClean="0"/>
              <a:t>ROLLBACK</a:t>
            </a:r>
          </a:p>
          <a:p>
            <a:pPr eaLnBrk="1" hangingPunct="1"/>
            <a:r>
              <a:rPr lang="en-US" sz="2800" smtClean="0"/>
              <a:t>LEAVE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10C-</a:t>
            </a:r>
            <a:fld id="{66CAE269-3BC7-40D2-A5FD-60A2B66A5480}" type="slidenum">
              <a:rPr lang="en-US" smtClean="0"/>
              <a:pPr/>
              <a:t>25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362200"/>
            <a:ext cx="5046663" cy="367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MySQL - Application </a:t>
            </a:r>
            <a:r>
              <a:rPr lang="en-US" dirty="0" smtClean="0"/>
              <a:t>Logic:</a:t>
            </a:r>
            <a:br>
              <a:rPr lang="en-US" dirty="0" smtClean="0"/>
            </a:br>
            <a:r>
              <a:rPr lang="en-US" sz="3600" dirty="0" smtClean="0"/>
              <a:t>MySQL Cursor Statements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DECLARE</a:t>
            </a:r>
          </a:p>
          <a:p>
            <a:pPr eaLnBrk="1" hangingPunct="1"/>
            <a:r>
              <a:rPr lang="en-US" sz="2800" smtClean="0"/>
              <a:t>OPEN</a:t>
            </a:r>
          </a:p>
          <a:p>
            <a:pPr eaLnBrk="1" hangingPunct="1"/>
            <a:r>
              <a:rPr lang="en-US" sz="2800" smtClean="0"/>
              <a:t>FETCH</a:t>
            </a:r>
          </a:p>
          <a:p>
            <a:pPr eaLnBrk="1" hangingPunct="1"/>
            <a:r>
              <a:rPr lang="en-US" sz="2800" smtClean="0"/>
              <a:t>CLOSE</a:t>
            </a:r>
          </a:p>
        </p:txBody>
      </p:sp>
      <p:pic>
        <p:nvPicPr>
          <p:cNvPr id="6349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1554163"/>
            <a:ext cx="3444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10C-</a:t>
            </a:r>
            <a:fld id="{66CAE269-3BC7-40D2-A5FD-60A2B66A5480}" type="slidenum">
              <a:rPr lang="en-US" smtClean="0"/>
              <a:pPr/>
              <a:t>26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User-Defined Functions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99CC"/>
                </a:solidFill>
              </a:rPr>
              <a:t>user-defined function (stored function)</a:t>
            </a:r>
            <a:r>
              <a:rPr lang="en-US" sz="2400" dirty="0" smtClean="0"/>
              <a:t> is a stored set of SQL statements that:</a:t>
            </a:r>
          </a:p>
          <a:p>
            <a:pPr lvl="1"/>
            <a:r>
              <a:rPr lang="en-US" sz="2000" dirty="0" smtClean="0"/>
              <a:t>is </a:t>
            </a:r>
            <a:r>
              <a:rPr lang="en-US" sz="2000" i="1" dirty="0">
                <a:solidFill>
                  <a:srgbClr val="0099CC"/>
                </a:solidFill>
              </a:rPr>
              <a:t>called by name </a:t>
            </a:r>
            <a:r>
              <a:rPr lang="en-US" sz="2000" dirty="0"/>
              <a:t>from another SQL </a:t>
            </a:r>
            <a:r>
              <a:rPr lang="en-US" sz="2000" dirty="0" smtClean="0"/>
              <a:t>statement</a:t>
            </a:r>
            <a:endParaRPr lang="en-US" sz="2000" dirty="0"/>
          </a:p>
          <a:p>
            <a:pPr lvl="1"/>
            <a:r>
              <a:rPr lang="en-US" sz="2000" dirty="0" smtClean="0"/>
              <a:t>may </a:t>
            </a:r>
            <a:r>
              <a:rPr lang="en-US" sz="2000" dirty="0"/>
              <a:t>have </a:t>
            </a:r>
            <a:r>
              <a:rPr lang="en-US" sz="2000" i="1" dirty="0">
                <a:solidFill>
                  <a:srgbClr val="0099CC"/>
                </a:solidFill>
              </a:rPr>
              <a:t>input parameters </a:t>
            </a:r>
            <a:r>
              <a:rPr lang="en-US" sz="2000" dirty="0"/>
              <a:t>passed to it by the calling SQL statement, and</a:t>
            </a:r>
          </a:p>
          <a:p>
            <a:pPr lvl="1"/>
            <a:r>
              <a:rPr lang="en-US" sz="2000" i="1" dirty="0" smtClean="0">
                <a:solidFill>
                  <a:srgbClr val="0099CC"/>
                </a:solidFill>
              </a:rPr>
              <a:t>returns </a:t>
            </a:r>
            <a:r>
              <a:rPr lang="en-US" sz="2000" i="1" dirty="0">
                <a:solidFill>
                  <a:srgbClr val="0099CC"/>
                </a:solidFill>
              </a:rPr>
              <a:t>an output value </a:t>
            </a:r>
            <a:r>
              <a:rPr lang="en-US" sz="2000" dirty="0"/>
              <a:t>to the SQL statement </a:t>
            </a:r>
            <a:r>
              <a:rPr lang="en-US" sz="2000" dirty="0" smtClean="0"/>
              <a:t>that </a:t>
            </a:r>
            <a:r>
              <a:rPr lang="en-US" sz="2000" dirty="0"/>
              <a:t>called the function</a:t>
            </a:r>
            <a:r>
              <a:rPr lang="en-US" sz="2000" dirty="0" smtClean="0"/>
              <a:t>.</a:t>
            </a:r>
            <a:endParaRPr lang="en-US" sz="5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95799"/>
            <a:ext cx="7924800" cy="114886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10A-</a:t>
            </a:r>
            <a:fld id="{EAC31451-F9A4-42D9-8E8C-62A2E9F934FD}" type="slidenum">
              <a:rPr lang="en-US" smtClean="0"/>
              <a:pPr/>
              <a:t>27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2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11" y="1524000"/>
            <a:ext cx="7946189" cy="4267200"/>
          </a:xfrm>
          <a:prstGeom prst="rect">
            <a:avLst/>
          </a:prstGeom>
        </p:spPr>
      </p:pic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SQL Server - User-Defined Functions</a:t>
            </a:r>
            <a:br>
              <a:rPr lang="en-US" sz="3600" dirty="0" smtClean="0"/>
            </a:br>
            <a:r>
              <a:rPr lang="en-US" sz="3200" dirty="0" smtClean="0"/>
              <a:t>The </a:t>
            </a:r>
            <a:r>
              <a:rPr lang="en-US" sz="3200" i="1" dirty="0" err="1" smtClean="0"/>
              <a:t>FirstNameFirst</a:t>
            </a:r>
            <a:r>
              <a:rPr lang="en-US" sz="3200" dirty="0" smtClean="0"/>
              <a:t> Function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10A-</a:t>
            </a:r>
            <a:fld id="{EAC31451-F9A4-42D9-8E8C-62A2E9F934FD}" type="slidenum">
              <a:rPr lang="en-US" smtClean="0"/>
              <a:pPr/>
              <a:t>28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5" y="1676400"/>
            <a:ext cx="7911365" cy="4267200"/>
          </a:xfrm>
          <a:prstGeom prst="rect">
            <a:avLst/>
          </a:prstGeom>
        </p:spPr>
      </p:pic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Oracle - User-Defined Functions</a:t>
            </a:r>
            <a:br>
              <a:rPr lang="en-US" dirty="0" smtClean="0"/>
            </a:br>
            <a:r>
              <a:rPr lang="en-US" sz="3200" dirty="0" smtClean="0"/>
              <a:t>The </a:t>
            </a:r>
            <a:r>
              <a:rPr lang="en-US" sz="3200" i="1" dirty="0" err="1" smtClean="0"/>
              <a:t>FirstNameFirst</a:t>
            </a:r>
            <a:r>
              <a:rPr lang="en-US" sz="3200" dirty="0" smtClean="0"/>
              <a:t> Function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10B-</a:t>
            </a:r>
            <a:fld id="{3D17DD6B-B25E-41D0-84E2-CC9BF5AD9F6D}" type="slidenum">
              <a:rPr lang="en-US" smtClean="0"/>
              <a:pPr/>
              <a:t>29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7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SQL Server supports two kinds of indexes: 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400" b="1" dirty="0" smtClean="0">
                <a:solidFill>
                  <a:srgbClr val="0099CC"/>
                </a:solidFill>
              </a:rPr>
              <a:t>Clustered index</a:t>
            </a:r>
            <a:r>
              <a:rPr lang="en-US" sz="2400" dirty="0" smtClean="0"/>
              <a:t>: the data are stored in the bottom level of the index and in the same order as that index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400" b="1" dirty="0" err="1" smtClean="0">
                <a:solidFill>
                  <a:srgbClr val="0099CC"/>
                </a:solidFill>
              </a:rPr>
              <a:t>Nonclustered</a:t>
            </a:r>
            <a:r>
              <a:rPr lang="en-US" sz="2400" b="1" dirty="0" smtClean="0">
                <a:solidFill>
                  <a:srgbClr val="0099CC"/>
                </a:solidFill>
              </a:rPr>
              <a:t> index</a:t>
            </a:r>
            <a:r>
              <a:rPr lang="en-US" sz="2400" dirty="0" smtClean="0"/>
              <a:t>: the bottom level of an index contains pointers to the data</a:t>
            </a:r>
          </a:p>
          <a:p>
            <a:pPr eaLnBrk="1" hangingPunct="1"/>
            <a:r>
              <a:rPr lang="en-US" sz="2800" dirty="0" smtClean="0"/>
              <a:t>Clustered indexes are faster than </a:t>
            </a:r>
            <a:r>
              <a:rPr lang="en-US" sz="2800" dirty="0" err="1" smtClean="0"/>
              <a:t>nonclustered</a:t>
            </a:r>
            <a:r>
              <a:rPr lang="en-US" sz="2800" dirty="0" smtClean="0"/>
              <a:t> indexes for updating and retrieval.</a:t>
            </a:r>
          </a:p>
          <a:p>
            <a:pPr eaLnBrk="1" hangingPunct="1"/>
            <a:r>
              <a:rPr lang="en-US" sz="2800" dirty="0"/>
              <a:t>MySQL Server supports three kinds of indexes: 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400" b="1" dirty="0" smtClean="0">
                <a:solidFill>
                  <a:srgbClr val="0066FF"/>
                </a:solidFill>
              </a:rPr>
              <a:t>B-Tree / Hash / R-Tree</a:t>
            </a:r>
            <a:endParaRPr lang="en-US" sz="2400" b="1" dirty="0">
              <a:solidFill>
                <a:srgbClr val="0066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10A-</a:t>
            </a:r>
            <a:fld id="{EAC31451-F9A4-42D9-8E8C-62A2E9F934FD}" type="slidenum">
              <a:rPr lang="en-US" smtClean="0"/>
              <a:pPr/>
              <a:t>3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" y="1531431"/>
            <a:ext cx="7985760" cy="4698078"/>
          </a:xfrm>
          <a:prstGeom prst="rect">
            <a:avLst/>
          </a:prstGeom>
        </p:spPr>
      </p:pic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MySQL - User-Defined Functions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The </a:t>
            </a:r>
            <a:r>
              <a:rPr lang="en-US" sz="3200" i="1" dirty="0" err="1" smtClean="0"/>
              <a:t>FirstNameFirst</a:t>
            </a:r>
            <a:r>
              <a:rPr lang="en-US" sz="3200" dirty="0" smtClean="0"/>
              <a:t> Function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10C-</a:t>
            </a:r>
            <a:fld id="{66CAE269-3BC7-40D2-A5FD-60A2B66A5480}" type="slidenum">
              <a:rPr lang="en-US" smtClean="0"/>
              <a:pPr/>
              <a:t>30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6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User-Defined Functions</a:t>
            </a:r>
            <a:br>
              <a:rPr lang="en-US" dirty="0" smtClean="0"/>
            </a:br>
            <a:r>
              <a:rPr lang="en-US" sz="2800" dirty="0" smtClean="0"/>
              <a:t>The </a:t>
            </a:r>
            <a:r>
              <a:rPr lang="en-US" sz="2800" i="1" dirty="0" err="1" smtClean="0"/>
              <a:t>FirstNameFirst</a:t>
            </a:r>
            <a:r>
              <a:rPr lang="en-US" sz="2800" dirty="0" smtClean="0"/>
              <a:t> Function</a:t>
            </a:r>
            <a:endParaRPr lang="en-US" dirty="0" smtClean="0"/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Using the </a:t>
            </a:r>
            <a:r>
              <a:rPr lang="en-US" dirty="0" err="1" smtClean="0"/>
              <a:t>FirstNameFirst</a:t>
            </a:r>
            <a:r>
              <a:rPr lang="en-US" dirty="0" smtClean="0"/>
              <a:t> function:</a:t>
            </a:r>
          </a:p>
          <a:p>
            <a:pPr marL="0" indent="0" eaLnBrk="1" hangingPunct="1">
              <a:buNone/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SELECT    </a:t>
            </a:r>
            <a:r>
              <a:rPr lang="en-US" sz="2000" b="1" dirty="0" err="1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dbo.FristNameFirst</a:t>
            </a: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b="1" dirty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000" b="1" dirty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	    AS </a:t>
            </a:r>
            <a:r>
              <a:rPr lang="en-US" sz="2000" b="1" dirty="0" err="1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CustomerName</a:t>
            </a:r>
            <a:r>
              <a:rPr lang="en-US" sz="2000" b="1" dirty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eaLnBrk="1" hangingPunct="1">
              <a:buNone/>
              <a:defRPr/>
            </a:pP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sz="2000" b="1" dirty="0" err="1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Sreet</a:t>
            </a: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, City, State, </a:t>
            </a:r>
            <a:r>
              <a:rPr lang="en-US" sz="2000" b="1" dirty="0" err="1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ZipPostalCode</a:t>
            </a:r>
            <a:endParaRPr lang="en-US" sz="2000" b="1" dirty="0">
              <a:solidFill>
                <a:srgbClr val="0099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  <a:defRPr/>
            </a:pP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FROM 	    CUSTOMER</a:t>
            </a:r>
            <a:endParaRPr lang="en-US" sz="2000" b="1" dirty="0">
              <a:solidFill>
                <a:srgbClr val="0099CC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 eaLnBrk="1" hangingPunct="1">
              <a:buNone/>
              <a:defRPr/>
            </a:pP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ORDER </a:t>
            </a:r>
            <a:r>
              <a:rPr lang="en-US" sz="2000" b="1" dirty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BY </a:t>
            </a: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CustomerName</a:t>
            </a:r>
            <a:r>
              <a:rPr lang="en-US" sz="2000" b="1" dirty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buNone/>
              <a:defRPr/>
            </a:pPr>
            <a:endParaRPr lang="en-US" sz="2000" b="1" dirty="0">
              <a:solidFill>
                <a:srgbClr val="0099CC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			</a:t>
            </a:r>
            <a:endParaRPr lang="en-US" b="1" dirty="0" smtClean="0">
              <a:solidFill>
                <a:srgbClr val="0099CC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2" indent="-342900"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lvl="1" eaLnBrk="1" hangingPunct="1">
              <a:buFontTx/>
              <a:buNone/>
              <a:defRPr/>
            </a:pPr>
            <a:endParaRPr lang="en-US" sz="3200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10A-</a:t>
            </a:r>
            <a:fld id="{EAC31451-F9A4-42D9-8E8C-62A2E9F934FD}" type="slidenum">
              <a:rPr lang="en-US" smtClean="0"/>
              <a:pPr/>
              <a:t>31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84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SQL Server - Stored Procedures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sz="2400" smtClean="0"/>
              <a:t>A </a:t>
            </a:r>
            <a:r>
              <a:rPr lang="en-US" sz="2400" b="1" smtClean="0">
                <a:solidFill>
                  <a:srgbClr val="0099CC"/>
                </a:solidFill>
              </a:rPr>
              <a:t>stored procedure</a:t>
            </a:r>
            <a:r>
              <a:rPr lang="en-US" sz="2400" smtClean="0">
                <a:solidFill>
                  <a:srgbClr val="0099CC"/>
                </a:solidFill>
              </a:rPr>
              <a:t> </a:t>
            </a:r>
            <a:r>
              <a:rPr lang="en-US" sz="2400" smtClean="0"/>
              <a:t>is a compiled program stored within the database.</a:t>
            </a:r>
            <a:endParaRPr lang="en-US" sz="2400" smtClean="0">
              <a:solidFill>
                <a:srgbClr val="FF9900"/>
              </a:solidFill>
            </a:endParaRPr>
          </a:p>
          <a:p>
            <a:pPr lvl="1" eaLnBrk="1" hangingPunct="1">
              <a:spcBef>
                <a:spcPts val="300"/>
              </a:spcBef>
            </a:pPr>
            <a:r>
              <a:rPr lang="en-US" sz="2000" smtClean="0"/>
              <a:t>Transact-SQL surrounds basic SQL statements with programming constructs such as parameters, variables, and logic structures such as IF and WHILE.</a:t>
            </a:r>
          </a:p>
          <a:p>
            <a:pPr eaLnBrk="1" hangingPunct="1">
              <a:spcBef>
                <a:spcPts val="300"/>
              </a:spcBef>
            </a:pPr>
            <a:r>
              <a:rPr lang="en-US" sz="2400" smtClean="0"/>
              <a:t>Stored procedures are programs that can: 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2000" smtClean="0"/>
              <a:t>Have parameters.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2000" smtClean="0"/>
              <a:t>Invoke other procedures and functions.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2000" smtClean="0"/>
              <a:t>Return values.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2000" smtClean="0"/>
              <a:t>Raise exceptions.</a:t>
            </a:r>
          </a:p>
          <a:p>
            <a:pPr eaLnBrk="1" hangingPunct="1">
              <a:spcBef>
                <a:spcPts val="300"/>
              </a:spcBef>
            </a:pPr>
            <a:r>
              <a:rPr lang="en-US" sz="2400" smtClean="0"/>
              <a:t>Creating stored procedures: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2000" smtClean="0"/>
              <a:t>Write a stored procedure in a text file and process the commands using the Microsoft SQL Server Management Studio.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10A-</a:t>
            </a:r>
            <a:fld id="{EAC31451-F9A4-42D9-8E8C-62A2E9F934FD}" type="slidenum">
              <a:rPr lang="en-US" smtClean="0"/>
              <a:pPr/>
              <a:t>32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Oracle - Stored Procedures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99CC"/>
                </a:solidFill>
              </a:rPr>
              <a:t>stored procedure</a:t>
            </a:r>
            <a:r>
              <a:rPr lang="en-US" sz="2400" dirty="0" smtClean="0">
                <a:solidFill>
                  <a:srgbClr val="0099CC"/>
                </a:solidFill>
              </a:rPr>
              <a:t> </a:t>
            </a:r>
            <a:r>
              <a:rPr lang="en-US" sz="2400" dirty="0" smtClean="0"/>
              <a:t>is a PL/SQL or Java program stored within the database.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Stored procedures are programs that can: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Have parameters.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Invoke other procedures and functions.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Return values.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Raise exceptions.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 stored procedure must be compiled and stored in the database.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10B-</a:t>
            </a:r>
            <a:fld id="{3D17DD6B-B25E-41D0-84E2-CC9BF5AD9F6D}" type="slidenum">
              <a:rPr lang="en-US" smtClean="0"/>
              <a:pPr/>
              <a:t>33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My SQL - Stored Procedures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 </a:t>
            </a:r>
            <a:r>
              <a:rPr lang="en-US" sz="2400" b="1" smtClean="0">
                <a:solidFill>
                  <a:srgbClr val="0099CC"/>
                </a:solidFill>
              </a:rPr>
              <a:t>stored procedure</a:t>
            </a:r>
            <a:r>
              <a:rPr lang="en-US" sz="2400" smtClean="0">
                <a:solidFill>
                  <a:srgbClr val="0099CC"/>
                </a:solidFill>
              </a:rPr>
              <a:t> </a:t>
            </a:r>
            <a:r>
              <a:rPr lang="en-US" sz="2400" smtClean="0"/>
              <a:t>is a compiled program stored within the database.</a:t>
            </a:r>
            <a:endParaRPr lang="en-US" sz="2400" smtClean="0">
              <a:solidFill>
                <a:srgbClr val="FF99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Stored procedures are programs that can: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Have parameters.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Invoke other procedures and functions.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Return values.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Raise exceptions.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Creating stored procedures: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Write a stored procedure in a text file and process the commands using the MySQL Query Browser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10C-</a:t>
            </a:r>
            <a:fld id="{66CAE269-3BC7-40D2-A5FD-60A2B66A5480}" type="slidenum">
              <a:rPr lang="en-US" smtClean="0"/>
              <a:pPr/>
              <a:t>34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SQL Server - Triggers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sz="2000" smtClean="0"/>
              <a:t>An SQL Server </a:t>
            </a:r>
            <a:r>
              <a:rPr lang="en-US" sz="2000" b="1" smtClean="0">
                <a:solidFill>
                  <a:srgbClr val="0099CC"/>
                </a:solidFill>
              </a:rPr>
              <a:t>trigger</a:t>
            </a:r>
            <a:r>
              <a:rPr lang="en-US" sz="2000" smtClean="0"/>
              <a:t> is a procedure that is invoked when a specified database activity occurs.</a:t>
            </a:r>
          </a:p>
          <a:p>
            <a:pPr eaLnBrk="1" hangingPunct="1">
              <a:spcBef>
                <a:spcPts val="300"/>
              </a:spcBef>
            </a:pPr>
            <a:r>
              <a:rPr lang="en-US" sz="2000" smtClean="0"/>
              <a:t>Triggers can be used to: 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1800" smtClean="0"/>
              <a:t>Enforce business rules.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1800" smtClean="0"/>
              <a:t>Set complex default values.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1800" smtClean="0"/>
              <a:t>Update views.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1800" smtClean="0"/>
              <a:t>Implement referential integrity actions.</a:t>
            </a:r>
          </a:p>
          <a:p>
            <a:pPr eaLnBrk="1" hangingPunct="1">
              <a:spcBef>
                <a:spcPts val="300"/>
              </a:spcBef>
            </a:pPr>
            <a:r>
              <a:rPr lang="en-US" sz="2000" smtClean="0"/>
              <a:t>SQL Server only supports </a:t>
            </a:r>
            <a:r>
              <a:rPr lang="en-US" sz="2000" b="1" smtClean="0">
                <a:solidFill>
                  <a:srgbClr val="0099CC"/>
                </a:solidFill>
              </a:rPr>
              <a:t>INSTEAD OF</a:t>
            </a:r>
            <a:r>
              <a:rPr lang="en-US" sz="2000" smtClean="0">
                <a:solidFill>
                  <a:srgbClr val="0099CC"/>
                </a:solidFill>
              </a:rPr>
              <a:t> </a:t>
            </a:r>
            <a:r>
              <a:rPr lang="en-US" sz="2000" smtClean="0"/>
              <a:t>and </a:t>
            </a:r>
            <a:r>
              <a:rPr lang="en-US" sz="2000" b="1" smtClean="0">
                <a:solidFill>
                  <a:srgbClr val="0099CC"/>
                </a:solidFill>
              </a:rPr>
              <a:t>AFTER</a:t>
            </a:r>
            <a:r>
              <a:rPr lang="en-US" sz="2000" smtClean="0"/>
              <a:t> triggers.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1800" smtClean="0"/>
              <a:t>A </a:t>
            </a:r>
            <a:r>
              <a:rPr lang="en-US" sz="1800" i="1" smtClean="0"/>
              <a:t>table</a:t>
            </a:r>
            <a:r>
              <a:rPr lang="en-US" sz="1800" smtClean="0"/>
              <a:t> may have one or more AFTER triggers. 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1800" smtClean="0"/>
              <a:t>AFTER triggers may </a:t>
            </a:r>
            <a:r>
              <a:rPr lang="en-US" sz="1800" i="1" smtClean="0"/>
              <a:t>not</a:t>
            </a:r>
            <a:r>
              <a:rPr lang="en-US" sz="1800" smtClean="0"/>
              <a:t> be assigned to </a:t>
            </a:r>
            <a:r>
              <a:rPr lang="en-US" sz="1800" i="1" smtClean="0"/>
              <a:t>views.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1800" smtClean="0"/>
              <a:t>A </a:t>
            </a:r>
            <a:r>
              <a:rPr lang="en-US" sz="1800" i="1" smtClean="0"/>
              <a:t>view</a:t>
            </a:r>
            <a:r>
              <a:rPr lang="en-US" sz="1800" smtClean="0"/>
              <a:t> or </a:t>
            </a:r>
            <a:r>
              <a:rPr lang="en-US" sz="1800" i="1" smtClean="0"/>
              <a:t>table</a:t>
            </a:r>
            <a:r>
              <a:rPr lang="en-US" sz="1800" smtClean="0"/>
              <a:t> may have only one INSTEAD OF trigger for each triggering action.</a:t>
            </a:r>
          </a:p>
          <a:p>
            <a:pPr eaLnBrk="1" hangingPunct="1">
              <a:spcBef>
                <a:spcPts val="300"/>
              </a:spcBef>
            </a:pPr>
            <a:r>
              <a:rPr lang="en-US" sz="2000" smtClean="0"/>
              <a:t>Triggers can roll back the transactions that caused them to be fired.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10A-</a:t>
            </a:r>
            <a:fld id="{EAC31451-F9A4-42D9-8E8C-62A2E9F934FD}" type="slidenum">
              <a:rPr lang="en-US" smtClean="0"/>
              <a:pPr/>
              <a:t>35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Oracle - Triggers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An Oracle </a:t>
            </a:r>
            <a:r>
              <a:rPr lang="en-US" sz="2800" b="1" dirty="0" smtClean="0">
                <a:solidFill>
                  <a:srgbClr val="0099CC"/>
                </a:solidFill>
              </a:rPr>
              <a:t>trigger</a:t>
            </a:r>
            <a:r>
              <a:rPr lang="en-US" sz="2800" dirty="0" smtClean="0"/>
              <a:t> is a PL/SQL or Java procedure that is invoked when a specified database activity occurs.</a:t>
            </a:r>
          </a:p>
          <a:p>
            <a:pPr eaLnBrk="1" hangingPunct="1"/>
            <a:r>
              <a:rPr lang="en-US" sz="2800" dirty="0" smtClean="0"/>
              <a:t>Triggers can be used to: </a:t>
            </a:r>
          </a:p>
          <a:p>
            <a:pPr lvl="1" eaLnBrk="1" hangingPunct="1"/>
            <a:r>
              <a:rPr lang="en-US" sz="2400" dirty="0" smtClean="0"/>
              <a:t>Set default values.</a:t>
            </a:r>
          </a:p>
          <a:p>
            <a:pPr lvl="1" eaLnBrk="1" hangingPunct="1"/>
            <a:r>
              <a:rPr lang="en-US" sz="2400" dirty="0" smtClean="0"/>
              <a:t>Enforce a Data Constraint.</a:t>
            </a:r>
          </a:p>
          <a:p>
            <a:pPr lvl="1" eaLnBrk="1" hangingPunct="1"/>
            <a:r>
              <a:rPr lang="en-US" sz="2400" dirty="0" smtClean="0"/>
              <a:t>Update a view.</a:t>
            </a:r>
          </a:p>
          <a:p>
            <a:pPr lvl="1" eaLnBrk="1" hangingPunct="1"/>
            <a:r>
              <a:rPr lang="en-US" sz="2400" dirty="0" smtClean="0"/>
              <a:t>Enforce referential integrity action.</a:t>
            </a:r>
          </a:p>
          <a:p>
            <a:pPr lvl="1" eaLnBrk="1" hangingPunct="1"/>
            <a:r>
              <a:rPr lang="en-US" sz="2400" dirty="0" smtClean="0"/>
              <a:t>Handle exceptions.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10B-</a:t>
            </a:r>
            <a:fld id="{3D17DD6B-B25E-41D0-84E2-CC9BF5AD9F6D}" type="slidenum">
              <a:rPr lang="en-US" smtClean="0"/>
              <a:pPr/>
              <a:t>36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Oracle - Triggers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Trigger types:</a:t>
            </a:r>
          </a:p>
          <a:p>
            <a:pPr lvl="1" eaLnBrk="1" hangingPunct="1"/>
            <a:r>
              <a:rPr lang="en-US" sz="2400" smtClean="0"/>
              <a:t>A </a:t>
            </a:r>
            <a:r>
              <a:rPr lang="en-US" sz="2400" b="1" smtClean="0">
                <a:solidFill>
                  <a:srgbClr val="0099CC"/>
                </a:solidFill>
              </a:rPr>
              <a:t>command trigger</a:t>
            </a:r>
            <a:r>
              <a:rPr lang="en-US" sz="2400" smtClean="0">
                <a:solidFill>
                  <a:srgbClr val="0099CC"/>
                </a:solidFill>
              </a:rPr>
              <a:t> </a:t>
            </a:r>
            <a:r>
              <a:rPr lang="en-US" sz="2400" smtClean="0"/>
              <a:t>will be fired once per SQL command.</a:t>
            </a:r>
          </a:p>
          <a:p>
            <a:pPr lvl="1" eaLnBrk="1" hangingPunct="1"/>
            <a:r>
              <a:rPr lang="en-US" sz="2400" smtClean="0"/>
              <a:t>A </a:t>
            </a:r>
            <a:r>
              <a:rPr lang="en-US" sz="2400" b="1" smtClean="0">
                <a:solidFill>
                  <a:srgbClr val="0099CC"/>
                </a:solidFill>
              </a:rPr>
              <a:t>row trigger</a:t>
            </a:r>
            <a:r>
              <a:rPr lang="en-US" sz="2400" smtClean="0">
                <a:solidFill>
                  <a:srgbClr val="0099CC"/>
                </a:solidFill>
              </a:rPr>
              <a:t> </a:t>
            </a:r>
            <a:r>
              <a:rPr lang="en-US" sz="2400" smtClean="0"/>
              <a:t>will be fired once for every row involved in the processing of an SQL command.</a:t>
            </a:r>
          </a:p>
          <a:p>
            <a:pPr lvl="2" eaLnBrk="1" hangingPunct="1"/>
            <a:r>
              <a:rPr lang="en-US" sz="2000" smtClean="0"/>
              <a:t>There are three types of row triggers: </a:t>
            </a:r>
            <a:r>
              <a:rPr lang="en-US" sz="2000" b="1" smtClean="0">
                <a:solidFill>
                  <a:srgbClr val="0099CC"/>
                </a:solidFill>
              </a:rPr>
              <a:t>BEFORE</a:t>
            </a:r>
            <a:r>
              <a:rPr lang="en-US" sz="2000" smtClean="0"/>
              <a:t>, </a:t>
            </a:r>
            <a:r>
              <a:rPr lang="en-US" sz="2000" b="1" smtClean="0">
                <a:solidFill>
                  <a:srgbClr val="0099CC"/>
                </a:solidFill>
              </a:rPr>
              <a:t>AFTER</a:t>
            </a:r>
            <a:r>
              <a:rPr lang="en-US" sz="2000" smtClean="0"/>
              <a:t>, and </a:t>
            </a:r>
            <a:br>
              <a:rPr lang="en-US" sz="2000" smtClean="0"/>
            </a:br>
            <a:r>
              <a:rPr lang="en-US" sz="2000" b="1" smtClean="0">
                <a:solidFill>
                  <a:srgbClr val="0099CC"/>
                </a:solidFill>
              </a:rPr>
              <a:t>INSTEAD OF</a:t>
            </a:r>
            <a:r>
              <a:rPr lang="en-US" sz="2000" smtClean="0"/>
              <a:t>.</a:t>
            </a:r>
          </a:p>
          <a:p>
            <a:pPr lvl="2" eaLnBrk="1" hangingPunct="1"/>
            <a:r>
              <a:rPr lang="en-US" sz="2000" smtClean="0"/>
              <a:t>BEFORE and AFTER triggers are placed on </a:t>
            </a:r>
            <a:r>
              <a:rPr lang="en-US" sz="2000" i="1" smtClean="0"/>
              <a:t>tables</a:t>
            </a:r>
            <a:r>
              <a:rPr lang="en-US" sz="2000" smtClean="0"/>
              <a:t> while INSTEAD OF triggers are placed on </a:t>
            </a:r>
            <a:r>
              <a:rPr lang="en-US" sz="2000" i="1" smtClean="0"/>
              <a:t>views</a:t>
            </a:r>
            <a:r>
              <a:rPr lang="en-US" sz="2000" smtClean="0"/>
              <a:t>.</a:t>
            </a:r>
          </a:p>
          <a:p>
            <a:pPr lvl="2" eaLnBrk="1" hangingPunct="1"/>
            <a:r>
              <a:rPr lang="en-US" sz="2000" smtClean="0"/>
              <a:t>Each trigger can be fired on </a:t>
            </a:r>
            <a:r>
              <a:rPr lang="en-US" sz="2000" b="1" smtClean="0">
                <a:solidFill>
                  <a:srgbClr val="0099CC"/>
                </a:solidFill>
              </a:rPr>
              <a:t>INSERT</a:t>
            </a:r>
            <a:r>
              <a:rPr lang="en-US" sz="2000" smtClean="0"/>
              <a:t>, </a:t>
            </a:r>
            <a:r>
              <a:rPr lang="en-US" sz="2000" b="1" smtClean="0">
                <a:solidFill>
                  <a:srgbClr val="0099CC"/>
                </a:solidFill>
              </a:rPr>
              <a:t>UPDATE</a:t>
            </a:r>
            <a:r>
              <a:rPr lang="en-US" sz="2000" smtClean="0"/>
              <a:t>, or </a:t>
            </a:r>
            <a:r>
              <a:rPr lang="en-US" sz="2000" b="1" smtClean="0">
                <a:solidFill>
                  <a:srgbClr val="0099CC"/>
                </a:solidFill>
              </a:rPr>
              <a:t>DELETE</a:t>
            </a:r>
            <a:r>
              <a:rPr lang="en-US" sz="2000" smtClean="0"/>
              <a:t> commands.</a:t>
            </a:r>
            <a:endParaRPr lang="en-US" sz="2000" smtClean="0">
              <a:solidFill>
                <a:srgbClr val="FF99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10B-</a:t>
            </a:r>
            <a:fld id="{3D17DD6B-B25E-41D0-84E2-CC9BF5AD9F6D}" type="slidenum">
              <a:rPr lang="en-US" smtClean="0"/>
              <a:pPr/>
              <a:t>37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MySQL - Triggers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MySQL Server only supports </a:t>
            </a:r>
            <a:r>
              <a:rPr lang="en-US" sz="2400" b="1" dirty="0" smtClean="0">
                <a:solidFill>
                  <a:srgbClr val="0099CC"/>
                </a:solidFill>
              </a:rPr>
              <a:t>BEFORE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99CC"/>
                </a:solidFill>
              </a:rPr>
              <a:t>AFTER</a:t>
            </a:r>
            <a:r>
              <a:rPr lang="en-US" sz="2400" dirty="0" smtClean="0"/>
              <a:t> triggers.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Without the INSTEAD OF trigger, triggers on SQL views are not supported.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MySQL trigger support is very limited, and triggers may not be used to: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Make a change in the table that fired the trigger.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Return an output value</a:t>
            </a:r>
            <a:r>
              <a:rPr lang="en-US" sz="2400" dirty="0" smtClean="0">
                <a:cs typeface="Arial" panose="020B0604020202020204" pitchFamily="34" charset="0"/>
              </a:rPr>
              <a:t>—t</a:t>
            </a:r>
            <a:r>
              <a:rPr lang="en-US" sz="2400" dirty="0" smtClean="0"/>
              <a:t>riggers can use the LEAVE keyword to exit without returning a value.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Make implicit or explicit ROLLBACKs of COMMITs.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10C-</a:t>
            </a:r>
            <a:fld id="{66CAE269-3BC7-40D2-A5FD-60A2B66A5480}" type="slidenum">
              <a:rPr lang="en-US" smtClean="0"/>
              <a:pPr/>
              <a:t>38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SQL Server - Concurrency Control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Three factors determine the concurrency control behavior of SQL Server.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Transaction isolation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Cursor concurrency setting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Locking hints provided in the SELECT clause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Locking behavior also changes, depending on whether actions occur in the context of transactions or cursors independently.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Therefore, SQL Server places locks on behalf of the developer.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Locks may be placed at many levels of granularity and may be promoted or demoted as work progresses.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10A-</a:t>
            </a:r>
            <a:fld id="{EAC31451-F9A4-42D9-8E8C-62A2E9F934FD}" type="slidenum">
              <a:rPr lang="en-US" smtClean="0"/>
              <a:pPr/>
              <a:t>39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SQL Server - Populating the Tables:</a:t>
            </a:r>
            <a:br>
              <a:rPr lang="en-US" sz="3600" dirty="0" smtClean="0"/>
            </a:br>
            <a:r>
              <a:rPr lang="en-US" sz="3200" dirty="0" smtClean="0"/>
              <a:t>The IDENTITY Keyword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</a:t>
            </a:r>
            <a:r>
              <a:rPr lang="en-US" sz="2800" b="1" smtClean="0">
                <a:solidFill>
                  <a:srgbClr val="0099CC"/>
                </a:solidFill>
              </a:rPr>
              <a:t>IDENTITY</a:t>
            </a:r>
            <a:r>
              <a:rPr lang="en-US" sz="2800" smtClean="0"/>
              <a:t> keyword implements a new constraint for surrogate keys.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IDENTITY (</a:t>
            </a:r>
            <a:r>
              <a:rPr lang="en-US" sz="2400" b="1" i="1" smtClean="0">
                <a:solidFill>
                  <a:srgbClr val="0099CC"/>
                </a:solidFill>
              </a:rPr>
              <a:t>m</a:t>
            </a:r>
            <a:r>
              <a:rPr lang="en-US" sz="2400" b="1" smtClean="0">
                <a:solidFill>
                  <a:srgbClr val="0099CC"/>
                </a:solidFill>
              </a:rPr>
              <a:t>, </a:t>
            </a:r>
            <a:r>
              <a:rPr lang="en-US" sz="2400" b="1" i="1" smtClean="0">
                <a:solidFill>
                  <a:srgbClr val="0099CC"/>
                </a:solidFill>
              </a:rPr>
              <a:t>n</a:t>
            </a:r>
            <a:r>
              <a:rPr lang="en-US" sz="2400" b="1" smtClean="0">
                <a:solidFill>
                  <a:srgbClr val="0099CC"/>
                </a:solidFill>
              </a:rPr>
              <a:t>)</a:t>
            </a:r>
            <a:r>
              <a:rPr lang="en-US" sz="2400" smtClean="0">
                <a:solidFill>
                  <a:srgbClr val="0099CC"/>
                </a:solidFill>
              </a:rPr>
              <a:t> </a:t>
            </a:r>
            <a:r>
              <a:rPr lang="en-US" sz="2400" smtClean="0"/>
              <a:t>creates a surrogate key with an </a:t>
            </a:r>
            <a:r>
              <a:rPr lang="en-US" sz="2400" b="1" smtClean="0">
                <a:solidFill>
                  <a:srgbClr val="0099CC"/>
                </a:solidFill>
              </a:rPr>
              <a:t>Identity Seed (StartValue)</a:t>
            </a:r>
            <a:r>
              <a:rPr lang="en-US" sz="2400" smtClean="0">
                <a:solidFill>
                  <a:srgbClr val="0099CC"/>
                </a:solidFill>
              </a:rPr>
              <a:t> </a:t>
            </a:r>
            <a:r>
              <a:rPr lang="en-US" sz="2400" smtClean="0"/>
              <a:t>of </a:t>
            </a:r>
            <a:r>
              <a:rPr lang="en-US" sz="2400" b="1" i="1" smtClean="0">
                <a:solidFill>
                  <a:srgbClr val="0099CC"/>
                </a:solidFill>
              </a:rPr>
              <a:t>m</a:t>
            </a:r>
            <a:r>
              <a:rPr lang="en-US" sz="2400" smtClean="0"/>
              <a:t> and an </a:t>
            </a:r>
            <a:r>
              <a:rPr lang="en-US" sz="2400" b="1" smtClean="0">
                <a:solidFill>
                  <a:srgbClr val="0099CC"/>
                </a:solidFill>
              </a:rPr>
              <a:t>Identity Increment</a:t>
            </a:r>
            <a:r>
              <a:rPr lang="en-US" sz="2400" smtClean="0"/>
              <a:t> of </a:t>
            </a:r>
            <a:r>
              <a:rPr lang="en-US" sz="2400" b="1" i="1" smtClean="0">
                <a:solidFill>
                  <a:srgbClr val="0099CC"/>
                </a:solidFill>
              </a:rPr>
              <a:t>n</a:t>
            </a:r>
            <a:r>
              <a:rPr lang="en-US" sz="2400" b="1" smtClean="0"/>
              <a:t>:</a:t>
            </a:r>
          </a:p>
          <a:p>
            <a:pPr lvl="1" eaLnBrk="1" hangingPunct="1">
              <a:buFontTx/>
              <a:buNone/>
            </a:pPr>
            <a:endParaRPr lang="en-US" sz="1800" b="1" smtClean="0">
              <a:solidFill>
                <a:srgbClr val="0099CC"/>
              </a:solidFill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CREATE TABLE CUSTOMER(</a:t>
            </a:r>
          </a:p>
          <a:p>
            <a:pPr lvl="2"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CustomerID  int         NOT NULL IDENTITY (1000,1),</a:t>
            </a:r>
          </a:p>
          <a:p>
            <a:pPr lvl="2"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Name 	     char(25)    NOT NULL,</a:t>
            </a:r>
          </a:p>
          <a:p>
            <a:pPr lvl="2"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CONSTRAINT  CustomerPK  PRIMARY KEY (CustomerID),</a:t>
            </a:r>
          </a:p>
          <a:p>
            <a:pPr lvl="2"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CONSTRAINT  CustomerAK1 UNIQUE (Name)</a:t>
            </a:r>
          </a:p>
          <a:p>
            <a:pPr lvl="2"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);</a:t>
            </a:r>
            <a:endParaRPr lang="en-US" sz="1800" smtClean="0">
              <a:solidFill>
                <a:srgbClr val="0099CC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10A-</a:t>
            </a:r>
            <a:fld id="{EAC31451-F9A4-42D9-8E8C-62A2E9F934FD}" type="slidenum">
              <a:rPr lang="en-US" smtClean="0"/>
              <a:pPr/>
              <a:t>4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Oracle - Concurrency Control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Oracle processes database changes by maintaining a </a:t>
            </a:r>
            <a:r>
              <a:rPr lang="en-US" sz="2400" b="1" dirty="0" smtClean="0">
                <a:solidFill>
                  <a:srgbClr val="0099CC"/>
                </a:solidFill>
              </a:rPr>
              <a:t>System Change Number (SCN)</a:t>
            </a:r>
            <a:r>
              <a:rPr lang="en-US" sz="2400" b="1" dirty="0" smtClean="0"/>
              <a:t>.</a:t>
            </a:r>
          </a:p>
          <a:p>
            <a:pPr lvl="1" eaLnBrk="1" hangingPunct="1"/>
            <a:r>
              <a:rPr lang="en-US" sz="2000" dirty="0" smtClean="0"/>
              <a:t>SCN is a database-wide value that is incremented by Oracle when database changes are made.</a:t>
            </a:r>
          </a:p>
          <a:p>
            <a:pPr eaLnBrk="1" hangingPunct="1"/>
            <a:r>
              <a:rPr lang="en-US" sz="2400" dirty="0" smtClean="0"/>
              <a:t>With SCN, SQL statements always read a consistent set of values; those that were committed at or before the time the statement was started. </a:t>
            </a:r>
          </a:p>
          <a:p>
            <a:pPr eaLnBrk="1" hangingPunct="1"/>
            <a:r>
              <a:rPr lang="en-US" sz="2400" dirty="0" smtClean="0"/>
              <a:t>Oracle only reads committed changes; it will never read dirty data.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10B-</a:t>
            </a:r>
            <a:fld id="{3D17DD6B-B25E-41D0-84E2-CC9BF5AD9F6D}" type="slidenum">
              <a:rPr lang="en-US" smtClean="0"/>
              <a:pPr/>
              <a:t>40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MySQL - Concurrency Control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One factor determines the concurrency control behavior of MySQL: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Transaction isolation level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Lock types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Record locks</a:t>
            </a:r>
            <a:r>
              <a:rPr lang="en-US" sz="2000" smtClean="0">
                <a:cs typeface="Arial" panose="020B0604020202020204" pitchFamily="34" charset="0"/>
              </a:rPr>
              <a:t>—</a:t>
            </a:r>
            <a:r>
              <a:rPr lang="en-US" sz="2000" smtClean="0"/>
              <a:t>a lock on the index record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Gap locks</a:t>
            </a:r>
            <a:r>
              <a:rPr lang="en-US" sz="2000" smtClean="0">
                <a:cs typeface="Arial" panose="020B0604020202020204" pitchFamily="34" charset="0"/>
              </a:rPr>
              <a:t>—</a:t>
            </a:r>
            <a:r>
              <a:rPr lang="en-US" sz="2000" smtClean="0"/>
              <a:t>generally, a lock on the unused index numbers between index records (see the MySQL documentation)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Next-Key locks</a:t>
            </a:r>
            <a:r>
              <a:rPr lang="en-US" sz="2000" smtClean="0">
                <a:cs typeface="Arial" panose="020B0604020202020204" pitchFamily="34" charset="0"/>
              </a:rPr>
              <a:t>—</a:t>
            </a:r>
            <a:r>
              <a:rPr lang="en-US" sz="2000" smtClean="0"/>
              <a:t>a combined record lock on the index record together with a gap lock on the unused index numbers before the index record itself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10C-</a:t>
            </a:r>
            <a:fld id="{66CAE269-3BC7-40D2-A5FD-60A2B66A5480}" type="slidenum">
              <a:rPr lang="en-US" smtClean="0"/>
              <a:pPr/>
              <a:t>41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Oracle Sequences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99CC"/>
                </a:solidFill>
              </a:rPr>
              <a:t>sequence</a:t>
            </a:r>
            <a:r>
              <a:rPr lang="en-US" sz="2400" dirty="0" smtClean="0"/>
              <a:t> is an object that generates a sequential series of unique numbers.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Create Sequence </a:t>
            </a:r>
            <a:r>
              <a:rPr lang="en-US" sz="1800" b="1" dirty="0" err="1" smtClean="0">
                <a:solidFill>
                  <a:srgbClr val="0099CC"/>
                </a:solidFill>
                <a:latin typeface="Courier New" panose="02070309020205020404" pitchFamily="49" charset="0"/>
              </a:rPr>
              <a:t>CustID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 Increment by 1 start with 1000;</a:t>
            </a:r>
            <a:r>
              <a:rPr lang="en-US" sz="1800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It is the best way to work with surrogate keys in Oracle.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Two sequence methods: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000" b="1" dirty="0" err="1" smtClean="0">
                <a:solidFill>
                  <a:srgbClr val="0099CC"/>
                </a:solidFill>
              </a:rPr>
              <a:t>NextVal</a:t>
            </a:r>
            <a:r>
              <a:rPr lang="en-US" sz="2000" dirty="0" smtClean="0"/>
              <a:t> provides the next value in a sequence.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000" b="1" dirty="0" err="1" smtClean="0">
                <a:solidFill>
                  <a:srgbClr val="0099CC"/>
                </a:solidFill>
              </a:rPr>
              <a:t>CurrVal</a:t>
            </a:r>
            <a:r>
              <a:rPr lang="en-US" sz="2000" dirty="0" smtClean="0"/>
              <a:t> provides the current value in a sequence.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Using sequences does not guarantee valid surrogate key values because it is possible to have missing, duplicate, or wrong sequence values in the table.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10B-</a:t>
            </a:r>
            <a:fld id="{3D17DD6B-B25E-41D0-84E2-CC9BF5AD9F6D}" type="slidenum">
              <a:rPr lang="en-US" smtClean="0"/>
              <a:pPr/>
              <a:t>42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Oracle - Using Sequences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a sequence: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CREATE SEQUENCE </a:t>
            </a:r>
            <a:r>
              <a:rPr lang="en-US" sz="1800" b="1" dirty="0" err="1" smtClean="0">
                <a:solidFill>
                  <a:srgbClr val="0099CC"/>
                </a:solidFill>
                <a:latin typeface="Courier New" panose="02070309020205020404" pitchFamily="49" charset="0"/>
              </a:rPr>
              <a:t>seqCID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 INCREMENT BY 1 START WITH 1000;</a:t>
            </a:r>
          </a:p>
          <a:p>
            <a:pPr eaLnBrk="1" hangingPunct="1"/>
            <a:r>
              <a:rPr lang="en-US" dirty="0" smtClean="0"/>
              <a:t>Entering data using a sequence: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INSERT INTO CUSTOMER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	(</a:t>
            </a:r>
            <a:r>
              <a:rPr lang="en-US" sz="1800" b="1" dirty="0" err="1" smtClean="0">
                <a:solidFill>
                  <a:srgbClr val="0099CC"/>
                </a:solidFill>
                <a:latin typeface="Courier New" panose="02070309020205020404" pitchFamily="49" charset="0"/>
              </a:rPr>
              <a:t>CustomerID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, Name, </a:t>
            </a:r>
            <a:r>
              <a:rPr lang="en-US" sz="1800" b="1" dirty="0" err="1" smtClean="0">
                <a:solidFill>
                  <a:srgbClr val="0099CC"/>
                </a:solidFill>
                <a:latin typeface="Courier New" panose="02070309020205020404" pitchFamily="49" charset="0"/>
              </a:rPr>
              <a:t>AreaCode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dirty="0" err="1" smtClean="0">
                <a:solidFill>
                  <a:srgbClr val="0099CC"/>
                </a:solidFill>
                <a:latin typeface="Courier New" panose="02070309020205020404" pitchFamily="49" charset="0"/>
              </a:rPr>
              <a:t>PhoneNumber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	VALUES(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 err="1" smtClean="0">
                <a:solidFill>
                  <a:srgbClr val="0099CC"/>
                </a:solidFill>
                <a:latin typeface="Courier New" panose="02070309020205020404" pitchFamily="49" charset="0"/>
              </a:rPr>
              <a:t>seqCID.NextVal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Mary Jones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350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555–1234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dirty="0" smtClean="0"/>
              <a:t>Retrieving the row just created: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SELECT 	*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FROM 	CUSTOMER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WHERE 	</a:t>
            </a:r>
            <a:r>
              <a:rPr lang="en-US" sz="1800" b="1" dirty="0" err="1" smtClean="0">
                <a:solidFill>
                  <a:srgbClr val="0099CC"/>
                </a:solidFill>
                <a:latin typeface="Courier New" panose="02070309020205020404" pitchFamily="49" charset="0"/>
              </a:rPr>
              <a:t>CustomerID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dirty="0" err="1" smtClean="0">
                <a:solidFill>
                  <a:srgbClr val="0099CC"/>
                </a:solidFill>
                <a:latin typeface="Courier New" panose="02070309020205020404" pitchFamily="49" charset="0"/>
              </a:rPr>
              <a:t>seqCID.CurrVal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10B-</a:t>
            </a:r>
            <a:fld id="{3D17DD6B-B25E-41D0-84E2-CC9BF5AD9F6D}" type="slidenum">
              <a:rPr lang="en-US" smtClean="0"/>
              <a:pPr/>
              <a:t>43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Oracle - The TO_DATE Function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Oracle requires dates in a particular format.</a:t>
            </a:r>
          </a:p>
          <a:p>
            <a:pPr eaLnBrk="1" hangingPunct="1">
              <a:buClr>
                <a:schemeClr val="tx1"/>
              </a:buClr>
            </a:pPr>
            <a:r>
              <a:rPr lang="en-US" sz="2400" b="1" dirty="0" smtClean="0">
                <a:solidFill>
                  <a:srgbClr val="0099CC"/>
                </a:solidFill>
              </a:rPr>
              <a:t>TO_DATE</a:t>
            </a:r>
            <a:r>
              <a:rPr lang="en-US" sz="2400" dirty="0" smtClean="0"/>
              <a:t> function may be used to identify the format: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rgbClr val="0066FF"/>
                </a:solidFill>
                <a:latin typeface="Courier New" panose="02070309020205020404" pitchFamily="49" charset="0"/>
              </a:rPr>
              <a:t>	 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TO_DATE(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11/12/2013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MM/DD/YYYY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)</a:t>
            </a:r>
          </a:p>
          <a:p>
            <a:pPr lvl="2" eaLnBrk="1" hangingPunct="1"/>
            <a:r>
              <a:rPr lang="en-US" sz="1800" dirty="0" smtClean="0"/>
              <a:t>11/12/2011 is the date value.</a:t>
            </a:r>
          </a:p>
          <a:p>
            <a:pPr lvl="2" eaLnBrk="1" hangingPunct="1"/>
            <a:r>
              <a:rPr lang="en-US" sz="1800" dirty="0" smtClean="0"/>
              <a:t>MM/DD/YYYY is the pattern to be used when interpreting the date.</a:t>
            </a:r>
          </a:p>
          <a:p>
            <a:pPr eaLnBrk="1" hangingPunct="1"/>
            <a:r>
              <a:rPr lang="en-US" sz="2400" dirty="0" smtClean="0"/>
              <a:t>The TO_DATE function can be used with the INSERT and UPDATE statements to enter data: </a:t>
            </a:r>
          </a:p>
          <a:p>
            <a:pPr lvl="2" eaLnBrk="1" hangingPunct="1">
              <a:buFontTx/>
              <a:buNone/>
            </a:pP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INSERT INTO T1 VALUES(</a:t>
            </a:r>
          </a:p>
          <a:p>
            <a:pPr lvl="2" eaLnBrk="1" hangingPunct="1">
              <a:buFontTx/>
              <a:buNone/>
            </a:pP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100, TO_DATE (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01/05/2013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DD/MM/YYYY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10B-</a:t>
            </a:r>
            <a:fld id="{3D17DD6B-B25E-41D0-84E2-CC9BF5AD9F6D}" type="slidenum">
              <a:rPr lang="en-US" smtClean="0"/>
              <a:pPr/>
              <a:t>44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MySQL - Populating the Tables:</a:t>
            </a:r>
            <a:br>
              <a:rPr lang="en-US" dirty="0" smtClean="0"/>
            </a:br>
            <a:r>
              <a:rPr lang="en-US" sz="3200" dirty="0" smtClean="0"/>
              <a:t>The AUTO_INCREMENT Keyword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</a:t>
            </a:r>
            <a:r>
              <a:rPr lang="en-US" sz="2800" b="1" smtClean="0">
                <a:solidFill>
                  <a:srgbClr val="0099CC"/>
                </a:solidFill>
              </a:rPr>
              <a:t>AUTO_INCREMENT</a:t>
            </a:r>
            <a:r>
              <a:rPr lang="en-US" sz="2800" smtClean="0"/>
              <a:t> keyword implements a new constraint for surrogate keys.</a:t>
            </a:r>
          </a:p>
          <a:p>
            <a:pPr eaLnBrk="1" hangingPunct="1"/>
            <a:r>
              <a:rPr lang="en-US" sz="2800" smtClean="0"/>
              <a:t>The increment value is always one.</a:t>
            </a:r>
          </a:p>
          <a:p>
            <a:pPr eaLnBrk="1" hangingPunct="1"/>
            <a:r>
              <a:rPr lang="en-US" sz="2800" smtClean="0"/>
              <a:t>The starting value is initially one, but can be modified using an ALTER TABLE statement: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rgbClr val="0066FF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smtClean="0">
                <a:solidFill>
                  <a:srgbClr val="0099CC"/>
                </a:solidFill>
                <a:latin typeface="Courier New" panose="02070309020205020404" pitchFamily="49" charset="0"/>
              </a:rPr>
              <a:t>ALTER TABLE TRANS AUTO_INCREMENT = 100;</a:t>
            </a:r>
            <a:endParaRPr lang="en-US" sz="1800" smtClean="0">
              <a:solidFill>
                <a:srgbClr val="0099CC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10C-</a:t>
            </a:r>
            <a:fld id="{66CAE269-3BC7-40D2-A5FD-60A2B66A5480}" type="slidenum">
              <a:rPr lang="en-US" smtClean="0"/>
              <a:pPr/>
              <a:t>5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Oracle - Creating Views I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99CC"/>
                </a:solidFill>
              </a:rPr>
              <a:t>CREATE VIEW</a:t>
            </a:r>
            <a:r>
              <a:rPr lang="en-US" sz="2400" dirty="0" smtClean="0">
                <a:solidFill>
                  <a:srgbClr val="0099CC"/>
                </a:solidFill>
              </a:rPr>
              <a:t> </a:t>
            </a:r>
            <a:r>
              <a:rPr lang="en-US" sz="2400" dirty="0" smtClean="0"/>
              <a:t>statement can be used to create views in Oracle.</a:t>
            </a:r>
          </a:p>
          <a:p>
            <a:pPr eaLnBrk="1" hangingPunct="1"/>
            <a:r>
              <a:rPr lang="en-US" sz="2400" dirty="0" smtClean="0"/>
              <a:t>Unlike SQL-92, Oracle allows the </a:t>
            </a:r>
            <a:r>
              <a:rPr lang="en-US" sz="2400" b="1" dirty="0" smtClean="0">
                <a:solidFill>
                  <a:srgbClr val="0099CC"/>
                </a:solidFill>
              </a:rPr>
              <a:t>ORDER BY</a:t>
            </a:r>
            <a:r>
              <a:rPr lang="en-US" sz="2400" dirty="0" smtClean="0">
                <a:solidFill>
                  <a:srgbClr val="0099CC"/>
                </a:solidFill>
              </a:rPr>
              <a:t> </a:t>
            </a:r>
            <a:r>
              <a:rPr lang="en-US" sz="2400" dirty="0" smtClean="0"/>
              <a:t>clause in view definitions.</a:t>
            </a:r>
          </a:p>
          <a:p>
            <a:pPr eaLnBrk="1" hangingPunct="1"/>
            <a:r>
              <a:rPr lang="en-US" sz="2400" dirty="0" smtClean="0"/>
              <a:t>Oracle supports the </a:t>
            </a:r>
            <a:r>
              <a:rPr lang="en-US" sz="2400" b="1" dirty="0" smtClean="0">
                <a:solidFill>
                  <a:srgbClr val="0099CC"/>
                </a:solidFill>
              </a:rPr>
              <a:t>JOIN…ON</a:t>
            </a:r>
            <a:r>
              <a:rPr lang="en-US" sz="2400" dirty="0" smtClean="0"/>
              <a:t> syntax.</a:t>
            </a:r>
          </a:p>
          <a:p>
            <a:pPr eaLnBrk="1" hangingPunct="1"/>
            <a:r>
              <a:rPr lang="en-US" sz="2400" dirty="0" smtClean="0"/>
              <a:t>Example: 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0066FF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CREATE VIEW </a:t>
            </a:r>
            <a:r>
              <a:rPr lang="en-US" sz="1600" b="1" dirty="0" err="1" smtClean="0">
                <a:solidFill>
                  <a:srgbClr val="0099CC"/>
                </a:solidFill>
                <a:latin typeface="Courier New" panose="02070309020205020404" pitchFamily="49" charset="0"/>
              </a:rPr>
              <a:t>CustomerInterests</a:t>
            </a:r>
            <a:r>
              <a:rPr lang="en-US" sz="16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 AS</a:t>
            </a:r>
          </a:p>
          <a:p>
            <a:pPr lvl="2" eaLnBrk="1" hangingPunct="1">
              <a:buFontTx/>
              <a:buNone/>
            </a:pPr>
            <a:r>
              <a:rPr lang="en-US" sz="16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SELECT  </a:t>
            </a:r>
            <a:r>
              <a:rPr lang="en-US" sz="1600" b="1" dirty="0" err="1" smtClean="0">
                <a:solidFill>
                  <a:srgbClr val="0099CC"/>
                </a:solidFill>
                <a:latin typeface="Courier New" panose="02070309020205020404" pitchFamily="49" charset="0"/>
              </a:rPr>
              <a:t>C.LastName</a:t>
            </a:r>
            <a:r>
              <a:rPr lang="en-US" sz="16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 AS </a:t>
            </a:r>
            <a:r>
              <a:rPr lang="en-US" sz="1600" b="1" dirty="0" err="1" smtClean="0">
                <a:solidFill>
                  <a:srgbClr val="0099CC"/>
                </a:solidFill>
                <a:latin typeface="Courier New" panose="02070309020205020404" pitchFamily="49" charset="0"/>
              </a:rPr>
              <a:t>CustomerLastName</a:t>
            </a:r>
            <a:r>
              <a:rPr lang="en-US" sz="16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,</a:t>
            </a:r>
          </a:p>
          <a:p>
            <a:pPr lvl="2" eaLnBrk="1" hangingPunct="1">
              <a:buFontTx/>
              <a:buNone/>
            </a:pPr>
            <a:r>
              <a:rPr lang="en-US" sz="16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		</a:t>
            </a:r>
            <a:r>
              <a:rPr lang="en-US" sz="1600" b="1" dirty="0" err="1" smtClean="0">
                <a:solidFill>
                  <a:srgbClr val="0099CC"/>
                </a:solidFill>
                <a:latin typeface="Courier New" panose="02070309020205020404" pitchFamily="49" charset="0"/>
              </a:rPr>
              <a:t>C.FirstName</a:t>
            </a:r>
            <a:r>
              <a:rPr lang="en-US" sz="16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 AS </a:t>
            </a:r>
            <a:r>
              <a:rPr lang="en-US" sz="1600" b="1" dirty="0" err="1" smtClean="0">
                <a:solidFill>
                  <a:srgbClr val="0099CC"/>
                </a:solidFill>
                <a:latin typeface="Courier New" panose="02070309020205020404" pitchFamily="49" charset="0"/>
              </a:rPr>
              <a:t>CustomerFirstName</a:t>
            </a:r>
            <a:r>
              <a:rPr lang="en-US" sz="16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,</a:t>
            </a:r>
          </a:p>
          <a:p>
            <a:pPr lvl="2" eaLnBrk="1" hangingPunct="1">
              <a:buFontTx/>
              <a:buNone/>
            </a:pPr>
            <a:r>
              <a:rPr lang="en-US" sz="16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 		</a:t>
            </a:r>
            <a:r>
              <a:rPr lang="en-US" sz="1600" b="1" dirty="0" err="1" smtClean="0">
                <a:solidFill>
                  <a:srgbClr val="0099CC"/>
                </a:solidFill>
                <a:latin typeface="Courier New" panose="02070309020205020404" pitchFamily="49" charset="0"/>
              </a:rPr>
              <a:t>A.LastName</a:t>
            </a:r>
            <a:r>
              <a:rPr lang="en-US" sz="16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 AS </a:t>
            </a:r>
            <a:r>
              <a:rPr lang="en-US" sz="1600" b="1" dirty="0" err="1" smtClean="0">
                <a:solidFill>
                  <a:srgbClr val="0099CC"/>
                </a:solidFill>
                <a:latin typeface="Courier New" panose="02070309020205020404" pitchFamily="49" charset="0"/>
              </a:rPr>
              <a:t>ArtistName</a:t>
            </a:r>
            <a:endParaRPr lang="en-US" sz="1600" b="1" dirty="0" smtClean="0">
              <a:solidFill>
                <a:srgbClr val="0099CC"/>
              </a:solidFill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sz="16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FROM 	CUSTOMER C JOIN CUSTOMER_ARTIST_INT CAI</a:t>
            </a:r>
          </a:p>
          <a:p>
            <a:pPr lvl="2" eaLnBrk="1" hangingPunct="1">
              <a:buFontTx/>
              <a:buNone/>
            </a:pPr>
            <a:r>
              <a:rPr lang="en-US" sz="16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	ON 	</a:t>
            </a:r>
            <a:r>
              <a:rPr lang="en-US" sz="1600" b="1" dirty="0" err="1" smtClean="0">
                <a:solidFill>
                  <a:srgbClr val="0099CC"/>
                </a:solidFill>
                <a:latin typeface="Courier New" panose="02070309020205020404" pitchFamily="49" charset="0"/>
              </a:rPr>
              <a:t>C.CustomerID</a:t>
            </a:r>
            <a:r>
              <a:rPr lang="en-US" sz="16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99CC"/>
                </a:solidFill>
                <a:latin typeface="Courier New" panose="02070309020205020404" pitchFamily="49" charset="0"/>
              </a:rPr>
              <a:t>CAI.CustomerID</a:t>
            </a:r>
            <a:r>
              <a:rPr lang="en-US" sz="16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 JOIN ARTIST A</a:t>
            </a:r>
          </a:p>
          <a:p>
            <a:pPr lvl="2" eaLnBrk="1" hangingPunct="1">
              <a:buFontTx/>
              <a:buNone/>
            </a:pPr>
            <a:r>
              <a:rPr lang="en-US" sz="16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	ON 	</a:t>
            </a:r>
            <a:r>
              <a:rPr lang="en-US" sz="1600" b="1" dirty="0" err="1" smtClean="0">
                <a:solidFill>
                  <a:srgbClr val="0099CC"/>
                </a:solidFill>
                <a:latin typeface="Courier New" panose="02070309020205020404" pitchFamily="49" charset="0"/>
              </a:rPr>
              <a:t>CAI.ArtistID</a:t>
            </a:r>
            <a:r>
              <a:rPr lang="en-US" sz="16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99CC"/>
                </a:solidFill>
                <a:latin typeface="Courier New" panose="02070309020205020404" pitchFamily="49" charset="0"/>
              </a:rPr>
              <a:t>A.ArtistID</a:t>
            </a:r>
            <a:r>
              <a:rPr lang="en-US" sz="1600" b="1" dirty="0" smtClean="0">
                <a:solidFill>
                  <a:srgbClr val="0099CC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10B-</a:t>
            </a:r>
            <a:fld id="{3D17DD6B-B25E-41D0-84E2-CC9BF5AD9F6D}" type="slidenum">
              <a:rPr lang="en-US" smtClean="0"/>
              <a:pPr/>
              <a:t>6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SQL/Persistent Stored Modules (SSL/PSM)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99CC"/>
                </a:solidFill>
              </a:rPr>
              <a:t>SQL/Persistent Stored Modules (SQL/PSM) </a:t>
            </a:r>
            <a:r>
              <a:rPr lang="en-US" sz="2400" dirty="0" smtClean="0"/>
              <a:t>is an ANSI/ISO standard for embedding procedural programming functionality into SQL.</a:t>
            </a:r>
          </a:p>
          <a:p>
            <a:pPr eaLnBrk="1" hangingPunct="1"/>
            <a:r>
              <a:rPr lang="en-US" sz="2400" dirty="0" smtClean="0"/>
              <a:t>Each DBMS product implements SQL/PSM in a different way, with some closer to the standard than others.</a:t>
            </a:r>
          </a:p>
          <a:p>
            <a:pPr lvl="1" eaLnBrk="1" hangingPunct="1"/>
            <a:r>
              <a:rPr lang="en-US" sz="2000" dirty="0" smtClean="0"/>
              <a:t>Microsoft SQL Server 2012 calls its version </a:t>
            </a:r>
            <a:r>
              <a:rPr lang="en-US" sz="2000" b="1" dirty="0" smtClean="0">
                <a:solidFill>
                  <a:srgbClr val="0099CC"/>
                </a:solidFill>
              </a:rPr>
              <a:t>Transact-SQL (T-SQL)</a:t>
            </a:r>
            <a:r>
              <a:rPr lang="en-US" sz="2000" dirty="0" smtClean="0"/>
              <a:t>.</a:t>
            </a:r>
          </a:p>
          <a:p>
            <a:pPr lvl="1" eaLnBrk="1" hangingPunct="1"/>
            <a:r>
              <a:rPr lang="en-US" sz="2000" dirty="0" smtClean="0"/>
              <a:t>Oracle Database 11g Release 2 calls its variant </a:t>
            </a:r>
            <a:r>
              <a:rPr lang="en-US" sz="2000" b="1" dirty="0" smtClean="0">
                <a:solidFill>
                  <a:srgbClr val="0099CC"/>
                </a:solidFill>
              </a:rPr>
              <a:t>Procedural Language/SQL (PL/SQL)</a:t>
            </a:r>
            <a:r>
              <a:rPr lang="en-US" sz="1400" dirty="0" smtClean="0"/>
              <a:t>.</a:t>
            </a:r>
            <a:endParaRPr lang="en-US" sz="1400" b="1" dirty="0" smtClean="0">
              <a:solidFill>
                <a:srgbClr val="0099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sz="2000" dirty="0" smtClean="0"/>
              <a:t>MySQL 5.6 implements SQL/PSM, but has no special name for its variant of </a:t>
            </a:r>
            <a:r>
              <a:rPr lang="en-US" sz="2000" dirty="0"/>
              <a:t>SQL.</a:t>
            </a:r>
            <a:endParaRPr 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10C-</a:t>
            </a:r>
            <a:fld id="{66CAE269-3BC7-40D2-A5FD-60A2B66A5480}" type="slidenum">
              <a:rPr lang="en-US" smtClean="0"/>
              <a:pPr/>
              <a:t>7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SQL Server - Application Logic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SQL Server database applications can be processed using: </a:t>
            </a:r>
          </a:p>
          <a:p>
            <a:pPr lvl="1" eaLnBrk="1" hangingPunct="1"/>
            <a:r>
              <a:rPr lang="en-US" sz="2400" smtClean="0"/>
              <a:t>A programming language, e.g., C# .NET, C++. NET, Visual Basic.NET, to invoke SQL Server DBMS commands</a:t>
            </a:r>
          </a:p>
          <a:p>
            <a:pPr lvl="1" eaLnBrk="1" hangingPunct="1"/>
            <a:r>
              <a:rPr lang="en-US" sz="2400" smtClean="0"/>
              <a:t>PowerShell and the sqlps utility to invoke database commands stored in .sql files</a:t>
            </a:r>
          </a:p>
          <a:p>
            <a:pPr lvl="1" eaLnBrk="1" hangingPunct="1"/>
            <a:r>
              <a:rPr lang="en-US" sz="2400" smtClean="0"/>
              <a:t>The Microsoft SQL Server Management Studio to invoke database commands stored in .sql files</a:t>
            </a:r>
          </a:p>
          <a:p>
            <a:pPr lvl="1" eaLnBrk="1" hangingPunct="1"/>
            <a:r>
              <a:rPr lang="en-US" sz="2400" smtClean="0"/>
              <a:t>Stored procedures</a:t>
            </a:r>
          </a:p>
          <a:p>
            <a:pPr lvl="1" eaLnBrk="1" hangingPunct="1"/>
            <a:r>
              <a:rPr lang="en-US" sz="2400" smtClean="0"/>
              <a:t>Triggers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10A-</a:t>
            </a:r>
            <a:fld id="{EAC31451-F9A4-42D9-8E8C-62A2E9F934FD}" type="slidenum">
              <a:rPr lang="en-US" smtClean="0"/>
              <a:pPr/>
              <a:t>8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SQL Server - Application Logic</a:t>
            </a:r>
            <a:endParaRPr 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SQL Server implements a version of the standard SQL/Persistent Stored Modules (SQL/PSM)</a:t>
            </a:r>
          </a:p>
          <a:p>
            <a:pPr eaLnBrk="1" hangingPunct="1"/>
            <a:r>
              <a:rPr lang="en-US" sz="2800" smtClean="0"/>
              <a:t>SQL Server’s variant is called Transact-SQL (T-SQL)</a:t>
            </a:r>
            <a:endParaRPr lang="en-US" sz="2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10A-</a:t>
            </a:r>
            <a:fld id="{EAC31451-F9A4-42D9-8E8C-62A2E9F934FD}" type="slidenum">
              <a:rPr lang="en-US" smtClean="0"/>
              <a:pPr/>
              <a:t>9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2035</Words>
  <Application>Microsoft Office PowerPoint</Application>
  <PresentationFormat>On-screen Show (4:3)</PresentationFormat>
  <Paragraphs>363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Courier New</vt:lpstr>
      <vt:lpstr>Default Design</vt:lpstr>
      <vt:lpstr>1_Default Design</vt:lpstr>
      <vt:lpstr>Indexes</vt:lpstr>
      <vt:lpstr>Indexes</vt:lpstr>
      <vt:lpstr>Indexes</vt:lpstr>
      <vt:lpstr>SQL Server - Populating the Tables: The IDENTITY Keyword</vt:lpstr>
      <vt:lpstr>MySQL - Populating the Tables: The AUTO_INCREMENT Keyword</vt:lpstr>
      <vt:lpstr>Oracle - Creating Views I</vt:lpstr>
      <vt:lpstr>SQL/Persistent Stored Modules (SSL/PSM)</vt:lpstr>
      <vt:lpstr>SQL Server - Application Logic</vt:lpstr>
      <vt:lpstr>SQL Server - Application Logic</vt:lpstr>
      <vt:lpstr>SQL Server - Application Logic: T-SQL Control of Flow Statements</vt:lpstr>
      <vt:lpstr>SQL Server - Application Logic: T-SQL Cursor Statements</vt:lpstr>
      <vt:lpstr>Oracle - Application Logic</vt:lpstr>
      <vt:lpstr>Oracle - Application Logic II</vt:lpstr>
      <vt:lpstr>Oracle - Application Logic: Parameters and Variables</vt:lpstr>
      <vt:lpstr>Oracle - Application Logic: Oracle Block Structure</vt:lpstr>
      <vt:lpstr>Oracle - Application Logic: Oracle Control of Flow Statements I</vt:lpstr>
      <vt:lpstr>Oracle - Application Logic: Oracle Control of Flow Statements II</vt:lpstr>
      <vt:lpstr>Oracle - Application Logic: Oracle Cursor Statements</vt:lpstr>
      <vt:lpstr>MySQL - Application Logic</vt:lpstr>
      <vt:lpstr>MySQL - Application Logic</vt:lpstr>
      <vt:lpstr>MySQL - Application Logic: Parameters and Variables</vt:lpstr>
      <vt:lpstr>MySQL - Application Logic: MySQL Statement Delimiters</vt:lpstr>
      <vt:lpstr>MySQL - Application Logic: MySQL Block Structure</vt:lpstr>
      <vt:lpstr>MySQL - Application Logic: MySQL Control of Flow Statements</vt:lpstr>
      <vt:lpstr>MySQL - Application Logic: MySQL Control of Flow Statements</vt:lpstr>
      <vt:lpstr>MySQL - Application Logic: MySQL Cursor Statements</vt:lpstr>
      <vt:lpstr>User-Defined Functions</vt:lpstr>
      <vt:lpstr>SQL Server - User-Defined Functions The FirstNameFirst Function</vt:lpstr>
      <vt:lpstr>Oracle - User-Defined Functions The FirstNameFirst Function</vt:lpstr>
      <vt:lpstr>MySQL - User-Defined Functions The FirstNameFirst Function</vt:lpstr>
      <vt:lpstr>User-Defined Functions The FirstNameFirst Function</vt:lpstr>
      <vt:lpstr>SQL Server - Stored Procedures</vt:lpstr>
      <vt:lpstr>Oracle - Stored Procedures</vt:lpstr>
      <vt:lpstr>My SQL - Stored Procedures</vt:lpstr>
      <vt:lpstr>SQL Server - Triggers</vt:lpstr>
      <vt:lpstr>Oracle - Triggers</vt:lpstr>
      <vt:lpstr>Oracle - Triggers</vt:lpstr>
      <vt:lpstr>MySQL - Triggers</vt:lpstr>
      <vt:lpstr>SQL Server - Concurrency Control</vt:lpstr>
      <vt:lpstr>Oracle - Concurrency Control</vt:lpstr>
      <vt:lpstr>MySQL - Concurrency Control</vt:lpstr>
      <vt:lpstr>Oracle Sequences </vt:lpstr>
      <vt:lpstr>Oracle - Using Sequences</vt:lpstr>
      <vt:lpstr>Oracle - The TO_DATE Function</vt:lpstr>
    </vt:vector>
  </TitlesOfParts>
  <Company>Western Washington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Kroenke-Auer-DBP-e13-PPT-Chapter10A</dc:title>
  <dc:creator>David J. Auer</dc:creator>
  <cp:lastModifiedBy>Royr</cp:lastModifiedBy>
  <cp:revision>123</cp:revision>
  <dcterms:created xsi:type="dcterms:W3CDTF">2005-01-24T23:48:45Z</dcterms:created>
  <dcterms:modified xsi:type="dcterms:W3CDTF">2014-11-16T21:47:36Z</dcterms:modified>
</cp:coreProperties>
</file>