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89" r:id="rId2"/>
    <p:sldId id="320" r:id="rId3"/>
    <p:sldId id="321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92" r:id="rId14"/>
    <p:sldId id="294" r:id="rId15"/>
    <p:sldId id="299" r:id="rId16"/>
    <p:sldId id="300" r:id="rId17"/>
    <p:sldId id="301" r:id="rId18"/>
    <p:sldId id="302" r:id="rId19"/>
    <p:sldId id="268" r:id="rId20"/>
    <p:sldId id="269" r:id="rId21"/>
    <p:sldId id="277" r:id="rId22"/>
    <p:sldId id="287" r:id="rId23"/>
    <p:sldId id="329" r:id="rId24"/>
    <p:sldId id="330" r:id="rId25"/>
    <p:sldId id="331" r:id="rId26"/>
    <p:sldId id="332" r:id="rId27"/>
    <p:sldId id="333" r:id="rId28"/>
    <p:sldId id="338" r:id="rId29"/>
    <p:sldId id="340" r:id="rId30"/>
    <p:sldId id="341" r:id="rId31"/>
    <p:sldId id="346" r:id="rId32"/>
    <p:sldId id="34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CC"/>
    <a:srgbClr val="0000CC"/>
    <a:srgbClr val="339966"/>
    <a:srgbClr val="0066FF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 autoAdjust="0"/>
    <p:restoredTop sz="94660"/>
  </p:normalViewPr>
  <p:slideViewPr>
    <p:cSldViewPr>
      <p:cViewPr varScale="1">
        <p:scale>
          <a:sx n="91" d="100"/>
          <a:sy n="91" d="100"/>
        </p:scale>
        <p:origin x="-129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0FD217-D218-4FF5-8CBB-5008A3750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879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458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48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26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593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76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574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658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426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854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209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3215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156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FD217-D218-4FF5-8CBB-5008A3750B3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442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2AB598-72EE-4787-80B0-D4246703547A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15195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2AB598-72EE-4787-80B0-D4246703547A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1140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400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608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66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132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46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518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343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C903709C-3A51-4159-A1F2-967736EB47E4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50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0622D2AB-B898-42D4-ABA7-33F023A81DBC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892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65727335-3126-43D4-9FC9-15F922AE1F5F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EAA3A64E-308D-4F0B-81C0-2F308D245075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050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BAE9FA68-B302-485F-ADB5-0A444A9ADE6B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6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F3AD02F9-D9C1-4A2D-A8C7-A195E7C2BCD5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292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608DE250-3C18-45B6-AED8-84A6EC89196B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24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A5F9F8CF-6915-4E32-A8FD-2A010416795E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72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62EB73AA-5BCA-42BC-A20B-4F60EDD4DA61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4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76B92E8A-2083-41A9-AE42-CE09621B3FA2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12-</a:t>
            </a:r>
            <a:fld id="{1F539387-3AF2-4E98-A29E-B246C59F1A3E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702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CC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8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12-</a:t>
            </a:r>
            <a:fld id="{DC8DF035-D326-4A65-89FA-FEDEF4F65D9F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TR/xpath/" TargetMode="External"/><Relationship Id="rId4" Type="http://schemas.openxmlformats.org/officeDocument/2006/relationships/hyperlink" Target="http://www.w3.org/TR/xquery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base.apache.org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g.apach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>
                <a:latin typeface="Calibri" pitchFamily="34" charset="0"/>
                <a:cs typeface="Calibri" pitchFamily="34" charset="0"/>
              </a:rPr>
              <a:t>David M.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Kroenke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and David J. Auer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Database </a:t>
            </a:r>
            <a:r>
              <a:rPr lang="en-US" sz="4000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Processing</a:t>
            </a:r>
            <a:r>
              <a:rPr lang="en-US" sz="4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n-US" sz="4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3276600" y="2438400"/>
            <a:ext cx="5867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sz="1000" b="1" dirty="0">
              <a:solidFill>
                <a:srgbClr val="3399FF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3399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</a:t>
            </a:r>
            <a:r>
              <a:rPr lang="en-US" sz="3600" b="1" dirty="0" smtClean="0">
                <a:solidFill>
                  <a:srgbClr val="3399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Twelve:</a:t>
            </a:r>
            <a:endParaRPr lang="en-US" sz="3600" b="1" dirty="0">
              <a:solidFill>
                <a:srgbClr val="3399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Data, Data Warehouses, and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</a:t>
            </a:r>
            <a:b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Systems</a:t>
            </a:r>
          </a:p>
          <a:p>
            <a:pPr eaLnBrk="1" hangingPunct="1">
              <a:spcBef>
                <a:spcPct val="20000"/>
              </a:spcBef>
            </a:pPr>
            <a:r>
              <a:rPr lang="en-US" sz="4000" b="1" dirty="0"/>
              <a:t>	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3" y="2458723"/>
            <a:ext cx="3261357" cy="21493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Components of a Data Warehouse</a:t>
            </a:r>
          </a:p>
        </p:txBody>
      </p:sp>
      <p:pic>
        <p:nvPicPr>
          <p:cNvPr id="10243" name="Picture 5" descr="C:\Users\Auer.WWU\Auer-Projects\Kroenke-Auer-Projects\Kroenke-Auer-DBP-e11\DBP-e11-Supplements\Images\Chapter13\Fig13-3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95300" y="1709738"/>
            <a:ext cx="8064500" cy="33766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10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Data Warehouses and Data Marts:</a:t>
            </a:r>
            <a:br>
              <a:rPr lang="en-US" sz="4000" smtClean="0"/>
            </a:br>
            <a:r>
              <a:rPr lang="en-US" sz="3200" smtClean="0"/>
              <a:t>Problems with Operational Data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075238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11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Data Warehouses and Data Marts:</a:t>
            </a:r>
            <a:br>
              <a:rPr lang="en-US" sz="4000" smtClean="0"/>
            </a:br>
            <a:r>
              <a:rPr lang="en-US" sz="3200" smtClean="0"/>
              <a:t>Data Warehouse compared to Data Marts</a:t>
            </a:r>
          </a:p>
        </p:txBody>
      </p:sp>
      <p:pic>
        <p:nvPicPr>
          <p:cNvPr id="12291" name="Picture 5" descr="C:\Users\Auer.WWU\Auer-Projects\Kroenke-Auer-Projects\Kroenke-Auer-DBP-e11\DBP-e11-Supplements\Images\Chapter13\Fig13-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1512888"/>
            <a:ext cx="8229600" cy="42433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12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Characteristics of Operational and Dimensional Databases</a:t>
            </a:r>
          </a:p>
        </p:txBody>
      </p:sp>
      <p:pic>
        <p:nvPicPr>
          <p:cNvPr id="13315" name="Picture 2" descr="C:\Users\Auer.WWU\Auer-Projects\Kroenke-Auer-Projects\Kroenke-Auer-DBP-e11\DBP-e11-Supplements\Images\Chapter13\Fig13-7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229600" cy="3921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13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HSD Database Design</a:t>
            </a: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517650"/>
            <a:ext cx="627697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14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HSD-DW SQL Query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514600" y="1752600"/>
            <a:ext cx="4343400" cy="2141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15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228600"/>
            <a:ext cx="4325938" cy="5853225"/>
          </a:xfrm>
          <a:prstGeom prst="rect">
            <a:avLst/>
          </a:prstGeom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810000" cy="5826125"/>
          </a:xfrm>
        </p:spPr>
        <p:txBody>
          <a:bodyPr/>
          <a:lstStyle/>
          <a:p>
            <a:pPr eaLnBrk="1" hangingPunct="1"/>
            <a:r>
              <a:rPr lang="en-US" sz="3600" smtClean="0"/>
              <a:t>The HSD-DW SQL Query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16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Two-Dimensional Matrix</a:t>
            </a:r>
          </a:p>
        </p:txBody>
      </p:sp>
      <p:pic>
        <p:nvPicPr>
          <p:cNvPr id="22531" name="Picture 2" descr="C:\Users\Auer.WWU\Auer-Projects\Kroenke-Auer-Projects\Kroenke-Auer-DBP-e11\DBP-e11-Supplements\Images\Chapter13\Fig13-15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038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17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Three-Dimensional Cube</a:t>
            </a:r>
          </a:p>
        </p:txBody>
      </p:sp>
      <p:pic>
        <p:nvPicPr>
          <p:cNvPr id="23555" name="Picture 2" descr="C:\Users\Auer.WWU\Auer-Projects\Kroenke-Auer-Projects\Kroenke-Auer-DBP-e11\DBP-e11-Supplements\Images\Chapter13\Fig13-1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2296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18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Reporting Systems:</a:t>
            </a:r>
            <a:br>
              <a:rPr lang="en-US" sz="4000" smtClean="0"/>
            </a:br>
            <a:r>
              <a:rPr lang="en-US" sz="3200" smtClean="0"/>
              <a:t>RFM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RFM Analysis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analyzes and ranks customers according to purchasing patterns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R</a:t>
            </a:r>
            <a:r>
              <a:rPr lang="en-US" sz="2400" smtClean="0"/>
              <a:t> = recent (most recent order)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F</a:t>
            </a:r>
            <a:r>
              <a:rPr lang="en-US" sz="2400" smtClean="0"/>
              <a:t> = frequent (how often an order is made)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M</a:t>
            </a:r>
            <a:r>
              <a:rPr lang="en-US" sz="2400" b="1" smtClean="0">
                <a:solidFill>
                  <a:srgbClr val="0066FF"/>
                </a:solidFill>
              </a:rPr>
              <a:t> </a:t>
            </a:r>
            <a:r>
              <a:rPr lang="en-US" sz="2400" smtClean="0"/>
              <a:t>= money (dollar amount of orders)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Customers are sorted into five groups, each containing </a:t>
            </a:r>
            <a:r>
              <a:rPr lang="en-US" sz="2800" b="1" smtClean="0">
                <a:solidFill>
                  <a:srgbClr val="0099CC"/>
                </a:solidFill>
              </a:rPr>
              <a:t>20%</a:t>
            </a:r>
            <a:r>
              <a:rPr lang="en-US" sz="2800" smtClean="0"/>
              <a:t> of the customers.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Each group is given a numerical value: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1</a:t>
            </a:r>
            <a:r>
              <a:rPr lang="en-US" sz="2400" smtClean="0"/>
              <a:t> = top 20%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2, 3, 4</a:t>
            </a:r>
            <a:r>
              <a:rPr lang="en-US" sz="2400" smtClean="0">
                <a:solidFill>
                  <a:srgbClr val="0099CC"/>
                </a:solidFill>
              </a:rPr>
              <a:t>  </a:t>
            </a:r>
            <a:r>
              <a:rPr lang="en-US" sz="2400" smtClean="0"/>
              <a:t>= each 20% in between top and bottom 20%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5</a:t>
            </a:r>
            <a:r>
              <a:rPr lang="en-US" sz="2400" b="1" smtClean="0">
                <a:solidFill>
                  <a:srgbClr val="0066FF"/>
                </a:solidFill>
              </a:rPr>
              <a:t>	</a:t>
            </a:r>
            <a:r>
              <a:rPr lang="en-US" sz="2400" smtClean="0"/>
              <a:t> = bottom 20%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19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99CC"/>
                </a:solidFill>
              </a:rPr>
              <a:t>Big Data</a:t>
            </a:r>
            <a:r>
              <a:rPr lang="en-US" sz="2400" dirty="0" smtClean="0"/>
              <a:t>—the </a:t>
            </a:r>
            <a:r>
              <a:rPr lang="en-US" sz="2400" dirty="0"/>
              <a:t>current term for the </a:t>
            </a:r>
            <a:r>
              <a:rPr lang="en-US" sz="2400" dirty="0" smtClean="0"/>
              <a:t>enormous </a:t>
            </a:r>
            <a:r>
              <a:rPr lang="en-US" sz="2400" dirty="0"/>
              <a:t>datasets generated by Web applications such as search tools (for example</a:t>
            </a:r>
            <a:r>
              <a:rPr lang="en-US" sz="2400" dirty="0" smtClean="0"/>
              <a:t>, Google </a:t>
            </a:r>
            <a:r>
              <a:rPr lang="en-US" sz="2400" dirty="0"/>
              <a:t>and Bing) and Web 2.0 social networks (for example, Facebook</a:t>
            </a:r>
            <a:r>
              <a:rPr lang="en-US" sz="2400" dirty="0" smtClean="0"/>
              <a:t>, LinkedIn</a:t>
            </a:r>
            <a:r>
              <a:rPr lang="en-US" sz="2400" dirty="0"/>
              <a:t>, and Twitter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Although </a:t>
            </a:r>
            <a:r>
              <a:rPr lang="en-US" sz="2400" dirty="0"/>
              <a:t>these new and very visible Web </a:t>
            </a:r>
            <a:r>
              <a:rPr lang="en-US" sz="2400" dirty="0" smtClean="0"/>
              <a:t>applications are </a:t>
            </a:r>
            <a:r>
              <a:rPr lang="en-US" sz="2400" dirty="0"/>
              <a:t>highlighting the problems of dealing with large datasets, these </a:t>
            </a:r>
            <a:r>
              <a:rPr lang="en-US" sz="2400" dirty="0" smtClean="0"/>
              <a:t>problems were </a:t>
            </a:r>
            <a:r>
              <a:rPr lang="en-US" sz="2400" dirty="0"/>
              <a:t>already present in other areas, such as scientific research and </a:t>
            </a:r>
            <a:r>
              <a:rPr lang="en-US" sz="2400" dirty="0" smtClean="0"/>
              <a:t>business operations</a:t>
            </a:r>
            <a:r>
              <a:rPr lang="en-US" sz="2400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15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Reporting Systems:</a:t>
            </a:r>
            <a:br>
              <a:rPr lang="en-US" sz="4000" smtClean="0"/>
            </a:br>
            <a:r>
              <a:rPr lang="en-US" sz="3200" smtClean="0"/>
              <a:t>RFM Analysis</a:t>
            </a:r>
          </a:p>
        </p:txBody>
      </p:sp>
      <p:pic>
        <p:nvPicPr>
          <p:cNvPr id="26627" name="Picture 7" descr="C:\Users\Auer.WWU\Auer-Projects\Kroenke-Auer-Projects\Kroenke-Auer-DBP-e11\DBP-e11-Supplements\Images\Chapter13\Fig13-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20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Reporting Systems:</a:t>
            </a:r>
            <a:br>
              <a:rPr lang="en-US" sz="4000" smtClean="0"/>
            </a:br>
            <a:r>
              <a:rPr lang="en-US" sz="3200" smtClean="0"/>
              <a:t>OnLine Analytical Processing [OLAP]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</a:t>
            </a:r>
            <a:r>
              <a:rPr lang="en-US" sz="2800" b="1" smtClean="0">
                <a:solidFill>
                  <a:srgbClr val="0099CC"/>
                </a:solidFill>
              </a:rPr>
              <a:t>OLAP report</a:t>
            </a:r>
            <a:r>
              <a:rPr lang="en-US" sz="2800" smtClean="0">
                <a:solidFill>
                  <a:srgbClr val="0099CC"/>
                </a:solidFill>
              </a:rPr>
              <a:t> </a:t>
            </a:r>
            <a:r>
              <a:rPr lang="en-US" sz="2800" smtClean="0"/>
              <a:t>has measures and dimensions: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Measure</a:t>
            </a:r>
            <a:r>
              <a:rPr lang="en-US" sz="2400" smtClean="0">
                <a:cs typeface="Arial" panose="020B0604020202020204" pitchFamily="34" charset="0"/>
              </a:rPr>
              <a:t>—a</a:t>
            </a:r>
            <a:r>
              <a:rPr lang="en-US" sz="2400" smtClean="0"/>
              <a:t> data item of interest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Dimension</a:t>
            </a:r>
            <a:r>
              <a:rPr lang="en-US" sz="2400" smtClean="0">
                <a:cs typeface="Arial" panose="020B0604020202020204" pitchFamily="34" charset="0"/>
              </a:rPr>
              <a:t>—a</a:t>
            </a:r>
            <a:r>
              <a:rPr lang="en-US" sz="2400" smtClean="0"/>
              <a:t> characteristic of a measure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b="1" smtClean="0">
                <a:solidFill>
                  <a:srgbClr val="0099CC"/>
                </a:solidFill>
              </a:rPr>
              <a:t>OLAP cube</a:t>
            </a:r>
            <a:r>
              <a:rPr lang="en-US" sz="2800" smtClean="0">
                <a:cs typeface="Arial" panose="020B0604020202020204" pitchFamily="34" charset="0"/>
              </a:rPr>
              <a:t>—a</a:t>
            </a:r>
            <a:r>
              <a:rPr lang="en-US" sz="2800" smtClean="0"/>
              <a:t> presentation of a measure with associated dimensions.</a:t>
            </a:r>
          </a:p>
          <a:p>
            <a:pPr lvl="1" eaLnBrk="1" hangingPunct="1"/>
            <a:r>
              <a:rPr lang="en-US" sz="2400" smtClean="0"/>
              <a:t>An OLAP cube can have </a:t>
            </a:r>
            <a:r>
              <a:rPr lang="en-US" sz="2400" i="1" smtClean="0"/>
              <a:t>any</a:t>
            </a:r>
            <a:r>
              <a:rPr lang="en-US" sz="2400" smtClean="0"/>
              <a:t> number of axes.</a:t>
            </a:r>
          </a:p>
          <a:p>
            <a:pPr lvl="1" eaLnBrk="1" hangingPunct="1"/>
            <a:r>
              <a:rPr lang="en-US" sz="2400" smtClean="0"/>
              <a:t>The terms OLAP cube and </a:t>
            </a:r>
            <a:r>
              <a:rPr lang="en-US" sz="2400" b="1" smtClean="0">
                <a:solidFill>
                  <a:srgbClr val="0099CC"/>
                </a:solidFill>
              </a:rPr>
              <a:t>OLAP report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are synonymous.</a:t>
            </a:r>
          </a:p>
          <a:p>
            <a:pPr eaLnBrk="1" hangingPunct="1"/>
            <a:r>
              <a:rPr lang="en-US" sz="2800" smtClean="0"/>
              <a:t>OLAP allows </a:t>
            </a:r>
            <a:r>
              <a:rPr lang="en-US" sz="2800" b="1" smtClean="0">
                <a:solidFill>
                  <a:srgbClr val="0099CC"/>
                </a:solidFill>
              </a:rPr>
              <a:t>drill-down</a:t>
            </a:r>
            <a:r>
              <a:rPr lang="en-US" sz="2800" smtClean="0">
                <a:cs typeface="Arial" panose="020B0604020202020204" pitchFamily="34" charset="0"/>
              </a:rPr>
              <a:t>—</a:t>
            </a:r>
            <a:r>
              <a:rPr lang="en-US" sz="2800" smtClean="0"/>
              <a:t>a further division of the data into more detail.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21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Data Mining Applications:</a:t>
            </a:r>
            <a:br>
              <a:rPr lang="en-US" sz="4000" smtClean="0"/>
            </a:br>
            <a:r>
              <a:rPr lang="en-US" sz="3200" smtClean="0"/>
              <a:t>The Convergence of the Disciplines</a:t>
            </a:r>
          </a:p>
        </p:txBody>
      </p:sp>
      <p:pic>
        <p:nvPicPr>
          <p:cNvPr id="48131" name="Picture 5" descr="C:\Users\Auer.WWU\Auer-Projects\Kroenke-Auer-Projects\Kroenke-Auer-DBP-e11\DBP-e11-Supplements\Images\Chapter13\Fig13-34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82738" y="1600200"/>
            <a:ext cx="6359525" cy="4487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22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Distributed Databases</a:t>
            </a:r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447800"/>
            <a:ext cx="6580187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23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14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Database I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99CC"/>
                </a:solidFill>
              </a:rPr>
              <a:t>Object-oriented programming (OOP) </a:t>
            </a:r>
            <a:r>
              <a:rPr lang="en-US" smtClean="0"/>
              <a:t>is a technique for designing and writing computer programs.</a:t>
            </a:r>
          </a:p>
          <a:p>
            <a:r>
              <a:rPr lang="en-US" b="1" smtClean="0">
                <a:solidFill>
                  <a:srgbClr val="0099CC"/>
                </a:solidFill>
              </a:rPr>
              <a:t>Objects</a:t>
            </a:r>
            <a:r>
              <a:rPr lang="en-US" b="1" smtClean="0"/>
              <a:t> </a:t>
            </a:r>
            <a:r>
              <a:rPr lang="en-US" smtClean="0"/>
              <a:t>are data structures that have:</a:t>
            </a:r>
          </a:p>
          <a:p>
            <a:pPr lvl="1"/>
            <a:r>
              <a:rPr lang="en-US" smtClean="0"/>
              <a:t> </a:t>
            </a:r>
            <a:r>
              <a:rPr lang="en-US" b="1" smtClean="0">
                <a:solidFill>
                  <a:srgbClr val="0099CC"/>
                </a:solidFill>
              </a:rPr>
              <a:t>Methods</a:t>
            </a:r>
            <a:r>
              <a:rPr lang="en-US" smtClean="0"/>
              <a:t>—computer programs that perform some task</a:t>
            </a:r>
          </a:p>
          <a:p>
            <a:pPr lvl="1"/>
            <a:r>
              <a:rPr lang="en-US" smtClean="0"/>
              <a:t> </a:t>
            </a:r>
            <a:r>
              <a:rPr lang="en-US" b="1" smtClean="0">
                <a:solidFill>
                  <a:srgbClr val="0099CC"/>
                </a:solidFill>
              </a:rPr>
              <a:t>Properties</a:t>
            </a:r>
            <a:r>
              <a:rPr lang="en-US" smtClean="0"/>
              <a:t>—data items particular to an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24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35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Database II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the values of properties of an object is called </a:t>
            </a:r>
            <a:r>
              <a:rPr lang="en-US" b="1" dirty="0" smtClean="0">
                <a:solidFill>
                  <a:srgbClr val="0099CC"/>
                </a:solidFill>
              </a:rPr>
              <a:t>object persistence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different techniques have been used for object persistence.</a:t>
            </a:r>
          </a:p>
          <a:p>
            <a:r>
              <a:rPr lang="en-US" dirty="0" smtClean="0"/>
              <a:t>One of them is to use some variation of database technology.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25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93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Database III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Special-purpose DBMS products for storing object data are called </a:t>
            </a:r>
            <a:r>
              <a:rPr lang="en-US" b="1" smtClean="0">
                <a:solidFill>
                  <a:srgbClr val="0099CC"/>
                </a:solidFill>
              </a:rPr>
              <a:t>object-oriented DBMSs (OODBMSs)</a:t>
            </a:r>
          </a:p>
          <a:p>
            <a:r>
              <a:rPr lang="en-US" smtClean="0"/>
              <a:t>Never achieved commercial success.</a:t>
            </a:r>
          </a:p>
          <a:p>
            <a:pPr lvl="1"/>
            <a:r>
              <a:rPr lang="en-US" smtClean="0"/>
              <a:t>Billions of bytes of data were already stored in relational DBMS format</a:t>
            </a:r>
          </a:p>
          <a:p>
            <a:pPr lvl="1"/>
            <a:r>
              <a:rPr lang="en-US" smtClean="0"/>
              <a:t>No organization wanted to convert their data to OODBMS format to be able to use an OODBMS.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26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20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Database IV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need for object persistence did not disappear.</a:t>
            </a:r>
          </a:p>
          <a:p>
            <a:r>
              <a:rPr lang="en-US" smtClean="0"/>
              <a:t>Some vendors, most notably Oracle, added features and functions to their relational database DBMS products to create </a:t>
            </a:r>
            <a:r>
              <a:rPr lang="en-US" b="1" smtClean="0">
                <a:solidFill>
                  <a:srgbClr val="0099CC"/>
                </a:solidFill>
              </a:rPr>
              <a:t>object-relational databases</a:t>
            </a:r>
            <a:r>
              <a:rPr lang="en-US" smtClean="0"/>
              <a:t>.</a:t>
            </a:r>
          </a:p>
          <a:p>
            <a:r>
              <a:rPr lang="en-US" smtClean="0"/>
              <a:t>DBMS products for storing object data are called </a:t>
            </a:r>
            <a:r>
              <a:rPr lang="en-US" b="1" smtClean="0">
                <a:solidFill>
                  <a:srgbClr val="0099CC"/>
                </a:solidFill>
              </a:rPr>
              <a:t>object-oriented DBMSs (OODBMSs)</a:t>
            </a:r>
            <a:r>
              <a:rPr lang="en-US" b="1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27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00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</a:t>
            </a:r>
            <a:br>
              <a:rPr lang="en-US" dirty="0" smtClean="0"/>
            </a:br>
            <a:r>
              <a:rPr lang="en-US" sz="3200" dirty="0" smtClean="0"/>
              <a:t>The Cloud Computing Environment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2100" y="1516582"/>
            <a:ext cx="6019800" cy="46265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28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34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NoSQL Movement I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99CC"/>
                </a:solidFill>
              </a:rPr>
              <a:t>NoSQL</a:t>
            </a:r>
            <a:r>
              <a:rPr lang="en-US" dirty="0" smtClean="0"/>
              <a:t> movement, better described as the </a:t>
            </a:r>
            <a:r>
              <a:rPr lang="en-US" b="1" dirty="0" smtClean="0">
                <a:solidFill>
                  <a:srgbClr val="0099CC"/>
                </a:solidFill>
              </a:rPr>
              <a:t>Not only SQL </a:t>
            </a:r>
            <a:r>
              <a:rPr lang="en-US" dirty="0" smtClean="0"/>
              <a:t>movement, is a movement to using non-relational databases.</a:t>
            </a:r>
          </a:p>
          <a:p>
            <a:pPr eaLnBrk="1" hangingPunct="1"/>
            <a:r>
              <a:rPr lang="en-US" dirty="0" smtClean="0"/>
              <a:t>These databases are often described as </a:t>
            </a:r>
            <a:r>
              <a:rPr lang="en-US" b="1" dirty="0" smtClean="0">
                <a:solidFill>
                  <a:srgbClr val="0099CC"/>
                </a:solidFill>
              </a:rPr>
              <a:t>structured storage</a:t>
            </a:r>
            <a:r>
              <a:rPr lang="en-US" b="1" dirty="0" smtClean="0"/>
              <a:t>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29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8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Capacity Terms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905" y="1524000"/>
            <a:ext cx="7676190" cy="444761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3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32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NoSQL Movement II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implementation is as a distributed, replicated </a:t>
            </a:r>
            <a:r>
              <a:rPr lang="en-US" dirty="0" smtClean="0"/>
              <a:t>database</a:t>
            </a:r>
            <a:endParaRPr lang="en-US" dirty="0" smtClean="0"/>
          </a:p>
          <a:p>
            <a:pPr eaLnBrk="1" hangingPunct="1"/>
            <a:r>
              <a:rPr lang="en-US" dirty="0" smtClean="0"/>
              <a:t>Example: Apache </a:t>
            </a:r>
            <a:r>
              <a:rPr lang="en-US" dirty="0" smtClean="0">
                <a:solidFill>
                  <a:srgbClr val="0099CC"/>
                </a:solidFill>
                <a:hlinkClick r:id="rId3"/>
              </a:rPr>
              <a:t>Cassandra</a:t>
            </a:r>
            <a:endParaRPr lang="en-US" dirty="0" smtClean="0">
              <a:solidFill>
                <a:srgbClr val="0099CC"/>
              </a:solidFill>
            </a:endParaRPr>
          </a:p>
          <a:p>
            <a:pPr lvl="1"/>
            <a:r>
              <a:rPr lang="en-US" dirty="0" smtClean="0"/>
              <a:t>Used for </a:t>
            </a:r>
            <a:r>
              <a:rPr lang="en-US" dirty="0" err="1" smtClean="0"/>
              <a:t>Facebook</a:t>
            </a:r>
            <a:r>
              <a:rPr lang="en-US" dirty="0" smtClean="0"/>
              <a:t> and Twitter</a:t>
            </a:r>
            <a:endParaRPr lang="en-US" dirty="0" smtClean="0"/>
          </a:p>
          <a:p>
            <a:pPr eaLnBrk="1" hangingPunct="1"/>
            <a:r>
              <a:rPr lang="en-US" dirty="0" smtClean="0"/>
              <a:t>Another implementation is based on XML document structures</a:t>
            </a:r>
          </a:p>
          <a:p>
            <a:r>
              <a:rPr lang="en-US" dirty="0" smtClean="0"/>
              <a:t>XML database typically support:</a:t>
            </a:r>
          </a:p>
          <a:p>
            <a:pPr lvl="1"/>
            <a:r>
              <a:rPr lang="en-US" dirty="0" smtClean="0">
                <a:hlinkClick r:id="rId4"/>
              </a:rPr>
              <a:t>W3C </a:t>
            </a:r>
            <a:r>
              <a:rPr lang="en-US" dirty="0" err="1" smtClean="0">
                <a:hlinkClick r:id="rId4"/>
              </a:rPr>
              <a:t>Xquery</a:t>
            </a:r>
            <a:r>
              <a:rPr lang="en-US" dirty="0" smtClean="0"/>
              <a:t> and the </a:t>
            </a:r>
            <a:r>
              <a:rPr lang="en-US" dirty="0" smtClean="0">
                <a:hlinkClick r:id="rId5"/>
              </a:rPr>
              <a:t>W3C </a:t>
            </a:r>
            <a:r>
              <a:rPr lang="en-US" dirty="0" err="1" smtClean="0">
                <a:hlinkClick r:id="rId5"/>
              </a:rPr>
              <a:t>XPath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standards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30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85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MapReduce Process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5737"/>
            <a:ext cx="7467600" cy="476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31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9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Hadoop</a:t>
            </a:r>
            <a:r>
              <a:rPr lang="en-US" dirty="0" smtClean="0">
                <a:hlinkClick r:id="rId2"/>
              </a:rPr>
              <a:t> Distributed File System (HDFS)</a:t>
            </a:r>
            <a:r>
              <a:rPr lang="en-US" dirty="0" smtClean="0"/>
              <a:t> – </a:t>
            </a:r>
            <a:r>
              <a:rPr lang="en-US" smtClean="0"/>
              <a:t>provides standard </a:t>
            </a:r>
            <a:r>
              <a:rPr lang="en-US" dirty="0" smtClean="0"/>
              <a:t>file </a:t>
            </a:r>
            <a:r>
              <a:rPr lang="en-US" dirty="0"/>
              <a:t>services to clustered servers so their file systems can function as one distributed file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Hadoop</a:t>
            </a:r>
            <a:r>
              <a:rPr lang="en-US" dirty="0" smtClean="0"/>
              <a:t> family includes a full set of applications including:</a:t>
            </a:r>
          </a:p>
          <a:p>
            <a:pPr lvl="1"/>
            <a:r>
              <a:rPr lang="en-US" dirty="0" err="1" smtClean="0">
                <a:hlinkClick r:id="rId3"/>
              </a:rPr>
              <a:t>Hbase</a:t>
            </a:r>
            <a:r>
              <a:rPr lang="en-US" dirty="0" smtClean="0"/>
              <a:t> – A </a:t>
            </a:r>
            <a:r>
              <a:rPr lang="en-US" dirty="0" err="1" smtClean="0"/>
              <a:t>nonrelational</a:t>
            </a:r>
            <a:r>
              <a:rPr lang="en-US" dirty="0" smtClean="0"/>
              <a:t> data store.</a:t>
            </a:r>
          </a:p>
          <a:p>
            <a:pPr lvl="1"/>
            <a:r>
              <a:rPr lang="en-US" dirty="0" smtClean="0">
                <a:hlinkClick r:id="rId4"/>
              </a:rPr>
              <a:t>Pig</a:t>
            </a:r>
            <a:r>
              <a:rPr lang="en-US" dirty="0" smtClean="0"/>
              <a:t> – A query language.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32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2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Business Intelligence (BI)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Business intelligence (BI)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systems are information systems that assist managers and other professionals:</a:t>
            </a:r>
          </a:p>
          <a:p>
            <a:pPr lvl="1" eaLnBrk="1" hangingPunct="1"/>
            <a:r>
              <a:rPr lang="en-US" smtClean="0"/>
              <a:t>To analyze current and past activities.</a:t>
            </a:r>
          </a:p>
          <a:p>
            <a:pPr lvl="1" eaLnBrk="1" hangingPunct="1"/>
            <a:r>
              <a:rPr lang="en-US" smtClean="0"/>
              <a:t>To predict future events.</a:t>
            </a:r>
          </a:p>
          <a:p>
            <a:pPr eaLnBrk="1" hangingPunct="1"/>
            <a:r>
              <a:rPr lang="en-US" smtClean="0"/>
              <a:t>Two broad categories: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Reporting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Data mining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4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Relationship of</a:t>
            </a:r>
            <a:br>
              <a:rPr lang="en-US" sz="4000" smtClean="0"/>
            </a:br>
            <a:r>
              <a:rPr lang="en-US" sz="4000" smtClean="0"/>
              <a:t>Operational and BI Systems</a:t>
            </a:r>
          </a:p>
        </p:txBody>
      </p:sp>
      <p:pic>
        <p:nvPicPr>
          <p:cNvPr id="5123" name="Picture 5" descr="C:\Users\Auer.WWU\Auer-Projects\Kroenke-Auer-Projects\Kroenke-Auer-DBP-e11\DBP-e11-Supplements\Images\Chapter13\Fig13-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95300" y="1677988"/>
            <a:ext cx="8229600" cy="3632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5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for BI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 systems obtain data in three ways:</a:t>
            </a:r>
          </a:p>
          <a:p>
            <a:pPr lvl="1" eaLnBrk="1" hangingPunct="1"/>
            <a:r>
              <a:rPr lang="en-US" smtClean="0"/>
              <a:t>From the operational database</a:t>
            </a:r>
          </a:p>
          <a:p>
            <a:pPr lvl="2" eaLnBrk="1" hangingPunct="1"/>
            <a:r>
              <a:rPr lang="en-US" smtClean="0"/>
              <a:t>Read and process data only</a:t>
            </a:r>
          </a:p>
          <a:p>
            <a:pPr lvl="2" eaLnBrk="1" hangingPunct="1"/>
            <a:r>
              <a:rPr lang="en-US" smtClean="0"/>
              <a:t>DO NOT insert, modify or delete operational data</a:t>
            </a:r>
          </a:p>
          <a:p>
            <a:pPr lvl="1" eaLnBrk="1" hangingPunct="1"/>
            <a:r>
              <a:rPr lang="en-US" smtClean="0"/>
              <a:t>From extracts from the operational database</a:t>
            </a:r>
          </a:p>
          <a:p>
            <a:pPr lvl="2" eaLnBrk="1" hangingPunct="1"/>
            <a:r>
              <a:rPr lang="en-US" smtClean="0"/>
              <a:t>Data is in a BI DBMS</a:t>
            </a:r>
          </a:p>
          <a:p>
            <a:pPr lvl="2" eaLnBrk="1" hangingPunct="1"/>
            <a:r>
              <a:rPr lang="en-US" smtClean="0"/>
              <a:t>May be a different DBMS than the operations DBMS</a:t>
            </a:r>
          </a:p>
          <a:p>
            <a:pPr lvl="1" eaLnBrk="1" hangingPunct="1"/>
            <a:r>
              <a:rPr lang="en-US" smtClean="0"/>
              <a:t>From data purchased from data vendors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6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Reporting Applications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b="1" smtClean="0">
                <a:solidFill>
                  <a:srgbClr val="0099CC"/>
                </a:solidFill>
              </a:rPr>
              <a:t>Reporting system</a:t>
            </a:r>
            <a:r>
              <a:rPr lang="en-US" sz="2400" smtClean="0">
                <a:solidFill>
                  <a:srgbClr val="0099CC"/>
                </a:solidFill>
              </a:rPr>
              <a:t> </a:t>
            </a:r>
            <a:r>
              <a:rPr lang="en-US" sz="2400" smtClean="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Make simple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Classify entities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1800" b="1" smtClean="0">
                <a:solidFill>
                  <a:srgbClr val="0099CC"/>
                </a:solidFill>
              </a:rPr>
              <a:t>RFM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be performed using standard 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Extensions to SQL are sometimes used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1800" b="1" smtClean="0">
                <a:solidFill>
                  <a:srgbClr val="0099CC"/>
                </a:solidFill>
              </a:rPr>
              <a:t>OnLine Analytical Processing (OLAP)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Summarize current business status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Compare current business status to past or future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Deal with critical report delivery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7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Mining 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smtClean="0">
                <a:solidFill>
                  <a:srgbClr val="0099CC"/>
                </a:solidFill>
              </a:rPr>
              <a:t>Data mining</a:t>
            </a:r>
            <a:r>
              <a:rPr lang="en-US" smtClean="0">
                <a:solidFill>
                  <a:srgbClr val="0099CC"/>
                </a:solidFill>
              </a:rPr>
              <a:t> </a:t>
            </a:r>
            <a:r>
              <a:rPr lang="en-US" smtClean="0"/>
              <a:t>applications are used to:</a:t>
            </a:r>
          </a:p>
          <a:p>
            <a:pPr lvl="1" eaLnBrk="1" hangingPunct="1"/>
            <a:r>
              <a:rPr lang="en-US" smtClean="0"/>
              <a:t>Perform what-if analysis</a:t>
            </a:r>
          </a:p>
          <a:p>
            <a:pPr lvl="1" eaLnBrk="1" hangingPunct="1"/>
            <a:r>
              <a:rPr lang="en-US" smtClean="0"/>
              <a:t>Make predictions</a:t>
            </a:r>
          </a:p>
          <a:p>
            <a:pPr lvl="1" eaLnBrk="1" hangingPunct="1"/>
            <a:r>
              <a:rPr lang="en-US" smtClean="0"/>
              <a:t>Facilitate decision making</a:t>
            </a:r>
          </a:p>
          <a:p>
            <a:pPr eaLnBrk="1" hangingPunct="1"/>
            <a:r>
              <a:rPr lang="en-US" smtClean="0"/>
              <a:t>Data mining applications use sophisticated statistical and mathematical techniques.</a:t>
            </a:r>
          </a:p>
          <a:p>
            <a:pPr eaLnBrk="1" hangingPunct="1"/>
            <a:r>
              <a:rPr lang="en-US" smtClean="0"/>
              <a:t>Report delivery is not as critical.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8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9767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Characteristics of BI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EAA3A64E-308D-4F0B-81C0-2F308D245075}" type="slidenum">
              <a:rPr lang="en-US" smtClean="0"/>
              <a:pPr/>
              <a:t>9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951</Words>
  <Application>Microsoft Office PowerPoint</Application>
  <PresentationFormat>On-screen Show (4:3)</PresentationFormat>
  <Paragraphs>179</Paragraphs>
  <Slides>32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 Design</vt:lpstr>
      <vt:lpstr> David M. Kroenke and David J. Auer Database Processing Fundamentals, Design, and Implementation </vt:lpstr>
      <vt:lpstr>Big Data</vt:lpstr>
      <vt:lpstr>Storage Capacity Terms</vt:lpstr>
      <vt:lpstr>Business Intelligence (BI) Systems</vt:lpstr>
      <vt:lpstr>The Relationship of Operational and BI Systems</vt:lpstr>
      <vt:lpstr>Data for BI Systems</vt:lpstr>
      <vt:lpstr>Reporting Applications</vt:lpstr>
      <vt:lpstr>Data Mining Applications</vt:lpstr>
      <vt:lpstr>Characteristics of BI Applications</vt:lpstr>
      <vt:lpstr>Components of a Data Warehouse</vt:lpstr>
      <vt:lpstr>Data Warehouses and Data Marts: Problems with Operational Data</vt:lpstr>
      <vt:lpstr>Data Warehouses and Data Marts: Data Warehouse compared to Data Marts</vt:lpstr>
      <vt:lpstr>Characteristics of Operational and Dimensional Databases</vt:lpstr>
      <vt:lpstr>The HSD Database Design</vt:lpstr>
      <vt:lpstr>The HSD-DW SQL Query</vt:lpstr>
      <vt:lpstr>The HSD-DW SQL Query Results</vt:lpstr>
      <vt:lpstr>Two-Dimensional Matrix</vt:lpstr>
      <vt:lpstr>Three-Dimensional Cube</vt:lpstr>
      <vt:lpstr>Reporting Systems: RFM Analysis</vt:lpstr>
      <vt:lpstr>Reporting Systems: RFM Analysis</vt:lpstr>
      <vt:lpstr>Reporting Systems: OnLine Analytical Processing [OLAP]</vt:lpstr>
      <vt:lpstr>Data Mining Applications: The Convergence of the Disciplines</vt:lpstr>
      <vt:lpstr>Types of Distributed Databases</vt:lpstr>
      <vt:lpstr>Object-Oriented Database I</vt:lpstr>
      <vt:lpstr>Object-Oriented Database II</vt:lpstr>
      <vt:lpstr>Object-Oriented Database III</vt:lpstr>
      <vt:lpstr>Object-Oriented Database IV</vt:lpstr>
      <vt:lpstr>Cloud Computing  The Cloud Computing Environment</vt:lpstr>
      <vt:lpstr>The NoSQL Movement I</vt:lpstr>
      <vt:lpstr>The NoSQL Movement II</vt:lpstr>
      <vt:lpstr>The MapReduce Process</vt:lpstr>
      <vt:lpstr>HADOOP</vt:lpstr>
    </vt:vector>
  </TitlesOfParts>
  <Company>Western 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Kroenke-DBP-e13-PPT-Chapter-12</dc:title>
  <dc:creator>David J. Auer</dc:creator>
  <cp:lastModifiedBy>Mobile Computing Client</cp:lastModifiedBy>
  <cp:revision>87</cp:revision>
  <dcterms:created xsi:type="dcterms:W3CDTF">2005-01-24T23:48:45Z</dcterms:created>
  <dcterms:modified xsi:type="dcterms:W3CDTF">2014-11-21T22:33:21Z</dcterms:modified>
</cp:coreProperties>
</file>