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12" r:id="rId2"/>
    <p:sldId id="324" r:id="rId3"/>
    <p:sldId id="326" r:id="rId4"/>
    <p:sldId id="325" r:id="rId5"/>
    <p:sldId id="257" r:id="rId6"/>
    <p:sldId id="260" r:id="rId7"/>
    <p:sldId id="261" r:id="rId8"/>
    <p:sldId id="329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31" r:id="rId48"/>
    <p:sldId id="333" r:id="rId49"/>
    <p:sldId id="334" r:id="rId50"/>
    <p:sldId id="336" r:id="rId51"/>
    <p:sldId id="335" r:id="rId52"/>
    <p:sldId id="31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4660"/>
  </p:normalViewPr>
  <p:slideViewPr>
    <p:cSldViewPr>
      <p:cViewPr>
        <p:scale>
          <a:sx n="105" d="100"/>
          <a:sy n="105" d="100"/>
        </p:scale>
        <p:origin x="1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097F1B-80EA-47CD-95DB-E8DEA40B3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64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767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574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998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665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296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17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694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632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091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24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369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312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535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084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10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832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7130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552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53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835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218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284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681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3938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6193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4271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7531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6144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411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2025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1558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9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5250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931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806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0390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922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887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7173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9829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5524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354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54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829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5971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99698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92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167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142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215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594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66FF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76250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rgbClr val="0000CC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2-</a:t>
            </a:r>
            <a:fld id="{6BE17345-96E1-407F-9A47-56B80B8A22C9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C078578-6D94-43E5-9036-B2FC0EAB4458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1AB665A-9B59-4E5C-9748-B56014D043F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0C23F29-DE6F-4888-8436-6D8A905EA04B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9790A89-4482-440C-A3E6-10AD3F68F40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8C1572-4F15-451C-AB8F-5D4473E13F4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2-</a:t>
            </a:r>
            <a:fld id="{1A1EF412-E777-403A-B620-CF6FB56B7FFC}" type="slidenum">
              <a:rPr lang="en-US" smtClean="0"/>
              <a:pPr>
                <a:defRPr/>
              </a:pPr>
              <a:t>‹#›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3FD07AF-6DBE-41F5-ADDC-2DE87B379DD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C6FBAE3-7269-456F-9747-4A942573817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51C9C85-D794-470B-A469-62F524B5DB3B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rgbClr val="0099CC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cs typeface="Arial" charset="0"/>
              </a:rPr>
              <a:t>CST2355 – Database Systems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5225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B0F0"/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0C248418-B8E9-490B-ADCF-407513C9FED8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  <a:solidFill>
            <a:srgbClr val="0000CC"/>
          </a:solidFill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sz="4000" dirty="0"/>
              <a:t/>
            </a:r>
            <a:br>
              <a:rPr sz="4000" dirty="0"/>
            </a:br>
            <a:r>
              <a:rPr sz="4000" dirty="0">
                <a:latin typeface="Calibri" pitchFamily="34" charset="0"/>
                <a:cs typeface="Calibri" pitchFamily="34" charset="0"/>
              </a:rPr>
              <a:t>David M. </a:t>
            </a:r>
            <a:r>
              <a:rPr sz="4000" dirty="0" err="1">
                <a:latin typeface="Calibri" pitchFamily="34" charset="0"/>
                <a:cs typeface="Calibri" pitchFamily="34" charset="0"/>
              </a:rPr>
              <a:t>Kroenke</a:t>
            </a:r>
            <a:r>
              <a:rPr sz="4000" dirty="0">
                <a:latin typeface="Calibri" pitchFamily="34" charset="0"/>
                <a:cs typeface="Calibri" pitchFamily="34" charset="0"/>
              </a:rPr>
              <a:t> and David J. Auer</a:t>
            </a:r>
            <a:r>
              <a:rPr sz="4000" dirty="0"/>
              <a:t/>
            </a:r>
            <a:br>
              <a:rPr sz="4000" dirty="0"/>
            </a:br>
            <a:r>
              <a:rPr sz="4000" dirty="0">
                <a:latin typeface="Calibri" pitchFamily="34" charset="0"/>
                <a:cs typeface="Calibri" pitchFamily="34" charset="0"/>
              </a:rPr>
              <a:t>Database Processing:</a:t>
            </a:r>
            <a:r>
              <a:rPr sz="6600" b="1" dirty="0"/>
              <a:t/>
            </a:r>
            <a:br>
              <a:rPr sz="6600" b="1" dirty="0"/>
            </a:br>
            <a:r>
              <a:rPr sz="3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sz="32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sz="32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</a:br>
            <a:endParaRPr sz="3200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429000" y="2438400"/>
            <a:ext cx="5715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itchFamily="34" charset="0"/>
              </a:rPr>
              <a:t>Chapter Two:</a:t>
            </a:r>
          </a:p>
          <a:p>
            <a:pPr algn="ctr">
              <a:spcBef>
                <a:spcPct val="20000"/>
              </a:spcBef>
            </a:pPr>
            <a:r>
              <a:rPr lang="en-US" sz="4000" b="1" dirty="0">
                <a:solidFill>
                  <a:srgbClr val="0000CC"/>
                </a:solidFill>
                <a:latin typeface="Calibri" pitchFamily="34" charset="0"/>
              </a:rPr>
              <a:t>Introduction to   Structured Query Language</a:t>
            </a:r>
          </a:p>
          <a:p>
            <a:pPr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2458720"/>
            <a:ext cx="4065905" cy="2679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048000" cy="5364162"/>
          </a:xfrm>
        </p:spPr>
        <p:txBody>
          <a:bodyPr/>
          <a:lstStyle/>
          <a:p>
            <a:pPr eaLnBrk="1" hangingPunct="1"/>
            <a:r>
              <a:rPr smtClean="0"/>
              <a:t>Extracted Retail Sales Data Format</a:t>
            </a:r>
          </a:p>
        </p:txBody>
      </p:sp>
      <p:pic>
        <p:nvPicPr>
          <p:cNvPr id="2765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05200" y="228600"/>
            <a:ext cx="5311775" cy="54864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89" y="1549978"/>
            <a:ext cx="6311111" cy="4622222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Retail Sales Extract Tables</a:t>
            </a:r>
            <a:br>
              <a:rPr sz="4000" smtClean="0"/>
            </a:br>
            <a:r>
              <a:rPr sz="4000" smtClean="0"/>
              <a:t>[in Microsoft Access 2010]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The SQL SELECT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fundamental framework for an SQL query is the </a:t>
            </a:r>
            <a:r>
              <a:rPr lang="en-US" b="1" smtClean="0">
                <a:solidFill>
                  <a:srgbClr val="00B0F0"/>
                </a:solidFill>
              </a:rPr>
              <a:t>SQL SELECT statement</a:t>
            </a:r>
            <a:r>
              <a:rPr lang="en-US" smtClean="0"/>
              <a:t>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B0F0"/>
                </a:solidFill>
              </a:rPr>
              <a:t>SELECT	{ColumnName(s)}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B0F0"/>
                </a:solidFill>
              </a:rPr>
              <a:t>FROM		{TableName(s)}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B0F0"/>
                </a:solidFill>
              </a:rPr>
              <a:t>WHERE	{Condition(s)}</a:t>
            </a:r>
          </a:p>
          <a:p>
            <a:pPr eaLnBrk="1" hangingPunct="1"/>
            <a:r>
              <a:rPr lang="en-US" smtClean="0"/>
              <a:t>All SQL statements end with a </a:t>
            </a:r>
            <a:r>
              <a:rPr lang="en-US" b="1" smtClean="0">
                <a:solidFill>
                  <a:srgbClr val="00B0F0"/>
                </a:solidFill>
              </a:rPr>
              <a:t>semi-colon (;)</a:t>
            </a:r>
            <a:r>
              <a:rPr lang="en-US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09" y="2895600"/>
            <a:ext cx="3752381" cy="3276190"/>
          </a:xfrm>
          <a:prstGeom prst="rect">
            <a:avLst/>
          </a:prstGeom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Specific Columns on One Table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Department, Buyer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SKU_DATA;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67608"/>
            <a:ext cx="3752381" cy="3276190"/>
          </a:xfrm>
          <a:prstGeom prst="rect">
            <a:avLst/>
          </a:prstGeo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Specifying Column Order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itchFamily="49" charset="0"/>
              </a:rPr>
              <a:t>SELECT	Buyer, Department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itchFamily="49" charset="0"/>
              </a:rPr>
              <a:t>FROM	SKU_DATA;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47" y="2971800"/>
            <a:ext cx="3761905" cy="1828571"/>
          </a:xfrm>
          <a:prstGeom prst="rect">
            <a:avLst/>
          </a:prstGeom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The DISTINCT Keyword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SELECT	DISTINCT Buyer, Department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FROM		SKU_DATA;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1044"/>
            <a:ext cx="7552381" cy="3295238"/>
          </a:xfrm>
          <a:prstGeom prst="rect">
            <a:avLst/>
          </a:prstGeom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Selecting All Columns:</a:t>
            </a:r>
            <a:br>
              <a:rPr sz="4000" smtClean="0"/>
            </a:br>
            <a:r>
              <a:rPr sz="3600" smtClean="0"/>
              <a:t> The Asterisk (*) Wildcard Character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99CC"/>
                </a:solidFill>
                <a:latin typeface="Courier New" pitchFamily="49" charset="0"/>
              </a:rPr>
              <a:t>FROM	SKU_DATA;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2" y="3637999"/>
            <a:ext cx="7542857" cy="1838095"/>
          </a:xfrm>
          <a:prstGeom prst="rect">
            <a:avLst/>
          </a:prstGeom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Specific Rows from One 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Department = </a:t>
            </a: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Water Sports</a:t>
            </a: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NOTE:	SQL wants a plain ASCII single quote: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smtClean="0"/>
              <a:t>  NOT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‘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57" y="3459162"/>
            <a:ext cx="4714286" cy="1104762"/>
          </a:xfrm>
          <a:prstGeom prst="rect">
            <a:avLst/>
          </a:prstGeom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Specific Columns and Rows from One Table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SKU_Description, Buyer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Department = 'Climbing';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81" y="3321416"/>
            <a:ext cx="6895238" cy="2923809"/>
          </a:xfrm>
          <a:prstGeom prst="rect">
            <a:avLst/>
          </a:prstGeom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Sorting the Results</a:t>
            </a:r>
            <a:r>
              <a:rPr sz="4000" smtClean="0">
                <a:cs typeface="Arial" charset="0"/>
              </a:rPr>
              <a:t>—</a:t>
            </a:r>
            <a:r>
              <a:rPr sz="4000" smtClean="0"/>
              <a:t>ORDER BY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	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	ORDER_ITEM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ORDER BY	OrderNumber, Price;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endParaRPr lang="en-US" b="1" smtClean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19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Business Intelligence (BI)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B0F0"/>
                </a:solidFill>
              </a:rPr>
              <a:t>Business intelligence (BI)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mtClean="0"/>
              <a:t>systems are information systems that assist managers and other professionals:</a:t>
            </a:r>
          </a:p>
          <a:p>
            <a:pPr lvl="1" eaLnBrk="1" hangingPunct="1"/>
            <a:r>
              <a:rPr lang="en-US" smtClean="0"/>
              <a:t>Assessment</a:t>
            </a:r>
          </a:p>
          <a:p>
            <a:pPr lvl="1" eaLnBrk="1" hangingPunct="1"/>
            <a:r>
              <a:rPr lang="en-US" smtClean="0"/>
              <a:t>Analysis</a:t>
            </a:r>
          </a:p>
          <a:p>
            <a:pPr lvl="1" eaLnBrk="1" hangingPunct="1"/>
            <a:r>
              <a:rPr lang="en-US" smtClean="0"/>
              <a:t>Planning</a:t>
            </a:r>
          </a:p>
          <a:p>
            <a:pPr lvl="1" eaLnBrk="1" hangingPunct="1"/>
            <a:r>
              <a:rPr lang="en-US" smtClean="0"/>
              <a:t>Control</a:t>
            </a:r>
            <a:endParaRPr lang="en-US" b="1" smtClean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90" y="3405646"/>
            <a:ext cx="6571819" cy="2786669"/>
          </a:xfrm>
          <a:prstGeom prst="rect">
            <a:avLst/>
          </a:prstGeom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Sort Order:</a:t>
            </a:r>
            <a:br>
              <a:rPr sz="4000" smtClean="0"/>
            </a:br>
            <a:r>
              <a:rPr sz="4000" smtClean="0"/>
              <a:t>Ascending and Descending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ORDER_ITEM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ORDER BY	Price DESC, OrderNumber ASC;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NOTE: The default sort order is ASC</a:t>
            </a:r>
            <a:r>
              <a:rPr lang="en-US" sz="2000" smtClean="0">
                <a:cs typeface="Arial" charset="0"/>
              </a:rPr>
              <a:t>—</a:t>
            </a:r>
            <a:r>
              <a:rPr lang="en-US" sz="2000" smtClean="0"/>
              <a:t>does not have to be specified.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6" y="3901650"/>
            <a:ext cx="7171428" cy="1104762"/>
          </a:xfrm>
          <a:prstGeom prst="rect">
            <a:avLst/>
          </a:prstGeom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>AND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Department = 'Water Sports'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AND	Buyer = 'Nancy Meyers';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52" y="3840162"/>
            <a:ext cx="7047619" cy="1828571"/>
          </a:xfrm>
          <a:prstGeom prst="rect">
            <a:avLst/>
          </a:prstGeom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b="1" smtClean="0"/>
              <a:t>WHERE Clause Options</a:t>
            </a:r>
            <a:r>
              <a:rPr b="1" smtClean="0">
                <a:cs typeface="Arial" charset="0"/>
              </a:rPr>
              <a:t>—</a:t>
            </a:r>
            <a:r>
              <a:rPr b="1" smtClean="0"/>
              <a:t>OR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Department = 'Camping'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 OR	Department = 'Climbing';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57" y="3657600"/>
            <a:ext cx="7067086" cy="2437239"/>
          </a:xfrm>
          <a:prstGeom prst="rect">
            <a:avLst/>
          </a:prstGeom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b="1" smtClean="0"/>
              <a:t>WHERE Clause Options</a:t>
            </a:r>
            <a:r>
              <a:rPr b="1" smtClean="0">
                <a:cs typeface="Arial" charset="0"/>
              </a:rPr>
              <a:t>—</a:t>
            </a:r>
            <a:r>
              <a:rPr b="1" smtClean="0"/>
              <a:t>IN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Buyer IN ('Nancy Meyers',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		'Cindy Lo', 'Jerry Martin');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14" y="3867288"/>
            <a:ext cx="7428571" cy="1104762"/>
          </a:xfrm>
          <a:prstGeom prst="rect">
            <a:avLst/>
          </a:prstGeom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>NOT IN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Buyer NOT IN ('Nancy Meyers',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		'Cindy Lo', 'Jerry Martin');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00" y="3840162"/>
            <a:ext cx="6895238" cy="1838095"/>
          </a:xfrm>
          <a:prstGeom prst="rect">
            <a:avLst/>
          </a:prstGeom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>Ranges with BETWEEN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ORDER_ITEM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ExtendedPrice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		BETWEEN 100 AND 200;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1" y="3840162"/>
            <a:ext cx="6895238" cy="1838095"/>
          </a:xfrm>
          <a:prstGeom prst="rect">
            <a:avLst/>
          </a:prstGeom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>Ranges with Math Symbols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ORDER_ITEM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ExtendedPrice &gt;= 100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AND 	ExtendedPrice &lt;= 200;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/>
            </a:r>
            <a:br>
              <a:rPr sz="4000" b="1" smtClean="0"/>
            </a:br>
            <a:r>
              <a:rPr sz="4000" b="1" smtClean="0"/>
              <a:t>LIKE and Wildcards 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SQL keyword LIKE can be combined with wildcard symbols:</a:t>
            </a:r>
          </a:p>
          <a:p>
            <a:pPr lvl="1" eaLnBrk="1" hangingPunct="1"/>
            <a:r>
              <a:rPr lang="en-US" smtClean="0"/>
              <a:t>SQL 92 Standard (SQL Server, MySQL, etc.):</a:t>
            </a:r>
          </a:p>
          <a:p>
            <a:pPr lvl="2" eaLnBrk="1" hangingPunct="1"/>
            <a:r>
              <a:rPr lang="en-US" smtClean="0"/>
              <a:t>_    =   exactly one character</a:t>
            </a:r>
          </a:p>
          <a:p>
            <a:pPr lvl="2" eaLnBrk="1" hangingPunct="1"/>
            <a:r>
              <a:rPr lang="en-US" smtClean="0"/>
              <a:t> %  =   any set of one or more characters</a:t>
            </a:r>
          </a:p>
          <a:p>
            <a:pPr lvl="1" eaLnBrk="1" hangingPunct="1"/>
            <a:r>
              <a:rPr lang="en-US" smtClean="0"/>
              <a:t>Microsoft Access (based on MS DOS)</a:t>
            </a:r>
          </a:p>
          <a:p>
            <a:pPr lvl="2" eaLnBrk="1" hangingPunct="1"/>
            <a:r>
              <a:rPr lang="en-US" smtClean="0"/>
              <a:t>?    =   exactly one character</a:t>
            </a:r>
          </a:p>
          <a:p>
            <a:pPr lvl="2" eaLnBrk="1" hangingPunct="1"/>
            <a:r>
              <a:rPr lang="en-US" smtClean="0"/>
              <a:t>*     =   any set of one or more characters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14" y="3838782"/>
            <a:ext cx="7428571" cy="1104762"/>
          </a:xfrm>
          <a:prstGeom prst="rect">
            <a:avLst/>
          </a:prstGeom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/>
            </a:r>
            <a:br>
              <a:rPr sz="4000" b="1" smtClean="0"/>
            </a:br>
            <a:r>
              <a:rPr sz="4000" b="1" smtClean="0"/>
              <a:t>LIKE and Wildcards II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SKU_DATA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WHERE	Buyer LIKE 'Pete%';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95" y="3681482"/>
            <a:ext cx="6723809" cy="1104762"/>
          </a:xfrm>
          <a:prstGeom prst="rect">
            <a:avLst/>
          </a:prstGeom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/>
            </a:r>
            <a:br>
              <a:rPr sz="4000" b="1" smtClean="0"/>
            </a:br>
            <a:r>
              <a:rPr sz="4000" b="1" smtClean="0"/>
              <a:t>LIKE and Wildcards III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SKU_DATA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WHERE	Buyer LIKE '%Tent%';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Ad-Hoc Queries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Ad-hoc queries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Questions that can be answered using database data</a:t>
            </a:r>
          </a:p>
          <a:p>
            <a:pPr lvl="1" eaLnBrk="1" hangingPunct="1"/>
            <a:r>
              <a:rPr lang="en-US" smtClean="0"/>
              <a:t>Example: “How many customers in Portland, Oregon, bought our green baseball cap?”</a:t>
            </a:r>
          </a:p>
          <a:p>
            <a:pPr lvl="1" eaLnBrk="1" hangingPunct="1"/>
            <a:r>
              <a:rPr lang="en-US" smtClean="0"/>
              <a:t>Created by the user as needed, instead of programmed into an application</a:t>
            </a:r>
          </a:p>
          <a:p>
            <a:pPr lvl="1" eaLnBrk="1" hangingPunct="1"/>
            <a:r>
              <a:rPr lang="en-US" smtClean="0"/>
              <a:t>Common in business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09" y="3702646"/>
            <a:ext cx="7552381" cy="1104762"/>
          </a:xfrm>
          <a:prstGeom prst="rect">
            <a:avLst/>
          </a:prstGeom>
        </p:spPr>
      </p:pic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b="1" smtClean="0"/>
              <a:t>WHERE Clause Options</a:t>
            </a:r>
            <a:r>
              <a:rPr sz="4000" b="1" smtClean="0">
                <a:cs typeface="Arial" charset="0"/>
              </a:rPr>
              <a:t>—</a:t>
            </a:r>
            <a:r>
              <a:rPr sz="4000" b="1" smtClean="0"/>
              <a:t/>
            </a:r>
            <a:br>
              <a:rPr sz="4000" b="1" smtClean="0"/>
            </a:br>
            <a:r>
              <a:rPr sz="4000" b="1" smtClean="0"/>
              <a:t>LIKE and Wildcards IV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*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SKU_DATA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WHERE	SKU LIKE '%2__';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Built-In Functions I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five SQL built-in functions:</a:t>
            </a:r>
          </a:p>
          <a:p>
            <a:pPr lvl="1" eaLnBrk="1" hangingPunct="1"/>
            <a:r>
              <a:rPr lang="en-US" smtClean="0"/>
              <a:t>COUNT</a:t>
            </a:r>
          </a:p>
          <a:p>
            <a:pPr lvl="1" eaLnBrk="1" hangingPunct="1"/>
            <a:r>
              <a:rPr lang="en-US" smtClean="0"/>
              <a:t>SUM</a:t>
            </a:r>
          </a:p>
          <a:p>
            <a:pPr lvl="1" eaLnBrk="1" hangingPunct="1"/>
            <a:r>
              <a:rPr lang="en-US" smtClean="0"/>
              <a:t>AVG</a:t>
            </a:r>
          </a:p>
          <a:p>
            <a:pPr lvl="1" eaLnBrk="1" hangingPunct="1"/>
            <a:r>
              <a:rPr lang="en-US" smtClean="0"/>
              <a:t>MIN</a:t>
            </a:r>
          </a:p>
          <a:p>
            <a:pPr lvl="1" eaLnBrk="1" hangingPunct="1"/>
            <a:r>
              <a:rPr lang="en-US" smtClean="0"/>
              <a:t>MAX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800" y="4217437"/>
            <a:ext cx="2409524" cy="742857"/>
          </a:xfrm>
          <a:prstGeom prst="rect">
            <a:avLst/>
          </a:prstGeom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Built-In Functions II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SUM(ExtendedPrice)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AS	Order3000Sum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ORDER_ITEM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WHERE	OrderNumber = 3000;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2" y="3648121"/>
            <a:ext cx="7171428" cy="742857"/>
          </a:xfrm>
          <a:prstGeom prst="rect">
            <a:avLst/>
          </a:prstGeom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Built-In Functions III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SELECT	SUM(ExtendedPrice) AS OrderItemSum,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AVG(ExtendedPrice) AS OrderItemAvg,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MIN(ExtendedPrice) AS OrderItemMin,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MAX(ExtendedPrice) AS OrderItemMax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FROM		ORDER_ITEM;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66" y="3348083"/>
            <a:ext cx="2466667" cy="733333"/>
          </a:xfrm>
          <a:prstGeom prst="rect">
            <a:avLst/>
          </a:prstGeom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Built-In Functions IV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COUNT(*) AS NumberOfRows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ORDER_ITEM;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33" y="4297362"/>
            <a:ext cx="1942857" cy="742857"/>
          </a:xfrm>
          <a:prstGeom prst="rect">
            <a:avLst/>
          </a:prstGeom>
        </p:spPr>
      </p:pic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Built-In Functions V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COUNT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(DISTINCT Department)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AS DeptCount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SKU_DATA;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69" y="3505200"/>
            <a:ext cx="2950419" cy="2641654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Arithmetic in SELECT Statements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Quantity * Price AS EP,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ExtendedPrice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ORDER_ITEM;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95" y="3652952"/>
            <a:ext cx="3723809" cy="1838095"/>
          </a:xfrm>
          <a:prstGeom prst="rect">
            <a:avLst/>
          </a:prstGeom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String Functions in SELECT Statements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DISTINCT RTRIM (Buyer)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		+ ' in ' + RTRIM (Department) 		AS Sponsor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SKU_DATA;</a:t>
            </a:r>
          </a:p>
        </p:txBody>
      </p:sp>
      <p:sp>
        <p:nvSpPr>
          <p:cNvPr id="69639" name="TextBox 1"/>
          <p:cNvSpPr txBox="1">
            <a:spLocks noChangeArrowheads="1"/>
          </p:cNvSpPr>
          <p:nvPr/>
        </p:nvSpPr>
        <p:spPr bwMode="auto">
          <a:xfrm>
            <a:off x="609600" y="556260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RTRIM used in SQL </a:t>
            </a:r>
            <a:r>
              <a:rPr lang="en-US" dirty="0"/>
              <a:t>Server </a:t>
            </a:r>
            <a:r>
              <a:rPr lang="en-US" dirty="0" smtClean="0"/>
              <a:t>2012 </a:t>
            </a:r>
            <a:r>
              <a:rPr lang="en-US" dirty="0" smtClean="0"/>
              <a:t>syntax - </a:t>
            </a:r>
            <a:r>
              <a:rPr lang="en-CA" dirty="0"/>
              <a:t>Returns a character string after truncating all trailing blanks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52" y="4295889"/>
            <a:ext cx="6438095" cy="1828571"/>
          </a:xfrm>
          <a:prstGeom prst="rect">
            <a:avLst/>
          </a:prstGeom>
        </p:spPr>
      </p:pic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The SQL Keyword GROUP BY I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SELECT		Department, Buyer,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	COUNT(*)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				Dept_Buyer_SKU_Count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FROM		SKU_DATA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B0F0"/>
                </a:solidFill>
                <a:latin typeface="Courier New" pitchFamily="49" charset="0"/>
              </a:rPr>
              <a:t>GROUP BY 	Department, Buyer;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The SQL Keyword GROUP BY II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 place WHERE before GROUP BY.  Some DBMS products do not require that placement; but to be safe, always put WHERE before GROUP BY.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0B0F0"/>
                </a:solidFill>
              </a:rPr>
              <a:t>HAVING</a:t>
            </a:r>
            <a:r>
              <a:rPr lang="en-US" sz="2800" smtClean="0"/>
              <a:t> operator restricts the groups that are presented in the result.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is an ambiguity in statements that include both WHERE and HAVING clauses.  The results can vary, so to eliminate this ambiguity SQL </a:t>
            </a:r>
            <a:r>
              <a:rPr lang="en-US" sz="2800" i="1" smtClean="0"/>
              <a:t>always </a:t>
            </a:r>
            <a:r>
              <a:rPr lang="en-US" sz="2800" smtClean="0"/>
              <a:t>applies WHERE before HAVING.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39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200" smtClean="0"/>
              <a:t>Components of a Data Warehouse</a:t>
            </a:r>
          </a:p>
        </p:txBody>
      </p:sp>
      <p:pic>
        <p:nvPicPr>
          <p:cNvPr id="19459" name="Picture 5" descr="C:\Users\Auer.WWU\Auer-Projects\Kroenke-Auer-Projects\Kroenke-Auer-DBP-e11\DBP-e11-Supplements\Images\Chapter13\Fig13-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" y="1709738"/>
            <a:ext cx="8064500" cy="3376612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The SQL Keyword GROUP BY III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SELECT		Department, COUNT(*) AS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				Dept_SKU_Count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FROM			SKU_DATA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WHERE		SKU &lt;&gt; 302000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GROUP BY  	Department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0099CC"/>
                </a:solidFill>
                <a:latin typeface="Courier New" pitchFamily="49" charset="0"/>
              </a:rPr>
              <a:t>ORDER BY	  	Dept_SKU_Count;</a:t>
            </a:r>
          </a:p>
        </p:txBody>
      </p:sp>
      <p:pic>
        <p:nvPicPr>
          <p:cNvPr id="74758" name="Picture 6" descr="C:\Users\Auer.WWU\Auer-Projects\Kroenke-Auer-Projects\Kroenke-Auer-DBP-e11\DBP-e11-Chapter-Drafts\DBP-e11-Chapter-02\DBP-e11-Ch02-Art-Log-and-TIF-Files\DBP-e11-SQL-Results-02-04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800600"/>
            <a:ext cx="3175000" cy="1143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33" y="4972187"/>
            <a:ext cx="4133333" cy="1095238"/>
          </a:xfrm>
          <a:prstGeom prst="rect">
            <a:avLst/>
          </a:prstGeom>
        </p:spPr>
      </p:pic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The SQL Keyword GROUP BY IV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SELECT		Department, COUNT(*) 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				Dept_SKU_Count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FROM			SKU_DATA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WHERE		SKU &lt;&gt; 302000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GROUP BY 	Department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HAVING 		COUNT (*) &gt;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F0"/>
                </a:solidFill>
                <a:latin typeface="Courier New" pitchFamily="49" charset="0"/>
              </a:rPr>
              <a:t>ORDER BY		Dept_SKU_Count</a:t>
            </a:r>
            <a:r>
              <a:rPr lang="en-US" sz="2800" b="1" smtClean="0">
                <a:solidFill>
                  <a:srgbClr val="0066FF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469" y="4705443"/>
            <a:ext cx="1800000" cy="742857"/>
          </a:xfrm>
          <a:prstGeom prst="rect">
            <a:avLst/>
          </a:prstGeom>
        </p:spPr>
      </p:pic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pPr eaLnBrk="1" hangingPunct="1"/>
            <a:r>
              <a:rPr smtClean="0"/>
              <a:t>Querying Multiple Tables: Subqueries I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SELECT	SUM (ExtendedPrice) AS Revenue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FROM		ORDER_ITEM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WHERE		SKU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(SELECT   SKU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 FROM	    SKU_DATA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pitchFamily="49" charset="0"/>
              </a:rPr>
              <a:t>			 WHERE    Department = 'Water Sports');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Note: The second SELECT statement is a </a:t>
            </a:r>
            <a:r>
              <a:rPr lang="en-US" sz="2400" b="1" smtClean="0">
                <a:solidFill>
                  <a:srgbClr val="00B0F0"/>
                </a:solidFill>
              </a:rPr>
              <a:t>subquery</a:t>
            </a:r>
            <a:r>
              <a:rPr lang="en-US" sz="24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85" y="5044741"/>
            <a:ext cx="1838967" cy="1184942"/>
          </a:xfrm>
          <a:prstGeom prst="rect">
            <a:avLst/>
          </a:prstGeom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Querying Multiple Tables: Subqueries II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SELECT   Buyer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FROM	   SKU_DATA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WHERE	   SKU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   (SELECT	SKU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    FROM	ORDER_ITEM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    WHERE	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</a:rPr>
              <a:t>OrderNumber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		(SELECT	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</a:rPr>
              <a:t>OrderNumber</a:t>
            </a:r>
            <a:endParaRPr lang="en-US" sz="2000" b="1" dirty="0" smtClean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		 FROM		RETAIL_ORDER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		 WHERE	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</a:rPr>
              <a:t>OrderMonth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 = 'January'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				     AND	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itchFamily="49" charset="0"/>
              </a:rPr>
              <a:t>OrderYear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</a:rPr>
              <a:t> = 2013));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02" y="3124200"/>
            <a:ext cx="3942857" cy="2923809"/>
          </a:xfrm>
          <a:prstGeom prst="rect">
            <a:avLst/>
          </a:prstGeom>
        </p:spPr>
      </p:pic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Querying Multiple Tables:</a:t>
            </a:r>
            <a:br>
              <a:rPr sz="4000" smtClean="0"/>
            </a:br>
            <a:r>
              <a:rPr sz="4000" smtClean="0"/>
              <a:t>Joins I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B0F0"/>
                </a:solidFill>
                <a:latin typeface="Courier New" pitchFamily="49" charset="0"/>
              </a:rPr>
              <a:t>SELECT	Buyer, ExtendedPrice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B0F0"/>
                </a:solidFill>
                <a:latin typeface="Courier New" pitchFamily="49" charset="0"/>
              </a:rPr>
              <a:t>FROM		SKU_DATA, ORDER_ITEM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B0F0"/>
                </a:solidFill>
                <a:latin typeface="Courier New" pitchFamily="49" charset="0"/>
              </a:rPr>
              <a:t>WHERE		SKU_DATA.SKU = ORDER_ITEM.SKU;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47" y="4495800"/>
            <a:ext cx="3961905" cy="1466667"/>
          </a:xfrm>
          <a:prstGeom prst="rect">
            <a:avLst/>
          </a:prstGeom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Querying Multiple Tables:</a:t>
            </a:r>
            <a:br>
              <a:rPr sz="4000" smtClean="0"/>
            </a:br>
            <a:r>
              <a:rPr sz="4000" smtClean="0"/>
              <a:t>Joins II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SELECT	Buyer, SUM(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itchFamily="49" charset="0"/>
              </a:rPr>
              <a:t>ExtendedPrice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			AS 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itchFamily="49" charset="0"/>
              </a:rPr>
              <a:t>BuyerRevenue</a:t>
            </a:r>
            <a:endParaRPr lang="en-US" sz="2400" b="1" dirty="0" smtClean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FROM		SKU_DATA, ORDER_ITEM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WHERE		SKU_DATA.SKU = ORDER_ITEM.SKU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GROUP BY	Buyer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ORDER BY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itchFamily="49" charset="0"/>
              </a:rPr>
              <a:t>BuyerRevenue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</a:rPr>
              <a:t> DESC;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92" y="3845087"/>
            <a:ext cx="4357353" cy="2376034"/>
          </a:xfrm>
          <a:prstGeom prst="rect">
            <a:avLst/>
          </a:prstGeom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Querying Multiple Tables:</a:t>
            </a:r>
            <a:br>
              <a:rPr sz="4000" smtClean="0"/>
            </a:br>
            <a:r>
              <a:rPr sz="4000" smtClean="0"/>
              <a:t>Joins III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itchFamily="49" charset="0"/>
              </a:rPr>
              <a:t>SELECT	Buyer, ExtendedPrice, OrderMonth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itchFamily="49" charset="0"/>
              </a:rPr>
              <a:t>FROM		SKU_DATA, ORDER_ITEM, RETAIL_ORDER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itchFamily="49" charset="0"/>
              </a:rPr>
              <a:t>WHERE		SKU_DATA.SKU = ORDER_ITEM.SKU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itchFamily="49" charset="0"/>
              </a:rPr>
              <a:t>		AND	ORDER_ITEM.OrderNumber =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solidFill>
                  <a:srgbClr val="0099CC"/>
                </a:solidFill>
                <a:latin typeface="Courier New" pitchFamily="49" charset="0"/>
              </a:rPr>
              <a:t>			RETAIL_ORDER.OrderNumber;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dirty="0" smtClean="0"/>
              <a:t>JOIN ON Syntax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SELECT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</a:rPr>
              <a:t>RETAIL_ORDER.OrderNumber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</a:rPr>
              <a:t>StoreNumber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</a:rPr>
              <a:t>OrderYear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	ORDER_ITEM.SKU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</a:rPr>
              <a:t>SKU_Description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, Department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FROM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RETAIL_ORDER 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JOIN ORDER_ITEM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ON 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</a:rPr>
              <a:t>RETAIL_ORDER.OrderNumber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=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</a:rPr>
              <a:t>ORDER_ITEM.OrderNumber</a:t>
            </a:r>
            <a:endParaRPr lang="en-US" sz="18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	JOIN 	SKU_DATA</a:t>
            </a:r>
            <a:endParaRPr lang="en-US" sz="18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	   ON 	ORDER_ITEM.SKU=SKU_DATA.SKU</a:t>
            </a:r>
            <a:endParaRPr lang="en-US" sz="18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WHERE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 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</a:rPr>
              <a:t>OrderYear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= '2012'</a:t>
            </a:r>
          </a:p>
          <a:p>
            <a:pPr eaLnBrk="1" hangingPunct="1">
              <a:buNone/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ORDER BY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</a:rPr>
              <a:t>RETAIL_ORDER.OrderNumber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</a:rPr>
              <a:t>, ORDER_ITEM.SKU;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800"/>
            <a:ext cx="8191500" cy="14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dirty="0" smtClean="0"/>
              <a:t>OUTER JOINS 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676400"/>
            <a:ext cx="8130540" cy="38419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dirty="0" smtClean="0"/>
              <a:t>OUTER JOINS II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1" y="1600200"/>
            <a:ext cx="8206740" cy="20328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49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895922"/>
            <a:ext cx="5500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SELECT…</a:t>
            </a:r>
          </a:p>
          <a:p>
            <a:endParaRPr lang="en-CA" dirty="0" smtClean="0"/>
          </a:p>
          <a:p>
            <a:r>
              <a:rPr lang="en-CA" dirty="0" smtClean="0"/>
              <a:t>FROM 	STUDENT INNER JOIN LOCKER</a:t>
            </a:r>
          </a:p>
          <a:p>
            <a:endParaRPr lang="en-CA" dirty="0" smtClean="0"/>
          </a:p>
          <a:p>
            <a:r>
              <a:rPr lang="en-CA" dirty="0" smtClean="0"/>
              <a:t>ON	</a:t>
            </a:r>
            <a:r>
              <a:rPr lang="en-CA" dirty="0" err="1" smtClean="0"/>
              <a:t>STUDENT.LockerFK</a:t>
            </a:r>
            <a:r>
              <a:rPr lang="en-CA" dirty="0" smtClean="0"/>
              <a:t> = </a:t>
            </a:r>
            <a:r>
              <a:rPr lang="en-CA" dirty="0" err="1" smtClean="0"/>
              <a:t>LOCKER.LockerPK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ORDER BY </a:t>
            </a:r>
            <a:r>
              <a:rPr lang="en-CA" dirty="0" err="1" smtClean="0"/>
              <a:t>StudentPK</a:t>
            </a:r>
            <a:r>
              <a:rPr lang="en-CA" dirty="0" smtClean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09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Structured Query Language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B0F0"/>
                </a:solidFill>
              </a:rPr>
              <a:t>Structured Query Language (SQL)</a:t>
            </a:r>
            <a:r>
              <a:rPr lang="en-US" sz="2800" smtClean="0">
                <a:solidFill>
                  <a:srgbClr val="00B0F0"/>
                </a:solidFill>
              </a:rPr>
              <a:t> </a:t>
            </a:r>
            <a:r>
              <a:rPr lang="en-US" sz="2800" smtClean="0"/>
              <a:t>was developed by the IBM Corporation in the late 1970’s.</a:t>
            </a:r>
          </a:p>
          <a:p>
            <a:pPr eaLnBrk="1" hangingPunct="1"/>
            <a:r>
              <a:rPr lang="en-US" sz="2800" smtClean="0"/>
              <a:t>SQL was endorsed as a U.S. national standard by the American National Standards Institute (ANSI) in 1992 [</a:t>
            </a:r>
            <a:r>
              <a:rPr lang="en-US" sz="2800" b="1" smtClean="0">
                <a:solidFill>
                  <a:srgbClr val="00B0F0"/>
                </a:solidFill>
              </a:rPr>
              <a:t>SQL-92</a:t>
            </a:r>
            <a:r>
              <a:rPr lang="en-US" sz="2800" smtClean="0"/>
              <a:t>].</a:t>
            </a:r>
          </a:p>
          <a:p>
            <a:pPr eaLnBrk="1" hangingPunct="1"/>
            <a:r>
              <a:rPr lang="en-US" sz="2800" smtClean="0"/>
              <a:t>Newer versions exist, and they incorporate XML and some object-oriented concepts.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192795" cy="2209800"/>
          </a:xfrm>
          <a:prstGeom prst="rect">
            <a:avLst/>
          </a:prstGeom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dirty="0" smtClean="0"/>
              <a:t>OUTER JOINS III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50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83535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SELECT…</a:t>
            </a:r>
          </a:p>
          <a:p>
            <a:endParaRPr lang="en-CA" dirty="0"/>
          </a:p>
          <a:p>
            <a:r>
              <a:rPr lang="en-CA" dirty="0"/>
              <a:t>FROM 	STUDENT </a:t>
            </a:r>
            <a:r>
              <a:rPr lang="en-CA" dirty="0" smtClean="0"/>
              <a:t>LEFT OUTER JOIN </a:t>
            </a:r>
            <a:r>
              <a:rPr lang="en-CA" dirty="0"/>
              <a:t>LOCKER</a:t>
            </a:r>
          </a:p>
          <a:p>
            <a:endParaRPr lang="en-CA" dirty="0"/>
          </a:p>
          <a:p>
            <a:r>
              <a:rPr lang="en-CA" dirty="0"/>
              <a:t>ON	</a:t>
            </a:r>
            <a:r>
              <a:rPr lang="en-CA" dirty="0" err="1"/>
              <a:t>STUDENT.LockerFK</a:t>
            </a:r>
            <a:r>
              <a:rPr lang="en-CA" dirty="0"/>
              <a:t> = </a:t>
            </a:r>
            <a:r>
              <a:rPr lang="en-CA" dirty="0" err="1"/>
              <a:t>LOCKER.LockerPK</a:t>
            </a:r>
            <a:endParaRPr lang="en-CA" dirty="0"/>
          </a:p>
          <a:p>
            <a:endParaRPr lang="en-CA" dirty="0"/>
          </a:p>
          <a:p>
            <a:r>
              <a:rPr lang="en-CA" dirty="0"/>
              <a:t>ORDER BY </a:t>
            </a:r>
            <a:r>
              <a:rPr lang="en-CA" dirty="0" err="1" smtClean="0"/>
              <a:t>StudentPK</a:t>
            </a:r>
            <a:r>
              <a:rPr lang="en-CA" dirty="0" smtClean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0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dirty="0" smtClean="0"/>
              <a:t>OUTER JOINS IV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196512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51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394989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SELECT…</a:t>
            </a:r>
          </a:p>
          <a:p>
            <a:endParaRPr lang="en-CA" dirty="0"/>
          </a:p>
          <a:p>
            <a:r>
              <a:rPr lang="en-CA" dirty="0"/>
              <a:t>FROM 	STUDENT </a:t>
            </a:r>
            <a:r>
              <a:rPr lang="en-CA" dirty="0" smtClean="0"/>
              <a:t>RIGHT OUTER </a:t>
            </a:r>
            <a:r>
              <a:rPr lang="en-CA" dirty="0"/>
              <a:t>JOIN LOCKER</a:t>
            </a:r>
          </a:p>
          <a:p>
            <a:endParaRPr lang="en-CA" dirty="0"/>
          </a:p>
          <a:p>
            <a:r>
              <a:rPr lang="en-CA" dirty="0"/>
              <a:t>ON	</a:t>
            </a:r>
            <a:r>
              <a:rPr lang="en-CA" dirty="0" err="1" smtClean="0"/>
              <a:t>STUDENT.LockerFK</a:t>
            </a:r>
            <a:endParaRPr lang="en-CA" dirty="0"/>
          </a:p>
          <a:p>
            <a:endParaRPr lang="en-CA" dirty="0"/>
          </a:p>
          <a:p>
            <a:r>
              <a:rPr lang="en-CA" dirty="0"/>
              <a:t>ORDER BY </a:t>
            </a:r>
            <a:r>
              <a:rPr lang="en-CA" dirty="0" err="1"/>
              <a:t>StudentPK</a:t>
            </a:r>
            <a:r>
              <a:rPr lang="en-CA" dirty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9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Subqueries versus Joins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Subqueries</a:t>
            </a:r>
            <a:r>
              <a:rPr lang="en-US" sz="2800" smtClean="0"/>
              <a:t> and </a:t>
            </a:r>
            <a:r>
              <a:rPr lang="en-US" sz="2800" i="1" smtClean="0"/>
              <a:t>joins</a:t>
            </a:r>
            <a:r>
              <a:rPr lang="en-US" sz="2800" smtClean="0"/>
              <a:t> both process multiple tables.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subquery can only be used to retrieve data from the top 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join can be used to obtain data from any number of tables, including the “top table” of the subquery.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Chapter 7, we will study the </a:t>
            </a:r>
            <a:r>
              <a:rPr lang="en-US" sz="2800" b="1" smtClean="0">
                <a:solidFill>
                  <a:srgbClr val="0066FF"/>
                </a:solidFill>
              </a:rPr>
              <a:t>correlated subquery</a:t>
            </a:r>
            <a:r>
              <a:rPr lang="en-US" sz="2800" smtClean="0"/>
              <a:t>.  That kind of subquery can do work that is not possible with joins.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52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As a Data Sublanguage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SQL is not a full featured </a:t>
            </a:r>
            <a:r>
              <a:rPr lang="en-US" b="1" smtClean="0">
                <a:solidFill>
                  <a:srgbClr val="00B0F0"/>
                </a:solidFill>
              </a:rPr>
              <a:t>programming language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C, C#, Java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SQL is a </a:t>
            </a:r>
            <a:r>
              <a:rPr lang="en-US" b="1" smtClean="0">
                <a:solidFill>
                  <a:srgbClr val="00B0F0"/>
                </a:solidFill>
              </a:rPr>
              <a:t>data sublanguage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mtClean="0"/>
              <a:t>for creating and processing database data and metadata.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SQL is ubiquitous in enterprise-class DBMS products.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SQL programming is a critical skill.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SQL DDL, DML, and SQL/PSM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SQL statements can be divided into three categories: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 smtClean="0">
                <a:solidFill>
                  <a:srgbClr val="00B0F0"/>
                </a:solidFill>
              </a:rPr>
              <a:t>Data definition language (DDL)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for creating tables, relationships, and other </a:t>
            </a:r>
            <a:r>
              <a:rPr lang="en-US" dirty="0" smtClean="0"/>
              <a:t>structures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 smtClean="0">
                <a:solidFill>
                  <a:srgbClr val="00B0F0"/>
                </a:solidFill>
              </a:rPr>
              <a:t>Data manipulation language (DML)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for queries and data </a:t>
            </a:r>
            <a:r>
              <a:rPr lang="en-US" dirty="0" smtClean="0"/>
              <a:t>modification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dirty="0">
                <a:solidFill>
                  <a:srgbClr val="00B0F0"/>
                </a:solidFill>
              </a:rPr>
              <a:t>SQL/Persistent Stored Modules (SQL/PSM)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Add procedural programming capabilities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Variables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Control-of-flow statements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SQL </a:t>
            </a:r>
            <a:r>
              <a:rPr dirty="0" smtClean="0"/>
              <a:t>TCL/DCL</a:t>
            </a:r>
            <a:endParaRPr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B0F0"/>
                </a:solidFill>
              </a:rPr>
              <a:t>Transaction control language (TCL)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to mark transaction boundaries and control transaction </a:t>
            </a:r>
            <a:r>
              <a:rPr lang="en-US" dirty="0" smtClean="0"/>
              <a:t>behavior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</a:rPr>
              <a:t>Data control language (DCL)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Used to grant (or revoke) database permissions to (from) users and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Cape Codd Outdoor Sports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Cape </a:t>
            </a:r>
            <a:r>
              <a:rPr lang="en-US" sz="2800" dirty="0" err="1" smtClean="0"/>
              <a:t>Codd</a:t>
            </a:r>
            <a:r>
              <a:rPr lang="en-US" sz="2800" dirty="0" smtClean="0"/>
              <a:t> Outdoor Sports is a fictitious company based on an actual outdoor retail equipment vendor.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Cape </a:t>
            </a:r>
            <a:r>
              <a:rPr lang="en-US" sz="2800" dirty="0" err="1" smtClean="0"/>
              <a:t>Codd</a:t>
            </a:r>
            <a:r>
              <a:rPr lang="en-US" sz="2800" dirty="0" smtClean="0"/>
              <a:t> Outdoor Sports: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Has 15 retail stores in the United States and Canada.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Has an online Internet store.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Has a (postal) mail order department.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 retail sales are recorded in an Oracle Database 11</a:t>
            </a:r>
            <a:r>
              <a:rPr lang="en-US" sz="2800" i="1" dirty="0" smtClean="0"/>
              <a:t>g</a:t>
            </a:r>
            <a:r>
              <a:rPr lang="en-US" sz="2800" dirty="0" smtClean="0"/>
              <a:t> database.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24A35FB-94B4-4250-B2A1-1FF1DC438C7F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1088</Words>
  <Application>Microsoft Office PowerPoint</Application>
  <PresentationFormat>On-screen Show (4:3)</PresentationFormat>
  <Paragraphs>377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Default Design</vt:lpstr>
      <vt:lpstr> David M. Kroenke and David J. Auer Database Processing: Fundamentals, Design, and Implementation </vt:lpstr>
      <vt:lpstr>Business Intelligence (BI) Systems</vt:lpstr>
      <vt:lpstr>Ad-Hoc Queries</vt:lpstr>
      <vt:lpstr>Components of a Data Warehouse</vt:lpstr>
      <vt:lpstr>Structured Query Language</vt:lpstr>
      <vt:lpstr>SQL As a Data Sublanguage</vt:lpstr>
      <vt:lpstr>SQL DDL, DML, and SQL/PSM</vt:lpstr>
      <vt:lpstr>SQL TCL/DCL</vt:lpstr>
      <vt:lpstr>Cape Codd Outdoor Sports</vt:lpstr>
      <vt:lpstr>Extracted Retail Sales Data Format</vt:lpstr>
      <vt:lpstr>Retail Sales Extract Tables [in Microsoft Access 2010]</vt:lpstr>
      <vt:lpstr>The SQL SELECT Statement</vt:lpstr>
      <vt:lpstr>Specific Columns on One Table</vt:lpstr>
      <vt:lpstr>Specifying Column Order</vt:lpstr>
      <vt:lpstr>The DISTINCT Keyword</vt:lpstr>
      <vt:lpstr>Selecting All Columns:  The Asterisk (*) Wildcard Character</vt:lpstr>
      <vt:lpstr>Specific Rows from One Table</vt:lpstr>
      <vt:lpstr>Specific Columns and Rows from One Table</vt:lpstr>
      <vt:lpstr>Sorting the Results—ORDER BY </vt:lpstr>
      <vt:lpstr>Sort Order: Ascending and Descending</vt:lpstr>
      <vt:lpstr>WHERE Clause Options—AND</vt:lpstr>
      <vt:lpstr>WHERE Clause Options—OR</vt:lpstr>
      <vt:lpstr>WHERE Clause Options—IN</vt:lpstr>
      <vt:lpstr>WHERE Clause Options—NOT IN</vt:lpstr>
      <vt:lpstr>WHERE Clause Options—Ranges with BETWEEN</vt:lpstr>
      <vt:lpstr>WHERE Clause Options—Ranges with Math Symbols</vt:lpstr>
      <vt:lpstr>WHERE Clause Options— LIKE and Wildcards I</vt:lpstr>
      <vt:lpstr>WHERE Clause Options— LIKE and Wildcards II</vt:lpstr>
      <vt:lpstr>WHERE Clause Options— LIKE and Wildcards III</vt:lpstr>
      <vt:lpstr>WHERE Clause Options— LIKE and Wildcards IV</vt:lpstr>
      <vt:lpstr>SQL Built-In Functions I </vt:lpstr>
      <vt:lpstr>SQL Built-In Functions II</vt:lpstr>
      <vt:lpstr>SQL Built-In Functions III</vt:lpstr>
      <vt:lpstr>SQL Built-In Functions IV</vt:lpstr>
      <vt:lpstr>SQL Built-In Functions V</vt:lpstr>
      <vt:lpstr>Arithmetic in SELECT Statements </vt:lpstr>
      <vt:lpstr>String Functions in SELECT Statements</vt:lpstr>
      <vt:lpstr>The SQL Keyword GROUP BY I</vt:lpstr>
      <vt:lpstr>The SQL Keyword GROUP BY II</vt:lpstr>
      <vt:lpstr>The SQL Keyword GROUP BY III</vt:lpstr>
      <vt:lpstr>The SQL Keyword GROUP BY IV</vt:lpstr>
      <vt:lpstr>Querying Multiple Tables: Subqueries I</vt:lpstr>
      <vt:lpstr>Querying Multiple Tables: Subqueries II</vt:lpstr>
      <vt:lpstr>Querying Multiple Tables: Joins I</vt:lpstr>
      <vt:lpstr>Querying Multiple Tables: Joins II</vt:lpstr>
      <vt:lpstr>Querying Multiple Tables: Joins III</vt:lpstr>
      <vt:lpstr>JOIN ON Syntax</vt:lpstr>
      <vt:lpstr>OUTER JOINS I</vt:lpstr>
      <vt:lpstr>OUTER JOINS II</vt:lpstr>
      <vt:lpstr>OUTER JOINS III</vt:lpstr>
      <vt:lpstr>OUTER JOINS IV</vt:lpstr>
      <vt:lpstr>Subqueries versus Joins</vt:lpstr>
    </vt:vector>
  </TitlesOfParts>
  <Company>Western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DBP-e13-PP-Chapter-02</dc:title>
  <dc:creator>David J. Auer</dc:creator>
  <cp:lastModifiedBy>Royr</cp:lastModifiedBy>
  <cp:revision>151</cp:revision>
  <dcterms:created xsi:type="dcterms:W3CDTF">2005-01-24T23:48:45Z</dcterms:created>
  <dcterms:modified xsi:type="dcterms:W3CDTF">2014-09-08T15:27:01Z</dcterms:modified>
</cp:coreProperties>
</file>