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303" r:id="rId2"/>
    <p:sldId id="262" r:id="rId3"/>
    <p:sldId id="267" r:id="rId4"/>
    <p:sldId id="265" r:id="rId5"/>
    <p:sldId id="270" r:id="rId6"/>
    <p:sldId id="268" r:id="rId7"/>
    <p:sldId id="269" r:id="rId8"/>
    <p:sldId id="271" r:id="rId9"/>
    <p:sldId id="266" r:id="rId10"/>
    <p:sldId id="264" r:id="rId11"/>
    <p:sldId id="272" r:id="rId12"/>
    <p:sldId id="273" r:id="rId13"/>
    <p:sldId id="274" r:id="rId14"/>
    <p:sldId id="275" r:id="rId15"/>
    <p:sldId id="284" r:id="rId16"/>
    <p:sldId id="276" r:id="rId17"/>
    <p:sldId id="28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7" r:id="rId26"/>
    <p:sldId id="288" r:id="rId27"/>
    <p:sldId id="289" r:id="rId28"/>
    <p:sldId id="290" r:id="rId29"/>
    <p:sldId id="291" r:id="rId30"/>
    <p:sldId id="302" r:id="rId31"/>
    <p:sldId id="292" r:id="rId32"/>
    <p:sldId id="296" r:id="rId33"/>
    <p:sldId id="297" r:id="rId34"/>
    <p:sldId id="298" r:id="rId35"/>
    <p:sldId id="294" r:id="rId36"/>
    <p:sldId id="310" r:id="rId37"/>
    <p:sldId id="311" r:id="rId38"/>
    <p:sldId id="312" r:id="rId39"/>
    <p:sldId id="313" r:id="rId40"/>
    <p:sldId id="295" r:id="rId41"/>
    <p:sldId id="308" r:id="rId42"/>
    <p:sldId id="293" r:id="rId43"/>
    <p:sldId id="314" r:id="rId44"/>
    <p:sldId id="299" r:id="rId45"/>
    <p:sldId id="301" r:id="rId46"/>
    <p:sldId id="300" r:id="rId47"/>
    <p:sldId id="316" r:id="rId48"/>
    <p:sldId id="315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00"/>
    <a:srgbClr val="0000CC"/>
    <a:srgbClr val="339966"/>
    <a:srgbClr val="0099CC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 autoAdjust="0"/>
    <p:restoredTop sz="94660"/>
  </p:normalViewPr>
  <p:slideViewPr>
    <p:cSldViewPr>
      <p:cViewPr varScale="1">
        <p:scale>
          <a:sx n="91" d="100"/>
          <a:sy n="91" d="100"/>
        </p:scale>
        <p:origin x="-12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2CF4375-7E20-4AD6-A1BD-2392512C7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8896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239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361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252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132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50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69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245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092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087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1848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73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636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120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580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372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518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471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951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3362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49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286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08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2241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0336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1479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7297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269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251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5968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209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55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902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994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687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5529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002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7528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6027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0810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6113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67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48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378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60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27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755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410200" cy="476250"/>
          </a:xfrm>
        </p:spPr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0E757950-8CF6-45C3-A0FB-5536038192BB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4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5101C83-9245-4E65-AC6C-F3D28473DCD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70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7C3AF0C-8D1B-48AB-A35D-8296D6F0FC5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08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42EF2E3-186B-41B4-AB3A-440025D7F7F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06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B1EDA2BE-A40E-4164-A326-72FCBB4EE276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5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410200" cy="476250"/>
          </a:xfrm>
        </p:spPr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3-</a:t>
            </a:r>
            <a:fld id="{CFA4E3F1-5DBA-4207-982B-26924886306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183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88A7239-713F-472F-BA23-A81BE018D3B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2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F6661826-2724-4861-8343-6BABF56BCB6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395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4141B18-E123-4F9E-B9F6-3A4BD0D97146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3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58874BB-8265-40AF-AF24-FB4D79EA42A7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266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9877748-9A6F-40C9-BC93-4806C09B5211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7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cs typeface="Arial" charset="0"/>
              </a:rPr>
              <a:t>CST2355 – Database Systems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3B58DCC-B8CC-4BBA-A638-8BD71733FAA1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361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485BD09-0451-4D37-B8A8-AFCB2463B9A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11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94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>
                <a:solidFill>
                  <a:srgbClr val="0000CC"/>
                </a:solidFill>
                <a:latin typeface="Arial" charset="0"/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92ABFD7A-4B29-4BAA-A464-8B76180D2C0A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ifth_normal_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3622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Calibri" pitchFamily="34" charset="0"/>
                <a:cs typeface="Calibri" pitchFamily="34" charset="0"/>
              </a:rPr>
              <a:t>David M.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Kroenke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 and David J. Auer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Calibri" pitchFamily="34" charset="0"/>
                <a:cs typeface="Calibri" pitchFamily="34" charset="0"/>
              </a:rPr>
              <a:t>Database Processing</a:t>
            </a:r>
            <a:r>
              <a:rPr lang="en-US" sz="4000" b="1" dirty="0" smtClean="0">
                <a:solidFill>
                  <a:schemeClr val="tx1"/>
                </a:solidFill>
              </a:rPr>
              <a:t/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Fundamentals, Design, and Implementation</a:t>
            </a:r>
            <a:r>
              <a:rPr lang="en-US" sz="32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</a:br>
            <a:endParaRPr lang="en-US" sz="3200" dirty="0" smtClean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124200" y="2438400"/>
            <a:ext cx="6019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sz="1000" b="1">
              <a:solidFill>
                <a:srgbClr val="3399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600" b="1">
                <a:solidFill>
                  <a:srgbClr val="3399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Three:</a:t>
            </a:r>
          </a:p>
          <a:p>
            <a:pPr algn="ctr" eaLnBrk="1" hangingPunct="1">
              <a:buFontTx/>
              <a:buNone/>
            </a:pPr>
            <a:r>
              <a:rPr lang="en-US" sz="3600" b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Relational Model</a:t>
            </a:r>
          </a:p>
          <a:p>
            <a:pPr algn="ctr" eaLnBrk="1" hangingPunct="1">
              <a:buFontTx/>
              <a:buNone/>
            </a:pPr>
            <a:r>
              <a:rPr lang="en-US" sz="3600" b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Normalization</a:t>
            </a:r>
          </a:p>
          <a:p>
            <a:pPr eaLnBrk="1" hangingPunct="1">
              <a:buFontTx/>
              <a:buNone/>
            </a:pPr>
            <a:endParaRPr lang="en-US" sz="4000" b="1"/>
          </a:p>
          <a:p>
            <a:pPr eaLnBrk="1" hangingPunct="1">
              <a:buFontTx/>
              <a:buNone/>
            </a:pPr>
            <a:r>
              <a:rPr lang="en-US" sz="4000" b="1"/>
              <a:t>	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524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362200"/>
            <a:ext cx="9144000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0613"/>
            <a:ext cx="9144000" cy="15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75" y="2459038"/>
            <a:ext cx="38020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Dependency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</a:t>
            </a:r>
            <a:r>
              <a:rPr lang="en-US" sz="2400" b="1" smtClean="0">
                <a:solidFill>
                  <a:srgbClr val="0099CC"/>
                </a:solidFill>
              </a:rPr>
              <a:t>functional dependency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occurs when the value of one (set of) attribute(s) determines the value of a second (set of) attribute(s): 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StudentID </a:t>
            </a:r>
            <a:r>
              <a:rPr lang="en-US" sz="2000" b="1" smtClean="0">
                <a:solidFill>
                  <a:srgbClr val="0099CC"/>
                </a:solidFill>
                <a:sym typeface="Wingdings" panose="05000000000000000000" pitchFamily="2" charset="2"/>
              </a:rPr>
              <a:t> StudentName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sym typeface="Wingdings" panose="05000000000000000000" pitchFamily="2" charset="2"/>
              </a:rPr>
              <a:t>StudentID  (DormName, DormRoom, Fee)</a:t>
            </a:r>
          </a:p>
          <a:p>
            <a:pPr eaLnBrk="1" hangingPunct="1"/>
            <a:r>
              <a:rPr lang="en-US" sz="2400" smtClean="0"/>
              <a:t>The attribute on the left side of the functional dependency is called the </a:t>
            </a:r>
            <a:r>
              <a:rPr lang="en-US" sz="2400" b="1" smtClean="0">
                <a:solidFill>
                  <a:srgbClr val="0099CC"/>
                </a:solidFill>
              </a:rPr>
              <a:t>determinant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400" smtClean="0"/>
              <a:t>Functional dependencies may be </a:t>
            </a:r>
            <a:r>
              <a:rPr lang="en-US" sz="2400" i="1" smtClean="0"/>
              <a:t>based</a:t>
            </a:r>
            <a:r>
              <a:rPr lang="en-US" sz="2400" smtClean="0"/>
              <a:t> on equations: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		</a:t>
            </a:r>
            <a:r>
              <a:rPr lang="en-US" sz="2000" b="1" smtClean="0">
                <a:solidFill>
                  <a:srgbClr val="0099CC"/>
                </a:solidFill>
              </a:rPr>
              <a:t>ExtendedPrice = Quantity X UnitPrice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		(Quantity, UnitPrice) </a:t>
            </a:r>
            <a:r>
              <a:rPr lang="en-US" sz="2000" b="1" smtClean="0">
                <a:solidFill>
                  <a:srgbClr val="0099CC"/>
                </a:solidFill>
                <a:sym typeface="Wingdings" panose="05000000000000000000" pitchFamily="2" charset="2"/>
              </a:rPr>
              <a:t> ExtendedPrice</a:t>
            </a:r>
          </a:p>
          <a:p>
            <a:pPr eaLnBrk="1" hangingPunct="1"/>
            <a:r>
              <a:rPr lang="en-US" sz="2400" smtClean="0"/>
              <a:t>Function dependencies are </a:t>
            </a:r>
            <a:r>
              <a:rPr lang="en-US" sz="2400" i="1" smtClean="0"/>
              <a:t>not</a:t>
            </a:r>
            <a:r>
              <a:rPr lang="en-US" sz="2400" smtClean="0"/>
              <a:t> equations!</a:t>
            </a:r>
          </a:p>
        </p:txBody>
      </p:sp>
      <p:sp>
        <p:nvSpPr>
          <p:cNvPr id="3584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10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Functional Dependencies Are Not Equations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95800"/>
            <a:ext cx="8229600" cy="152400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66FF"/>
                </a:solidFill>
              </a:rPr>
              <a:t>  ObjectColor </a:t>
            </a:r>
            <a:r>
              <a:rPr lang="en-US" sz="2800" b="1" smtClean="0">
                <a:solidFill>
                  <a:srgbClr val="0066FF"/>
                </a:solidFill>
                <a:sym typeface="Wingdings" panose="05000000000000000000" pitchFamily="2" charset="2"/>
              </a:rPr>
              <a:t> Weight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66FF"/>
                </a:solidFill>
                <a:sym typeface="Wingdings" panose="05000000000000000000" pitchFamily="2" charset="2"/>
              </a:rPr>
              <a:t>  ObjectColor  Shape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66FF"/>
                </a:solidFill>
                <a:sym typeface="Wingdings" panose="05000000000000000000" pitchFamily="2" charset="2"/>
              </a:rPr>
              <a:t>  ObjectColor</a:t>
            </a:r>
            <a:r>
              <a:rPr lang="en-US" b="1" smtClean="0">
                <a:solidFill>
                  <a:srgbClr val="0066FF"/>
                </a:solidFill>
                <a:sym typeface="Wingdings" panose="05000000000000000000" pitchFamily="2" charset="2"/>
              </a:rPr>
              <a:t> </a:t>
            </a:r>
            <a:r>
              <a:rPr lang="en-US" sz="2800" b="1" smtClean="0">
                <a:solidFill>
                  <a:srgbClr val="0066FF"/>
                </a:solidFill>
                <a:sym typeface="Wingdings" panose="05000000000000000000" pitchFamily="2" charset="2"/>
              </a:rPr>
              <a:t> (Weight, Shape)</a:t>
            </a:r>
            <a:endParaRPr lang="en-US" sz="2800" b="1" smtClean="0">
              <a:solidFill>
                <a:srgbClr val="0066FF"/>
              </a:solidFill>
            </a:endParaRPr>
          </a:p>
        </p:txBody>
      </p:sp>
      <p:pic>
        <p:nvPicPr>
          <p:cNvPr id="3789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61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11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Determinants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99CC"/>
                </a:solidFill>
              </a:rPr>
              <a:t>Composite determinant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= a determinant of a functional dependency that consists of more than one attribute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66FF"/>
                </a:solidFill>
                <a:sym typeface="Wingdings" panose="05000000000000000000" pitchFamily="2" charset="2"/>
              </a:rPr>
              <a:t>      </a:t>
            </a:r>
            <a:r>
              <a:rPr lang="en-US" sz="2800" b="1" smtClean="0">
                <a:solidFill>
                  <a:srgbClr val="0099CC"/>
                </a:solidFill>
                <a:sym typeface="Wingdings" panose="05000000000000000000" pitchFamily="2" charset="2"/>
              </a:rPr>
              <a:t>(StudentName, ClassName)  (Grade)</a:t>
            </a:r>
          </a:p>
        </p:txBody>
      </p:sp>
      <p:sp>
        <p:nvSpPr>
          <p:cNvPr id="3994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12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Dependency Rules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A </a:t>
            </a:r>
            <a:r>
              <a:rPr lang="en-US" smtClean="0">
                <a:sym typeface="Wingdings" panose="05000000000000000000" pitchFamily="2" charset="2"/>
              </a:rPr>
              <a:t> (B, C), then A  B and A C.</a:t>
            </a:r>
          </a:p>
          <a:p>
            <a:pPr eaLnBrk="1" hangingPunct="1"/>
            <a:r>
              <a:rPr lang="en-US" smtClean="0">
                <a:sym typeface="Wingdings" panose="05000000000000000000" pitchFamily="2" charset="2"/>
              </a:rPr>
              <a:t>If (A,B)  C, then neither A </a:t>
            </a:r>
            <a:r>
              <a:rPr lang="en-US" i="1" smtClean="0">
                <a:sym typeface="Wingdings" panose="05000000000000000000" pitchFamily="2" charset="2"/>
              </a:rPr>
              <a:t>nor</a:t>
            </a:r>
            <a:r>
              <a:rPr lang="en-US" smtClean="0">
                <a:sym typeface="Wingdings" panose="05000000000000000000" pitchFamily="2" charset="2"/>
              </a:rPr>
              <a:t> B determines C by itself.</a:t>
            </a:r>
            <a:endParaRPr lang="en-US" smtClean="0"/>
          </a:p>
        </p:txBody>
      </p:sp>
      <p:sp>
        <p:nvSpPr>
          <p:cNvPr id="4198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13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809" y="1613106"/>
            <a:ext cx="7552381" cy="3295238"/>
          </a:xfrm>
          <a:prstGeom prst="rect">
            <a:avLst/>
          </a:prstGeom>
        </p:spPr>
      </p:pic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Functional Dependencies in the SKU_DATA Table</a:t>
            </a:r>
          </a:p>
        </p:txBody>
      </p:sp>
      <p:sp>
        <p:nvSpPr>
          <p:cNvPr id="4403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058874BB-8265-40AF-AF24-FB4D79EA42A7}" type="slidenum">
              <a:rPr lang="en-US" smtClean="0"/>
              <a:pPr>
                <a:defRPr/>
              </a:pPr>
              <a:t>14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Functional Dependencies in the SKU_DATA Table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sym typeface="Wingdings" panose="05000000000000000000" pitchFamily="2" charset="2"/>
              </a:rPr>
              <a:t>SKU  (SKU_Description, Department, Buyer)</a:t>
            </a:r>
          </a:p>
          <a:p>
            <a:pPr eaLnBrk="1" hangingPunct="1">
              <a:buFontTx/>
              <a:buNone/>
            </a:pPr>
            <a:endParaRPr lang="en-US" sz="2800" b="1" smtClean="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sym typeface="Wingdings" panose="05000000000000000000" pitchFamily="2" charset="2"/>
              </a:rPr>
              <a:t>SKU_Description  (SKU, Department, Buyer)</a:t>
            </a:r>
          </a:p>
          <a:p>
            <a:pPr eaLnBrk="1" hangingPunct="1">
              <a:buFontTx/>
              <a:buNone/>
            </a:pPr>
            <a:endParaRPr lang="en-US" sz="2800" b="1" smtClean="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sym typeface="Wingdings" panose="05000000000000000000" pitchFamily="2" charset="2"/>
              </a:rPr>
              <a:t>Buyer  Department</a:t>
            </a:r>
          </a:p>
        </p:txBody>
      </p:sp>
      <p:sp>
        <p:nvSpPr>
          <p:cNvPr id="4608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15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4381" y="1752600"/>
            <a:ext cx="6895238" cy="2923809"/>
          </a:xfrm>
          <a:prstGeom prst="rect">
            <a:avLst/>
          </a:prstGeom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Functional Dependencies in the ORDER_ITEM Table</a:t>
            </a:r>
          </a:p>
        </p:txBody>
      </p:sp>
      <p:sp>
        <p:nvSpPr>
          <p:cNvPr id="4813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058874BB-8265-40AF-AF24-FB4D79EA42A7}" type="slidenum">
              <a:rPr lang="en-US" smtClean="0"/>
              <a:pPr>
                <a:defRPr/>
              </a:pPr>
              <a:t>16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Functional Dependencies in the ORDER_ITEM Table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sym typeface="Wingdings" panose="05000000000000000000" pitchFamily="2" charset="2"/>
              </a:rPr>
              <a:t>(OrderNumber, SKU) 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sym typeface="Wingdings" panose="05000000000000000000" pitchFamily="2" charset="2"/>
              </a:rPr>
              <a:t>			     (Quantity, Price, ExtendedPrice)</a:t>
            </a:r>
          </a:p>
          <a:p>
            <a:pPr eaLnBrk="1" hangingPunct="1">
              <a:buFontTx/>
              <a:buNone/>
            </a:pPr>
            <a:endParaRPr lang="en-US" sz="2800" b="1" smtClean="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sym typeface="Wingdings" panose="05000000000000000000" pitchFamily="2" charset="2"/>
              </a:rPr>
              <a:t>(Quantity, Price)  (ExtendedPrice)</a:t>
            </a:r>
          </a:p>
        </p:txBody>
      </p:sp>
      <p:sp>
        <p:nvSpPr>
          <p:cNvPr id="5018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17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What Makes Determinant Values Unique?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determinant is unique in a relation if and only if, it determines every other column in the relation.</a:t>
            </a:r>
          </a:p>
          <a:p>
            <a:pPr eaLnBrk="1" hangingPunct="1"/>
            <a:r>
              <a:rPr lang="en-US" smtClean="0"/>
              <a:t>You cannot find the determinants of all functional dependencies simply by looking for unique values in one column:</a:t>
            </a:r>
          </a:p>
          <a:p>
            <a:pPr lvl="1" eaLnBrk="1" hangingPunct="1"/>
            <a:r>
              <a:rPr lang="en-US" smtClean="0"/>
              <a:t>Data set limitations</a:t>
            </a:r>
          </a:p>
          <a:p>
            <a:pPr lvl="1" eaLnBrk="1" hangingPunct="1"/>
            <a:r>
              <a:rPr lang="en-US" smtClean="0"/>
              <a:t>Must be logically a determinant</a:t>
            </a:r>
          </a:p>
        </p:txBody>
      </p:sp>
      <p:sp>
        <p:nvSpPr>
          <p:cNvPr id="5222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18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0099CC"/>
                </a:solidFill>
              </a:rPr>
              <a:t>key</a:t>
            </a:r>
            <a:r>
              <a:rPr lang="en-US" smtClean="0"/>
              <a:t> is a combination of one or more columns that is used to identify rows in a relation.</a:t>
            </a:r>
          </a:p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0099CC"/>
                </a:solidFill>
              </a:rPr>
              <a:t>composite key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is a key that consists of two or more columns.</a:t>
            </a:r>
          </a:p>
          <a:p>
            <a:pPr eaLnBrk="1" hangingPunct="1"/>
            <a:endParaRPr lang="en-US" smtClean="0"/>
          </a:p>
        </p:txBody>
      </p:sp>
      <p:sp>
        <p:nvSpPr>
          <p:cNvPr id="5427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19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Relational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Introduced in 1970</a:t>
            </a:r>
          </a:p>
          <a:p>
            <a:pPr eaLnBrk="1" hangingPunct="1"/>
            <a:r>
              <a:rPr lang="en-US" dirty="0" smtClean="0"/>
              <a:t>Created by E.F. </a:t>
            </a:r>
            <a:r>
              <a:rPr lang="en-US" dirty="0" err="1" smtClean="0"/>
              <a:t>Codd</a:t>
            </a:r>
            <a:endParaRPr lang="en-US" dirty="0" smtClean="0"/>
          </a:p>
          <a:p>
            <a:pPr lvl="1" eaLnBrk="1" hangingPunct="1"/>
            <a:r>
              <a:rPr lang="en-US" dirty="0" smtClean="0"/>
              <a:t>He was an IBM engineer</a:t>
            </a:r>
          </a:p>
          <a:p>
            <a:pPr lvl="1" eaLnBrk="1" hangingPunct="1"/>
            <a:r>
              <a:rPr lang="en-US" dirty="0" smtClean="0"/>
              <a:t>The model used mathematics known as “relational algebra”</a:t>
            </a:r>
          </a:p>
          <a:p>
            <a:pPr eaLnBrk="1" hangingPunct="1"/>
            <a:r>
              <a:rPr lang="en-US" dirty="0" smtClean="0"/>
              <a:t>Now the standard model for commercial DBMS products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Consists of many relational terms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741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2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Candidate and Primary Keys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>
                <a:solidFill>
                  <a:srgbClr val="0099CC"/>
                </a:solidFill>
              </a:rPr>
              <a:t>candidate key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is a key that determines all of the other columns in a relation.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>
                <a:solidFill>
                  <a:srgbClr val="0099CC"/>
                </a:solidFill>
              </a:rPr>
              <a:t>primary key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is a candidate key selected as the primary means of identifying rows in a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is only one primary key per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primary key may be a composite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ideal primary key is short, numeric, and never changes.</a:t>
            </a:r>
          </a:p>
        </p:txBody>
      </p:sp>
      <p:sp>
        <p:nvSpPr>
          <p:cNvPr id="5632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20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Surrogate Keys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0099CC"/>
                </a:solidFill>
              </a:rPr>
              <a:t>surrogate key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is an artificial column added to a relation to serve as a primary key.</a:t>
            </a:r>
          </a:p>
          <a:p>
            <a:pPr lvl="1" eaLnBrk="1" hangingPunct="1"/>
            <a:r>
              <a:rPr lang="en-US" smtClean="0"/>
              <a:t>DBMS supplied</a:t>
            </a:r>
          </a:p>
          <a:p>
            <a:pPr lvl="1" eaLnBrk="1" hangingPunct="1"/>
            <a:r>
              <a:rPr lang="en-US" smtClean="0"/>
              <a:t>Short, numeric, and never changes</a:t>
            </a:r>
            <a:r>
              <a:rPr lang="en-US" smtClean="0">
                <a:cs typeface="Arial" panose="020B0604020202020204" pitchFamily="34" charset="0"/>
              </a:rPr>
              <a:t>—</a:t>
            </a:r>
            <a:r>
              <a:rPr lang="en-US" smtClean="0"/>
              <a:t>an ideal primary key</a:t>
            </a:r>
          </a:p>
          <a:p>
            <a:pPr lvl="1" eaLnBrk="1" hangingPunct="1"/>
            <a:r>
              <a:rPr lang="en-US" smtClean="0"/>
              <a:t>Has artificial values that are meaningless to users</a:t>
            </a:r>
          </a:p>
          <a:p>
            <a:pPr lvl="1" eaLnBrk="1" hangingPunct="1"/>
            <a:r>
              <a:rPr lang="en-US" smtClean="0"/>
              <a:t>Normally hidden in forms and reports</a:t>
            </a:r>
          </a:p>
        </p:txBody>
      </p:sp>
      <p:sp>
        <p:nvSpPr>
          <p:cNvPr id="5837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Surrogate Keys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en-US" sz="2400" smtClean="0"/>
              <a:t>NOTE: The primary key of the relation is </a:t>
            </a:r>
            <a:r>
              <a:rPr lang="en-US" sz="2400" u="sng" smtClean="0"/>
              <a:t>underlined</a:t>
            </a:r>
            <a:r>
              <a:rPr lang="en-US" sz="2400" smtClean="0"/>
              <a:t> below: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RENTAL_PROPERTY without surrogate key: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		</a:t>
            </a:r>
            <a:r>
              <a:rPr lang="en-US" sz="2000" b="1" smtClean="0">
                <a:solidFill>
                  <a:srgbClr val="0099CC"/>
                </a:solidFill>
              </a:rPr>
              <a:t>RENTAL_PROPERTY (</a:t>
            </a:r>
            <a:r>
              <a:rPr lang="en-US" sz="2000" b="1" u="sng" smtClean="0">
                <a:solidFill>
                  <a:srgbClr val="0099CC"/>
                </a:solidFill>
              </a:rPr>
              <a:t>Street</a:t>
            </a:r>
            <a:r>
              <a:rPr lang="en-US" sz="2000" b="1" smtClean="0">
                <a:solidFill>
                  <a:srgbClr val="0099CC"/>
                </a:solidFill>
              </a:rPr>
              <a:t>, </a:t>
            </a:r>
            <a:r>
              <a:rPr lang="en-US" sz="2000" b="1" u="sng" smtClean="0">
                <a:solidFill>
                  <a:srgbClr val="0099CC"/>
                </a:solidFill>
              </a:rPr>
              <a:t>City</a:t>
            </a:r>
            <a:r>
              <a:rPr lang="en-US" sz="2000" b="1" smtClean="0">
                <a:solidFill>
                  <a:srgbClr val="0099CC"/>
                </a:solidFill>
              </a:rPr>
              <a:t>,</a:t>
            </a:r>
            <a:br>
              <a:rPr lang="en-US" sz="2000" b="1" smtClean="0">
                <a:solidFill>
                  <a:srgbClr val="0099CC"/>
                </a:solidFill>
              </a:rPr>
            </a:br>
            <a:r>
              <a:rPr lang="en-US" sz="2000" b="1" smtClean="0">
                <a:solidFill>
                  <a:srgbClr val="0099CC"/>
                </a:solidFill>
              </a:rPr>
              <a:t>	</a:t>
            </a:r>
            <a:r>
              <a:rPr lang="en-US" sz="2000" b="1" u="sng" smtClean="0">
                <a:solidFill>
                  <a:srgbClr val="0099CC"/>
                </a:solidFill>
              </a:rPr>
              <a:t>State/Province</a:t>
            </a:r>
            <a:r>
              <a:rPr lang="en-US" sz="2000" b="1" smtClean="0">
                <a:solidFill>
                  <a:srgbClr val="0099CC"/>
                </a:solidFill>
              </a:rPr>
              <a:t>, </a:t>
            </a:r>
            <a:r>
              <a:rPr lang="en-US" sz="2000" b="1" u="sng" smtClean="0">
                <a:solidFill>
                  <a:srgbClr val="0099CC"/>
                </a:solidFill>
              </a:rPr>
              <a:t>Zip/PostalCode</a:t>
            </a:r>
            <a:r>
              <a:rPr lang="en-US" sz="2000" b="1" smtClean="0">
                <a:solidFill>
                  <a:srgbClr val="0099CC"/>
                </a:solidFill>
              </a:rPr>
              <a:t>, </a:t>
            </a:r>
            <a:r>
              <a:rPr lang="en-US" sz="2000" b="1" u="sng" smtClean="0">
                <a:solidFill>
                  <a:srgbClr val="0099CC"/>
                </a:solidFill>
              </a:rPr>
              <a:t>Country</a:t>
            </a:r>
            <a:r>
              <a:rPr lang="en-US" sz="2000" b="1" smtClean="0">
                <a:solidFill>
                  <a:srgbClr val="0099CC"/>
                </a:solidFill>
              </a:rPr>
              <a:t>, Rental_Rate)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RENTAL_PROPERTY with surrogate key: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066FF"/>
                </a:solidFill>
              </a:rPr>
              <a:t>  		</a:t>
            </a:r>
            <a:r>
              <a:rPr lang="en-US" sz="2000" b="1" smtClean="0">
                <a:solidFill>
                  <a:srgbClr val="0099CC"/>
                </a:solidFill>
              </a:rPr>
              <a:t>RENTAL_PROPERTY (</a:t>
            </a:r>
            <a:r>
              <a:rPr lang="en-US" sz="2000" b="1" u="sng" smtClean="0">
                <a:solidFill>
                  <a:srgbClr val="0099CC"/>
                </a:solidFill>
              </a:rPr>
              <a:t>PropertyID</a:t>
            </a:r>
            <a:r>
              <a:rPr lang="en-US" sz="2000" b="1" smtClean="0">
                <a:solidFill>
                  <a:srgbClr val="0099CC"/>
                </a:solidFill>
              </a:rPr>
              <a:t>, Street, City,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	  State/Province, Zip/PostalCode, Country, Rental_Rate) </a:t>
            </a:r>
          </a:p>
        </p:txBody>
      </p:sp>
      <p:sp>
        <p:nvSpPr>
          <p:cNvPr id="6042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22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Foreign Keys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0099CC"/>
                </a:solidFill>
              </a:rPr>
              <a:t>foreign key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is the primary key of one relation that is placed in another relation to form a link between the relations.</a:t>
            </a:r>
          </a:p>
          <a:p>
            <a:pPr lvl="1" eaLnBrk="1" hangingPunct="1"/>
            <a:r>
              <a:rPr lang="en-US" smtClean="0"/>
              <a:t>A foreign key can be a single column or a composite key.</a:t>
            </a:r>
          </a:p>
          <a:p>
            <a:pPr lvl="1" eaLnBrk="1" hangingPunct="1"/>
            <a:r>
              <a:rPr lang="en-US" smtClean="0"/>
              <a:t>The term refers to the fact that key values are </a:t>
            </a:r>
            <a:r>
              <a:rPr lang="en-US" i="1" smtClean="0"/>
              <a:t>foreign</a:t>
            </a:r>
            <a:r>
              <a:rPr lang="en-US" smtClean="0"/>
              <a:t> to the relation in which they appear as foreign key values.</a:t>
            </a:r>
          </a:p>
        </p:txBody>
      </p:sp>
      <p:sp>
        <p:nvSpPr>
          <p:cNvPr id="6246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23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Foreign Keys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NOTE: The primary keys of the relations are </a:t>
            </a:r>
            <a:r>
              <a:rPr lang="en-US" sz="2400" u="sng" dirty="0" smtClean="0"/>
              <a:t>underlined</a:t>
            </a:r>
            <a:r>
              <a:rPr lang="en-US" sz="2400" dirty="0" smtClean="0"/>
              <a:t> and any foreign keys are in </a:t>
            </a:r>
            <a:r>
              <a:rPr lang="en-US" sz="2400" i="1" dirty="0" smtClean="0"/>
              <a:t>italics</a:t>
            </a:r>
            <a:r>
              <a:rPr lang="en-US" sz="2400" dirty="0" smtClean="0"/>
              <a:t> in the relations below: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0066FF"/>
                </a:solidFill>
              </a:rPr>
              <a:t>	</a:t>
            </a:r>
            <a:r>
              <a:rPr lang="en-US" sz="2000" b="1" dirty="0" smtClean="0">
                <a:solidFill>
                  <a:srgbClr val="0099CC"/>
                </a:solidFill>
              </a:rPr>
              <a:t>DEPARTMENT (</a:t>
            </a:r>
            <a:r>
              <a:rPr lang="en-US" sz="2000" b="1" u="sng" dirty="0" err="1" smtClean="0">
                <a:solidFill>
                  <a:srgbClr val="0099CC"/>
                </a:solidFill>
              </a:rPr>
              <a:t>DepartmentName</a:t>
            </a:r>
            <a:r>
              <a:rPr lang="en-US" sz="2000" b="1" dirty="0" smtClean="0">
                <a:solidFill>
                  <a:srgbClr val="0099CC"/>
                </a:solidFill>
              </a:rPr>
              <a:t>, </a:t>
            </a:r>
            <a:r>
              <a:rPr lang="en-US" sz="2000" b="1" dirty="0" err="1" smtClean="0">
                <a:solidFill>
                  <a:srgbClr val="0099CC"/>
                </a:solidFill>
              </a:rPr>
              <a:t>BudgetCode</a:t>
            </a:r>
            <a:r>
              <a:rPr lang="en-US" sz="2000" b="1" dirty="0" smtClean="0">
                <a:solidFill>
                  <a:srgbClr val="0099CC"/>
                </a:solidFill>
              </a:rPr>
              <a:t>, </a:t>
            </a:r>
            <a:r>
              <a:rPr lang="en-US" sz="2000" b="1" dirty="0" err="1" smtClean="0">
                <a:solidFill>
                  <a:srgbClr val="0099CC"/>
                </a:solidFill>
              </a:rPr>
              <a:t>ManagerName</a:t>
            </a:r>
            <a:r>
              <a:rPr lang="en-US" sz="2000" b="1" dirty="0" smtClean="0">
                <a:solidFill>
                  <a:srgbClr val="0099CC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99CC"/>
                </a:solidFill>
              </a:rPr>
              <a:t>	EMPLOYEE      (</a:t>
            </a:r>
            <a:r>
              <a:rPr lang="en-US" sz="2000" b="1" u="sng" dirty="0" err="1" smtClean="0">
                <a:solidFill>
                  <a:srgbClr val="0099CC"/>
                </a:solidFill>
              </a:rPr>
              <a:t>EmployeeNumber</a:t>
            </a:r>
            <a:r>
              <a:rPr lang="en-US" sz="2000" b="1" dirty="0" smtClean="0">
                <a:solidFill>
                  <a:srgbClr val="0099CC"/>
                </a:solidFill>
              </a:rPr>
              <a:t>, </a:t>
            </a:r>
            <a:r>
              <a:rPr lang="en-US" sz="2000" b="1" dirty="0" err="1" smtClean="0">
                <a:solidFill>
                  <a:srgbClr val="0099CC"/>
                </a:solidFill>
              </a:rPr>
              <a:t>EmployeeLastName</a:t>
            </a:r>
            <a:r>
              <a:rPr lang="en-US" sz="2000" b="1" dirty="0" smtClean="0">
                <a:solidFill>
                  <a:srgbClr val="0099CC"/>
                </a:solidFill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99CC"/>
                </a:solidFill>
              </a:rPr>
              <a:t>			 </a:t>
            </a:r>
            <a:r>
              <a:rPr lang="en-US" sz="2000" b="1" dirty="0" err="1" smtClean="0">
                <a:solidFill>
                  <a:srgbClr val="0099CC"/>
                </a:solidFill>
              </a:rPr>
              <a:t>EmployeeFirstName</a:t>
            </a:r>
            <a:r>
              <a:rPr lang="en-US" sz="2000" b="1" dirty="0" smtClean="0">
                <a:solidFill>
                  <a:srgbClr val="0099CC"/>
                </a:solidFill>
              </a:rPr>
              <a:t>, </a:t>
            </a:r>
            <a:r>
              <a:rPr lang="en-US" sz="2000" b="1" i="1" dirty="0" err="1" smtClean="0">
                <a:solidFill>
                  <a:srgbClr val="0099CC"/>
                </a:solidFill>
              </a:rPr>
              <a:t>DepartmentName</a:t>
            </a:r>
            <a:r>
              <a:rPr lang="en-US" sz="2000" b="1" dirty="0" smtClean="0">
                <a:solidFill>
                  <a:srgbClr val="0099CC"/>
                </a:solidFill>
              </a:rPr>
              <a:t>)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4400" dirty="0" smtClean="0"/>
          </a:p>
        </p:txBody>
      </p:sp>
      <p:sp>
        <p:nvSpPr>
          <p:cNvPr id="6451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24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 Referential Integrity Constraint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0099CC"/>
                </a:solidFill>
              </a:rPr>
              <a:t>referential integrity constraint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is a statement that limits the values of the foreign key to those already existing as primary key values in the corresponding relation.</a:t>
            </a:r>
          </a:p>
        </p:txBody>
      </p:sp>
      <p:sp>
        <p:nvSpPr>
          <p:cNvPr id="6656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25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Foreign Key with a</a:t>
            </a:r>
            <a:br>
              <a:rPr lang="en-US" sz="4000" smtClean="0"/>
            </a:br>
            <a:r>
              <a:rPr lang="en-US" sz="4000" smtClean="0"/>
              <a:t>Referential Integrity Constraint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NOTE: The primary key of the relation is </a:t>
            </a:r>
            <a:r>
              <a:rPr lang="en-US" sz="2400" u="sng" smtClean="0"/>
              <a:t>underlined</a:t>
            </a:r>
            <a:r>
              <a:rPr lang="en-US" sz="2400" smtClean="0"/>
              <a:t> and  any foreign keys are in </a:t>
            </a:r>
            <a:r>
              <a:rPr lang="en-US" sz="2400" i="1" smtClean="0"/>
              <a:t>italics</a:t>
            </a:r>
            <a:r>
              <a:rPr lang="en-US" sz="2400" smtClean="0"/>
              <a:t> in the relations below:</a:t>
            </a:r>
          </a:p>
          <a:p>
            <a:pPr eaLnBrk="1" hangingPunct="1">
              <a:buFontTx/>
              <a:buNone/>
            </a:pPr>
            <a:endParaRPr lang="en-US" sz="2000" b="1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</a:rPr>
              <a:t>SKU_DATA 	(</a:t>
            </a:r>
            <a:r>
              <a:rPr lang="en-US" sz="1800" b="1" u="sng" smtClean="0">
                <a:solidFill>
                  <a:srgbClr val="0099CC"/>
                </a:solidFill>
              </a:rPr>
              <a:t>SKU</a:t>
            </a:r>
            <a:r>
              <a:rPr lang="en-US" sz="1800" b="1" smtClean="0">
                <a:solidFill>
                  <a:srgbClr val="0099CC"/>
                </a:solidFill>
              </a:rPr>
              <a:t>, SKU_Description, Department, Buyer)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</a:rPr>
              <a:t>ORDER_ITEM 	(</a:t>
            </a:r>
            <a:r>
              <a:rPr lang="en-US" sz="1800" b="1" u="sng" smtClean="0">
                <a:solidFill>
                  <a:srgbClr val="0099CC"/>
                </a:solidFill>
              </a:rPr>
              <a:t>OrderNumber</a:t>
            </a:r>
            <a:r>
              <a:rPr lang="en-US" sz="1800" b="1" smtClean="0">
                <a:solidFill>
                  <a:srgbClr val="0099CC"/>
                </a:solidFill>
              </a:rPr>
              <a:t>, </a:t>
            </a:r>
            <a:r>
              <a:rPr lang="en-US" sz="1800" b="1" i="1" u="sng" smtClean="0">
                <a:solidFill>
                  <a:srgbClr val="0099CC"/>
                </a:solidFill>
              </a:rPr>
              <a:t>SKU</a:t>
            </a:r>
            <a:r>
              <a:rPr lang="en-US" sz="1800" b="1" smtClean="0">
                <a:solidFill>
                  <a:srgbClr val="0099CC"/>
                </a:solidFill>
              </a:rPr>
              <a:t>, Quantity, Price,</a:t>
            </a:r>
            <a:br>
              <a:rPr lang="en-US" sz="1800" b="1" smtClean="0">
                <a:solidFill>
                  <a:srgbClr val="0099CC"/>
                </a:solidFill>
              </a:rPr>
            </a:br>
            <a:r>
              <a:rPr lang="en-US" sz="1800" b="1" smtClean="0">
                <a:solidFill>
                  <a:srgbClr val="0099CC"/>
                </a:solidFill>
              </a:rPr>
              <a:t>		 ExtendedPrice)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99CC"/>
                </a:solidFill>
              </a:rPr>
              <a:t>		</a:t>
            </a:r>
            <a:r>
              <a:rPr lang="en-US" sz="2000" b="1" smtClean="0">
                <a:solidFill>
                  <a:srgbClr val="0099CC"/>
                </a:solidFill>
              </a:rPr>
              <a:t>Where ORDER_ITEM.SKU must exist in SKU_DATA.SKU</a:t>
            </a:r>
          </a:p>
        </p:txBody>
      </p:sp>
      <p:sp>
        <p:nvSpPr>
          <p:cNvPr id="6861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26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Modification Anomalies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Deletion anomaly</a:t>
            </a:r>
          </a:p>
          <a:p>
            <a:pPr eaLnBrk="1" hangingPunct="1"/>
            <a:r>
              <a:rPr lang="en-US" sz="6000" dirty="0" smtClean="0"/>
              <a:t>Insertion anomaly</a:t>
            </a:r>
          </a:p>
          <a:p>
            <a:pPr eaLnBrk="1" hangingPunct="1"/>
            <a:r>
              <a:rPr lang="en-US" sz="6000" dirty="0" smtClean="0"/>
              <a:t>Update anomaly</a:t>
            </a:r>
          </a:p>
        </p:txBody>
      </p:sp>
      <p:sp>
        <p:nvSpPr>
          <p:cNvPr id="7066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27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3" y="4420043"/>
            <a:ext cx="6241524" cy="16030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1" y="2674750"/>
            <a:ext cx="6241524" cy="1609143"/>
          </a:xfrm>
          <a:prstGeom prst="rect">
            <a:avLst/>
          </a:prstGeom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Modification Anomalies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EQUIPMENT_REPAIR table before and after an incorrect update operation on AcquisitionCost for Type = Drill Press:</a:t>
            </a:r>
          </a:p>
        </p:txBody>
      </p:sp>
      <p:sp>
        <p:nvSpPr>
          <p:cNvPr id="727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B1EDA2BE-A40E-4164-A326-72FCBB4EE276}" type="slidenum">
              <a:rPr lang="en-US" smtClean="0"/>
              <a:pPr>
                <a:defRPr/>
              </a:pPr>
              <a:t>28</a:t>
            </a:fld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5791200"/>
            <a:ext cx="1066800" cy="228600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 Forms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Relations are categorized as a </a:t>
            </a:r>
            <a:r>
              <a:rPr lang="en-US" sz="2800" b="1" smtClean="0">
                <a:solidFill>
                  <a:srgbClr val="0099CC"/>
                </a:solidFill>
              </a:rPr>
              <a:t>normal form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based on which modification anomalies or other problems they are subject to:</a:t>
            </a:r>
          </a:p>
        </p:txBody>
      </p:sp>
      <p:pic>
        <p:nvPicPr>
          <p:cNvPr id="74756" name="Picture 6" descr="C:\Users\Auer.WWU\Auer-Projects\Kroenke-Auer-Projects\Kroenke-Auer-DBP-e11\DBP-e11-Supplements\Images\Chapter03\Fig3-1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" y="3071813"/>
            <a:ext cx="8229600" cy="3176587"/>
          </a:xfrm>
        </p:spPr>
      </p:pic>
      <p:sp>
        <p:nvSpPr>
          <p:cNvPr id="7475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42EF2E3-186B-41B4-AB3A-440025D7F7FF}" type="slidenum">
              <a:rPr lang="en-US" smtClean="0"/>
              <a:pPr>
                <a:defRPr/>
              </a:pPr>
              <a:t>29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b="1" smtClean="0">
                <a:solidFill>
                  <a:srgbClr val="0099CC"/>
                </a:solidFill>
              </a:rPr>
              <a:t>entity</a:t>
            </a:r>
            <a:r>
              <a:rPr lang="en-US" smtClean="0"/>
              <a:t> is some identifiable thing that users want to track:</a:t>
            </a:r>
          </a:p>
          <a:p>
            <a:pPr lvl="1" eaLnBrk="1" hangingPunct="1"/>
            <a:r>
              <a:rPr lang="en-US" smtClean="0"/>
              <a:t>Customers</a:t>
            </a:r>
          </a:p>
          <a:p>
            <a:pPr lvl="1" eaLnBrk="1" hangingPunct="1"/>
            <a:r>
              <a:rPr lang="en-US" smtClean="0"/>
              <a:t>Computers</a:t>
            </a:r>
          </a:p>
          <a:p>
            <a:pPr lvl="1" eaLnBrk="1" hangingPunct="1"/>
            <a:r>
              <a:rPr lang="en-US" smtClean="0"/>
              <a:t>Sales</a:t>
            </a:r>
          </a:p>
        </p:txBody>
      </p:sp>
      <p:sp>
        <p:nvSpPr>
          <p:cNvPr id="2150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3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 Forms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 smtClean="0">
                <a:solidFill>
                  <a:srgbClr val="0099CC"/>
                </a:solidFill>
              </a:rPr>
              <a:t>1NF</a:t>
            </a:r>
            <a:r>
              <a:rPr lang="en-US" sz="2800" dirty="0" smtClean="0">
                <a:cs typeface="Arial" panose="020B0604020202020204" pitchFamily="34" charset="0"/>
              </a:rPr>
              <a:t>—a</a:t>
            </a:r>
            <a:r>
              <a:rPr lang="en-US" sz="2800" dirty="0" smtClean="0"/>
              <a:t> table that qualifies as a relation is in 1NF.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 smtClean="0">
                <a:solidFill>
                  <a:srgbClr val="0099CC"/>
                </a:solidFill>
              </a:rPr>
              <a:t>2NF</a:t>
            </a:r>
            <a:r>
              <a:rPr lang="en-US" sz="2800" dirty="0" smtClean="0">
                <a:cs typeface="Arial" panose="020B0604020202020204" pitchFamily="34" charset="0"/>
              </a:rPr>
              <a:t>—a</a:t>
            </a:r>
            <a:r>
              <a:rPr lang="en-US" sz="2800" dirty="0" smtClean="0"/>
              <a:t> relation is in 2NF if all of its </a:t>
            </a:r>
            <a:r>
              <a:rPr lang="en-US" sz="2800" dirty="0" err="1" smtClean="0"/>
              <a:t>nonkey</a:t>
            </a:r>
            <a:r>
              <a:rPr lang="en-US" sz="2800" dirty="0" smtClean="0"/>
              <a:t> attributes are dependent on </a:t>
            </a:r>
            <a:r>
              <a:rPr lang="en-US" sz="2800" i="1" dirty="0" smtClean="0"/>
              <a:t>all</a:t>
            </a:r>
            <a:r>
              <a:rPr lang="en-US" sz="2800" dirty="0" smtClean="0"/>
              <a:t> of the primary keys.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 smtClean="0">
                <a:solidFill>
                  <a:srgbClr val="0099CC"/>
                </a:solidFill>
              </a:rPr>
              <a:t>3NF</a:t>
            </a:r>
            <a:r>
              <a:rPr lang="en-US" sz="2800" dirty="0" smtClean="0">
                <a:cs typeface="Arial" panose="020B0604020202020204" pitchFamily="34" charset="0"/>
              </a:rPr>
              <a:t>—</a:t>
            </a:r>
            <a:r>
              <a:rPr lang="en-US" sz="2800" dirty="0" smtClean="0"/>
              <a:t>a relation is in 3NF if it is in 2NF and has no determinants except the primary key.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 smtClean="0">
                <a:solidFill>
                  <a:srgbClr val="0099CC"/>
                </a:solidFill>
              </a:rPr>
              <a:t>Boyce-</a:t>
            </a:r>
            <a:r>
              <a:rPr lang="en-US" sz="2800" b="1" dirty="0" err="1" smtClean="0">
                <a:solidFill>
                  <a:srgbClr val="0099CC"/>
                </a:solidFill>
              </a:rPr>
              <a:t>Codd</a:t>
            </a:r>
            <a:r>
              <a:rPr lang="en-US" sz="2800" b="1" dirty="0" smtClean="0">
                <a:solidFill>
                  <a:srgbClr val="0099CC"/>
                </a:solidFill>
              </a:rPr>
              <a:t> Normal Form (BCNF)</a:t>
            </a:r>
            <a:r>
              <a:rPr lang="en-US" sz="2800" dirty="0" smtClean="0">
                <a:cs typeface="Arial" panose="020B0604020202020204" pitchFamily="34" charset="0"/>
              </a:rPr>
              <a:t>—a</a:t>
            </a:r>
            <a:r>
              <a:rPr lang="en-US" sz="2800" dirty="0" smtClean="0"/>
              <a:t> relation is in BCNF if every determinant is a candidate key.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endParaRPr lang="en-US" sz="2400" b="1" i="1" dirty="0" smtClean="0">
              <a:solidFill>
                <a:srgbClr val="0099CC"/>
              </a:solidFill>
            </a:endParaRPr>
          </a:p>
        </p:txBody>
      </p:sp>
      <p:sp>
        <p:nvSpPr>
          <p:cNvPr id="7680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30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pPr eaLnBrk="1" hangingPunct="1"/>
            <a:r>
              <a:rPr lang="en-US" sz="3200" smtClean="0"/>
              <a:t>Eliminating Modification Anomalies from Functional Dependencies in Relations:</a:t>
            </a:r>
            <a:br>
              <a:rPr lang="en-US" sz="3200" smtClean="0"/>
            </a:br>
            <a:r>
              <a:rPr lang="en-US" sz="3200" smtClean="0"/>
              <a:t> </a:t>
            </a:r>
            <a:r>
              <a:rPr lang="en-US" sz="3200" u="sng" smtClean="0"/>
              <a:t>Put All Relations into BCNF</a:t>
            </a:r>
          </a:p>
        </p:txBody>
      </p:sp>
      <p:pic>
        <p:nvPicPr>
          <p:cNvPr id="78851" name="Picture 6" descr="C:\Users\Auer.WWU\Auer-Projects\Kroenke-Auer-Projects\Kroenke-Auer-DBP-e11\DBP-e11-Supplements\Images\Chapter03\Fig3-1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819400" y="1981200"/>
            <a:ext cx="3581400" cy="4246563"/>
          </a:xfrm>
        </p:spPr>
      </p:pic>
      <p:sp>
        <p:nvSpPr>
          <p:cNvPr id="7885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42EF2E3-186B-41B4-AB3A-440025D7F7FF}" type="slidenum">
              <a:rPr lang="en-US" smtClean="0"/>
              <a:pPr>
                <a:defRPr/>
              </a:pPr>
              <a:t>31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676400"/>
            <a:ext cx="8192000" cy="2112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Putting a Relation into BCNF:</a:t>
            </a:r>
            <a:br>
              <a:rPr lang="en-US" sz="4000" dirty="0" smtClean="0"/>
            </a:br>
            <a:r>
              <a:rPr lang="en-US" sz="4000" dirty="0" smtClean="0"/>
              <a:t>EQUIPMENT_REPAIR</a:t>
            </a:r>
          </a:p>
        </p:txBody>
      </p:sp>
      <p:sp>
        <p:nvSpPr>
          <p:cNvPr id="8090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32</a:t>
            </a:fld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1752600"/>
            <a:ext cx="8382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4000" smtClean="0"/>
              <a:t>EQUIPMENT_REPAIR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EQUIPMENT_REPAIR 	(ItemNumber, Type, AcquisitionCost,</a:t>
            </a:r>
            <a:br>
              <a:rPr lang="en-US" sz="2000" b="1" smtClean="0">
                <a:solidFill>
                  <a:srgbClr val="0099CC"/>
                </a:solidFill>
              </a:rPr>
            </a:br>
            <a:r>
              <a:rPr lang="en-US" sz="2000" b="1" smtClean="0">
                <a:solidFill>
                  <a:srgbClr val="0099CC"/>
                </a:solidFill>
              </a:rPr>
              <a:t>			</a:t>
            </a:r>
            <a:r>
              <a:rPr lang="en-US" sz="2000" b="1" u="sng" smtClean="0">
                <a:solidFill>
                  <a:srgbClr val="0099CC"/>
                </a:solidFill>
              </a:rPr>
              <a:t>RepairNumbe</a:t>
            </a:r>
            <a:r>
              <a:rPr lang="en-US" sz="2000" b="1" smtClean="0">
                <a:solidFill>
                  <a:srgbClr val="0099CC"/>
                </a:solidFill>
              </a:rPr>
              <a:t>r, RepairDate, RepairAmount)</a:t>
            </a:r>
          </a:p>
          <a:p>
            <a:pPr eaLnBrk="1" hangingPunct="1">
              <a:buFontTx/>
              <a:buNone/>
            </a:pPr>
            <a:endParaRPr lang="en-US" sz="1800" b="1" smtClean="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sym typeface="Wingdings" panose="05000000000000000000" pitchFamily="2" charset="2"/>
              </a:rPr>
              <a:t>ItemNumber  (Type, </a:t>
            </a:r>
            <a:r>
              <a:rPr lang="en-US" sz="1800" b="1" smtClean="0">
                <a:solidFill>
                  <a:srgbClr val="0099CC"/>
                </a:solidFill>
              </a:rPr>
              <a:t>AcquisitionCost)</a:t>
            </a:r>
            <a:endParaRPr lang="en-US" sz="1800" b="1" smtClean="0">
              <a:solidFill>
                <a:srgbClr val="0099CC"/>
              </a:solidFill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sym typeface="Wingdings" panose="05000000000000000000" pitchFamily="2" charset="2"/>
              </a:rPr>
              <a:t>RepairNumber  (ItemNumber, </a:t>
            </a:r>
            <a:r>
              <a:rPr lang="en-US" sz="1800" b="1" smtClean="0">
                <a:solidFill>
                  <a:srgbClr val="0099CC"/>
                </a:solidFill>
              </a:rPr>
              <a:t>Type, AcquisitionCost,</a:t>
            </a:r>
            <a:br>
              <a:rPr lang="en-US" sz="1800" b="1" smtClean="0">
                <a:solidFill>
                  <a:srgbClr val="0099CC"/>
                </a:solidFill>
              </a:rPr>
            </a:br>
            <a:r>
              <a:rPr lang="en-US" sz="1800" b="1" smtClean="0">
                <a:solidFill>
                  <a:srgbClr val="0099CC"/>
                </a:solidFill>
              </a:rPr>
              <a:t>		  RepairDate, RepairAmount</a:t>
            </a:r>
            <a:r>
              <a:rPr lang="en-US" sz="1800" b="1" smtClean="0">
                <a:solidFill>
                  <a:srgbClr val="0099CC"/>
                </a:solidFill>
                <a:sym typeface="Wingdings" panose="05000000000000000000" pitchFamily="2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sz="2000" b="1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ITEM 	  (</a:t>
            </a:r>
            <a:r>
              <a:rPr lang="en-US" sz="2000" b="1" u="sng" smtClean="0">
                <a:solidFill>
                  <a:srgbClr val="0099CC"/>
                </a:solidFill>
              </a:rPr>
              <a:t>ItemNumber</a:t>
            </a:r>
            <a:r>
              <a:rPr lang="en-US" sz="2000" b="1" smtClean="0">
                <a:solidFill>
                  <a:srgbClr val="0099CC"/>
                </a:solidFill>
              </a:rPr>
              <a:t>, Type, AcquisitionCost)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REPAIR  (</a:t>
            </a:r>
            <a:r>
              <a:rPr lang="en-US" sz="2000" b="1" u="sng" smtClean="0">
                <a:solidFill>
                  <a:srgbClr val="0099CC"/>
                </a:solidFill>
              </a:rPr>
              <a:t>RepairNumber</a:t>
            </a:r>
            <a:r>
              <a:rPr lang="en-US" sz="2000" b="1" smtClean="0">
                <a:solidFill>
                  <a:srgbClr val="0099CC"/>
                </a:solidFill>
              </a:rPr>
              <a:t>, </a:t>
            </a:r>
            <a:r>
              <a:rPr lang="en-US" sz="2000" b="1" i="1" smtClean="0">
                <a:solidFill>
                  <a:srgbClr val="0099CC"/>
                </a:solidFill>
              </a:rPr>
              <a:t>ItemNumber</a:t>
            </a:r>
            <a:r>
              <a:rPr lang="en-US" sz="2000" b="1" smtClean="0">
                <a:solidFill>
                  <a:srgbClr val="0099CC"/>
                </a:solidFill>
              </a:rPr>
              <a:t>, RepairDate, RepairAmount)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	Where REPAIR.ItemNumber must exist in ITEM.ItemNumber</a:t>
            </a:r>
          </a:p>
        </p:txBody>
      </p:sp>
      <p:sp>
        <p:nvSpPr>
          <p:cNvPr id="8294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33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686" y="1524003"/>
            <a:ext cx="5789714" cy="4721143"/>
          </a:xfrm>
          <a:prstGeom prst="rect">
            <a:avLst/>
          </a:prstGeom>
        </p:spPr>
      </p:pic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4000" smtClean="0"/>
              <a:t>New Relations</a:t>
            </a:r>
          </a:p>
        </p:txBody>
      </p:sp>
      <p:sp>
        <p:nvSpPr>
          <p:cNvPr id="8499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34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296" y="1558057"/>
            <a:ext cx="7801904" cy="3664762"/>
          </a:xfrm>
          <a:prstGeom prst="rect">
            <a:avLst/>
          </a:prstGeom>
        </p:spPr>
      </p:pic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4000" smtClean="0"/>
              <a:t>SKU_DATA Step-by-Step – 1NF</a:t>
            </a:r>
          </a:p>
        </p:txBody>
      </p:sp>
      <p:sp>
        <p:nvSpPr>
          <p:cNvPr id="87044" name="TextBox 9"/>
          <p:cNvSpPr txBox="1">
            <a:spLocks noChangeArrowheads="1"/>
          </p:cNvSpPr>
          <p:nvPr/>
        </p:nvSpPr>
        <p:spPr bwMode="auto">
          <a:xfrm>
            <a:off x="762000" y="5321300"/>
            <a:ext cx="762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dirty="0">
                <a:solidFill>
                  <a:srgbClr val="0099CC"/>
                </a:solidFill>
              </a:rPr>
              <a:t>SKU_DATA (</a:t>
            </a:r>
            <a:r>
              <a:rPr lang="en-US" sz="1800" b="1" u="sng" dirty="0">
                <a:solidFill>
                  <a:srgbClr val="0099CC"/>
                </a:solidFill>
              </a:rPr>
              <a:t>SKU</a:t>
            </a:r>
            <a:r>
              <a:rPr lang="en-US" sz="1800" b="1" dirty="0">
                <a:solidFill>
                  <a:srgbClr val="0099CC"/>
                </a:solidFill>
              </a:rPr>
              <a:t>, </a:t>
            </a:r>
            <a:r>
              <a:rPr lang="en-US" sz="1800" b="1" dirty="0" err="1">
                <a:solidFill>
                  <a:srgbClr val="0099CC"/>
                </a:solidFill>
              </a:rPr>
              <a:t>SKU_Description</a:t>
            </a:r>
            <a:r>
              <a:rPr lang="en-US" sz="1800" b="1" dirty="0">
                <a:solidFill>
                  <a:srgbClr val="0099CC"/>
                </a:solidFill>
              </a:rPr>
              <a:t>, Department, Buyer)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1NF - Checking against the definition of 1NF, this relation is in 1NF.</a:t>
            </a:r>
          </a:p>
        </p:txBody>
      </p:sp>
      <p:sp>
        <p:nvSpPr>
          <p:cNvPr id="8704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058874BB-8265-40AF-AF24-FB4D79EA42A7}" type="slidenum">
              <a:rPr lang="en-US" smtClean="0"/>
              <a:pPr>
                <a:defRPr/>
              </a:pPr>
              <a:t>35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4000" smtClean="0"/>
              <a:t>SKU_DATA Step-by-Step – 2NF</a:t>
            </a:r>
          </a:p>
        </p:txBody>
      </p:sp>
      <p:sp>
        <p:nvSpPr>
          <p:cNvPr id="89091" name="TextBox 9"/>
          <p:cNvSpPr txBox="1">
            <a:spLocks noChangeArrowheads="1"/>
          </p:cNvSpPr>
          <p:nvPr/>
        </p:nvSpPr>
        <p:spPr bwMode="auto">
          <a:xfrm>
            <a:off x="762000" y="1752600"/>
            <a:ext cx="7620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</a:rPr>
              <a:t>SKU_DATA (</a:t>
            </a:r>
            <a:r>
              <a:rPr lang="en-US" sz="1800" b="1" u="sng">
                <a:solidFill>
                  <a:srgbClr val="0099CC"/>
                </a:solidFill>
              </a:rPr>
              <a:t>SKU</a:t>
            </a:r>
            <a:r>
              <a:rPr lang="en-US" sz="1800" b="1">
                <a:solidFill>
                  <a:srgbClr val="0099CC"/>
                </a:solidFill>
              </a:rPr>
              <a:t>, SKU_Description, Department, Buyer)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  <a:sym typeface="Wingdings" panose="05000000000000000000" pitchFamily="2" charset="2"/>
              </a:rPr>
              <a:t>SKU  (SKU_Description, Department, Buyer)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  <a:sym typeface="Wingdings" panose="05000000000000000000" pitchFamily="2" charset="2"/>
              </a:rPr>
              <a:t>SKU_Description  (SKU, Department, Buyer)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  <a:sym typeface="Wingdings" panose="05000000000000000000" pitchFamily="2" charset="2"/>
              </a:rPr>
              <a:t>Buyer  Department</a:t>
            </a:r>
            <a:endParaRPr lang="en-US" sz="1800" b="1">
              <a:solidFill>
                <a:srgbClr val="0099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SKU and SKU_Description are candidate keys.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A relation is in 2NF if and only if </a:t>
            </a:r>
            <a:r>
              <a:rPr lang="en-US" sz="1800" i="1"/>
              <a:t>it is in 1NF</a:t>
            </a:r>
            <a:r>
              <a:rPr lang="en-US" sz="1800"/>
              <a:t> and </a:t>
            </a:r>
            <a:r>
              <a:rPr lang="en-US" sz="1800" i="1"/>
              <a:t>all non-key attributes are determined by the primary key</a:t>
            </a:r>
            <a:r>
              <a:rPr lang="en-US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Since SKU is a single column primary key, all non-key attributes are determined by SKU, and the relation is in 2NF.</a:t>
            </a:r>
          </a:p>
        </p:txBody>
      </p:sp>
      <p:sp>
        <p:nvSpPr>
          <p:cNvPr id="8909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058874BB-8265-40AF-AF24-FB4D79EA42A7}" type="slidenum">
              <a:rPr lang="en-US" smtClean="0"/>
              <a:pPr>
                <a:defRPr/>
              </a:pPr>
              <a:t>36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4000" smtClean="0"/>
              <a:t>SKU_DATA Step-by-Step – 3NF</a:t>
            </a:r>
          </a:p>
        </p:txBody>
      </p:sp>
      <p:sp>
        <p:nvSpPr>
          <p:cNvPr id="91139" name="TextBox 9"/>
          <p:cNvSpPr txBox="1">
            <a:spLocks noChangeArrowheads="1"/>
          </p:cNvSpPr>
          <p:nvPr/>
        </p:nvSpPr>
        <p:spPr bwMode="auto">
          <a:xfrm>
            <a:off x="762000" y="1676400"/>
            <a:ext cx="7620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</a:rPr>
              <a:t>SKU_DATA (</a:t>
            </a:r>
            <a:r>
              <a:rPr lang="en-US" sz="1800" b="1" u="sng">
                <a:solidFill>
                  <a:srgbClr val="0099CC"/>
                </a:solidFill>
              </a:rPr>
              <a:t>SKU</a:t>
            </a:r>
            <a:r>
              <a:rPr lang="en-US" sz="1800" b="1">
                <a:solidFill>
                  <a:srgbClr val="0099CC"/>
                </a:solidFill>
              </a:rPr>
              <a:t>, SKU_Description, Department, Buyer)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  <a:sym typeface="Wingdings" panose="05000000000000000000" pitchFamily="2" charset="2"/>
              </a:rPr>
              <a:t>SKU  (SKU_Description, Department, Buyer)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  <a:sym typeface="Wingdings" panose="05000000000000000000" pitchFamily="2" charset="2"/>
              </a:rPr>
              <a:t>SKU_Description  (SKU, Department, Buyer)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  <a:sym typeface="Wingdings" panose="05000000000000000000" pitchFamily="2" charset="2"/>
              </a:rPr>
              <a:t>Buyer  Department</a:t>
            </a:r>
            <a:endParaRPr lang="en-US" sz="1800" b="1">
              <a:solidFill>
                <a:srgbClr val="0099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SKU and SKU_Description are candidate keys.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A relation is in 3NF if and only if </a:t>
            </a:r>
            <a:r>
              <a:rPr lang="en-US" sz="1800" i="1"/>
              <a:t>it is in 2NF</a:t>
            </a:r>
            <a:r>
              <a:rPr lang="en-US" sz="1800"/>
              <a:t> and </a:t>
            </a:r>
            <a:r>
              <a:rPr lang="en-US" sz="1800" i="1"/>
              <a:t>there are no non-key attributes determined by another non-key attribute</a:t>
            </a:r>
            <a:r>
              <a:rPr lang="en-US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However, the term non-key attribute means an attribute that is neither (1) a candidate key itself, nor (2) part of a composite candidate key.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Therefore, the only non key attribute is Buyer, and it is a determinant. — Therefore, not in 3NF.</a:t>
            </a:r>
          </a:p>
        </p:txBody>
      </p:sp>
      <p:sp>
        <p:nvSpPr>
          <p:cNvPr id="9114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058874BB-8265-40AF-AF24-FB4D79EA42A7}" type="slidenum">
              <a:rPr lang="en-US" smtClean="0"/>
              <a:pPr>
                <a:defRPr/>
              </a:pPr>
              <a:t>37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4000" smtClean="0"/>
              <a:t>SKU_DATA Step-by-Step – 3NF</a:t>
            </a:r>
          </a:p>
        </p:txBody>
      </p:sp>
      <p:sp>
        <p:nvSpPr>
          <p:cNvPr id="93187" name="TextBox 9"/>
          <p:cNvSpPr txBox="1">
            <a:spLocks noChangeArrowheads="1"/>
          </p:cNvSpPr>
          <p:nvPr/>
        </p:nvSpPr>
        <p:spPr bwMode="auto">
          <a:xfrm>
            <a:off x="762000" y="1676400"/>
            <a:ext cx="7620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Therefore, break out the Buyer </a:t>
            </a:r>
            <a:r>
              <a:rPr lang="en-US" sz="1800" b="1">
                <a:sym typeface="Wingdings" panose="05000000000000000000" pitchFamily="2" charset="2"/>
              </a:rPr>
              <a:t> </a:t>
            </a:r>
            <a:r>
              <a:rPr lang="en-US" sz="1800">
                <a:sym typeface="Wingdings" panose="05000000000000000000" pitchFamily="2" charset="2"/>
              </a:rPr>
              <a:t>Department functional dependency</a:t>
            </a:r>
            <a:r>
              <a:rPr lang="en-US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1">
              <a:solidFill>
                <a:srgbClr val="0099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</a:rPr>
              <a:t>SKU_DATA_2 (</a:t>
            </a:r>
            <a:r>
              <a:rPr lang="en-US" sz="1800" b="1" u="sng">
                <a:solidFill>
                  <a:srgbClr val="0099CC"/>
                </a:solidFill>
              </a:rPr>
              <a:t>SKU</a:t>
            </a:r>
            <a:r>
              <a:rPr lang="en-US" sz="1800" b="1">
                <a:solidFill>
                  <a:srgbClr val="0099CC"/>
                </a:solidFill>
              </a:rPr>
              <a:t>, SKU_Description, </a:t>
            </a:r>
            <a:r>
              <a:rPr lang="en-US" sz="1800" b="1" i="1">
                <a:solidFill>
                  <a:srgbClr val="0099CC"/>
                </a:solidFill>
              </a:rPr>
              <a:t>Buyer</a:t>
            </a:r>
            <a:r>
              <a:rPr lang="en-US" sz="1800" b="1">
                <a:solidFill>
                  <a:srgbClr val="0099CC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</a:rPr>
              <a:t>BUYER (</a:t>
            </a:r>
            <a:r>
              <a:rPr lang="en-US" sz="1800" b="1" u="sng">
                <a:solidFill>
                  <a:srgbClr val="0099CC"/>
                </a:solidFill>
              </a:rPr>
              <a:t>Buyer</a:t>
            </a:r>
            <a:r>
              <a:rPr lang="en-US" sz="1800" b="1">
                <a:solidFill>
                  <a:srgbClr val="0099CC"/>
                </a:solidFill>
              </a:rPr>
              <a:t>, Department)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1">
              <a:solidFill>
                <a:srgbClr val="0099CC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</a:rPr>
              <a:t>Where SKU_DATA_2.Buyer must exist in BUYER.Buyer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1">
              <a:solidFill>
                <a:srgbClr val="0099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SKU_DATA_2 is in 3NF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BUYER is in 3NF</a:t>
            </a:r>
          </a:p>
        </p:txBody>
      </p:sp>
      <p:sp>
        <p:nvSpPr>
          <p:cNvPr id="9318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058874BB-8265-40AF-AF24-FB4D79EA42A7}" type="slidenum">
              <a:rPr lang="en-US" smtClean="0"/>
              <a:pPr>
                <a:defRPr/>
              </a:pPr>
              <a:t>38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4000" smtClean="0"/>
              <a:t>SKU_DATA Step-by-Step – BCNF</a:t>
            </a:r>
          </a:p>
        </p:txBody>
      </p:sp>
      <p:sp>
        <p:nvSpPr>
          <p:cNvPr id="95235" name="TextBox 9"/>
          <p:cNvSpPr txBox="1">
            <a:spLocks noChangeArrowheads="1"/>
          </p:cNvSpPr>
          <p:nvPr/>
        </p:nvSpPr>
        <p:spPr bwMode="auto">
          <a:xfrm>
            <a:off x="762000" y="1676400"/>
            <a:ext cx="7620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</a:rPr>
              <a:t>SKU_DATA_2 (</a:t>
            </a:r>
            <a:r>
              <a:rPr lang="en-US" sz="1800" b="1" u="sng">
                <a:solidFill>
                  <a:srgbClr val="0099CC"/>
                </a:solidFill>
              </a:rPr>
              <a:t>SKU</a:t>
            </a:r>
            <a:r>
              <a:rPr lang="en-US" sz="1800" b="1">
                <a:solidFill>
                  <a:srgbClr val="0099CC"/>
                </a:solidFill>
              </a:rPr>
              <a:t>, SKU_Description, </a:t>
            </a:r>
            <a:r>
              <a:rPr lang="en-US" sz="1800" b="1" i="1">
                <a:solidFill>
                  <a:srgbClr val="0099CC"/>
                </a:solidFill>
              </a:rPr>
              <a:t>Buyer</a:t>
            </a:r>
            <a:r>
              <a:rPr lang="en-US" sz="1800" b="1">
                <a:solidFill>
                  <a:srgbClr val="0099CC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</a:rPr>
              <a:t>BUYER (</a:t>
            </a:r>
            <a:r>
              <a:rPr lang="en-US" sz="1800" b="1" u="sng">
                <a:solidFill>
                  <a:srgbClr val="0099CC"/>
                </a:solidFill>
              </a:rPr>
              <a:t>Buyer</a:t>
            </a:r>
            <a:r>
              <a:rPr lang="en-US" sz="1800" b="1">
                <a:solidFill>
                  <a:srgbClr val="0099CC"/>
                </a:solidFill>
              </a:rPr>
              <a:t>, Department)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1">
              <a:solidFill>
                <a:srgbClr val="0099CC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</a:rPr>
              <a:t>Where SKU_DATA_2.Buyer must exist in BUYER.Buyer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  <a:sym typeface="Wingdings" panose="05000000000000000000" pitchFamily="2" charset="2"/>
              </a:rPr>
              <a:t>SKU  (SKU_Description, Department, Buyer)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  <a:sym typeface="Wingdings" panose="05000000000000000000" pitchFamily="2" charset="2"/>
              </a:rPr>
              <a:t>SKU_Description  (SKU, Department, Buyer)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99CC"/>
                </a:solidFill>
                <a:sym typeface="Wingdings" panose="05000000000000000000" pitchFamily="2" charset="2"/>
              </a:rPr>
              <a:t>Buyer  Department</a:t>
            </a:r>
            <a:endParaRPr lang="en-US" sz="1800" b="1">
              <a:solidFill>
                <a:srgbClr val="0099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A relation is in BCNF if and only if </a:t>
            </a:r>
            <a:r>
              <a:rPr lang="en-US" sz="1800" i="1"/>
              <a:t>it is in 3NF</a:t>
            </a:r>
            <a:r>
              <a:rPr lang="en-US" sz="1800"/>
              <a:t> and </a:t>
            </a:r>
            <a:r>
              <a:rPr lang="en-US" sz="1800" i="1"/>
              <a:t>every determinant is a candidate-key</a:t>
            </a:r>
            <a:r>
              <a:rPr lang="en-US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In SKU_DATA_2, both determinants are determinant keys, so SKU_DATA_2 is in BCNF.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— In BUYER, the determinant is a determinant key, so BUYER is in BCNF.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9523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058874BB-8265-40AF-AF24-FB4D79EA42A7}" type="slidenum">
              <a:rPr lang="en-US" smtClean="0"/>
              <a:pPr>
                <a:defRPr/>
              </a:pPr>
              <a:t>39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Relational DBMS products store data about entities in relations, which are a special type of table.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99CC"/>
                </a:solidFill>
              </a:rPr>
              <a:t>relation</a:t>
            </a:r>
            <a:r>
              <a:rPr lang="en-US" sz="2400" dirty="0" smtClean="0"/>
              <a:t> is a two-dimensional table that has the following characteristics: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Rows contain data about an entity.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Columns contain data about attributes of the entity.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All entries in a column are of the same kind.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Each column has a unique name.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Cells of the table hold a single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order of the columns is unimportant.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order of the rows is unimportant.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 two rows may be identical.</a:t>
            </a:r>
          </a:p>
        </p:txBody>
      </p:sp>
      <p:sp>
        <p:nvSpPr>
          <p:cNvPr id="2355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4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1198" y="1515558"/>
            <a:ext cx="4374603" cy="4628572"/>
          </a:xfrm>
          <a:prstGeom prst="rect">
            <a:avLst/>
          </a:prstGeom>
        </p:spPr>
      </p:pic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3200" smtClean="0"/>
              <a:t> SKU_DATA Step-by-Step – New Relations</a:t>
            </a:r>
          </a:p>
        </p:txBody>
      </p:sp>
      <p:sp>
        <p:nvSpPr>
          <p:cNvPr id="9728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40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199" y="1600198"/>
            <a:ext cx="8192000" cy="3848000"/>
          </a:xfrm>
          <a:prstGeom prst="rect">
            <a:avLst/>
          </a:prstGeom>
        </p:spPr>
      </p:pic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4000" smtClean="0"/>
              <a:t>SKU_DATA Straight-to-BCNF</a:t>
            </a:r>
          </a:p>
        </p:txBody>
      </p:sp>
      <p:sp>
        <p:nvSpPr>
          <p:cNvPr id="9933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058874BB-8265-40AF-AF24-FB4D79EA42A7}" type="slidenum">
              <a:rPr lang="en-US" smtClean="0"/>
              <a:pPr>
                <a:defRPr/>
              </a:pPr>
              <a:t>41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4000" smtClean="0"/>
              <a:t> SKU_DATA Straight-to-BCNF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SKU_DATA 	(</a:t>
            </a:r>
            <a:r>
              <a:rPr lang="en-US" sz="2000" b="1" u="sng" smtClean="0">
                <a:solidFill>
                  <a:srgbClr val="0099CC"/>
                </a:solidFill>
              </a:rPr>
              <a:t>SKU</a:t>
            </a:r>
            <a:r>
              <a:rPr lang="en-US" sz="2000" b="1" smtClean="0">
                <a:solidFill>
                  <a:srgbClr val="0099CC"/>
                </a:solidFill>
              </a:rPr>
              <a:t>, SKU_Description, Department, Buyer)</a:t>
            </a:r>
          </a:p>
          <a:p>
            <a:pPr eaLnBrk="1" hangingPunct="1">
              <a:buFontTx/>
              <a:buNone/>
            </a:pPr>
            <a:endParaRPr lang="en-US" sz="1800" b="1" smtClean="0">
              <a:solidFill>
                <a:srgbClr val="0099CC"/>
              </a:solidFill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sym typeface="Wingdings" panose="05000000000000000000" pitchFamily="2" charset="2"/>
              </a:rPr>
              <a:t>SKU  (SKU_Description, Department, Buyer)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sym typeface="Wingdings" panose="05000000000000000000" pitchFamily="2" charset="2"/>
              </a:rPr>
              <a:t>SKU_Description  (SKU, Department, Buyer)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sym typeface="Wingdings" panose="05000000000000000000" pitchFamily="2" charset="2"/>
              </a:rPr>
              <a:t>Buyer  Department</a:t>
            </a:r>
            <a:endParaRPr lang="en-US" sz="1800" b="1" smtClean="0">
              <a:solidFill>
                <a:srgbClr val="0099CC"/>
              </a:solidFill>
            </a:endParaRPr>
          </a:p>
          <a:p>
            <a:pPr eaLnBrk="1" hangingPunct="1">
              <a:buFontTx/>
              <a:buNone/>
            </a:pPr>
            <a:endParaRPr lang="en-US" sz="1800" b="1" smtClean="0">
              <a:solidFill>
                <a:srgbClr val="0099CC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smtClean="0"/>
              <a:t>— </a:t>
            </a:r>
            <a:r>
              <a:rPr lang="en-US" sz="1800" smtClean="0"/>
              <a:t>Therefore, break out the Buyer </a:t>
            </a:r>
            <a:r>
              <a:rPr lang="en-US" sz="1800" b="1" smtClean="0">
                <a:sym typeface="Wingdings" panose="05000000000000000000" pitchFamily="2" charset="2"/>
              </a:rPr>
              <a:t> </a:t>
            </a:r>
            <a:r>
              <a:rPr lang="en-US" sz="1800" smtClean="0">
                <a:sym typeface="Wingdings" panose="05000000000000000000" pitchFamily="2" charset="2"/>
              </a:rPr>
              <a:t>Department functional dependency</a:t>
            </a:r>
            <a:r>
              <a:rPr lang="en-US" sz="1800" smtClean="0"/>
              <a:t>.</a:t>
            </a:r>
            <a:endParaRPr lang="en-US" sz="2000" smtClean="0"/>
          </a:p>
          <a:p>
            <a:pPr eaLnBrk="1" hangingPunct="1">
              <a:buFontTx/>
              <a:buNone/>
            </a:pPr>
            <a:endParaRPr lang="en-US" sz="2000" b="1" smtClean="0">
              <a:solidFill>
                <a:srgbClr val="0099CC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SKU_DATA 	(</a:t>
            </a:r>
            <a:r>
              <a:rPr lang="en-US" sz="2000" b="1" u="sng" smtClean="0">
                <a:solidFill>
                  <a:srgbClr val="0099CC"/>
                </a:solidFill>
              </a:rPr>
              <a:t>SKU</a:t>
            </a:r>
            <a:r>
              <a:rPr lang="en-US" sz="2000" b="1" smtClean="0">
                <a:solidFill>
                  <a:srgbClr val="0099CC"/>
                </a:solidFill>
              </a:rPr>
              <a:t>, SKU_Description, </a:t>
            </a:r>
            <a:r>
              <a:rPr lang="en-US" sz="2000" b="1" i="1" smtClean="0">
                <a:solidFill>
                  <a:srgbClr val="0099CC"/>
                </a:solidFill>
              </a:rPr>
              <a:t>Buyer</a:t>
            </a:r>
            <a:r>
              <a:rPr lang="en-US" sz="2000" b="1" smtClean="0">
                <a:solidFill>
                  <a:srgbClr val="0099CC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BUYER 	(</a:t>
            </a:r>
            <a:r>
              <a:rPr lang="en-US" sz="2000" b="1" u="sng" smtClean="0">
                <a:solidFill>
                  <a:srgbClr val="0099CC"/>
                </a:solidFill>
              </a:rPr>
              <a:t>Buyer</a:t>
            </a:r>
            <a:r>
              <a:rPr lang="en-US" sz="2000" b="1" smtClean="0">
                <a:solidFill>
                  <a:srgbClr val="0099CC"/>
                </a:solidFill>
              </a:rPr>
              <a:t>, Department)</a:t>
            </a:r>
          </a:p>
          <a:p>
            <a:pPr eaLnBrk="1" hangingPunct="1">
              <a:buFontTx/>
              <a:buNone/>
            </a:pPr>
            <a:endParaRPr lang="en-US" sz="2000" b="1" smtClean="0">
              <a:solidFill>
                <a:srgbClr val="0099CC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</a:rPr>
              <a:t>		Where BUYER.Buyer must exist in SKU_DATA.Buyer</a:t>
            </a:r>
          </a:p>
        </p:txBody>
      </p:sp>
      <p:sp>
        <p:nvSpPr>
          <p:cNvPr id="10138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42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1198" y="1515558"/>
            <a:ext cx="4374603" cy="4628572"/>
          </a:xfrm>
          <a:prstGeom prst="rect">
            <a:avLst/>
          </a:prstGeom>
        </p:spPr>
      </p:pic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Putting a Relation into BCNF:</a:t>
            </a:r>
            <a:br>
              <a:rPr lang="en-US" sz="4000" smtClean="0"/>
            </a:br>
            <a:r>
              <a:rPr lang="en-US" sz="2800" smtClean="0"/>
              <a:t> SKU_DATA Straight-to-BCNF New Relations</a:t>
            </a:r>
          </a:p>
        </p:txBody>
      </p:sp>
      <p:sp>
        <p:nvSpPr>
          <p:cNvPr id="10342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43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Multivalued Dependencies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0099CC"/>
                </a:solidFill>
              </a:rPr>
              <a:t>multivalued dependency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occurs when a determinant is matched with a particular </a:t>
            </a:r>
            <a:r>
              <a:rPr lang="en-US" i="1" smtClean="0">
                <a:solidFill>
                  <a:srgbClr val="0099CC"/>
                </a:solidFill>
              </a:rPr>
              <a:t>set</a:t>
            </a:r>
            <a:r>
              <a:rPr lang="en-US" smtClean="0"/>
              <a:t> of values: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66FF"/>
                </a:solidFill>
                <a:sym typeface="Wingdings" panose="05000000000000000000" pitchFamily="2" charset="2"/>
              </a:rPr>
              <a:t>	 </a:t>
            </a:r>
            <a:r>
              <a:rPr lang="en-US" sz="2400" b="1" smtClean="0">
                <a:solidFill>
                  <a:srgbClr val="0099CC"/>
                </a:solidFill>
                <a:sym typeface="Wingdings" panose="05000000000000000000" pitchFamily="2" charset="2"/>
              </a:rPr>
              <a:t>Employee  Degree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sym typeface="Wingdings" panose="05000000000000000000" pitchFamily="2" charset="2"/>
              </a:rPr>
              <a:t>Employee  Sibling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sym typeface="Wingdings" panose="05000000000000000000" pitchFamily="2" charset="2"/>
              </a:rPr>
              <a:t>PartKit  Part</a:t>
            </a:r>
          </a:p>
          <a:p>
            <a:pPr eaLnBrk="1" hangingPunct="1"/>
            <a:r>
              <a:rPr lang="en-US" smtClean="0"/>
              <a:t>The determinant of a multivalued dependency can </a:t>
            </a:r>
            <a:r>
              <a:rPr lang="en-US" i="1" smtClean="0"/>
              <a:t>never</a:t>
            </a:r>
            <a:r>
              <a:rPr lang="en-US" smtClean="0"/>
              <a:t> be a primary key.</a:t>
            </a:r>
          </a:p>
        </p:txBody>
      </p:sp>
      <p:sp>
        <p:nvSpPr>
          <p:cNvPr id="10547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44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4361" y="1447800"/>
            <a:ext cx="2912877" cy="41452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485900"/>
            <a:ext cx="3352800" cy="4650659"/>
          </a:xfrm>
          <a:prstGeom prst="rect">
            <a:avLst/>
          </a:prstGeom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Multivalued Dependencies</a:t>
            </a:r>
          </a:p>
        </p:txBody>
      </p:sp>
      <p:sp>
        <p:nvSpPr>
          <p:cNvPr id="10752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F6661826-2724-4861-8343-6BABF56BCB63}" type="slidenum">
              <a:rPr lang="en-US" smtClean="0"/>
              <a:pPr>
                <a:defRPr/>
              </a:pPr>
              <a:t>45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Eliminating Anomalies from Multivalued Dependencies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Multivalued dependencies are not a problem if they are in a separate relation, so:</a:t>
            </a:r>
          </a:p>
          <a:p>
            <a:pPr lvl="1" eaLnBrk="1" hangingPunct="1"/>
            <a:r>
              <a:rPr lang="en-US" dirty="0" smtClean="0"/>
              <a:t>Always put multivalued dependencies into their own relation.</a:t>
            </a:r>
          </a:p>
          <a:p>
            <a:pPr lvl="1" eaLnBrk="1" hangingPunct="1"/>
            <a:r>
              <a:rPr lang="en-US" dirty="0" smtClean="0"/>
              <a:t>This is also known as the </a:t>
            </a:r>
            <a:r>
              <a:rPr lang="en-US" b="1" dirty="0" smtClean="0">
                <a:solidFill>
                  <a:srgbClr val="0099CC"/>
                </a:solidFill>
              </a:rPr>
              <a:t>Fourth Normal Form (4NF)</a:t>
            </a:r>
            <a:r>
              <a:rPr lang="en-US" dirty="0" smtClean="0"/>
              <a:t>.</a:t>
            </a:r>
          </a:p>
        </p:txBody>
      </p:sp>
      <p:sp>
        <p:nvSpPr>
          <p:cNvPr id="10957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46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Project-Join Normal 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Also known as the PJNF or 5NF</a:t>
            </a:r>
          </a:p>
          <a:p>
            <a:r>
              <a:rPr lang="en-CA" dirty="0" smtClean="0"/>
              <a:t>Involves an anomaly where a table is split apart</a:t>
            </a:r>
          </a:p>
          <a:p>
            <a:pPr lvl="1"/>
            <a:r>
              <a:rPr lang="en-CA" sz="3200" dirty="0" smtClean="0"/>
              <a:t>But not joined back together correctly</a:t>
            </a:r>
          </a:p>
          <a:p>
            <a:r>
              <a:rPr lang="en-CA" dirty="0"/>
              <a:t>A table is said to be in the 5NF if and only if every non-trivial join dependency in it is implied by the candidate keys.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47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Project-Join Normal 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a rare occurrence and manifests only under complex conditions</a:t>
            </a:r>
          </a:p>
          <a:p>
            <a:r>
              <a:rPr lang="en-CA" dirty="0" smtClean="0"/>
              <a:t>Generally, if a relation is in 4NF, it is in 5NF</a:t>
            </a:r>
          </a:p>
          <a:p>
            <a:r>
              <a:rPr lang="en-CA" dirty="0" smtClean="0"/>
              <a:t>Detailed information can be found at this link:</a:t>
            </a:r>
          </a:p>
          <a:p>
            <a:pPr marL="0" indent="0" algn="ctr">
              <a:buNone/>
            </a:pPr>
            <a:r>
              <a:rPr lang="en-CA" sz="2800" dirty="0" smtClean="0">
                <a:hlinkClick r:id="rId2"/>
              </a:rPr>
              <a:t>PJNF (5NF) Example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48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3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Relation</a:t>
            </a:r>
          </a:p>
        </p:txBody>
      </p:sp>
      <p:pic>
        <p:nvPicPr>
          <p:cNvPr id="25603" name="Picture 8" descr="C:\Users\Auer.WWU\Auer-Projects\Kroenke-Auer-Projects\Kroenke-Auer-DBP-e11\DBP-e11-Supplements\Images\Chapter03\Fig3-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515" y="1752599"/>
            <a:ext cx="8285285" cy="433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Tables That Are Not Relations:</a:t>
            </a:r>
            <a:br>
              <a:rPr lang="en-US" sz="4000" smtClean="0"/>
            </a:br>
            <a:r>
              <a:rPr lang="en-US" sz="4000" smtClean="0"/>
              <a:t>Multiple Entries per Cell</a:t>
            </a:r>
          </a:p>
        </p:txBody>
      </p:sp>
      <p:pic>
        <p:nvPicPr>
          <p:cNvPr id="27651" name="Picture 6" descr="C:\Users\Auer.WWU\Auer-Projects\Kroenke-Auer-Projects\Kroenke-Auer-DBP-e11\DBP-e11-Supplements\Images\Chapter03\Fig3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00200"/>
            <a:ext cx="75819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6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Tables That Are Not Relations:</a:t>
            </a:r>
            <a:br>
              <a:rPr lang="en-US" sz="4000" smtClean="0"/>
            </a:br>
            <a:r>
              <a:rPr lang="en-US" sz="4000" smtClean="0"/>
              <a:t>Table with Required Row Order</a:t>
            </a:r>
          </a:p>
        </p:txBody>
      </p:sp>
      <p:pic>
        <p:nvPicPr>
          <p:cNvPr id="29699" name="Picture 6" descr="C:\Users\Auer.WWU\Auer-Projects\Kroenke-Auer-Projects\Kroenke-Auer-DBP-e11\DBP-e11-Supplements\Images\Chapter03\Fig3-7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066800" y="1524000"/>
            <a:ext cx="7004050" cy="4487863"/>
          </a:xfrm>
        </p:spPr>
      </p:pic>
      <p:sp>
        <p:nvSpPr>
          <p:cNvPr id="2970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7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Relation with Values</a:t>
            </a:r>
            <a:br>
              <a:rPr lang="en-US" sz="4000" smtClean="0"/>
            </a:br>
            <a:r>
              <a:rPr lang="en-US" sz="4000" smtClean="0"/>
              <a:t> of Varying Length</a:t>
            </a:r>
          </a:p>
        </p:txBody>
      </p:sp>
      <p:pic>
        <p:nvPicPr>
          <p:cNvPr id="31747" name="Picture 7" descr="C:\Users\Auer.WWU\Auer-Projects\Kroenke-Auer-Projects\Kroenke-Auer-DBP-e11\DBP-e11-Supplements\Images\Chapter03\Fig3-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788" y="1614488"/>
            <a:ext cx="76184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FA4E3F1-5DBA-4207-982B-269248863060}" type="slidenum">
              <a:rPr lang="en-US" smtClean="0"/>
              <a:pPr>
                <a:defRPr/>
              </a:pPr>
              <a:t>8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 Terminology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Although not all tables are relations, the terms </a:t>
            </a:r>
            <a:r>
              <a:rPr lang="en-US" sz="2400" i="1" smtClean="0"/>
              <a:t>table</a:t>
            </a:r>
            <a:r>
              <a:rPr lang="en-US" sz="2400" smtClean="0"/>
              <a:t> and </a:t>
            </a:r>
            <a:r>
              <a:rPr lang="en-US" sz="2400" i="1" smtClean="0"/>
              <a:t>relation</a:t>
            </a:r>
            <a:r>
              <a:rPr lang="en-US" sz="2400" smtClean="0"/>
              <a:t> are normally used interchangeably.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sets of terms are equivalent:</a:t>
            </a:r>
          </a:p>
        </p:txBody>
      </p:sp>
      <p:pic>
        <p:nvPicPr>
          <p:cNvPr id="33796" name="Picture 6" descr="C:\Users\Auer.WWU\Auer-Projects\Kroenke-Auer-Projects\Kroenke-Auer-DBP-e11\DBP-e11-Supplements\Images\Chapter03\Fig3-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101725" y="2895600"/>
            <a:ext cx="6975475" cy="3086100"/>
          </a:xfrm>
        </p:spPr>
      </p:pic>
      <p:sp>
        <p:nvSpPr>
          <p:cNvPr id="3379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CC"/>
                </a:solidFill>
              </a:rPr>
              <a:t>CST2355 – Database Systems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42EF2E3-186B-41B4-AB3A-440025D7F7FF}" type="slidenum">
              <a:rPr lang="en-US" smtClean="0"/>
              <a:pPr>
                <a:defRPr/>
              </a:pPr>
              <a:t>9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1725</Words>
  <Application>Microsoft Office PowerPoint</Application>
  <PresentationFormat>On-screen Show (4:3)</PresentationFormat>
  <Paragraphs>324</Paragraphs>
  <Slides>48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Design</vt:lpstr>
      <vt:lpstr> David M. Kroenke and David J. Auer Database Processing Fundamentals, Design, and Implementation </vt:lpstr>
      <vt:lpstr>The Relational Model</vt:lpstr>
      <vt:lpstr>Entity</vt:lpstr>
      <vt:lpstr>Relation</vt:lpstr>
      <vt:lpstr>A Relation</vt:lpstr>
      <vt:lpstr>Tables That Are Not Relations: Multiple Entries per Cell</vt:lpstr>
      <vt:lpstr>Tables That Are Not Relations: Table with Required Row Order</vt:lpstr>
      <vt:lpstr>A Relation with Values  of Varying Length</vt:lpstr>
      <vt:lpstr>Alternative Terminology</vt:lpstr>
      <vt:lpstr>Functional Dependency</vt:lpstr>
      <vt:lpstr>Functional Dependencies Are Not Equations</vt:lpstr>
      <vt:lpstr>Composite Determinants</vt:lpstr>
      <vt:lpstr>Functional Dependency Rules</vt:lpstr>
      <vt:lpstr>Functional Dependencies in the SKU_DATA Table</vt:lpstr>
      <vt:lpstr>Functional Dependencies in the SKU_DATA Table</vt:lpstr>
      <vt:lpstr>Functional Dependencies in the ORDER_ITEM Table</vt:lpstr>
      <vt:lpstr>Functional Dependencies in the ORDER_ITEM Table</vt:lpstr>
      <vt:lpstr>What Makes Determinant Values Unique?</vt:lpstr>
      <vt:lpstr>Keys</vt:lpstr>
      <vt:lpstr>Candidate and Primary Keys</vt:lpstr>
      <vt:lpstr>Surrogate Keys</vt:lpstr>
      <vt:lpstr>Surrogate Keys</vt:lpstr>
      <vt:lpstr>Foreign Keys</vt:lpstr>
      <vt:lpstr>Foreign Keys</vt:lpstr>
      <vt:lpstr>The Referential Integrity Constraint</vt:lpstr>
      <vt:lpstr>Foreign Key with a Referential Integrity Constraint</vt:lpstr>
      <vt:lpstr>Modification Anomalies</vt:lpstr>
      <vt:lpstr>Modification Anomalies</vt:lpstr>
      <vt:lpstr>Normal Forms</vt:lpstr>
      <vt:lpstr>Normal Forms</vt:lpstr>
      <vt:lpstr>Eliminating Modification Anomalies from Functional Dependencies in Relations:  Put All Relations into BCNF</vt:lpstr>
      <vt:lpstr>Putting a Relation into BCNF: EQUIPMENT_REPAIR</vt:lpstr>
      <vt:lpstr>Putting a Relation into BCNF: EQUIPMENT_REPAIR</vt:lpstr>
      <vt:lpstr>Putting a Relation into BCNF: New Relations</vt:lpstr>
      <vt:lpstr>Putting a Relation into BCNF: SKU_DATA Step-by-Step – 1NF</vt:lpstr>
      <vt:lpstr>Putting a Relation into BCNF: SKU_DATA Step-by-Step – 2NF</vt:lpstr>
      <vt:lpstr>Putting a Relation into BCNF: SKU_DATA Step-by-Step – 3NF</vt:lpstr>
      <vt:lpstr>Putting a Relation into BCNF: SKU_DATA Step-by-Step – 3NF</vt:lpstr>
      <vt:lpstr>Putting a Relation into BCNF: SKU_DATA Step-by-Step – BCNF</vt:lpstr>
      <vt:lpstr>Putting a Relation into BCNF:  SKU_DATA Step-by-Step – New Relations</vt:lpstr>
      <vt:lpstr>Putting a Relation into BCNF: SKU_DATA Straight-to-BCNF</vt:lpstr>
      <vt:lpstr>Putting a Relation into BCNF:  SKU_DATA Straight-to-BCNF </vt:lpstr>
      <vt:lpstr>Putting a Relation into BCNF:  SKU_DATA Straight-to-BCNF New Relations</vt:lpstr>
      <vt:lpstr>Multivalued Dependencies</vt:lpstr>
      <vt:lpstr>Multivalued Dependencies</vt:lpstr>
      <vt:lpstr>Eliminating Anomalies from Multivalued Dependencies</vt:lpstr>
      <vt:lpstr>Project-Join Normal Form</vt:lpstr>
      <vt:lpstr>Project-Join Normal Form</vt:lpstr>
    </vt:vector>
  </TitlesOfParts>
  <Company>Western 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Kroenke-Auer-DBP-e13-PPT-Chapter03</dc:title>
  <dc:creator>David J. Auer</dc:creator>
  <cp:lastModifiedBy>Mobile Computing Client</cp:lastModifiedBy>
  <cp:revision>82</cp:revision>
  <dcterms:created xsi:type="dcterms:W3CDTF">2005-01-24T23:48:45Z</dcterms:created>
  <dcterms:modified xsi:type="dcterms:W3CDTF">2014-09-15T04:23:14Z</dcterms:modified>
</cp:coreProperties>
</file>