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9" r:id="rId2"/>
    <p:sldId id="294" r:id="rId3"/>
    <p:sldId id="257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5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66"/>
    <a:srgbClr val="0066FF"/>
    <a:srgbClr val="0099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3398" autoAdjust="0"/>
  </p:normalViewPr>
  <p:slideViewPr>
    <p:cSldViewPr>
      <p:cViewPr varScale="1">
        <p:scale>
          <a:sx n="102" d="100"/>
          <a:sy n="102" d="100"/>
        </p:scale>
        <p:origin x="2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595A-6FFC-3349-BDFD-4D2C6E96067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F98F-AB01-A345-943E-2D0043DB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8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A8524B-251D-4D1C-A59D-CEA3418FDE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3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5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3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38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2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7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49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4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3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08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16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8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20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35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93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57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98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18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48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2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0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6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6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9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2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4-</a:t>
            </a:r>
            <a:fld id="{5B77E531-B6ED-4DA7-AC45-B6CE90F9B9F3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7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10200" cy="476250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928FEC72-341B-46F8-A799-28FDC1E30EE4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10200" cy="476250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E9FDA528-6C7C-4A04-BB9A-B2F35AA12B7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76250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EC77891E-AD39-47E6-B1FC-A083994F13B8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792E50D-B401-4D4C-A70E-551D3C05627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70424435-2163-4BE3-906F-5457DF90F566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D79338E0-1260-4A9B-B3B7-BB72F52716A3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798A20A-32DC-4A4A-BD3B-B36F5D9E173C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7F30ED3-84FF-444B-8FBC-93976E7F1D72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17DAE99-F4A8-4887-99B0-E6BBC7C20A17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410200" cy="476250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1AF48D65-1415-4C88-8E00-81598870B825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0457679-A271-43C6-86CE-D2BF7E370F31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4-</a:t>
            </a:r>
            <a:fld id="{9586E883-9387-409D-AE6D-AE10E789F015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7" r:id="rId8"/>
    <p:sldLayoutId id="2147483756" r:id="rId9"/>
    <p:sldLayoutId id="2147483758" r:id="rId10"/>
    <p:sldLayoutId id="2147483759" r:id="rId11"/>
    <p:sldLayoutId id="21474837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 smtClean="0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alibri" pitchFamily="34" charset="0"/>
                <a:cs typeface="Calibri" pitchFamily="34" charset="0"/>
              </a:rPr>
              <a:t>Database Processing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rgbClr val="B3B3B3"/>
                </a:solidFill>
              </a:rPr>
              <a:t/>
            </a:r>
            <a:br>
              <a:rPr lang="en-US" sz="4000" dirty="0" smtClean="0">
                <a:solidFill>
                  <a:srgbClr val="B3B3B3"/>
                </a:solidFill>
              </a:rPr>
            </a:br>
            <a:endParaRPr lang="en-US" sz="4000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124200" y="2438400"/>
            <a:ext cx="6019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Four: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Design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Normalization</a:t>
            </a:r>
          </a:p>
          <a:p>
            <a:pPr eaLnBrk="1" hangingPunct="1"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2458720"/>
            <a:ext cx="4065905" cy="26790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51401"/>
            <a:ext cx="8192000" cy="2376000"/>
          </a:xfrm>
          <a:prstGeom prst="rect">
            <a:avLst/>
          </a:prstGeom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Non-Normalized Table:</a:t>
            </a:r>
            <a:br>
              <a:rPr lang="en-US" sz="4000" smtClean="0"/>
            </a:br>
            <a:r>
              <a:rPr lang="en-US" sz="4000" smtClean="0"/>
              <a:t>EQUIPMENT_REPAIR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6044444" cy="4628572"/>
          </a:xfrm>
          <a:prstGeom prst="rect">
            <a:avLst/>
          </a:prstGeom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Normalized Tables:</a:t>
            </a:r>
            <a:br>
              <a:rPr lang="en-US" sz="4000" smtClean="0"/>
            </a:br>
            <a:r>
              <a:rPr lang="en-US" sz="4000" smtClean="0"/>
              <a:t>ITEM and REPAIR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Copying Data to New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copy data from one table to another, use the SQL command </a:t>
            </a:r>
            <a:r>
              <a:rPr lang="en-US" b="1" smtClean="0">
                <a:solidFill>
                  <a:srgbClr val="0099CC"/>
                </a:solidFill>
              </a:rPr>
              <a:t>INSERT INTO </a:t>
            </a:r>
            <a:r>
              <a:rPr lang="en-US" b="1" i="1" smtClean="0">
                <a:solidFill>
                  <a:srgbClr val="0099CC"/>
                </a:solidFill>
              </a:rPr>
              <a:t>TableName</a:t>
            </a:r>
            <a:r>
              <a:rPr lang="en-US" smtClean="0"/>
              <a:t> command: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INSERT INTO EQUIPMENT_ITEM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SELECT	DISTINCT ItemNumber, 			            EquipmentType, AcquisitionCost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FROM	 	EQUIPMENT_REPAIR;</a:t>
            </a:r>
            <a:endParaRPr lang="en-US" sz="2000" smtClean="0">
              <a:solidFill>
                <a:srgbClr val="0099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anose="02070309020205020404" pitchFamily="49" charset="0"/>
              </a:rPr>
              <a:t> 	 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INSERT INTO REPAIR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SELECT	RepairNumber, ItemNumber, </a:t>
            </a:r>
            <a:b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</a:b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RepairDate, RepairCost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FROM	 	EQUIPMENT_REPAIR;</a:t>
            </a:r>
            <a:endParaRPr lang="en-US" sz="2000" smtClean="0">
              <a:solidFill>
                <a:srgbClr val="0099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Not To Use BCNF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BCNF is used to control anomalies from functional dependencies.</a:t>
            </a:r>
          </a:p>
          <a:p>
            <a:pPr eaLnBrk="1" hangingPunct="1"/>
            <a:r>
              <a:rPr lang="en-US" sz="2800" smtClean="0"/>
              <a:t>There are times when BCNF is not desirable.</a:t>
            </a:r>
          </a:p>
          <a:p>
            <a:pPr eaLnBrk="1" hangingPunct="1"/>
            <a:r>
              <a:rPr lang="en-US" sz="2800" smtClean="0"/>
              <a:t>The classic example is ZIP codes:</a:t>
            </a:r>
          </a:p>
          <a:p>
            <a:pPr lvl="1" eaLnBrk="1" hangingPunct="1"/>
            <a:r>
              <a:rPr lang="en-US" sz="2400" smtClean="0"/>
              <a:t>ZIP codes almost never change.</a:t>
            </a:r>
          </a:p>
          <a:p>
            <a:pPr lvl="1" eaLnBrk="1" hangingPunct="1"/>
            <a:r>
              <a:rPr lang="en-US" sz="2400" smtClean="0"/>
              <a:t>Any anomalies are likely to be caught by normal business practices.</a:t>
            </a:r>
          </a:p>
          <a:p>
            <a:pPr lvl="1" eaLnBrk="1" hangingPunct="1"/>
            <a:r>
              <a:rPr lang="en-US" sz="2400" smtClean="0"/>
              <a:t>Not having to use SQL to join data in two tables will speed up application processing.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Multivalued Dependencies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Anomalies from multivalued dependencies are very problematic.</a:t>
            </a:r>
          </a:p>
          <a:p>
            <a:pPr eaLnBrk="1" hangingPunct="1"/>
            <a:r>
              <a:rPr lang="en-US" b="1" i="1" smtClean="0"/>
              <a:t>Always</a:t>
            </a:r>
            <a:r>
              <a:rPr lang="en-US" smtClean="0"/>
              <a:t> place the columns of a multivalued dependency into a separate table (4NF).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Read-Only Databases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Read-only databases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are nonoperational databases using data extracted from operational databases.</a:t>
            </a:r>
          </a:p>
          <a:p>
            <a:pPr eaLnBrk="1" hangingPunct="1"/>
            <a:r>
              <a:rPr lang="en-US" smtClean="0"/>
              <a:t>They are used for querying, reporting, and data mining applications.</a:t>
            </a:r>
          </a:p>
          <a:p>
            <a:pPr eaLnBrk="1" hangingPunct="1"/>
            <a:r>
              <a:rPr lang="en-US" smtClean="0"/>
              <a:t>They are never updated (in the operational database sense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they may have new data imported from time to time).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Denormalization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 read-only databases, normalization is seldom an advantage.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Application processing speed is more important.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099CC"/>
                </a:solidFill>
              </a:rPr>
              <a:t>Denormalization</a:t>
            </a:r>
            <a:r>
              <a:rPr lang="en-US" b="1" smtClean="0">
                <a:solidFill>
                  <a:srgbClr val="0066FF"/>
                </a:solidFill>
              </a:rPr>
              <a:t> </a:t>
            </a:r>
            <a:r>
              <a:rPr lang="en-US" smtClean="0"/>
              <a:t>is the joining of the data in normalized tables prior to storing the data.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data is then stored in nonnormalized tables.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54" y="1142999"/>
            <a:ext cx="2751746" cy="5084444"/>
          </a:xfrm>
          <a:prstGeom prst="rect">
            <a:avLst/>
          </a:prstGeom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Normalized Tables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86205"/>
            <a:ext cx="4811174" cy="2344508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Denormalizing the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INSERT INTO STUDENT_ACTIVITY_PAYMENT_DATA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	SELECT  	STUDENT.StudentID, StudentName, 				ACTIVITY.Activity,</a:t>
            </a:r>
            <a:b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</a:b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	  	ActivityFee, AmountPaid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	FROM	 	STUDENT, PAYMENT, ACTIVITY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	WHERE		STUDENT.StudentID = PAYMENT.StudentID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		AND	PAYMENT.Activity = ACTIVITY.Activity;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EC77891E-AD39-47E6-B1FC-A083994F13B8}" type="slidenum">
              <a:rPr lang="en-US" smtClean="0"/>
              <a:pPr/>
              <a:t>18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Customized Tables 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Read-only databases are often designed with many copies of the same data, but with each copy customized for a specific application.</a:t>
            </a:r>
          </a:p>
          <a:p>
            <a:pPr eaLnBrk="1" hangingPunct="1"/>
            <a:r>
              <a:rPr lang="en-US" sz="2800" smtClean="0"/>
              <a:t>Consider the PRODUCT table:</a:t>
            </a:r>
          </a:p>
        </p:txBody>
      </p:sp>
      <p:pic>
        <p:nvPicPr>
          <p:cNvPr id="2970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0350" y="1524000"/>
            <a:ext cx="2882900" cy="44196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EC77891E-AD39-47E6-B1FC-A083994F13B8}" type="slidenum">
              <a:rPr lang="en-US" smtClean="0"/>
              <a:pPr/>
              <a:t>19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678113"/>
            <a:ext cx="3359844" cy="3554901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Many Tables?</a:t>
            </a:r>
            <a:endParaRPr lang="en-US" sz="3200" smtClean="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99CC"/>
                </a:solidFill>
              </a:rPr>
              <a:t>SKU_DATA (</a:t>
            </a:r>
            <a:r>
              <a:rPr lang="en-US" sz="1600" b="1" u="sng">
                <a:solidFill>
                  <a:srgbClr val="0099CC"/>
                </a:solidFill>
              </a:rPr>
              <a:t>SKU</a:t>
            </a:r>
            <a:r>
              <a:rPr lang="en-US" sz="1600" b="1">
                <a:solidFill>
                  <a:srgbClr val="0099CC"/>
                </a:solidFill>
              </a:rPr>
              <a:t>, SKU_Description, </a:t>
            </a:r>
            <a:r>
              <a:rPr lang="en-US" sz="1600" b="1" i="1">
                <a:solidFill>
                  <a:srgbClr val="0099CC"/>
                </a:solidFill>
              </a:rPr>
              <a:t>Buyer</a:t>
            </a:r>
            <a:r>
              <a:rPr lang="en-US" sz="1600" b="1">
                <a:solidFill>
                  <a:srgbClr val="0099CC"/>
                </a:solidFill>
              </a:rPr>
              <a:t>)</a:t>
            </a:r>
          </a:p>
          <a:p>
            <a:pPr eaLnBrk="1" hangingPunct="1"/>
            <a:r>
              <a:rPr lang="en-US" sz="1600" b="1">
                <a:solidFill>
                  <a:srgbClr val="0099CC"/>
                </a:solidFill>
              </a:rPr>
              <a:t>BUYER (</a:t>
            </a:r>
            <a:r>
              <a:rPr lang="en-US" sz="1600" b="1" u="sng">
                <a:solidFill>
                  <a:srgbClr val="0099CC"/>
                </a:solidFill>
              </a:rPr>
              <a:t>Buyer</a:t>
            </a:r>
            <a:r>
              <a:rPr lang="en-US" sz="1600" b="1">
                <a:solidFill>
                  <a:srgbClr val="0099CC"/>
                </a:solidFill>
              </a:rPr>
              <a:t>, Department)</a:t>
            </a:r>
          </a:p>
          <a:p>
            <a:pPr eaLnBrk="1" hangingPunct="1"/>
            <a:endParaRPr lang="en-US" sz="1600" b="1">
              <a:solidFill>
                <a:srgbClr val="0099CC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sz="1600" b="1">
                <a:solidFill>
                  <a:srgbClr val="0099CC"/>
                </a:solidFill>
              </a:rPr>
              <a:t>Where SKU_DATA.Buyer must exist in BUYER.Buyer</a:t>
            </a:r>
            <a:endParaRPr lang="en-US" sz="160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Should we store these two tables as they are, or should we combine them into one table in our new database?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Customized Tables II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PRODUCT_PURCHASING (</a:t>
            </a:r>
            <a:r>
              <a:rPr lang="en-US" sz="1800" b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SKU_Description, VendorNumber, VendorName, VendorContact_1, VendorContact_2, VendorStreet, VendorCity, VendorState, VendorZip)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PRODUCT_USAGE (</a:t>
            </a:r>
            <a:r>
              <a:rPr lang="en-US" sz="1800" b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 SKU_Description, QuantitySoldPastYear, QuantitySoldPastQuarter, QuantitySoldPastMonth)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PRODUCT_WEB (</a:t>
            </a:r>
            <a:r>
              <a:rPr lang="en-US" sz="1800" b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DetailPicture, ThumbnailPicture, MarketingShortDescription, MarketingLongDescription, PartColor)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99CC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PRODUCT_INVENTORY (</a:t>
            </a:r>
            <a:r>
              <a:rPr lang="en-US" sz="1800" b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PartNumber, SKU_Description, UnitsCode, BinNumber, ProductionKeyCode)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Design Problems</a:t>
            </a:r>
          </a:p>
        </p:txBody>
      </p:sp>
      <p:pic>
        <p:nvPicPr>
          <p:cNvPr id="3174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752600"/>
            <a:ext cx="4816475" cy="20574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Multivalue, Multicolumn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099CC"/>
                </a:solidFill>
              </a:rPr>
              <a:t>multivalue, multicolumn problem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occurs when multiple values of an attribute are stored in more than one column: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66FF"/>
                </a:solidFill>
              </a:rPr>
              <a:t>	</a:t>
            </a:r>
            <a:r>
              <a:rPr lang="en-US" sz="1800" smtClean="0">
                <a:solidFill>
                  <a:srgbClr val="0099CC"/>
                </a:solidFill>
              </a:rPr>
              <a:t>EMPLOYEE (</a:t>
            </a:r>
            <a:r>
              <a:rPr lang="en-US" sz="1800" u="sng" smtClean="0">
                <a:solidFill>
                  <a:srgbClr val="0099CC"/>
                </a:solidFill>
              </a:rPr>
              <a:t>EmployeeNumber</a:t>
            </a:r>
            <a:r>
              <a:rPr lang="en-US" sz="1800" smtClean="0">
                <a:solidFill>
                  <a:srgbClr val="0099CC"/>
                </a:solidFill>
              </a:rPr>
              <a:t>, EmployeeLastName, EmployeeLastName, Email, Auto1_LicenseNumber, Auto2_LicenseNumber, Auto3_LicenseNumber)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is another form of a multivalued dependecy.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Solution = like the 4NF solution for  multivalued dependencies, use a separate table to store the multiple values.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Inconsistent Values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Inconsistent values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occur when different users, or different data sources, use slightly different forms of the same data value: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codings: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SKU_Description = </a:t>
            </a:r>
            <a:r>
              <a:rPr lang="en-US" smtClean="0">
                <a:cs typeface="Arial" panose="020B0604020202020204" pitchFamily="34" charset="0"/>
              </a:rPr>
              <a:t>'</a:t>
            </a:r>
            <a:r>
              <a:rPr lang="en-US" smtClean="0"/>
              <a:t>Corn, Large Can</a:t>
            </a:r>
            <a:r>
              <a:rPr lang="en-US" smtClean="0">
                <a:cs typeface="Arial" panose="020B0604020202020204" pitchFamily="34" charset="0"/>
              </a:rPr>
              <a:t>'</a:t>
            </a:r>
            <a:r>
              <a:rPr lang="en-US" smtClean="0"/>
              <a:t> </a:t>
            </a:r>
            <a:endParaRPr lang="en-US" smtClean="0"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SKU_Description = </a:t>
            </a:r>
            <a:r>
              <a:rPr lang="en-US" smtClean="0">
                <a:cs typeface="Arial" panose="020B0604020202020204" pitchFamily="34" charset="0"/>
              </a:rPr>
              <a:t>'</a:t>
            </a:r>
            <a:r>
              <a:rPr lang="en-US" smtClean="0"/>
              <a:t>Can, Corn, Large</a:t>
            </a:r>
            <a:r>
              <a:rPr lang="en-US" smtClean="0">
                <a:cs typeface="Arial" panose="020B0604020202020204" pitchFamily="34" charset="0"/>
              </a:rPr>
              <a:t>'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SKU_Description = </a:t>
            </a:r>
            <a:r>
              <a:rPr lang="en-US" smtClean="0">
                <a:cs typeface="Arial" panose="020B0604020202020204" pitchFamily="34" charset="0"/>
              </a:rPr>
              <a:t>'Large </a:t>
            </a:r>
            <a:r>
              <a:rPr lang="en-US" smtClean="0"/>
              <a:t>Can Corn</a:t>
            </a:r>
            <a:r>
              <a:rPr lang="en-US" smtClean="0">
                <a:cs typeface="Arial" panose="020B0604020202020204" pitchFamily="34" charset="0"/>
              </a:rPr>
              <a:t>‘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cs typeface="Arial" panose="020B0604020202020204" pitchFamily="34" charset="0"/>
              </a:rPr>
              <a:t>Different spellings: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cs typeface="Arial" panose="020B0604020202020204" pitchFamily="34" charset="0"/>
              </a:rPr>
              <a:t>Coffee, Cofee, Coffeee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mtClean="0"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Inconsistent Values 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Particularly problematic are primary or foreign key values.</a:t>
            </a:r>
          </a:p>
          <a:p>
            <a:pPr eaLnBrk="1" hangingPunct="1"/>
            <a:r>
              <a:rPr lang="en-US" sz="2800" smtClean="0"/>
              <a:t>To detect:</a:t>
            </a:r>
          </a:p>
          <a:p>
            <a:pPr lvl="1" eaLnBrk="1" hangingPunct="1"/>
            <a:r>
              <a:rPr lang="en-US" sz="2400" smtClean="0"/>
              <a:t>Use referential integrity check already discussed for checking keys.</a:t>
            </a:r>
          </a:p>
          <a:p>
            <a:pPr lvl="1" eaLnBrk="1" hangingPunct="1"/>
            <a:r>
              <a:rPr lang="en-US" sz="2400" smtClean="0"/>
              <a:t>Use the SQL GROUP BY clause on suspected columns.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14" y="3051800"/>
            <a:ext cx="5543172" cy="3015625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Inconsistent Values III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b="1" smtClean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 	SKU_Description, COUNT(*) AS NameCount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 FROM	SKU_DATA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 GROUP BY	SKU_Description</a:t>
            </a: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Missing Values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rgbClr val="0099CC"/>
                </a:solidFill>
              </a:rPr>
              <a:t>missing value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or </a:t>
            </a:r>
            <a:r>
              <a:rPr lang="en-US" b="1" smtClean="0">
                <a:solidFill>
                  <a:srgbClr val="0099CC"/>
                </a:solidFill>
              </a:rPr>
              <a:t>null value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is a value that has never been provided.</a:t>
            </a:r>
          </a:p>
          <a:p>
            <a:pPr lvl="2"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Null values are ambiguous:</a:t>
            </a:r>
          </a:p>
          <a:p>
            <a:pPr lvl="1" eaLnBrk="1" hangingPunct="1"/>
            <a:r>
              <a:rPr lang="en-US" sz="2400" smtClean="0"/>
              <a:t>May indicate that a value is inappropriate;</a:t>
            </a:r>
          </a:p>
          <a:p>
            <a:pPr lvl="2" eaLnBrk="1" hangingPunct="1"/>
            <a:r>
              <a:rPr lang="en-US" sz="2000" smtClean="0"/>
              <a:t>DateOfLastChildbirth is inappropriate for a male.</a:t>
            </a:r>
          </a:p>
          <a:p>
            <a:pPr lvl="1" eaLnBrk="1" hangingPunct="1"/>
            <a:r>
              <a:rPr lang="en-US" sz="2400" smtClean="0"/>
              <a:t>May indicate that a value is appropriate but unknown;</a:t>
            </a:r>
          </a:p>
          <a:p>
            <a:pPr lvl="2" eaLnBrk="1" hangingPunct="1"/>
            <a:r>
              <a:rPr lang="en-US" sz="2000" smtClean="0"/>
              <a:t>DateOfLastChildbirth is appropriate for a female, but may be unknown.</a:t>
            </a:r>
          </a:p>
          <a:p>
            <a:pPr lvl="1" eaLnBrk="1" hangingPunct="1"/>
            <a:r>
              <a:rPr lang="en-US" sz="2400" smtClean="0"/>
              <a:t>May indicate that a value is appropriate and known, but has never been entered;</a:t>
            </a:r>
          </a:p>
          <a:p>
            <a:pPr lvl="2" eaLnBrk="1" hangingPunct="1"/>
            <a:r>
              <a:rPr lang="en-US" sz="2000" smtClean="0"/>
              <a:t>DateOfLastChildbirth is appropriate for a female, and may be known but no one has recorded it in the database.</a:t>
            </a:r>
          </a:p>
          <a:p>
            <a:pPr lvl="2" eaLnBrk="1" hangingPunct="1"/>
            <a:endParaRPr lang="en-US" sz="20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005" y="4429171"/>
            <a:ext cx="2676190" cy="742857"/>
          </a:xfrm>
          <a:prstGeom prst="rect">
            <a:avLst/>
          </a:prstGeom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for Null Values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the SQL keyword IS NULL to check for null values: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 </a:t>
            </a: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 	COUNT(*) AS QuantityNullCount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 FROM	ORDER_ITEM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 WHERE	Quantity IS NULL;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General-Purpose Remarks Column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099CC"/>
                </a:solidFill>
              </a:rPr>
              <a:t>general-purpose remarks column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is a column with a name such 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Remarks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often contains important data stored in an inconsistent, verbal, and verbose way.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typical use is to store data on a customer’s interests.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Such a column may: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Be used inconsistently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Hold multiple data items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29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6691313" cy="3200400"/>
          </a:xfrm>
          <a:noFill/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Assessing Table Structure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Rows in a Table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count the number of rows in a table use the </a:t>
            </a:r>
            <a:r>
              <a:rPr lang="en-US" b="1" smtClean="0">
                <a:solidFill>
                  <a:srgbClr val="0099CC"/>
                </a:solidFill>
              </a:rPr>
              <a:t>SQL COUNT(*) built-in function 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66FF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	COUNT(*) AS NumRows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FROM		SKU_DATA;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Examining the Columns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determine the number and type of columns in a table, use an SQL SELECT statement.</a:t>
            </a:r>
          </a:p>
          <a:p>
            <a:pPr eaLnBrk="1" hangingPunct="1"/>
            <a:r>
              <a:rPr lang="en-US" smtClean="0"/>
              <a:t>To limit the number of rows retrieved, use the </a:t>
            </a:r>
            <a:r>
              <a:rPr lang="en-US" b="1" smtClean="0">
                <a:solidFill>
                  <a:srgbClr val="0099CC"/>
                </a:solidFill>
              </a:rPr>
              <a:t>SQL TOP {NumberOfRows} expression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	TOP (10) *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anose="02070309020205020404" pitchFamily="49" charset="0"/>
              </a:rPr>
              <a:t>  FROM	  	SKU_DATA;</a:t>
            </a:r>
            <a:endParaRPr lang="en-US" smtClean="0">
              <a:solidFill>
                <a:srgbClr val="0099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Checking Validity of Assumed Referential Integrity Constraints 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two tables with an assumed foreign key constraint:</a:t>
            </a:r>
          </a:p>
          <a:p>
            <a:pPr eaLnBrk="1" hangingPunct="1">
              <a:buFontTx/>
              <a:buNone/>
            </a:pPr>
            <a:endParaRPr lang="en-US" sz="1800" b="1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</a:rPr>
              <a:t>     </a:t>
            </a:r>
            <a:r>
              <a:rPr lang="en-US" sz="1800" b="1" smtClean="0">
                <a:solidFill>
                  <a:srgbClr val="0099CC"/>
                </a:solidFill>
              </a:rPr>
              <a:t>SKU_DATA 	(</a:t>
            </a:r>
            <a:r>
              <a:rPr lang="en-US" sz="1800" b="1" u="sng" smtClean="0">
                <a:solidFill>
                  <a:srgbClr val="0099CC"/>
                </a:solidFill>
              </a:rPr>
              <a:t>SKU</a:t>
            </a:r>
            <a:r>
              <a:rPr lang="en-US" sz="1800" b="1" smtClean="0">
                <a:solidFill>
                  <a:srgbClr val="0099CC"/>
                </a:solidFill>
              </a:rPr>
              <a:t>, SKU_Description, </a:t>
            </a:r>
            <a:r>
              <a:rPr lang="en-US" sz="1800" b="1" i="1" smtClean="0">
                <a:solidFill>
                  <a:srgbClr val="0099CC"/>
                </a:solidFill>
              </a:rPr>
              <a:t>Buyer</a:t>
            </a:r>
            <a:r>
              <a:rPr lang="en-US" sz="1800" b="1" smtClean="0">
                <a:solidFill>
                  <a:srgbClr val="0099CC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     BUYER	(</a:t>
            </a:r>
            <a:r>
              <a:rPr lang="en-US" sz="1800" b="1" u="sng" smtClean="0">
                <a:solidFill>
                  <a:srgbClr val="0099CC"/>
                </a:solidFill>
              </a:rPr>
              <a:t>Buyer</a:t>
            </a:r>
            <a:r>
              <a:rPr lang="en-US" sz="1800" b="1" smtClean="0">
                <a:solidFill>
                  <a:srgbClr val="0099CC"/>
                </a:solidFill>
              </a:rPr>
              <a:t>, Department)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</a:rPr>
              <a:t>	Where SKU_DATA.Buyer must exist in BUYER.Buyer</a:t>
            </a:r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Checking Validity of Assumed Referential Integrity Constraints 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To find any foreign key values that violate the foreign key constraint: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SELECT		Buyer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FROM	  	SKU_DATA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WHERE		Buyer NOT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(SELECT	SKU_DATA.Buyer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 FROM 	SKU_DATA, BUYER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 WHERE	SKU_DATA.BUYER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						BUYER.Buyer);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of Database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Updateable database, or read-only database?</a:t>
            </a:r>
          </a:p>
          <a:p>
            <a:pPr eaLnBrk="1" hangingPunct="1"/>
            <a:r>
              <a:rPr lang="en-US" smtClean="0"/>
              <a:t>If updateable database, we normally want tables in BCNF.</a:t>
            </a:r>
          </a:p>
          <a:p>
            <a:pPr eaLnBrk="1" hangingPunct="1"/>
            <a:r>
              <a:rPr lang="en-US" smtClean="0"/>
              <a:t>If read-only database, we may not use BCNF tables.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Normalization:</a:t>
            </a:r>
            <a:br>
              <a:rPr lang="en-US" sz="4000" smtClean="0"/>
            </a:br>
            <a:r>
              <a:rPr lang="en-US" sz="4000" smtClean="0"/>
              <a:t>Advantages and Disadvantages</a:t>
            </a:r>
          </a:p>
        </p:txBody>
      </p:sp>
      <p:pic>
        <p:nvPicPr>
          <p:cNvPr id="1843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6637338" cy="31242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C792E50D-B401-4D4C-A70E-551D3C056275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955</Words>
  <Application>Microsoft Office PowerPoint</Application>
  <PresentationFormat>On-screen Show (4:3)</PresentationFormat>
  <Paragraphs>200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Default Design</vt:lpstr>
      <vt:lpstr> David M. Kroenke and David J. Auer Database Processing Fundamentals, Design, and Implementation </vt:lpstr>
      <vt:lpstr>How Many Tables?</vt:lpstr>
      <vt:lpstr>Assessing Table Structure</vt:lpstr>
      <vt:lpstr>Counting Rows in a Table</vt:lpstr>
      <vt:lpstr>Examining the Columns</vt:lpstr>
      <vt:lpstr>Checking Validity of Assumed Referential Integrity Constraints I</vt:lpstr>
      <vt:lpstr>Checking Validity of Assumed Referential Integrity Constraints II</vt:lpstr>
      <vt:lpstr>Type of Database</vt:lpstr>
      <vt:lpstr>Normalization: Advantages and Disadvantages</vt:lpstr>
      <vt:lpstr>Non-Normalized Table: EQUIPMENT_REPAIR</vt:lpstr>
      <vt:lpstr>Normalized Tables: ITEM and REPAIR</vt:lpstr>
      <vt:lpstr>Copying Data to New Tables</vt:lpstr>
      <vt:lpstr>Choosing Not To Use BCNF</vt:lpstr>
      <vt:lpstr>Multivalued Dependencies</vt:lpstr>
      <vt:lpstr>Read-Only Databases</vt:lpstr>
      <vt:lpstr>Denormalization</vt:lpstr>
      <vt:lpstr>Normalized Tables</vt:lpstr>
      <vt:lpstr>Denormalizing the Data</vt:lpstr>
      <vt:lpstr>Customized Tables I</vt:lpstr>
      <vt:lpstr>Customized Tables II</vt:lpstr>
      <vt:lpstr>Common Design Problems</vt:lpstr>
      <vt:lpstr>The Multivalue, Multicolumn Problem</vt:lpstr>
      <vt:lpstr>Inconsistent Values I</vt:lpstr>
      <vt:lpstr>Inconsistent Values II</vt:lpstr>
      <vt:lpstr>Inconsistent Values III</vt:lpstr>
      <vt:lpstr>Missing Values</vt:lpstr>
      <vt:lpstr>Null Values</vt:lpstr>
      <vt:lpstr>Checking for Null Values</vt:lpstr>
      <vt:lpstr>The General-Purpose Remarks Column</vt:lpstr>
    </vt:vector>
  </TitlesOfParts>
  <Company>Western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Kroenke-Auer-DBP-e13-PPT-Chapter-04</dc:title>
  <dc:creator>David J. Auer</dc:creator>
  <cp:lastModifiedBy>Royr</cp:lastModifiedBy>
  <cp:revision>61</cp:revision>
  <dcterms:created xsi:type="dcterms:W3CDTF">2005-01-24T23:48:45Z</dcterms:created>
  <dcterms:modified xsi:type="dcterms:W3CDTF">2014-07-15T18:24:48Z</dcterms:modified>
</cp:coreProperties>
</file>