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323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339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294" r:id="rId36"/>
    <p:sldId id="295" r:id="rId37"/>
    <p:sldId id="296" r:id="rId38"/>
    <p:sldId id="301" r:id="rId39"/>
    <p:sldId id="297" r:id="rId40"/>
    <p:sldId id="298" r:id="rId41"/>
    <p:sldId id="302" r:id="rId42"/>
    <p:sldId id="299" r:id="rId43"/>
    <p:sldId id="303" r:id="rId44"/>
    <p:sldId id="305" r:id="rId45"/>
    <p:sldId id="304" r:id="rId46"/>
    <p:sldId id="306" r:id="rId47"/>
    <p:sldId id="300" r:id="rId48"/>
    <p:sldId id="307" r:id="rId49"/>
    <p:sldId id="308" r:id="rId50"/>
    <p:sldId id="309" r:id="rId51"/>
    <p:sldId id="310" r:id="rId52"/>
    <p:sldId id="312" r:id="rId53"/>
    <p:sldId id="313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  <a:srgbClr val="339966"/>
    <a:srgbClr val="0099CC"/>
    <a:srgbClr val="0066FF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7" autoAdjust="0"/>
    <p:restoredTop sz="94660"/>
  </p:normalViewPr>
  <p:slideViewPr>
    <p:cSldViewPr>
      <p:cViewPr varScale="1">
        <p:scale>
          <a:sx n="91" d="100"/>
          <a:sy n="91" d="100"/>
        </p:scale>
        <p:origin x="-129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FE387E-C29F-4643-AE28-E64909570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6910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382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4175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6159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5573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2544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970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857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1578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7116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6594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209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678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5780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6865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9130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2415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324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0863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9063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2968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4855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592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62509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48153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23582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22603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81203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3284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8201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2824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20843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87551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513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6119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18884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91770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39876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9519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9961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52935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26146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35576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00695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895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20728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20138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52811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06431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652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2393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5928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285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98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00CC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en-US" dirty="0" smtClean="0"/>
              <a:t>6-</a:t>
            </a:r>
            <a:fld id="{03EB30B5-5663-4F86-875F-792B0C30CA07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364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20F95063-7819-4CA2-9C3F-42AFED7C372F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129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4A0EC5A4-92D7-492A-8C35-F4E15878E2AD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9391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943600" cy="47625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DB1B2183-3ED5-48DA-93A9-0F6793F71432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229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08EC423A-FB4B-4780-ACD4-743D61FFEEED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573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1EDF6A6D-185A-4C0F-ABAA-03AA98A7128C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880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056C5E71-14DD-4B6F-B460-2E9B2991C7FA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907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F66CE81F-6282-4C1F-B749-7E20301E17A2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016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A775D602-7CE2-4B14-876A-B58D67D90F65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54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24845344-0B39-4FB8-9377-E7C425EF3504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378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40CE9C2C-4E39-4178-8571-E0F88623E064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700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24DA78D2-48D3-435B-87FC-F8507B0DA9E2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476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48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CA" smtClean="0">
                <a:effectLst/>
              </a:defRPr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CC"/>
                </a:solidFill>
              </a:defRPr>
            </a:lvl1pPr>
          </a:lstStyle>
          <a:p>
            <a:r>
              <a:rPr lang="en-US" dirty="0" smtClean="0"/>
              <a:t>6-</a:t>
            </a:r>
            <a:fld id="{CB955DE7-D408-476B-889E-B0F779A9B0CC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2362200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latin typeface="Calibri" pitchFamily="34" charset="0"/>
                <a:cs typeface="Calibri" pitchFamily="34" charset="0"/>
              </a:rPr>
              <a:t>David M. </a:t>
            </a:r>
            <a:r>
              <a:rPr lang="en-US" sz="4000" dirty="0" err="1" smtClean="0">
                <a:latin typeface="Calibri" pitchFamily="34" charset="0"/>
                <a:cs typeface="Calibri" pitchFamily="34" charset="0"/>
              </a:rPr>
              <a:t>Kroenke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 and David J. Auer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Database Processing</a:t>
            </a:r>
            <a:r>
              <a:rPr lang="en-US" sz="4000" b="1" dirty="0" smtClean="0">
                <a:solidFill>
                  <a:schemeClr val="tx1"/>
                </a:solidFill>
              </a:rPr>
              <a:t/>
            </a:r>
            <a:br>
              <a:rPr lang="en-US" sz="4000" b="1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bri" pitchFamily="34" charset="0"/>
                <a:cs typeface="Calibri" pitchFamily="34" charset="0"/>
              </a:rPr>
              <a:t>Fundamentals, Design, and Implementation</a:t>
            </a:r>
            <a:r>
              <a:rPr lang="en-US" sz="4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en-US" sz="40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3276600" y="2438400"/>
            <a:ext cx="5867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sz="1000" b="1" dirty="0">
              <a:solidFill>
                <a:srgbClr val="3399FF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3600" b="1" dirty="0">
                <a:solidFill>
                  <a:srgbClr val="3399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Six: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6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Transforming Data Models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6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6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Database Designs</a:t>
            </a:r>
          </a:p>
          <a:p>
            <a:pPr eaLnBrk="1" hangingPunct="1">
              <a:spcBef>
                <a:spcPct val="20000"/>
              </a:spcBef>
            </a:pPr>
            <a:endParaRPr lang="en-US" sz="4000" b="1" dirty="0"/>
          </a:p>
          <a:p>
            <a:pPr eaLnBrk="1" hangingPunct="1">
              <a:spcBef>
                <a:spcPct val="20000"/>
              </a:spcBef>
            </a:pPr>
            <a:r>
              <a:rPr lang="en-US" sz="4000" b="1" dirty="0"/>
              <a:t>	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7200" y="1524000"/>
            <a:ext cx="8001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3200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2362200"/>
            <a:ext cx="9144000" cy="15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170613"/>
            <a:ext cx="9144000" cy="158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3" y="2458723"/>
            <a:ext cx="3481524" cy="229447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33400" y="2514600"/>
            <a:ext cx="8126413" cy="3368675"/>
          </a:xfrm>
          <a:noFill/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Specify Column Properties:</a:t>
            </a:r>
            <a:br>
              <a:rPr lang="en-US" sz="4000" smtClean="0"/>
            </a:br>
            <a:r>
              <a:rPr lang="en-US" sz="4000" smtClean="0"/>
              <a:t>Default Value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eaLnBrk="1" hangingPunct="1"/>
            <a:r>
              <a:rPr lang="en-US" sz="2800" smtClean="0"/>
              <a:t>A </a:t>
            </a:r>
            <a:r>
              <a:rPr lang="en-US" sz="2800" b="1" smtClean="0">
                <a:solidFill>
                  <a:srgbClr val="0066FF"/>
                </a:solidFill>
              </a:rPr>
              <a:t>default value</a:t>
            </a:r>
            <a:r>
              <a:rPr lang="en-US" sz="2800" smtClean="0"/>
              <a:t> is the value supplied by the DBMS when a new row is created.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DB1B2183-3ED5-48DA-93A9-0F6793F71432}" type="slidenum">
              <a:rPr lang="en-US" smtClean="0"/>
              <a:pPr/>
              <a:t>10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Specify Column Properties:</a:t>
            </a:r>
            <a:br>
              <a:rPr lang="en-US" sz="4000" smtClean="0"/>
            </a:br>
            <a:r>
              <a:rPr lang="en-US" sz="4000" smtClean="0"/>
              <a:t>Data Constraints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800" b="1" smtClean="0">
                <a:solidFill>
                  <a:srgbClr val="0099CC"/>
                </a:solidFill>
              </a:rPr>
              <a:t>Data constraints</a:t>
            </a:r>
            <a:r>
              <a:rPr lang="en-US" sz="2800" smtClean="0"/>
              <a:t> are limitations on data values: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Domain constraint</a:t>
            </a:r>
            <a:r>
              <a:rPr lang="en-US" sz="2400" smtClean="0">
                <a:cs typeface="Arial" panose="020B0604020202020204" pitchFamily="34" charset="0"/>
              </a:rPr>
              <a:t>—c</a:t>
            </a:r>
            <a:r>
              <a:rPr lang="en-US" sz="2400" smtClean="0"/>
              <a:t>olumn values must be in a given set of specific values.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Range constraint</a:t>
            </a:r>
            <a:r>
              <a:rPr lang="en-US" sz="2400" smtClean="0">
                <a:cs typeface="Arial" panose="020B0604020202020204" pitchFamily="34" charset="0"/>
              </a:rPr>
              <a:t>—c</a:t>
            </a:r>
            <a:r>
              <a:rPr lang="en-US" sz="2400" smtClean="0"/>
              <a:t>olumn values must be within a given range of values.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Intrarelation constraint</a:t>
            </a:r>
            <a:r>
              <a:rPr lang="en-US" sz="2400" smtClean="0">
                <a:cs typeface="Arial" panose="020B0604020202020204" pitchFamily="34" charset="0"/>
              </a:rPr>
              <a:t>—c</a:t>
            </a:r>
            <a:r>
              <a:rPr lang="en-US" sz="2400" smtClean="0"/>
              <a:t>olumn values are limited by comparison to values in other columns in the </a:t>
            </a:r>
            <a:r>
              <a:rPr lang="en-US" sz="2400" i="1" smtClean="0"/>
              <a:t>same</a:t>
            </a:r>
            <a:r>
              <a:rPr lang="en-US" sz="2400" smtClean="0"/>
              <a:t> table.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Interrelation constraint</a:t>
            </a:r>
            <a:r>
              <a:rPr lang="en-US" sz="2400" smtClean="0">
                <a:cs typeface="Arial" panose="020B0604020202020204" pitchFamily="34" charset="0"/>
              </a:rPr>
              <a:t>—c</a:t>
            </a:r>
            <a:r>
              <a:rPr lang="en-US" sz="2400" smtClean="0"/>
              <a:t>olumn values are limited by comparison to values in other columns in </a:t>
            </a:r>
            <a:r>
              <a:rPr lang="en-US" sz="2400" i="1" smtClean="0"/>
              <a:t>other</a:t>
            </a:r>
            <a:r>
              <a:rPr lang="en-US" sz="2400" smtClean="0"/>
              <a:t> tables (referential integrity constraints on foreign keys).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11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Verify Normalization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tables should be normalized based on the data model.</a:t>
            </a:r>
          </a:p>
          <a:p>
            <a:pPr eaLnBrk="1" hangingPunct="1"/>
            <a:r>
              <a:rPr lang="en-US" smtClean="0"/>
              <a:t>Verify that all tables are:</a:t>
            </a:r>
          </a:p>
          <a:p>
            <a:pPr lvl="1" eaLnBrk="1" hangingPunct="1"/>
            <a:r>
              <a:rPr lang="en-US" smtClean="0"/>
              <a:t>BCNF</a:t>
            </a:r>
          </a:p>
          <a:p>
            <a:pPr lvl="1" eaLnBrk="1" hangingPunct="1"/>
            <a:r>
              <a:rPr lang="en-US" smtClean="0"/>
              <a:t>4NF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12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Create Relationships:</a:t>
            </a:r>
            <a:br>
              <a:rPr lang="en-US" sz="4000" smtClean="0"/>
            </a:br>
            <a:r>
              <a:rPr lang="en-US" sz="4000" smtClean="0"/>
              <a:t>1:1 Strong Entity Relationships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Place the key of one entity in the other entity as a foreign key.</a:t>
            </a:r>
          </a:p>
          <a:p>
            <a:pPr lvl="1" eaLnBrk="1" hangingPunct="1"/>
            <a:r>
              <a:rPr lang="en-US" dirty="0" smtClean="0"/>
              <a:t>Either design will work</a:t>
            </a:r>
            <a:r>
              <a:rPr lang="en-US" dirty="0" smtClean="0">
                <a:cs typeface="Arial" panose="020B0604020202020204" pitchFamily="34" charset="0"/>
              </a:rPr>
              <a:t>—</a:t>
            </a:r>
            <a:r>
              <a:rPr lang="en-US" dirty="0" smtClean="0"/>
              <a:t>no parent, no child</a:t>
            </a:r>
          </a:p>
          <a:p>
            <a:pPr lvl="1" eaLnBrk="1" hangingPunct="1"/>
            <a:r>
              <a:rPr lang="en-US" dirty="0" smtClean="0"/>
              <a:t>Minimum cardinality considerations may be important.</a:t>
            </a:r>
          </a:p>
          <a:p>
            <a:pPr lvl="2" eaLnBrk="1" hangingPunct="1"/>
            <a:r>
              <a:rPr lang="en-US" dirty="0" smtClean="0"/>
              <a:t>O-M will require a different design than M-O.</a:t>
            </a:r>
          </a:p>
          <a:p>
            <a:pPr lvl="2" eaLnBrk="1" hangingPunct="1"/>
            <a:r>
              <a:rPr lang="en-US" dirty="0" smtClean="0"/>
              <a:t>One design will be very preferable.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13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Create Relationships:</a:t>
            </a:r>
            <a:br>
              <a:rPr lang="en-US" sz="4000" smtClean="0"/>
            </a:br>
            <a:r>
              <a:rPr lang="en-US" sz="4000" smtClean="0"/>
              <a:t>1:1 Strong Entity Relationships</a:t>
            </a:r>
          </a:p>
        </p:txBody>
      </p:sp>
      <p:pic>
        <p:nvPicPr>
          <p:cNvPr id="22532" name="Picture 6" descr="C:\Users\Auer.WWU\Auer-Projects\Kroenke-Auer-Projects\Kroenke-Auer-DBP-e11\DBP-e11-Supplements\Images\Chapter06\Fig6-8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600200" y="1597025"/>
            <a:ext cx="5867400" cy="4471988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14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Create Relationships:</a:t>
            </a:r>
            <a:br>
              <a:rPr lang="en-US" sz="4000" smtClean="0"/>
            </a:br>
            <a:r>
              <a:rPr lang="en-US" sz="4000" smtClean="0"/>
              <a:t>1:N Strong Entity Relationships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Place the primary key of the table on the one side of the relationship into the table on the many side of the relationship as the foreign key.</a:t>
            </a:r>
          </a:p>
          <a:p>
            <a:pPr eaLnBrk="1" hangingPunct="1"/>
            <a:r>
              <a:rPr lang="en-US" smtClean="0"/>
              <a:t>The </a:t>
            </a:r>
            <a:r>
              <a:rPr lang="en-US" i="1" smtClean="0"/>
              <a:t>one</a:t>
            </a:r>
            <a:r>
              <a:rPr lang="en-US" smtClean="0"/>
              <a:t> side is the </a:t>
            </a:r>
            <a:r>
              <a:rPr lang="en-US" b="1" smtClean="0">
                <a:solidFill>
                  <a:srgbClr val="0099CC"/>
                </a:solidFill>
              </a:rPr>
              <a:t>parent</a:t>
            </a:r>
            <a:r>
              <a:rPr lang="en-US" smtClean="0"/>
              <a:t> table and the </a:t>
            </a:r>
            <a:r>
              <a:rPr lang="en-US" i="1" smtClean="0"/>
              <a:t>many</a:t>
            </a:r>
            <a:r>
              <a:rPr lang="en-US" smtClean="0"/>
              <a:t> side is the </a:t>
            </a:r>
            <a:r>
              <a:rPr lang="en-US" b="1" smtClean="0">
                <a:solidFill>
                  <a:srgbClr val="0099CC"/>
                </a:solidFill>
              </a:rPr>
              <a:t>child</a:t>
            </a:r>
            <a:r>
              <a:rPr lang="en-US" smtClean="0"/>
              <a:t> table, so “place the key of the parent in the child.”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15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Create Relationships:</a:t>
            </a:r>
            <a:br>
              <a:rPr lang="en-US" sz="4000" smtClean="0"/>
            </a:br>
            <a:r>
              <a:rPr lang="en-US" sz="4000" smtClean="0"/>
              <a:t>1:N Strong Entity Relationships</a:t>
            </a:r>
          </a:p>
        </p:txBody>
      </p:sp>
      <p:pic>
        <p:nvPicPr>
          <p:cNvPr id="24580" name="Picture 6" descr="C:\Users\Auer.WWU\Auer-Projects\Kroenke-Auer-Projects\Kroenke-Auer-DBP-e11\DBP-e11-Supplements\Images\Chapter06\Fig6-9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371600" y="1844675"/>
            <a:ext cx="6324600" cy="3979863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16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Create Relationships:</a:t>
            </a:r>
            <a:br>
              <a:rPr lang="en-US" sz="4000" smtClean="0"/>
            </a:br>
            <a:r>
              <a:rPr lang="en-US" sz="4000" smtClean="0"/>
              <a:t>N:M Strong Entity Relationships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 an N:M strong entity relationship there is no place for the foreign key in either table.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COMPANY may supply many PARTs.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PART may be supplied by many COMPANYs.</a:t>
            </a:r>
          </a:p>
        </p:txBody>
      </p:sp>
      <p:pic>
        <p:nvPicPr>
          <p:cNvPr id="25605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600200" y="3505200"/>
            <a:ext cx="5894388" cy="2133600"/>
          </a:xfr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DB1B2183-3ED5-48DA-93A9-0F6793F71432}" type="slidenum">
              <a:rPr lang="en-US" smtClean="0"/>
              <a:pPr/>
              <a:t>17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Create Relationships:</a:t>
            </a:r>
            <a:br>
              <a:rPr lang="en-US" sz="4000" smtClean="0"/>
            </a:br>
            <a:r>
              <a:rPr lang="en-US" sz="4000" smtClean="0"/>
              <a:t>N:M Strong Entity Relationships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solution is to create an </a:t>
            </a:r>
            <a:r>
              <a:rPr lang="en-US" sz="2800" b="1" dirty="0" smtClean="0">
                <a:solidFill>
                  <a:srgbClr val="0099CC"/>
                </a:solidFill>
              </a:rPr>
              <a:t>intersection table</a:t>
            </a:r>
            <a:r>
              <a:rPr lang="en-US" sz="2800" dirty="0" smtClean="0">
                <a:solidFill>
                  <a:srgbClr val="0099CC"/>
                </a:solidFill>
              </a:rPr>
              <a:t> </a:t>
            </a:r>
            <a:r>
              <a:rPr lang="en-US" sz="2800" dirty="0" smtClean="0"/>
              <a:t>that stores data about the corresponding rows from each entity.</a:t>
            </a:r>
          </a:p>
          <a:p>
            <a:pPr eaLnBrk="1" hangingPunct="1"/>
            <a:r>
              <a:rPr lang="en-US" sz="2800" dirty="0" smtClean="0"/>
              <a:t>The intersection table consists only of the primary keys of each table which form a composite primary key.</a:t>
            </a:r>
          </a:p>
          <a:p>
            <a:pPr eaLnBrk="1" hangingPunct="1"/>
            <a:r>
              <a:rPr lang="en-US" sz="2800" dirty="0" smtClean="0"/>
              <a:t>Each table’s primary key becomes a foreign key linking back to that table.</a:t>
            </a:r>
          </a:p>
          <a:p>
            <a:pPr eaLnBrk="1" hangingPunct="1">
              <a:buFontTx/>
              <a:buNone/>
            </a:pPr>
            <a:endParaRPr lang="en-US" sz="1100" dirty="0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66FF"/>
                </a:solidFill>
              </a:rPr>
              <a:t>		</a:t>
            </a:r>
            <a:r>
              <a:rPr lang="en-US" sz="2000" b="1" dirty="0" smtClean="0">
                <a:solidFill>
                  <a:srgbClr val="0099CC"/>
                </a:solidFill>
              </a:rPr>
              <a:t>COMPANY_PART_INT (</a:t>
            </a:r>
            <a:r>
              <a:rPr lang="en-US" sz="2000" b="1" i="1" u="sng" dirty="0" err="1" smtClean="0">
                <a:solidFill>
                  <a:srgbClr val="0099CC"/>
                </a:solidFill>
              </a:rPr>
              <a:t>CompanyName</a:t>
            </a:r>
            <a:r>
              <a:rPr lang="en-US" sz="2000" b="1" dirty="0" smtClean="0">
                <a:solidFill>
                  <a:srgbClr val="0099CC"/>
                </a:solidFill>
              </a:rPr>
              <a:t>, </a:t>
            </a:r>
            <a:r>
              <a:rPr lang="en-US" sz="2000" b="1" i="1" u="sng" dirty="0" err="1" smtClean="0">
                <a:solidFill>
                  <a:srgbClr val="0099CC"/>
                </a:solidFill>
              </a:rPr>
              <a:t>PartNumber</a:t>
            </a:r>
            <a:r>
              <a:rPr lang="en-US" sz="2000" b="1" dirty="0" smtClean="0">
                <a:solidFill>
                  <a:srgbClr val="0099CC"/>
                </a:solidFill>
              </a:rPr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18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Create Relationships:</a:t>
            </a:r>
            <a:br>
              <a:rPr lang="en-US" sz="4000" smtClean="0"/>
            </a:br>
            <a:r>
              <a:rPr lang="en-US" sz="4000" smtClean="0"/>
              <a:t>N:M Strong Entity Relationships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solidFill>
                  <a:srgbClr val="0066FF"/>
                </a:solidFill>
              </a:rPr>
              <a:t>		</a:t>
            </a:r>
            <a:r>
              <a:rPr lang="en-US" sz="2000" b="1" smtClean="0">
                <a:solidFill>
                  <a:srgbClr val="0099CC"/>
                </a:solidFill>
              </a:rPr>
              <a:t>COMPANY_PART_INT (</a:t>
            </a:r>
            <a:r>
              <a:rPr lang="en-US" sz="2000" b="1" i="1" u="sng" smtClean="0">
                <a:solidFill>
                  <a:srgbClr val="0099CC"/>
                </a:solidFill>
              </a:rPr>
              <a:t>CompanyName</a:t>
            </a:r>
            <a:r>
              <a:rPr lang="en-US" sz="2000" b="1" smtClean="0">
                <a:solidFill>
                  <a:srgbClr val="0099CC"/>
                </a:solidFill>
              </a:rPr>
              <a:t>, </a:t>
            </a:r>
            <a:r>
              <a:rPr lang="en-US" sz="2000" b="1" i="1" u="sng" smtClean="0">
                <a:solidFill>
                  <a:srgbClr val="0099CC"/>
                </a:solidFill>
              </a:rPr>
              <a:t>PartNumber</a:t>
            </a:r>
            <a:r>
              <a:rPr lang="en-US" sz="2000" b="1" smtClean="0">
                <a:solidFill>
                  <a:srgbClr val="0099CC"/>
                </a:solidFill>
              </a:rPr>
              <a:t>)</a:t>
            </a:r>
          </a:p>
          <a:p>
            <a:pPr eaLnBrk="1" hangingPunct="1">
              <a:buFontTx/>
              <a:buNone/>
            </a:pPr>
            <a:endParaRPr lang="en-US" sz="2000" b="1" smtClean="0">
              <a:solidFill>
                <a:srgbClr val="0099CC"/>
              </a:solidFill>
            </a:endParaRPr>
          </a:p>
        </p:txBody>
      </p:sp>
      <p:pic>
        <p:nvPicPr>
          <p:cNvPr id="27653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362200" y="2286000"/>
            <a:ext cx="4953000" cy="3665538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DB1B2183-3ED5-48DA-93A9-0F6793F71432}" type="slidenum">
              <a:rPr lang="en-US" smtClean="0"/>
              <a:pPr/>
              <a:t>19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066800" y="1447800"/>
            <a:ext cx="7070725" cy="4724400"/>
          </a:xfrm>
          <a:noFill/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Steps for Transforming a </a:t>
            </a:r>
            <a:br>
              <a:rPr lang="en-US" sz="4000" smtClean="0"/>
            </a:br>
            <a:r>
              <a:rPr lang="en-US" sz="4000" smtClean="0"/>
              <a:t>Data Model into a Database Design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2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Relationships Using ID-Dependent Entities:</a:t>
            </a:r>
            <a:br>
              <a:rPr lang="en-US" sz="3200" smtClean="0"/>
            </a:br>
            <a:r>
              <a:rPr lang="en-US" sz="3200" smtClean="0"/>
              <a:t>Four Uses for ID-Dependent Entities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Representing N:M Relationships</a:t>
            </a:r>
          </a:p>
          <a:p>
            <a:pPr lvl="1" eaLnBrk="1" hangingPunct="1"/>
            <a:r>
              <a:rPr lang="en-US" smtClean="0"/>
              <a:t>We just discussed this</a:t>
            </a:r>
          </a:p>
          <a:p>
            <a:pPr eaLnBrk="1" hangingPunct="1"/>
            <a:r>
              <a:rPr lang="en-US" smtClean="0"/>
              <a:t>Association Relationships</a:t>
            </a:r>
          </a:p>
          <a:p>
            <a:pPr eaLnBrk="1" hangingPunct="1"/>
            <a:r>
              <a:rPr lang="en-US" smtClean="0"/>
              <a:t>Multivalued Attributes</a:t>
            </a:r>
          </a:p>
          <a:p>
            <a:pPr eaLnBrk="1" hangingPunct="1"/>
            <a:r>
              <a:rPr lang="en-US" smtClean="0"/>
              <a:t>Archetype/Instance Relationships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20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Relationships Using ID-Dependent Entities:</a:t>
            </a:r>
            <a:br>
              <a:rPr lang="en-US" sz="3200" smtClean="0"/>
            </a:br>
            <a:r>
              <a:rPr lang="en-US" sz="3200" smtClean="0"/>
              <a:t>Association Relationships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intersection table</a:t>
            </a:r>
          </a:p>
          <a:p>
            <a:pPr lvl="1" eaLnBrk="1" hangingPunct="1"/>
            <a:r>
              <a:rPr lang="en-US" sz="2400" smtClean="0"/>
              <a:t>Holds the relationships between two strong entities in an N:M relationship</a:t>
            </a:r>
          </a:p>
          <a:p>
            <a:pPr lvl="1" eaLnBrk="1" hangingPunct="1"/>
            <a:r>
              <a:rPr lang="en-US" sz="2400" smtClean="0"/>
              <a:t>Contains </a:t>
            </a:r>
            <a:r>
              <a:rPr lang="en-US" sz="2400" i="1" smtClean="0"/>
              <a:t>only</a:t>
            </a:r>
            <a:r>
              <a:rPr lang="en-US" sz="2400" smtClean="0"/>
              <a:t> the primary keys of the two entities:</a:t>
            </a:r>
          </a:p>
          <a:p>
            <a:pPr lvl="2" eaLnBrk="1" hangingPunct="1"/>
            <a:r>
              <a:rPr lang="en-US" sz="2000" smtClean="0"/>
              <a:t>As a composite primary key</a:t>
            </a:r>
          </a:p>
          <a:p>
            <a:pPr lvl="2" eaLnBrk="1" hangingPunct="1"/>
            <a:r>
              <a:rPr lang="en-US" sz="2000" smtClean="0"/>
              <a:t>As foreign keys</a:t>
            </a:r>
          </a:p>
          <a:p>
            <a:pPr eaLnBrk="1" hangingPunct="1"/>
            <a:r>
              <a:rPr lang="en-US" sz="2800" smtClean="0"/>
              <a:t>An </a:t>
            </a:r>
            <a:r>
              <a:rPr lang="en-US" sz="2800" b="1" smtClean="0">
                <a:solidFill>
                  <a:srgbClr val="0099CC"/>
                </a:solidFill>
              </a:rPr>
              <a:t>association table</a:t>
            </a:r>
          </a:p>
          <a:p>
            <a:pPr lvl="1" eaLnBrk="1" hangingPunct="1"/>
            <a:r>
              <a:rPr lang="en-US" sz="2400" smtClean="0"/>
              <a:t>Has all the characteristics of an intersection table</a:t>
            </a:r>
          </a:p>
          <a:p>
            <a:pPr lvl="1" eaLnBrk="1" hangingPunct="1"/>
            <a:r>
              <a:rPr lang="en-US" sz="2400" b="1" smtClean="0"/>
              <a:t>PLUS</a:t>
            </a:r>
            <a:r>
              <a:rPr lang="en-US" sz="2400" smtClean="0"/>
              <a:t> it has one or more columns of attributes specific to the associations of the other two entities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21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Relationships Using ID-Dependent Entities:</a:t>
            </a:r>
            <a:br>
              <a:rPr lang="en-US" sz="3200" smtClean="0"/>
            </a:br>
            <a:r>
              <a:rPr lang="en-US" sz="3200" smtClean="0"/>
              <a:t>Association Relationships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smtClean="0">
                <a:solidFill>
                  <a:srgbClr val="0066FF"/>
                </a:solidFill>
              </a:rPr>
              <a:t>		      </a:t>
            </a:r>
            <a:r>
              <a:rPr lang="en-US" sz="1800" b="1" smtClean="0">
                <a:solidFill>
                  <a:srgbClr val="0066FF"/>
                </a:solidFill>
              </a:rPr>
              <a:t>QUOTATION (</a:t>
            </a:r>
            <a:r>
              <a:rPr lang="en-US" sz="1800" b="1" i="1" u="sng" smtClean="0">
                <a:solidFill>
                  <a:srgbClr val="0066FF"/>
                </a:solidFill>
              </a:rPr>
              <a:t>CompanyName</a:t>
            </a:r>
            <a:r>
              <a:rPr lang="en-US" sz="1800" b="1" smtClean="0">
                <a:solidFill>
                  <a:srgbClr val="0066FF"/>
                </a:solidFill>
              </a:rPr>
              <a:t>, </a:t>
            </a:r>
            <a:r>
              <a:rPr lang="en-US" sz="1800" b="1" i="1" u="sng" smtClean="0">
                <a:solidFill>
                  <a:srgbClr val="0066FF"/>
                </a:solidFill>
              </a:rPr>
              <a:t>PartNumber</a:t>
            </a:r>
            <a:r>
              <a:rPr lang="en-US" sz="1800" b="1" smtClean="0">
                <a:solidFill>
                  <a:srgbClr val="0066FF"/>
                </a:solidFill>
              </a:rPr>
              <a:t>, Price)</a:t>
            </a:r>
          </a:p>
        </p:txBody>
      </p:sp>
      <p:pic>
        <p:nvPicPr>
          <p:cNvPr id="30725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133600" y="2120900"/>
            <a:ext cx="4876800" cy="3925888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DB1B2183-3ED5-48DA-93A9-0F6793F71432}" type="slidenum">
              <a:rPr lang="en-US" smtClean="0"/>
              <a:pPr/>
              <a:t>22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057400" y="1803400"/>
            <a:ext cx="5181600" cy="3068638"/>
          </a:xfrm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Relationships Using ID-Dependent Entities:</a:t>
            </a:r>
            <a:br>
              <a:rPr lang="en-US" sz="3200" smtClean="0"/>
            </a:br>
            <a:r>
              <a:rPr lang="en-US" sz="3200" smtClean="0"/>
              <a:t>Multivalued Attributes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7086600" y="3048000"/>
            <a:ext cx="1524000" cy="762000"/>
          </a:xfrm>
          <a:prstGeom prst="borderCallout1">
            <a:avLst>
              <a:gd name="adj1" fmla="val 61677"/>
              <a:gd name="adj2" fmla="val -3414"/>
              <a:gd name="adj3" fmla="val 13952"/>
              <a:gd name="adj4" fmla="val -33086"/>
            </a:avLst>
          </a:prstGeom>
          <a:solidFill>
            <a:srgbClr val="CCECFF"/>
          </a:solidFill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As a database design</a:t>
            </a:r>
            <a:endParaRPr lang="en-US" sz="1400" b="1" dirty="0">
              <a:solidFill>
                <a:srgbClr val="0066FF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533400" y="3048000"/>
            <a:ext cx="1524000" cy="685800"/>
          </a:xfrm>
          <a:prstGeom prst="borderCallout1">
            <a:avLst>
              <a:gd name="adj1" fmla="val 52005"/>
              <a:gd name="adj2" fmla="val 100848"/>
              <a:gd name="adj3" fmla="val 15263"/>
              <a:gd name="adj4" fmla="val 141151"/>
            </a:avLst>
          </a:prstGeom>
          <a:solidFill>
            <a:srgbClr val="CCECFF"/>
          </a:solidFill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As a data model</a:t>
            </a:r>
            <a:endParaRPr lang="en-US" sz="1400" b="1" dirty="0">
              <a:solidFill>
                <a:srgbClr val="0066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23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905000" y="1752600"/>
            <a:ext cx="5334000" cy="3825875"/>
          </a:xfrm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Relationships Using ID-Dependent Entities:</a:t>
            </a:r>
            <a:br>
              <a:rPr lang="en-US" sz="3200" smtClean="0"/>
            </a:br>
            <a:r>
              <a:rPr lang="en-US" sz="3200" smtClean="0"/>
              <a:t>Archetype/Instance Pattern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533400" y="3048000"/>
            <a:ext cx="1524000" cy="685800"/>
          </a:xfrm>
          <a:prstGeom prst="borderCallout1">
            <a:avLst>
              <a:gd name="adj1" fmla="val 52005"/>
              <a:gd name="adj2" fmla="val 100848"/>
              <a:gd name="adj3" fmla="val 15263"/>
              <a:gd name="adj4" fmla="val 141151"/>
            </a:avLst>
          </a:prstGeom>
          <a:solidFill>
            <a:srgbClr val="CCECFF"/>
          </a:solidFill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As a data model</a:t>
            </a:r>
            <a:endParaRPr lang="en-US" sz="1400" b="1" dirty="0">
              <a:solidFill>
                <a:srgbClr val="0066FF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7086600" y="3048000"/>
            <a:ext cx="1524000" cy="762000"/>
          </a:xfrm>
          <a:prstGeom prst="borderCallout1">
            <a:avLst>
              <a:gd name="adj1" fmla="val 61677"/>
              <a:gd name="adj2" fmla="val -3414"/>
              <a:gd name="adj3" fmla="val 13952"/>
              <a:gd name="adj4" fmla="val -33086"/>
            </a:avLst>
          </a:prstGeom>
          <a:solidFill>
            <a:srgbClr val="CCECFF"/>
          </a:solidFill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As a database design</a:t>
            </a:r>
            <a:endParaRPr lang="en-US" sz="1400" b="1" dirty="0">
              <a:solidFill>
                <a:srgbClr val="0066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24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981200" y="1762125"/>
            <a:ext cx="5105400" cy="3900488"/>
          </a:xfrm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Relationships Using Weak Entities:</a:t>
            </a:r>
            <a:br>
              <a:rPr lang="en-US" sz="3200" smtClean="0"/>
            </a:br>
            <a:r>
              <a:rPr lang="en-US" sz="3200" smtClean="0"/>
              <a:t>Archetype/Instance Pattern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533400" y="3048000"/>
            <a:ext cx="1524000" cy="685800"/>
          </a:xfrm>
          <a:prstGeom prst="borderCallout1">
            <a:avLst>
              <a:gd name="adj1" fmla="val 52005"/>
              <a:gd name="adj2" fmla="val 100848"/>
              <a:gd name="adj3" fmla="val 15263"/>
              <a:gd name="adj4" fmla="val 141151"/>
            </a:avLst>
          </a:prstGeom>
          <a:solidFill>
            <a:srgbClr val="CCECFF"/>
          </a:solidFill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As a data model</a:t>
            </a:r>
            <a:endParaRPr lang="en-US" sz="1400" b="1" dirty="0">
              <a:solidFill>
                <a:srgbClr val="0066FF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7086600" y="3048000"/>
            <a:ext cx="1524000" cy="762000"/>
          </a:xfrm>
          <a:prstGeom prst="borderCallout1">
            <a:avLst>
              <a:gd name="adj1" fmla="val 61677"/>
              <a:gd name="adj2" fmla="val -3414"/>
              <a:gd name="adj3" fmla="val 13952"/>
              <a:gd name="adj4" fmla="val -33086"/>
            </a:avLst>
          </a:prstGeom>
          <a:solidFill>
            <a:srgbClr val="CCECFF"/>
          </a:solidFill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As a database design</a:t>
            </a:r>
            <a:endParaRPr lang="en-US" sz="1400" b="1" dirty="0">
              <a:solidFill>
                <a:srgbClr val="0066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25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295400" y="1608138"/>
            <a:ext cx="6745288" cy="3975100"/>
          </a:xfrm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Mixed Entity Relationships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533400" y="3886200"/>
            <a:ext cx="1066800" cy="685800"/>
          </a:xfrm>
          <a:prstGeom prst="borderCallout1">
            <a:avLst>
              <a:gd name="adj1" fmla="val 52005"/>
              <a:gd name="adj2" fmla="val 100848"/>
              <a:gd name="adj3" fmla="val 15263"/>
              <a:gd name="adj4" fmla="val 141151"/>
            </a:avLst>
          </a:prstGeom>
          <a:solidFill>
            <a:srgbClr val="CCECFF"/>
          </a:solidFill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As a data model</a:t>
            </a:r>
            <a:endParaRPr lang="en-US" sz="1400" b="1" dirty="0">
              <a:solidFill>
                <a:srgbClr val="0066FF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7543800" y="3810000"/>
            <a:ext cx="1066800" cy="762000"/>
          </a:xfrm>
          <a:prstGeom prst="borderCallout1">
            <a:avLst>
              <a:gd name="adj1" fmla="val 61677"/>
              <a:gd name="adj2" fmla="val -3414"/>
              <a:gd name="adj3" fmla="val 13952"/>
              <a:gd name="adj4" fmla="val -33086"/>
            </a:avLst>
          </a:prstGeom>
          <a:solidFill>
            <a:srgbClr val="CCECFF"/>
          </a:solidFill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As a database design</a:t>
            </a:r>
            <a:endParaRPr lang="en-US" sz="1400" b="1" dirty="0">
              <a:solidFill>
                <a:srgbClr val="0066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26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Mixed Entity Relationships:</a:t>
            </a:r>
            <a:br>
              <a:rPr lang="en-US" sz="4000" smtClean="0"/>
            </a:br>
            <a:r>
              <a:rPr lang="en-US" sz="2800" smtClean="0"/>
              <a:t>The SALES_ORDER Pattern</a:t>
            </a:r>
            <a:endParaRPr lang="en-US" sz="4000" smtClean="0"/>
          </a:p>
        </p:txBody>
      </p:sp>
      <p:pic>
        <p:nvPicPr>
          <p:cNvPr id="3584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667000" y="1527175"/>
            <a:ext cx="4032250" cy="4641850"/>
          </a:xfrm>
        </p:spPr>
      </p:pic>
      <p:sp>
        <p:nvSpPr>
          <p:cNvPr id="11" name="Line Callout 1 10"/>
          <p:cNvSpPr/>
          <p:nvPr/>
        </p:nvSpPr>
        <p:spPr>
          <a:xfrm>
            <a:off x="533400" y="3048000"/>
            <a:ext cx="1524000" cy="685800"/>
          </a:xfrm>
          <a:prstGeom prst="borderCallout1">
            <a:avLst>
              <a:gd name="adj1" fmla="val 52005"/>
              <a:gd name="adj2" fmla="val 100848"/>
              <a:gd name="adj3" fmla="val 73187"/>
              <a:gd name="adj4" fmla="val 146561"/>
            </a:avLst>
          </a:prstGeom>
          <a:solidFill>
            <a:srgbClr val="CCECFF"/>
          </a:solidFill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As a data model</a:t>
            </a:r>
            <a:endParaRPr lang="en-US" sz="1400" b="1" dirty="0">
              <a:solidFill>
                <a:srgbClr val="0066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27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Mixed Entity Relationships:</a:t>
            </a:r>
            <a:br>
              <a:rPr lang="en-US" sz="4000" smtClean="0"/>
            </a:br>
            <a:r>
              <a:rPr lang="en-US" sz="2800" smtClean="0"/>
              <a:t>The SALES_ORDER Pattern</a:t>
            </a:r>
            <a:endParaRPr lang="en-US" sz="4000" smtClean="0"/>
          </a:p>
        </p:txBody>
      </p:sp>
      <p:pic>
        <p:nvPicPr>
          <p:cNvPr id="36868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741613" y="1652588"/>
            <a:ext cx="3635375" cy="4391025"/>
          </a:xfrm>
        </p:spPr>
      </p:pic>
      <p:sp>
        <p:nvSpPr>
          <p:cNvPr id="10" name="Line Callout 1 9"/>
          <p:cNvSpPr/>
          <p:nvPr/>
        </p:nvSpPr>
        <p:spPr>
          <a:xfrm>
            <a:off x="7086600" y="3048000"/>
            <a:ext cx="1524000" cy="762000"/>
          </a:xfrm>
          <a:prstGeom prst="borderCallout1">
            <a:avLst>
              <a:gd name="adj1" fmla="val 61677"/>
              <a:gd name="adj2" fmla="val -3414"/>
              <a:gd name="adj3" fmla="val 14936"/>
              <a:gd name="adj4" fmla="val -52266"/>
            </a:avLst>
          </a:prstGeom>
          <a:solidFill>
            <a:srgbClr val="CCECFF"/>
          </a:solidFill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As a database design</a:t>
            </a:r>
            <a:endParaRPr lang="en-US" sz="1400" b="1" dirty="0">
              <a:solidFill>
                <a:srgbClr val="0066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28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874713" y="2779713"/>
            <a:ext cx="7392987" cy="2859087"/>
          </a:xfrm>
        </p:spPr>
      </p:pic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Subtype Relationships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533400" y="1752600"/>
            <a:ext cx="1066800" cy="685800"/>
          </a:xfrm>
          <a:prstGeom prst="borderCallout1">
            <a:avLst>
              <a:gd name="adj1" fmla="val 101185"/>
              <a:gd name="adj2" fmla="val 52370"/>
              <a:gd name="adj3" fmla="val 218542"/>
              <a:gd name="adj4" fmla="val 102509"/>
            </a:avLst>
          </a:prstGeom>
          <a:solidFill>
            <a:srgbClr val="CCECFF"/>
          </a:solidFill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As a data model</a:t>
            </a:r>
            <a:endParaRPr lang="en-US" sz="1400" b="1" dirty="0">
              <a:solidFill>
                <a:srgbClr val="0066FF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7543800" y="1752600"/>
            <a:ext cx="1066800" cy="762000"/>
          </a:xfrm>
          <a:prstGeom prst="borderCallout1">
            <a:avLst>
              <a:gd name="adj1" fmla="val 100038"/>
              <a:gd name="adj2" fmla="val 49279"/>
              <a:gd name="adj3" fmla="val 204772"/>
              <a:gd name="adj4" fmla="val -6388"/>
            </a:avLst>
          </a:prstGeom>
          <a:solidFill>
            <a:srgbClr val="CCECFF"/>
          </a:solidFill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As a database design</a:t>
            </a:r>
            <a:endParaRPr lang="en-US" sz="1400" b="1" dirty="0">
              <a:solidFill>
                <a:srgbClr val="0066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29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a Table for Each Entity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600200"/>
            <a:ext cx="74676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solidFill>
                  <a:srgbClr val="0066FF"/>
                </a:solidFill>
              </a:rPr>
              <a:t>EMPLOYEE (</a:t>
            </a:r>
            <a:r>
              <a:rPr lang="en-US" sz="2000" u="sng" smtClean="0">
                <a:solidFill>
                  <a:srgbClr val="0066FF"/>
                </a:solidFill>
              </a:rPr>
              <a:t>EmployeeNumber</a:t>
            </a:r>
            <a:r>
              <a:rPr lang="en-US" sz="2000" smtClean="0">
                <a:solidFill>
                  <a:srgbClr val="0066FF"/>
                </a:solidFill>
              </a:rPr>
              <a:t>, EmployeeName, Phone,</a:t>
            </a:r>
            <a:br>
              <a:rPr lang="en-US" sz="2000" smtClean="0">
                <a:solidFill>
                  <a:srgbClr val="0066FF"/>
                </a:solidFill>
              </a:rPr>
            </a:br>
            <a:r>
              <a:rPr lang="en-US" sz="2000" smtClean="0">
                <a:solidFill>
                  <a:srgbClr val="0066FF"/>
                </a:solidFill>
              </a:rPr>
              <a:t>		Email, HireDate, ReviewDate, EmpCode)</a:t>
            </a:r>
          </a:p>
        </p:txBody>
      </p:sp>
      <p:pic>
        <p:nvPicPr>
          <p:cNvPr id="7173" name="Picture 8" descr="C:\Users\Auer.WWU\Auer-Projects\Kroenke-Auer-Projects\Kroenke-Auer-DBP-e11\DBP-e11-Supplements\Images\Chapter06\Fig6-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590800" y="2679700"/>
            <a:ext cx="3933825" cy="2298700"/>
          </a:xfrm>
        </p:spPr>
      </p:pic>
      <p:sp>
        <p:nvSpPr>
          <p:cNvPr id="12" name="Line Callout 1 11"/>
          <p:cNvSpPr/>
          <p:nvPr/>
        </p:nvSpPr>
        <p:spPr>
          <a:xfrm>
            <a:off x="7162800" y="2438400"/>
            <a:ext cx="1524000" cy="914400"/>
          </a:xfrm>
          <a:prstGeom prst="borderCallout1">
            <a:avLst>
              <a:gd name="adj1" fmla="val 28234"/>
              <a:gd name="adj2" fmla="val -1939"/>
              <a:gd name="adj3" fmla="val 63132"/>
              <a:gd name="adj4" fmla="val -143742"/>
            </a:avLst>
          </a:prstGeom>
          <a:solidFill>
            <a:srgbClr val="CCECFF"/>
          </a:solidFill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Primary key is designated by the key symbol</a:t>
            </a:r>
            <a:endParaRPr lang="en-US" sz="1400" b="1" dirty="0">
              <a:solidFill>
                <a:srgbClr val="0066FF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7162800" y="4038600"/>
            <a:ext cx="1524000" cy="838200"/>
          </a:xfrm>
          <a:prstGeom prst="borderCallout1">
            <a:avLst>
              <a:gd name="adj1" fmla="val 52005"/>
              <a:gd name="adj2" fmla="val -2431"/>
              <a:gd name="adj3" fmla="val 19019"/>
              <a:gd name="adj4" fmla="val -51283"/>
            </a:avLst>
          </a:prstGeom>
          <a:solidFill>
            <a:srgbClr val="CCECFF"/>
          </a:solidFill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Note </a:t>
            </a:r>
            <a:r>
              <a:rPr lang="en-US" sz="1400" dirty="0" err="1">
                <a:solidFill>
                  <a:schemeClr val="tx1"/>
                </a:solidFill>
              </a:rPr>
              <a:t>shadowless</a:t>
            </a:r>
            <a:r>
              <a:rPr lang="en-US" sz="1400" dirty="0">
                <a:solidFill>
                  <a:schemeClr val="tx1"/>
                </a:solidFill>
              </a:rPr>
              <a:t> table</a:t>
            </a:r>
            <a:endParaRPr lang="en-US" sz="1400" b="1" dirty="0">
              <a:solidFill>
                <a:srgbClr val="0066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DB1B2183-3ED5-48DA-93A9-0F6793F71432}" type="slidenum">
              <a:rPr lang="en-US" smtClean="0"/>
              <a:pPr/>
              <a:t>3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Recursive Relationships:</a:t>
            </a:r>
            <a:br>
              <a:rPr lang="en-US" sz="4000" smtClean="0"/>
            </a:br>
            <a:r>
              <a:rPr lang="en-US" sz="4000" smtClean="0"/>
              <a:t>1:1 Recursive Relationships</a:t>
            </a:r>
          </a:p>
        </p:txBody>
      </p:sp>
      <p:pic>
        <p:nvPicPr>
          <p:cNvPr id="3891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676400" y="2601913"/>
            <a:ext cx="5916613" cy="3341687"/>
          </a:xfrm>
        </p:spPr>
      </p:pic>
      <p:sp>
        <p:nvSpPr>
          <p:cNvPr id="11" name="Line Callout 1 10"/>
          <p:cNvSpPr/>
          <p:nvPr/>
        </p:nvSpPr>
        <p:spPr>
          <a:xfrm>
            <a:off x="533400" y="1752600"/>
            <a:ext cx="1066800" cy="685800"/>
          </a:xfrm>
          <a:prstGeom prst="borderCallout1">
            <a:avLst>
              <a:gd name="adj1" fmla="val 101185"/>
              <a:gd name="adj2" fmla="val 52370"/>
              <a:gd name="adj3" fmla="val 218542"/>
              <a:gd name="adj4" fmla="val 102509"/>
            </a:avLst>
          </a:prstGeom>
          <a:solidFill>
            <a:srgbClr val="CCECFF"/>
          </a:solidFill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As a data model</a:t>
            </a:r>
            <a:endParaRPr lang="en-US" sz="1400" b="1" dirty="0">
              <a:solidFill>
                <a:srgbClr val="0066FF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7543800" y="1752600"/>
            <a:ext cx="1066800" cy="762000"/>
          </a:xfrm>
          <a:prstGeom prst="borderCallout1">
            <a:avLst>
              <a:gd name="adj1" fmla="val 100038"/>
              <a:gd name="adj2" fmla="val 49279"/>
              <a:gd name="adj3" fmla="val 276575"/>
              <a:gd name="adj4" fmla="val -90697"/>
            </a:avLst>
          </a:prstGeom>
          <a:solidFill>
            <a:srgbClr val="CCECFF"/>
          </a:solidFill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As a database design</a:t>
            </a:r>
            <a:endParaRPr lang="en-US" sz="1400" b="1" dirty="0">
              <a:solidFill>
                <a:srgbClr val="0066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30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Recursive Relationships:</a:t>
            </a:r>
            <a:br>
              <a:rPr lang="en-US" sz="4000" smtClean="0"/>
            </a:br>
            <a:r>
              <a:rPr lang="en-US" sz="4000" smtClean="0"/>
              <a:t>1:N Recursive Relationships</a:t>
            </a:r>
          </a:p>
        </p:txBody>
      </p:sp>
      <p:pic>
        <p:nvPicPr>
          <p:cNvPr id="3994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441450" y="3276600"/>
            <a:ext cx="6184900" cy="2209800"/>
          </a:xfrm>
        </p:spPr>
      </p:pic>
      <p:sp>
        <p:nvSpPr>
          <p:cNvPr id="11" name="Line Callout 1 10"/>
          <p:cNvSpPr/>
          <p:nvPr/>
        </p:nvSpPr>
        <p:spPr>
          <a:xfrm>
            <a:off x="533400" y="1752600"/>
            <a:ext cx="1066800" cy="685800"/>
          </a:xfrm>
          <a:prstGeom prst="borderCallout1">
            <a:avLst>
              <a:gd name="adj1" fmla="val 101185"/>
              <a:gd name="adj2" fmla="val 52370"/>
              <a:gd name="adj3" fmla="val 218542"/>
              <a:gd name="adj4" fmla="val 102509"/>
            </a:avLst>
          </a:prstGeom>
          <a:solidFill>
            <a:srgbClr val="CCECFF"/>
          </a:solidFill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As a data model</a:t>
            </a:r>
            <a:endParaRPr lang="en-US" sz="1400" b="1" dirty="0">
              <a:solidFill>
                <a:srgbClr val="0066FF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7543800" y="1752600"/>
            <a:ext cx="1066800" cy="762000"/>
          </a:xfrm>
          <a:prstGeom prst="borderCallout1">
            <a:avLst>
              <a:gd name="adj1" fmla="val 100038"/>
              <a:gd name="adj2" fmla="val 49279"/>
              <a:gd name="adj3" fmla="val 252969"/>
              <a:gd name="adj4" fmla="val -41517"/>
            </a:avLst>
          </a:prstGeom>
          <a:solidFill>
            <a:srgbClr val="CCECFF"/>
          </a:solidFill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As a database design</a:t>
            </a:r>
            <a:endParaRPr lang="en-US" sz="1400" b="1" dirty="0">
              <a:solidFill>
                <a:srgbClr val="0066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31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Recursive Relationships:</a:t>
            </a:r>
            <a:br>
              <a:rPr lang="en-US" sz="4000" smtClean="0"/>
            </a:br>
            <a:r>
              <a:rPr lang="en-US" sz="4000" smtClean="0"/>
              <a:t>N:M Recursive Relationships</a:t>
            </a:r>
          </a:p>
        </p:txBody>
      </p:sp>
      <p:pic>
        <p:nvPicPr>
          <p:cNvPr id="4096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117600" y="3238500"/>
            <a:ext cx="6908800" cy="2705100"/>
          </a:xfrm>
        </p:spPr>
      </p:pic>
      <p:sp>
        <p:nvSpPr>
          <p:cNvPr id="11" name="Line Callout 1 10"/>
          <p:cNvSpPr/>
          <p:nvPr/>
        </p:nvSpPr>
        <p:spPr>
          <a:xfrm>
            <a:off x="533400" y="1752600"/>
            <a:ext cx="1066800" cy="685800"/>
          </a:xfrm>
          <a:prstGeom prst="borderCallout1">
            <a:avLst>
              <a:gd name="adj1" fmla="val 101185"/>
              <a:gd name="adj2" fmla="val 52370"/>
              <a:gd name="adj3" fmla="val 218542"/>
              <a:gd name="adj4" fmla="val 102509"/>
            </a:avLst>
          </a:prstGeom>
          <a:solidFill>
            <a:srgbClr val="CCECFF"/>
          </a:solidFill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As a data model</a:t>
            </a:r>
            <a:endParaRPr lang="en-US" sz="1400" b="1" dirty="0">
              <a:solidFill>
                <a:srgbClr val="0066FF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7543800" y="1752600"/>
            <a:ext cx="1066800" cy="762000"/>
          </a:xfrm>
          <a:prstGeom prst="borderCallout1">
            <a:avLst>
              <a:gd name="adj1" fmla="val 100038"/>
              <a:gd name="adj2" fmla="val 49279"/>
              <a:gd name="adj3" fmla="val 252969"/>
              <a:gd name="adj4" fmla="val -41517"/>
            </a:avLst>
          </a:prstGeom>
          <a:solidFill>
            <a:srgbClr val="CCECFF"/>
          </a:solidFill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As a database design</a:t>
            </a:r>
            <a:endParaRPr lang="en-US" sz="1400" b="1" dirty="0">
              <a:solidFill>
                <a:srgbClr val="0066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32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Representing Ternary and Higher-Order Relationships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Ternary and higher-order relationships may be constrained by the binary relationship that comprise them.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MUST constraint</a:t>
            </a:r>
            <a:r>
              <a:rPr lang="en-US" sz="2400" smtClean="0">
                <a:cs typeface="Arial" panose="020B0604020202020204" pitchFamily="34" charset="0"/>
              </a:rPr>
              <a:t>—r</a:t>
            </a:r>
            <a:r>
              <a:rPr lang="en-US" sz="2400" smtClean="0"/>
              <a:t>equires that one entity must be combined with another entity in the ternary (or higher-order) relationship.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MUST NOT constraint</a:t>
            </a:r>
            <a:r>
              <a:rPr lang="en-US" sz="2400" smtClean="0">
                <a:cs typeface="Arial" panose="020B0604020202020204" pitchFamily="34" charset="0"/>
              </a:rPr>
              <a:t>—r</a:t>
            </a:r>
            <a:r>
              <a:rPr lang="en-US" sz="2400" smtClean="0"/>
              <a:t>equires that certain combinations of two entities are not allowed to occur in the ternary (or higher-order) relationship.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MUST COVER constraint</a:t>
            </a:r>
            <a:r>
              <a:rPr lang="en-US" sz="2400" smtClean="0">
                <a:cs typeface="Arial" panose="020B0604020202020204" pitchFamily="34" charset="0"/>
              </a:rPr>
              <a:t>—a</a:t>
            </a:r>
            <a:r>
              <a:rPr lang="en-US" sz="2400" smtClean="0"/>
              <a:t> binary relationship specifies all combinations of two entities that must appear in the ternary (or higher-order) relationship.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33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MUST Constraint</a:t>
            </a:r>
          </a:p>
        </p:txBody>
      </p:sp>
      <p:pic>
        <p:nvPicPr>
          <p:cNvPr id="43012" name="Picture 6" descr="C:\Users\Auer.WWU\Auer-Projects\Kroenke-Auer-Projects\Kroenke-Auer-DBP-e11\DBP-e11-Supplements\Images\Chapter06\Fig6-23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400175" y="1608138"/>
            <a:ext cx="6343650" cy="4508500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34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MUST NOT Constraint</a:t>
            </a:r>
          </a:p>
        </p:txBody>
      </p:sp>
      <p:pic>
        <p:nvPicPr>
          <p:cNvPr id="44036" name="Picture 6" descr="C:\Users\Auer.WWU\Auer-Projects\Kroenke-Auer-Projects\Kroenke-Auer-DBP-e11\DBP-e11-Supplements\Images\Chapter06\Fig6-24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981200" y="1489075"/>
            <a:ext cx="5105400" cy="4679950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35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985963" y="1517650"/>
            <a:ext cx="5172075" cy="4692650"/>
          </a:xfrm>
          <a:noFill/>
        </p:spPr>
      </p:pic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MUST COVER Constraint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36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for Minimum Cardinality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Relationships can have the following types of minimum cardinality: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O-O</a:t>
            </a:r>
            <a:r>
              <a:rPr lang="en-US" sz="2400" smtClean="0"/>
              <a:t>: parent optional and child optional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M-O</a:t>
            </a:r>
            <a:r>
              <a:rPr lang="en-US" sz="2400" smtClean="0"/>
              <a:t>: parent mandatory and child optional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O-M</a:t>
            </a:r>
            <a:r>
              <a:rPr lang="en-US" sz="2400" smtClean="0"/>
              <a:t>: parent optional and child mandatory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M-M</a:t>
            </a:r>
            <a:r>
              <a:rPr lang="en-US" sz="2400" smtClean="0"/>
              <a:t>: parent mandatory and child mandatory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We will use the term </a:t>
            </a:r>
            <a:r>
              <a:rPr lang="en-US" sz="2800" b="1" i="1" smtClean="0"/>
              <a:t>action</a:t>
            </a:r>
            <a:r>
              <a:rPr lang="en-US" sz="2800" smtClean="0"/>
              <a:t> to mean a </a:t>
            </a:r>
            <a:r>
              <a:rPr lang="en-US" sz="2800" b="1" smtClean="0">
                <a:solidFill>
                  <a:srgbClr val="0099CC"/>
                </a:solidFill>
              </a:rPr>
              <a:t>minimum cardinality enforcement action</a:t>
            </a:r>
            <a:r>
              <a:rPr lang="en-US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smtClean="0"/>
              <a:t>No</a:t>
            </a:r>
            <a:r>
              <a:rPr lang="en-US" sz="2800" smtClean="0"/>
              <a:t> action needs to be taken for </a:t>
            </a:r>
            <a:r>
              <a:rPr lang="en-US" sz="2800" i="1" smtClean="0"/>
              <a:t>O-O relationships</a:t>
            </a:r>
            <a:r>
              <a:rPr lang="en-US" sz="2800" smtClean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37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Cascading Updates and Deletes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0099CC"/>
                </a:solidFill>
              </a:rPr>
              <a:t>cascading update</a:t>
            </a:r>
            <a:r>
              <a:rPr lang="en-US" sz="2800" dirty="0" smtClean="0">
                <a:solidFill>
                  <a:srgbClr val="0099CC"/>
                </a:solidFill>
              </a:rPr>
              <a:t> </a:t>
            </a:r>
            <a:r>
              <a:rPr lang="en-US" sz="2800" dirty="0" smtClean="0"/>
              <a:t>occurs when a change to the parent’s primary key is applied to the child’s foreign key.</a:t>
            </a:r>
          </a:p>
          <a:p>
            <a:pPr lvl="1" eaLnBrk="1" hangingPunct="1"/>
            <a:r>
              <a:rPr lang="en-US" sz="2400" dirty="0" smtClean="0"/>
              <a:t>Surrogate keys never change and there is no need for cascading updates when using them.</a:t>
            </a:r>
          </a:p>
          <a:p>
            <a:pPr eaLnBrk="1" hangingPunct="1"/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0099CC"/>
                </a:solidFill>
              </a:rPr>
              <a:t>cascading delete</a:t>
            </a:r>
            <a:r>
              <a:rPr lang="en-US" sz="2800" dirty="0" smtClean="0">
                <a:solidFill>
                  <a:srgbClr val="0099CC"/>
                </a:solidFill>
              </a:rPr>
              <a:t> </a:t>
            </a:r>
            <a:r>
              <a:rPr lang="en-US" sz="2800" dirty="0" smtClean="0"/>
              <a:t>occurs when associated child rows are deleted along with the deletion of a parent row.</a:t>
            </a:r>
          </a:p>
          <a:p>
            <a:pPr lvl="1" eaLnBrk="1" hangingPunct="1"/>
            <a:r>
              <a:rPr lang="en-US" sz="2400" dirty="0" smtClean="0"/>
              <a:t>For strong entities, generally do </a:t>
            </a:r>
            <a:r>
              <a:rPr lang="en-US" sz="2400" i="1" dirty="0" smtClean="0"/>
              <a:t>not</a:t>
            </a:r>
            <a:r>
              <a:rPr lang="en-US" sz="2400" dirty="0" smtClean="0"/>
              <a:t> cascade deletes</a:t>
            </a:r>
          </a:p>
          <a:p>
            <a:pPr lvl="1" eaLnBrk="1" hangingPunct="1"/>
            <a:r>
              <a:rPr lang="en-US" sz="2400" dirty="0" smtClean="0"/>
              <a:t>For weak entities, generally do cascade deletes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38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Actions When the Parent Is Required</a:t>
            </a:r>
            <a:br>
              <a:rPr lang="en-US" sz="3200" smtClean="0"/>
            </a:br>
            <a:r>
              <a:rPr lang="en-US" sz="3200" smtClean="0"/>
              <a:t>[Figure 6-28(a)]</a:t>
            </a:r>
          </a:p>
        </p:txBody>
      </p:sp>
      <p:pic>
        <p:nvPicPr>
          <p:cNvPr id="4813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312150" cy="3559175"/>
          </a:xfr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39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 the Primary Key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4038600" cy="4297363"/>
          </a:xfrm>
        </p:spPr>
        <p:txBody>
          <a:bodyPr/>
          <a:lstStyle/>
          <a:p>
            <a:pPr eaLnBrk="1" hangingPunct="1"/>
            <a:r>
              <a:rPr lang="en-US" sz="2800" smtClean="0"/>
              <a:t>The ideal primary key is short, numeric, and fixed.</a:t>
            </a:r>
          </a:p>
          <a:p>
            <a:pPr eaLnBrk="1" hangingPunct="1"/>
            <a:r>
              <a:rPr lang="en-US" sz="2800" smtClean="0"/>
              <a:t>Surrogate keys meet the ideal, but have no meaning to users.</a:t>
            </a:r>
          </a:p>
        </p:txBody>
      </p:sp>
      <p:pic>
        <p:nvPicPr>
          <p:cNvPr id="8197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791200" y="1690688"/>
            <a:ext cx="2125663" cy="2181225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DB1B2183-3ED5-48DA-93A9-0F6793F71432}" type="slidenum">
              <a:rPr lang="en-US" smtClean="0"/>
              <a:pPr/>
              <a:t>4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Actions When the Child Is Required</a:t>
            </a:r>
            <a:br>
              <a:rPr lang="en-US" sz="3200" smtClean="0"/>
            </a:br>
            <a:r>
              <a:rPr lang="en-US" sz="3200" smtClean="0"/>
              <a:t>[Figure 6-28(b)]</a:t>
            </a:r>
          </a:p>
        </p:txBody>
      </p:sp>
      <p:pic>
        <p:nvPicPr>
          <p:cNvPr id="4915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01638" y="1600200"/>
            <a:ext cx="8301037" cy="3219450"/>
          </a:xfr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40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Application Programming: Triggers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smtClean="0"/>
              <a:t>Application programming uses SQL embedded in triggers, stored procedures, and other program code to accomplish a specific task.</a:t>
            </a:r>
          </a:p>
          <a:p>
            <a:pPr eaLnBrk="1" hangingPunct="1"/>
            <a:r>
              <a:rPr lang="en-US" sz="2400" smtClean="0"/>
              <a:t>A </a:t>
            </a:r>
            <a:r>
              <a:rPr lang="en-US" sz="2400" smtClean="0">
                <a:solidFill>
                  <a:srgbClr val="0099CC"/>
                </a:solidFill>
              </a:rPr>
              <a:t>trigger</a:t>
            </a:r>
            <a:r>
              <a:rPr lang="en-US" sz="2400" smtClean="0"/>
              <a:t> is a stored program that is executed by the DBMS whenever a specified event occurs on a specified table or view (defined in Chapter Seven).</a:t>
            </a:r>
          </a:p>
          <a:p>
            <a:pPr eaLnBrk="1" hangingPunct="1"/>
            <a:r>
              <a:rPr lang="en-US" sz="2400" smtClean="0"/>
              <a:t>Triggers are used to enforce specific minimum cardinality enforcement actions not otherwise programmed into the DBMS.</a:t>
            </a:r>
          </a:p>
          <a:p>
            <a:pPr eaLnBrk="1" hangingPunct="1"/>
            <a:r>
              <a:rPr lang="en-US" sz="2400" smtClean="0"/>
              <a:t>Triggers will be discussed in detail in Chapters 7, 10 (SQL Server), 10A (Oracle Database),and 10B (MySQL 5.5).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41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Actions To Apply to</a:t>
            </a:r>
            <a:br>
              <a:rPr lang="en-US" sz="3200" smtClean="0"/>
            </a:br>
            <a:r>
              <a:rPr lang="en-US" sz="3200" smtClean="0"/>
              <a:t>Enforce Minimum Cardinality</a:t>
            </a:r>
          </a:p>
        </p:txBody>
      </p:sp>
      <p:pic>
        <p:nvPicPr>
          <p:cNvPr id="5120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863" y="1485900"/>
            <a:ext cx="7856537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42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Implementing Actions for M-O Relationships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Make sure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Every child has a parent.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Operations never create orphans.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DBMS will enforce the action as long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Referential integrity constraints are properly defined.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foreign key column is NOT NULL.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43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Implementing Actions for O-M Relationships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DBMS does not provide much help.</a:t>
            </a:r>
          </a:p>
          <a:p>
            <a:pPr eaLnBrk="1" hangingPunct="1"/>
            <a:r>
              <a:rPr lang="en-US" dirty="0" smtClean="0"/>
              <a:t>Triggers or other application codes will need to be written.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44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Implementing Actions for M-M Relationships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worst of all possible worlds:</a:t>
            </a:r>
          </a:p>
          <a:p>
            <a:pPr lvl="1" eaLnBrk="1" hangingPunct="1"/>
            <a:r>
              <a:rPr lang="en-US" sz="2400" dirty="0" smtClean="0"/>
              <a:t>Especially in strong entity relationships.</a:t>
            </a:r>
          </a:p>
          <a:p>
            <a:pPr lvl="1" eaLnBrk="1" hangingPunct="1"/>
            <a:r>
              <a:rPr lang="en-US" sz="2400" dirty="0" smtClean="0"/>
              <a:t>In relationships between strong and weak entities the problem is often easier when all transactions are initiated from the strong entity side.</a:t>
            </a:r>
          </a:p>
          <a:p>
            <a:pPr eaLnBrk="1" hangingPunct="1"/>
            <a:r>
              <a:rPr lang="en-US" sz="2800" dirty="0" smtClean="0"/>
              <a:t>Complicated and careful application programming will be needed.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45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Implementing Actions for M-O Relationships:</a:t>
            </a:r>
            <a:br>
              <a:rPr lang="en-US" sz="3200" smtClean="0"/>
            </a:br>
            <a:r>
              <a:rPr lang="en-US" sz="3200" smtClean="0"/>
              <a:t>DEPARTMENT and EMPLOYEE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DEPARMENT is parent</a:t>
            </a:r>
            <a:r>
              <a:rPr lang="en-US" smtClean="0">
                <a:cs typeface="Arial" panose="020B0604020202020204" pitchFamily="34" charset="0"/>
              </a:rPr>
              <a:t>—</a:t>
            </a:r>
            <a:r>
              <a:rPr lang="en-US" smtClean="0"/>
              <a:t>EMPLOYEE is child.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Actions on parent: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DEPARTMENT rows can be created.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DEPARTMENT primary key</a:t>
            </a:r>
            <a:r>
              <a:rPr lang="en-US" smtClean="0">
                <a:cs typeface="Arial" panose="020B0604020202020204" pitchFamily="34" charset="0"/>
              </a:rPr>
              <a:t>—</a:t>
            </a:r>
            <a:r>
              <a:rPr lang="en-US" smtClean="0"/>
              <a:t>cascade updates if not surrogate key.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IF a DEPARTMENT is deleted, do we delete the associate EMPLOYEEs?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IF YES</a:t>
            </a:r>
            <a:r>
              <a:rPr lang="en-US" smtClean="0">
                <a:cs typeface="Arial" panose="020B0604020202020204" pitchFamily="34" charset="0"/>
              </a:rPr>
              <a:t>—</a:t>
            </a:r>
            <a:r>
              <a:rPr lang="en-US" smtClean="0"/>
              <a:t>cascade deletes.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IF NO</a:t>
            </a:r>
            <a:r>
              <a:rPr lang="en-US" smtClean="0">
                <a:cs typeface="Arial" panose="020B0604020202020204" pitchFamily="34" charset="0"/>
              </a:rPr>
              <a:t>—</a:t>
            </a:r>
            <a:r>
              <a:rPr lang="en-US" smtClean="0"/>
              <a:t>prohibit associate employees.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46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Implementing Actions for M-O Relationships:</a:t>
            </a:r>
            <a:br>
              <a:rPr lang="en-US" sz="3200" smtClean="0"/>
            </a:br>
            <a:r>
              <a:rPr lang="en-US" sz="3200" smtClean="0"/>
              <a:t>DEPARTMENT and EMPLOYEE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Actions on child</a:t>
            </a:r>
          </a:p>
          <a:p>
            <a:pPr lvl="1" eaLnBrk="1" hangingPunct="1"/>
            <a:r>
              <a:rPr lang="en-US" smtClean="0"/>
              <a:t>Set referential integrity constraint and set foreign key to NOT NULL.</a:t>
            </a:r>
          </a:p>
          <a:p>
            <a:pPr lvl="2" eaLnBrk="1" hangingPunct="1"/>
            <a:r>
              <a:rPr lang="en-US" smtClean="0"/>
              <a:t>A new EMPLOYEE must have a valid DEPARTMENT or disallow the insert. </a:t>
            </a:r>
          </a:p>
          <a:p>
            <a:pPr lvl="2" eaLnBrk="1" hangingPunct="1"/>
            <a:r>
              <a:rPr lang="en-US" smtClean="0"/>
              <a:t>EMPLOYEEs can be reassigned to a different DEPARTMENT if  a valid DEPARTMENT or disallow the update.</a:t>
            </a:r>
          </a:p>
          <a:p>
            <a:pPr lvl="1" eaLnBrk="1" hangingPunct="1"/>
            <a:r>
              <a:rPr lang="en-US" smtClean="0"/>
              <a:t>EMPLOYEEs can be deleted.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47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Implementing Actions for O-M Relationships:</a:t>
            </a:r>
            <a:br>
              <a:rPr lang="en-US" sz="3200" smtClean="0"/>
            </a:br>
            <a:r>
              <a:rPr lang="en-US" sz="3200" smtClean="0"/>
              <a:t>DEPARTMENT and EMPLOYEE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DEPARTMENT is parent</a:t>
            </a:r>
            <a:r>
              <a:rPr lang="en-US" sz="2800" dirty="0" smtClean="0">
                <a:cs typeface="Arial" panose="020B0604020202020204" pitchFamily="34" charset="0"/>
              </a:rPr>
              <a:t>—</a:t>
            </a:r>
            <a:r>
              <a:rPr lang="en-US" sz="2800" dirty="0" smtClean="0"/>
              <a:t>EMPLOYEE is child.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There must be at least one child row for each parent at all times.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Actions on parent: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DEPARTMENT rows can only be created when a relationship is created to a child row</a:t>
            </a:r>
            <a:r>
              <a:rPr lang="en-US" sz="2400" dirty="0" smtClean="0">
                <a:cs typeface="Arial" panose="020B0604020202020204" pitchFamily="34" charset="0"/>
              </a:rPr>
              <a:t>—</a:t>
            </a:r>
            <a:r>
              <a:rPr lang="en-US" sz="2400" dirty="0" smtClean="0"/>
              <a:t>REQUIRES A TRIGGER.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DEPARTMENT primary keys can only be updated if at least one EMPLOYEE foreign key is also updated </a:t>
            </a:r>
            <a:r>
              <a:rPr lang="en-US" sz="2400" dirty="0" smtClean="0">
                <a:cs typeface="Arial" panose="020B0604020202020204" pitchFamily="34" charset="0"/>
              </a:rPr>
              <a:t>—</a:t>
            </a:r>
            <a:r>
              <a:rPr lang="en-US" sz="2400" dirty="0" smtClean="0"/>
              <a:t>REQUIRES A TRIGGER.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Can a DEPARTMENT be deleted?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YES</a:t>
            </a:r>
            <a:r>
              <a:rPr lang="en-US" sz="2000" dirty="0" smtClean="0">
                <a:cs typeface="Arial" panose="020B0604020202020204" pitchFamily="34" charset="0"/>
              </a:rPr>
              <a:t>—</a:t>
            </a:r>
            <a:r>
              <a:rPr lang="en-US" sz="2000" dirty="0" smtClean="0"/>
              <a:t>it is the EMPLOYEE who is required.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48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Implementing Actions for O-M Relationships:</a:t>
            </a:r>
            <a:br>
              <a:rPr lang="en-US" sz="3200" smtClean="0"/>
            </a:br>
            <a:r>
              <a:rPr lang="en-US" sz="3200" smtClean="0"/>
              <a:t>DEPARTMENT and EMPLOYEE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Actions on child</a:t>
            </a:r>
          </a:p>
          <a:p>
            <a:pPr lvl="1" eaLnBrk="1" hangingPunct="1"/>
            <a:r>
              <a:rPr lang="en-US" smtClean="0"/>
              <a:t>OK to insert a new EMPLOYEE.</a:t>
            </a:r>
          </a:p>
          <a:p>
            <a:pPr lvl="1" eaLnBrk="1" hangingPunct="1"/>
            <a:r>
              <a:rPr lang="en-US" smtClean="0"/>
              <a:t>There must be one EMPLOYEE for each department.</a:t>
            </a:r>
          </a:p>
          <a:p>
            <a:pPr lvl="2" eaLnBrk="1" hangingPunct="1"/>
            <a:r>
              <a:rPr lang="en-US" smtClean="0"/>
              <a:t>Cannot change EMPLOYEE foreign key (DEPARTMENT) if last EMPLOYEE in the DEPARTMENT.</a:t>
            </a:r>
          </a:p>
          <a:p>
            <a:pPr lvl="2" eaLnBrk="1" hangingPunct="1"/>
            <a:r>
              <a:rPr lang="en-US" smtClean="0"/>
              <a:t>Cannot delete an EMPLOYEE if last EMPLOYEE in the DEPARTMENT.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49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Specify Candidate (Alternate) Keys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terms </a:t>
            </a:r>
            <a:r>
              <a:rPr lang="en-US" b="1" smtClean="0">
                <a:solidFill>
                  <a:srgbClr val="0099CC"/>
                </a:solidFill>
              </a:rPr>
              <a:t>candidate</a:t>
            </a:r>
            <a:r>
              <a:rPr lang="en-US" b="1" smtClean="0">
                <a:solidFill>
                  <a:srgbClr val="0066FF"/>
                </a:solidFill>
              </a:rPr>
              <a:t> </a:t>
            </a:r>
            <a:r>
              <a:rPr lang="en-US" b="1" smtClean="0">
                <a:solidFill>
                  <a:srgbClr val="0099CC"/>
                </a:solidFill>
              </a:rPr>
              <a:t>key</a:t>
            </a:r>
            <a:r>
              <a:rPr lang="en-US" smtClean="0"/>
              <a:t> and </a:t>
            </a:r>
            <a:r>
              <a:rPr lang="en-US" b="1" smtClean="0">
                <a:solidFill>
                  <a:srgbClr val="0099CC"/>
                </a:solidFill>
              </a:rPr>
              <a:t>alternate</a:t>
            </a:r>
            <a:r>
              <a:rPr lang="en-US" b="1" smtClean="0">
                <a:solidFill>
                  <a:srgbClr val="0066FF"/>
                </a:solidFill>
              </a:rPr>
              <a:t> </a:t>
            </a:r>
            <a:r>
              <a:rPr lang="en-US" b="1" smtClean="0">
                <a:solidFill>
                  <a:srgbClr val="0099CC"/>
                </a:solidFill>
              </a:rPr>
              <a:t>key</a:t>
            </a:r>
            <a:r>
              <a:rPr lang="en-US" smtClean="0"/>
              <a:t> are synonymous.</a:t>
            </a:r>
          </a:p>
          <a:p>
            <a:pPr eaLnBrk="1" hangingPunct="1">
              <a:buClr>
                <a:schemeClr val="tx1"/>
              </a:buClr>
            </a:pPr>
            <a:r>
              <a:rPr lang="en-US" b="1" smtClean="0">
                <a:solidFill>
                  <a:srgbClr val="0099CC"/>
                </a:solidFill>
              </a:rPr>
              <a:t>Candidate keys</a:t>
            </a:r>
            <a:r>
              <a:rPr lang="en-US" smtClean="0">
                <a:solidFill>
                  <a:srgbClr val="0099CC"/>
                </a:solidFill>
              </a:rPr>
              <a:t> </a:t>
            </a:r>
            <a:r>
              <a:rPr lang="en-US" smtClean="0"/>
              <a:t>are alternate identifiers of unique rows in a table.</a:t>
            </a:r>
          </a:p>
          <a:p>
            <a:pPr eaLnBrk="1" hangingPunct="1"/>
            <a:r>
              <a:rPr lang="en-US" smtClean="0"/>
              <a:t>Will use </a:t>
            </a:r>
            <a:r>
              <a:rPr lang="en-US" b="1" smtClean="0">
                <a:solidFill>
                  <a:srgbClr val="0099CC"/>
                </a:solidFill>
              </a:rPr>
              <a:t>AK</a:t>
            </a:r>
            <a:r>
              <a:rPr lang="en-US" b="1" i="1" smtClean="0">
                <a:solidFill>
                  <a:srgbClr val="0099CC"/>
                </a:solidFill>
              </a:rPr>
              <a:t>n.m</a:t>
            </a:r>
            <a:r>
              <a:rPr lang="en-US" smtClean="0"/>
              <a:t> notation, where </a:t>
            </a:r>
            <a:r>
              <a:rPr lang="en-US" b="1" i="1" smtClean="0">
                <a:solidFill>
                  <a:srgbClr val="0099CC"/>
                </a:solidFill>
              </a:rPr>
              <a:t>n</a:t>
            </a:r>
            <a:r>
              <a:rPr lang="en-US" smtClean="0"/>
              <a:t> is the number of the alternate key, and </a:t>
            </a:r>
            <a:r>
              <a:rPr lang="en-US" b="1" i="1" smtClean="0">
                <a:solidFill>
                  <a:srgbClr val="0099CC"/>
                </a:solidFill>
              </a:rPr>
              <a:t>m</a:t>
            </a:r>
            <a:r>
              <a:rPr lang="en-US" smtClean="0"/>
              <a:t> is the column number in that alternate key.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5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Implementing Actions for M-M Relationships:</a:t>
            </a:r>
            <a:br>
              <a:rPr lang="en-US" sz="3200" smtClean="0"/>
            </a:br>
            <a:r>
              <a:rPr lang="en-US" sz="3200" smtClean="0"/>
              <a:t>DEPARTMENT and EMPLOYEE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DEPARMENT is parent</a:t>
            </a:r>
            <a:r>
              <a:rPr lang="en-US" sz="2800" smtClean="0">
                <a:cs typeface="Arial" panose="020B0604020202020204" pitchFamily="34" charset="0"/>
              </a:rPr>
              <a:t>—</a:t>
            </a:r>
            <a:r>
              <a:rPr lang="en-US" sz="2800" smtClean="0"/>
              <a:t>EMPLOYEE is child.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All of the previous (M-O and O-M) apply at the same time!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This creates conflicts that require careful programming to avoid or fix problems such as: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new DEPARTMENT insert will run a trigger that tries to create a new EMPLOYEE, but the EMPLOYEE row is checked by the DBMS for a valid DEPARTMENT before the transaction is completed.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we try to delete a DEPARTMENT with any EMPLOYEEs we will find the trigger on EMPLOYEE delete will not let us delete the last EMPLOYEE, so we can’t delete the DEPARMENT.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50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Documenting the Minimum Cardinality Design:</a:t>
            </a:r>
            <a:br>
              <a:rPr lang="en-US" sz="2800" smtClean="0"/>
            </a:br>
            <a:r>
              <a:rPr lang="en-US" sz="2800" smtClean="0"/>
              <a:t>Documenting Required Parents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COMPANY is parent, DEPARTMENT is child.</a:t>
            </a:r>
          </a:p>
          <a:p>
            <a:pPr eaLnBrk="1" hangingPunct="1"/>
            <a:r>
              <a:rPr lang="en-US" sz="2800" smtClean="0"/>
              <a:t>The relationship is M-O.</a:t>
            </a:r>
          </a:p>
          <a:p>
            <a:pPr eaLnBrk="1" hangingPunct="1"/>
            <a:r>
              <a:rPr lang="en-US" sz="2800" smtClean="0"/>
              <a:t>This can often be done in the database design tools. </a:t>
            </a:r>
          </a:p>
        </p:txBody>
      </p:sp>
      <p:pic>
        <p:nvPicPr>
          <p:cNvPr id="60421" name="Picture 6" descr="C:\Users\Auer.WWU\Auer-Projects\Kroenke-Auer-Projects\Kroenke-Auer-DBP-e11\DBP-e11-Supplements\Images\Chapter06\Fig6-29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093541" y="3185279"/>
            <a:ext cx="4307260" cy="3444121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DB1B2183-3ED5-48DA-93A9-0F6793F71432}" type="slidenum">
              <a:rPr lang="en-US" smtClean="0"/>
              <a:pPr/>
              <a:t>51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1" y="1743552"/>
            <a:ext cx="2209580" cy="4815444"/>
          </a:xfrm>
          <a:prstGeom prst="rect">
            <a:avLst/>
          </a:prstGeom>
        </p:spPr>
      </p:pic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Documenting the Minimum Cardinality Design:</a:t>
            </a:r>
            <a:br>
              <a:rPr lang="en-US" sz="2800" smtClean="0"/>
            </a:br>
            <a:r>
              <a:rPr lang="en-US" sz="2800" smtClean="0"/>
              <a:t>Documenting Required Children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DEPARTMENT is parent, EMPLOYEE is child.</a:t>
            </a:r>
          </a:p>
          <a:p>
            <a:pPr eaLnBrk="1" hangingPunct="1"/>
            <a:r>
              <a:rPr lang="en-US" sz="2800" dirty="0" smtClean="0"/>
              <a:t>The relationship is O-M.</a:t>
            </a:r>
          </a:p>
          <a:p>
            <a:pPr eaLnBrk="1" hangingPunct="1"/>
            <a:r>
              <a:rPr lang="en-US" sz="2800" dirty="0" smtClean="0"/>
              <a:t>Use documentation based on Figure 6-28(b)</a:t>
            </a:r>
            <a:r>
              <a:rPr lang="en-US" sz="2800" dirty="0" smtClean="0">
                <a:cs typeface="Arial" panose="020B0604020202020204" pitchFamily="34" charset="0"/>
              </a:rPr>
              <a:t>—</a:t>
            </a:r>
            <a:r>
              <a:rPr lang="en-US" sz="2800" dirty="0" smtClean="0"/>
              <a:t>see the next slide.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52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Documenting the Minimum Cardinality Design:</a:t>
            </a:r>
            <a:br>
              <a:rPr lang="en-US" sz="2800" smtClean="0"/>
            </a:br>
            <a:r>
              <a:rPr lang="en-US" sz="2800" smtClean="0"/>
              <a:t>Documenting Required Children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524000"/>
            <a:ext cx="8229600" cy="44899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53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Specify Candidate (Alternate) Keys</a:t>
            </a:r>
          </a:p>
        </p:txBody>
      </p:sp>
      <p:pic>
        <p:nvPicPr>
          <p:cNvPr id="1024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009775" y="1981200"/>
            <a:ext cx="5048250" cy="2552700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8EC423A-FB4B-4780-ACD4-743D61FFEEED}" type="slidenum">
              <a:rPr lang="en-US" smtClean="0"/>
              <a:pPr/>
              <a:t>6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Specify Column Properties:</a:t>
            </a:r>
            <a:br>
              <a:rPr lang="en-US" sz="4000" smtClean="0"/>
            </a:br>
            <a:r>
              <a:rPr lang="en-US" sz="4000" smtClean="0"/>
              <a:t>Null Status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4038600" cy="4373563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800" b="1" smtClean="0">
                <a:solidFill>
                  <a:srgbClr val="0099CC"/>
                </a:solidFill>
              </a:rPr>
              <a:t>Null status</a:t>
            </a:r>
            <a:r>
              <a:rPr lang="en-US" sz="2800" smtClean="0">
                <a:solidFill>
                  <a:srgbClr val="0099CC"/>
                </a:solidFill>
              </a:rPr>
              <a:t> </a:t>
            </a:r>
            <a:r>
              <a:rPr lang="en-US" sz="2800" smtClean="0"/>
              <a:t>indicates whether or not the value of the column can be NULL.</a:t>
            </a:r>
          </a:p>
        </p:txBody>
      </p:sp>
      <p:pic>
        <p:nvPicPr>
          <p:cNvPr id="11269" name="Picture 6" descr="C:\Users\Auer.WWU\Auer-Projects\Kroenke-Auer-Projects\Kroenke-Auer-DBP-e11\DBP-e11-Supplements\Images\Chapter06\Fig6-4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105400" y="1690688"/>
            <a:ext cx="3067050" cy="2114550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DB1B2183-3ED5-48DA-93A9-0F6793F71432}" type="slidenum">
              <a:rPr lang="en-US" smtClean="0"/>
              <a:pPr/>
              <a:t>7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Specify Column Properties:</a:t>
            </a:r>
            <a:br>
              <a:rPr lang="en-US" sz="4000" smtClean="0"/>
            </a:br>
            <a:r>
              <a:rPr lang="en-US" sz="4000" smtClean="0"/>
              <a:t>Data Type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4038600" cy="4297363"/>
          </a:xfrm>
        </p:spPr>
        <p:txBody>
          <a:bodyPr/>
          <a:lstStyle/>
          <a:p>
            <a:pPr eaLnBrk="1" hangingPunct="1"/>
            <a:r>
              <a:rPr lang="en-US" sz="2800" smtClean="0"/>
              <a:t>Generic data types:</a:t>
            </a:r>
          </a:p>
          <a:p>
            <a:pPr lvl="1" eaLnBrk="1" hangingPunct="1"/>
            <a:r>
              <a:rPr lang="en-US" sz="2400" smtClean="0"/>
              <a:t>CHAR(n)</a:t>
            </a:r>
          </a:p>
          <a:p>
            <a:pPr lvl="1" eaLnBrk="1" hangingPunct="1"/>
            <a:r>
              <a:rPr lang="en-US" sz="2400" smtClean="0"/>
              <a:t>VARCHAR(n)</a:t>
            </a:r>
          </a:p>
          <a:p>
            <a:pPr lvl="1" eaLnBrk="1" hangingPunct="1"/>
            <a:r>
              <a:rPr lang="en-US" sz="2400" smtClean="0"/>
              <a:t>DATE</a:t>
            </a:r>
          </a:p>
          <a:p>
            <a:pPr lvl="1" eaLnBrk="1" hangingPunct="1"/>
            <a:r>
              <a:rPr lang="en-US" sz="2400" smtClean="0"/>
              <a:t>TIME</a:t>
            </a:r>
          </a:p>
          <a:p>
            <a:pPr lvl="1" eaLnBrk="1" hangingPunct="1"/>
            <a:r>
              <a:rPr lang="en-US" sz="2400" smtClean="0"/>
              <a:t>MONEY</a:t>
            </a:r>
          </a:p>
          <a:p>
            <a:pPr lvl="1" eaLnBrk="1" hangingPunct="1"/>
            <a:r>
              <a:rPr lang="en-US" sz="2400" smtClean="0"/>
              <a:t>INTEGER</a:t>
            </a:r>
          </a:p>
          <a:p>
            <a:pPr lvl="1" eaLnBrk="1" hangingPunct="1"/>
            <a:r>
              <a:rPr lang="en-US" sz="2400" smtClean="0"/>
              <a:t>DECIMAL</a:t>
            </a:r>
          </a:p>
          <a:p>
            <a:pPr lvl="1" eaLnBrk="1" hangingPunct="1"/>
            <a:endParaRPr lang="en-US" sz="2400" smtClean="0"/>
          </a:p>
        </p:txBody>
      </p:sp>
      <p:pic>
        <p:nvPicPr>
          <p:cNvPr id="12293" name="Picture 10" descr="C:\Users\Auer.WWU\Auer-Projects\Kroenke-Auer-Projects\Kroenke-Auer-DBP-e11\DBP-e11-Supplements\Images\Chapter06\Fig6-5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181600" y="1660525"/>
            <a:ext cx="2962275" cy="2041525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DB1B2183-3ED5-48DA-93A9-0F6793F71432}" type="slidenum">
              <a:rPr lang="en-US" smtClean="0"/>
              <a:pPr/>
              <a:t>8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Specify Column Properties:</a:t>
            </a:r>
            <a:br>
              <a:rPr lang="en-US" sz="4000" smtClean="0"/>
            </a:br>
            <a:r>
              <a:rPr lang="en-US" sz="4000" smtClean="0"/>
              <a:t>Data Type + Null Status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28825"/>
            <a:ext cx="4714875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DB1B2183-3ED5-48DA-93A9-0F6793F71432}" type="slidenum">
              <a:rPr lang="en-US" smtClean="0"/>
              <a:pPr/>
              <a:t>9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1846</Words>
  <Application>Microsoft Office PowerPoint</Application>
  <PresentationFormat>On-screen Show (4:3)</PresentationFormat>
  <Paragraphs>306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Default Design</vt:lpstr>
      <vt:lpstr> David M. Kroenke and David J. Auer Database Processing Fundamentals, Design, and Implementation </vt:lpstr>
      <vt:lpstr>Steps for Transforming a  Data Model into a Database Design</vt:lpstr>
      <vt:lpstr>Create a Table for Each Entity</vt:lpstr>
      <vt:lpstr>Select the Primary Key</vt:lpstr>
      <vt:lpstr>Specify Candidate (Alternate) Keys</vt:lpstr>
      <vt:lpstr>Specify Candidate (Alternate) Keys</vt:lpstr>
      <vt:lpstr>Specify Column Properties: Null Status</vt:lpstr>
      <vt:lpstr>Specify Column Properties: Data Type</vt:lpstr>
      <vt:lpstr>Specify Column Properties: Data Type + Null Status</vt:lpstr>
      <vt:lpstr>Specify Column Properties: Default Value</vt:lpstr>
      <vt:lpstr>Specify Column Properties: Data Constraints</vt:lpstr>
      <vt:lpstr>Verify Normalization</vt:lpstr>
      <vt:lpstr>Create Relationships: 1:1 Strong Entity Relationships</vt:lpstr>
      <vt:lpstr>Create Relationships: 1:1 Strong Entity Relationships</vt:lpstr>
      <vt:lpstr>Create Relationships: 1:N Strong Entity Relationships</vt:lpstr>
      <vt:lpstr>Create Relationships: 1:N Strong Entity Relationships</vt:lpstr>
      <vt:lpstr>Create Relationships: N:M Strong Entity Relationships</vt:lpstr>
      <vt:lpstr>Create Relationships: N:M Strong Entity Relationships</vt:lpstr>
      <vt:lpstr>Create Relationships: N:M Strong Entity Relationships</vt:lpstr>
      <vt:lpstr>Relationships Using ID-Dependent Entities: Four Uses for ID-Dependent Entities</vt:lpstr>
      <vt:lpstr>Relationships Using ID-Dependent Entities: Association Relationships</vt:lpstr>
      <vt:lpstr>Relationships Using ID-Dependent Entities: Association Relationships</vt:lpstr>
      <vt:lpstr>Relationships Using ID-Dependent Entities: Multivalued Attributes</vt:lpstr>
      <vt:lpstr>Relationships Using ID-Dependent Entities: Archetype/Instance Pattern</vt:lpstr>
      <vt:lpstr>Relationships Using Weak Entities: Archetype/Instance Pattern</vt:lpstr>
      <vt:lpstr>Mixed Entity Relationships</vt:lpstr>
      <vt:lpstr>Mixed Entity Relationships: The SALES_ORDER Pattern</vt:lpstr>
      <vt:lpstr>Mixed Entity Relationships: The SALES_ORDER Pattern</vt:lpstr>
      <vt:lpstr>Subtype Relationships</vt:lpstr>
      <vt:lpstr>Recursive Relationships: 1:1 Recursive Relationships</vt:lpstr>
      <vt:lpstr>Recursive Relationships: 1:N Recursive Relationships</vt:lpstr>
      <vt:lpstr>Recursive Relationships: N:M Recursive Relationships</vt:lpstr>
      <vt:lpstr>Representing Ternary and Higher-Order Relationships</vt:lpstr>
      <vt:lpstr>MUST Constraint</vt:lpstr>
      <vt:lpstr>MUST NOT Constraint</vt:lpstr>
      <vt:lpstr>MUST COVER Constraint</vt:lpstr>
      <vt:lpstr>Design for Minimum Cardinality</vt:lpstr>
      <vt:lpstr>Cascading Updates and Deletes</vt:lpstr>
      <vt:lpstr>Actions When the Parent Is Required [Figure 6-28(a)]</vt:lpstr>
      <vt:lpstr>Actions When the Child Is Required [Figure 6-28(b)]</vt:lpstr>
      <vt:lpstr>Application Programming: Triggers</vt:lpstr>
      <vt:lpstr>Actions To Apply to Enforce Minimum Cardinality</vt:lpstr>
      <vt:lpstr>Implementing Actions for M-O Relationships</vt:lpstr>
      <vt:lpstr>Implementing Actions for O-M Relationships</vt:lpstr>
      <vt:lpstr>Implementing Actions for M-M Relationships</vt:lpstr>
      <vt:lpstr>Implementing Actions for M-O Relationships: DEPARTMENT and EMPLOYEE</vt:lpstr>
      <vt:lpstr>Implementing Actions for M-O Relationships: DEPARTMENT and EMPLOYEE</vt:lpstr>
      <vt:lpstr>Implementing Actions for O-M Relationships: DEPARTMENT and EMPLOYEE</vt:lpstr>
      <vt:lpstr>Implementing Actions for O-M Relationships: DEPARTMENT and EMPLOYEE</vt:lpstr>
      <vt:lpstr>Implementing Actions for M-M Relationships: DEPARTMENT and EMPLOYEE</vt:lpstr>
      <vt:lpstr>Documenting the Minimum Cardinality Design: Documenting Required Parents</vt:lpstr>
      <vt:lpstr>Documenting the Minimum Cardinality Design: Documenting Required Children</vt:lpstr>
      <vt:lpstr>Documenting the Minimum Cardinality Design: Documenting Required Children</vt:lpstr>
    </vt:vector>
  </TitlesOfParts>
  <Company>Western Washington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Kroenke-Auer-DBP-e13-PPT-Chapter-06</dc:title>
  <dc:creator>David J. Auer</dc:creator>
  <cp:lastModifiedBy>Mobile Computing Client</cp:lastModifiedBy>
  <cp:revision>92</cp:revision>
  <dcterms:created xsi:type="dcterms:W3CDTF">2005-01-24T23:48:45Z</dcterms:created>
  <dcterms:modified xsi:type="dcterms:W3CDTF">2014-10-12T05:31:33Z</dcterms:modified>
</cp:coreProperties>
</file>