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4" r:id="rId2"/>
    <p:sldId id="335" r:id="rId3"/>
    <p:sldId id="336" r:id="rId4"/>
    <p:sldId id="337" r:id="rId5"/>
    <p:sldId id="260" r:id="rId6"/>
    <p:sldId id="262" r:id="rId7"/>
    <p:sldId id="265" r:id="rId8"/>
    <p:sldId id="264" r:id="rId9"/>
    <p:sldId id="316" r:id="rId10"/>
    <p:sldId id="31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317" r:id="rId19"/>
    <p:sldId id="273" r:id="rId20"/>
    <p:sldId id="274" r:id="rId21"/>
    <p:sldId id="318" r:id="rId22"/>
    <p:sldId id="275" r:id="rId23"/>
    <p:sldId id="303" r:id="rId24"/>
    <p:sldId id="283" r:id="rId25"/>
    <p:sldId id="280" r:id="rId26"/>
    <p:sldId id="281" r:id="rId27"/>
    <p:sldId id="282" r:id="rId28"/>
    <p:sldId id="319" r:id="rId29"/>
    <p:sldId id="285" r:id="rId30"/>
    <p:sldId id="320" r:id="rId31"/>
    <p:sldId id="287" r:id="rId32"/>
    <p:sldId id="331" r:id="rId33"/>
    <p:sldId id="333" r:id="rId34"/>
    <p:sldId id="334" r:id="rId35"/>
    <p:sldId id="330" r:id="rId36"/>
    <p:sldId id="311" r:id="rId37"/>
    <p:sldId id="288" r:id="rId38"/>
    <p:sldId id="290" r:id="rId39"/>
    <p:sldId id="312" r:id="rId40"/>
    <p:sldId id="289" r:id="rId41"/>
    <p:sldId id="292" r:id="rId42"/>
    <p:sldId id="29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66"/>
    <a:srgbClr val="0099CC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0" autoAdjust="0"/>
    <p:restoredTop sz="94526" autoAdjust="0"/>
  </p:normalViewPr>
  <p:slideViewPr>
    <p:cSldViewPr>
      <p:cViewPr>
        <p:scale>
          <a:sx n="76" d="100"/>
          <a:sy n="76" d="100"/>
        </p:scale>
        <p:origin x="924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127F6F-CC60-4111-9B3C-493A1D278A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4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1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9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1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60086-F682-459E-8FDA-3F3C7A27648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27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1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73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96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89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40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323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60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9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3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73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32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5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23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7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1757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4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14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43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36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52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95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48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8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959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257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624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5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0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359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1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00CC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913D2A7E-A54E-4090-9082-52F3C57E86FD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5C29BE9A-2DF3-406A-A132-4557694CD486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19E85E32-6044-4588-A941-42F89B49DBA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943600" cy="476250"/>
          </a:xfrm>
        </p:spPr>
        <p:txBody>
          <a:bodyPr/>
          <a:lstStyle>
            <a:lvl1pPr>
              <a:defRPr b="1">
                <a:solidFill>
                  <a:srgbClr val="0099CC"/>
                </a:solidFill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7621CEFD-2E20-43B8-90AE-2288D3C72D87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9986268D-5304-469B-BEE6-DBE66B561B97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0446CB85-8DD0-4804-AC25-BC5B9CB82240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96048BD8-5A51-49B8-83F8-DB48CE29A83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CA" smtClean="0"/>
              <a:t>CST2355 – Database Systems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42778BAB-D727-497B-9675-37B606AC42CA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3F72310C-2D96-473B-9FE5-BEAA6CCE7878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458F31E9-9E98-415B-ABD9-21AF52C68E7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C4C7491E-79D2-49C1-8306-84395E066699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7-</a:t>
            </a:r>
            <a:fld id="{36FBCE8F-B733-4CFE-BAD1-2EAFA4DD91A7}" type="slidenum">
              <a:rPr lang="en-US"/>
              <a:pPr/>
              <a:t>‹#›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48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C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CA" dirty="0" smtClean="0"/>
              <a:t>CST2355 – Database Systems</a:t>
            </a:r>
            <a:endParaRPr lang="en-CA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7-</a:t>
            </a:r>
            <a:fld id="{D21383C9-4AAF-4C2C-B03B-CA9DF28A168A}" type="slidenum">
              <a:rPr lang="en-US" smtClean="0"/>
              <a:pPr/>
              <a:t>‹#›</a:t>
            </a:fld>
            <a:endParaRPr lang="en-US" dirty="0" smtClean="0"/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2362200"/>
          </a:xfrm>
          <a:solidFill>
            <a:srgbClr val="0000CC"/>
          </a:solidFill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latin typeface="Calibri" pitchFamily="34" charset="0"/>
                <a:cs typeface="Calibri" pitchFamily="34" charset="0"/>
              </a:rPr>
              <a:t>David M. </a:t>
            </a:r>
            <a:r>
              <a:rPr lang="en-US" sz="4000" dirty="0" err="1">
                <a:latin typeface="Calibri" pitchFamily="34" charset="0"/>
                <a:cs typeface="Calibri" pitchFamily="34" charset="0"/>
              </a:rPr>
              <a:t>Kroenke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 and David J. Auer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Database Processing</a:t>
            </a:r>
            <a:r>
              <a:rPr lang="en-US" sz="4000" b="1" dirty="0" smtClean="0">
                <a:solidFill>
                  <a:schemeClr val="tx1"/>
                </a:solidFill>
              </a:rPr>
              <a:t/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itchFamily="34" charset="0"/>
                <a:cs typeface="Calibri" pitchFamily="34" charset="0"/>
              </a:rPr>
              <a:t>Fundamentals, Design, and Implementation</a:t>
            </a:r>
            <a:r>
              <a:rPr lang="en-US" sz="4000" dirty="0" smtClean="0">
                <a:solidFill>
                  <a:srgbClr val="B3B3B3"/>
                </a:solidFill>
              </a:rPr>
              <a:t/>
            </a:r>
            <a:br>
              <a:rPr lang="en-US" sz="4000" dirty="0" smtClean="0">
                <a:solidFill>
                  <a:srgbClr val="B3B3B3"/>
                </a:solidFill>
              </a:rPr>
            </a:br>
            <a:endParaRPr lang="en-US" sz="40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3276600" y="2438400"/>
            <a:ext cx="5867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sz="1000" b="1" dirty="0">
              <a:solidFill>
                <a:srgbClr val="3399FF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3399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Seven: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for Database Construction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36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Application Processing</a:t>
            </a:r>
          </a:p>
          <a:p>
            <a:pPr eaLnBrk="1" hangingPunct="1">
              <a:spcBef>
                <a:spcPct val="20000"/>
              </a:spcBef>
            </a:pPr>
            <a:r>
              <a:rPr lang="en-US" sz="4000" b="1" dirty="0"/>
              <a:t>	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15240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2362200"/>
            <a:ext cx="9144000" cy="158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170613"/>
            <a:ext cx="9144000" cy="15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" y="2458723"/>
            <a:ext cx="3481524" cy="229447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01" y="1515559"/>
            <a:ext cx="7123809" cy="4628571"/>
          </a:xfrm>
          <a:prstGeom prst="rect">
            <a:avLst/>
          </a:prstGeom>
        </p:spPr>
      </p:pic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Relationships III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Cardinalities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5648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329363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Default Values and Data Constraints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6019800" cy="5058856"/>
          </a:xfrm>
          <a:prstGeom prst="rect">
            <a:avLst/>
          </a:prstGeom>
        </p:spPr>
      </p:pic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SQL for Constraints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TABLE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dirty="0" smtClean="0">
                <a:solidFill>
                  <a:srgbClr val="0099CC"/>
                </a:solidFill>
              </a:rPr>
              <a:t>ALTER TABLE </a:t>
            </a:r>
            <a:r>
              <a:rPr lang="en-US" sz="2800" dirty="0" smtClean="0"/>
              <a:t>statement changes table structure, properties, or constraints after it has been created.</a:t>
            </a:r>
          </a:p>
          <a:p>
            <a:pPr eaLnBrk="1" hangingPunct="1"/>
            <a:r>
              <a:rPr lang="en-US" sz="2800" dirty="0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ASSIGNMENT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CONSTRAINT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EmployeeFK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FOREIGN KEY (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EmployeeNumber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REFERENCES EMPLOYEE (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EmployeeNumber</a:t>
            </a: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ON UPDATE CASCADE</a:t>
            </a:r>
          </a:p>
          <a:p>
            <a:pPr lvl="2" eaLnBrk="1" hangingPunct="1">
              <a:buFontTx/>
              <a:buNone/>
            </a:pPr>
            <a:r>
              <a:rPr lang="en-US" sz="20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ON DELETE NO ACTION;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and Dropping Columns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following statement will add a column named MyColumn to the CUSTOMER table: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CUSTOMER ADD MyColumn Char(5) NULL;</a:t>
            </a:r>
          </a:p>
          <a:p>
            <a:pPr eaLnBrk="1" hangingPunct="1"/>
            <a:r>
              <a:rPr lang="en-US" smtClean="0"/>
              <a:t>You can drop an existing column with the statement: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CUSTOMER DROP COLUMN MyColumn;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Adding and Dropping Constraints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TABLE can be used to add a constraint as follows: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CUSTOMER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CONSTRAINT MyConstraint CHECK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(LastName NOT IN ('Robert-No-Pay'));</a:t>
            </a:r>
          </a:p>
          <a:p>
            <a:pPr eaLnBrk="1" hangingPunct="1"/>
            <a:r>
              <a:rPr lang="en-US" smtClean="0"/>
              <a:t>ALTER TABLE can be used to drop a constraint: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CUSTOMER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DROP CONSTRAINT MyConstraint;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Tables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DROP TABLE: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TRANS;</a:t>
            </a:r>
          </a:p>
          <a:p>
            <a:pPr eaLnBrk="1" hangingPunct="1"/>
            <a:r>
              <a:rPr lang="en-US" sz="3600" smtClean="0"/>
              <a:t>If there are constraints</a:t>
            </a:r>
            <a:r>
              <a:rPr lang="en-US" sz="1800" smtClean="0">
                <a:solidFill>
                  <a:srgbClr val="0066FF"/>
                </a:solidFill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CUSTOMER_ARTIST_INT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DROP CONSTRAINT	Customer_Artist_Int_CustomerFK;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TRANS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DROP CONSTRAINT  TransactionCustomerFK;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CUSTOMER;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Data Only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TRUNCATE TABLE: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TRUNCATE TABLE TRANS;</a:t>
            </a:r>
          </a:p>
          <a:p>
            <a:pPr eaLnBrk="1" hangingPunct="1"/>
            <a:r>
              <a:rPr lang="en-US" sz="3600" smtClean="0"/>
              <a:t>Cannot be used with a table that is referenced by a foreign key constraint.</a:t>
            </a:r>
            <a:endParaRPr lang="en-US" sz="1800" smtClean="0">
              <a:solidFill>
                <a:srgbClr val="0066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DML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INSERT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INSERT statement: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ARTIST (LastName, FirstName, Nationality, DateOfBirth, DateDeceased)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('Tamayo', ‘Rufino', 'Mexican', 1899, 1991);</a:t>
            </a:r>
          </a:p>
          <a:p>
            <a:pPr eaLnBrk="1" hangingPunct="1"/>
            <a:r>
              <a:rPr lang="en-US" smtClean="0"/>
              <a:t>Bulk INSERT: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ARTIST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(LastName, FirstName, Nationality, DateOfBirth)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LastName, FirstName, Nationality,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DateOfBirth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	IMPORTED_ARTIST;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19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SQL Cat</a:t>
            </a:r>
            <a:r>
              <a:rPr lang="en-CA" dirty="0" smtClean="0"/>
              <a:t>e</a:t>
            </a:r>
            <a:r>
              <a:rPr dirty="0" err="1" smtClean="0"/>
              <a:t>gories</a:t>
            </a:r>
            <a:endParaRPr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SQL statements can be divided into five categories: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B0F0"/>
                </a:solidFill>
              </a:rPr>
              <a:t>Data definition language (DDL)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B0F0"/>
                </a:solidFill>
              </a:rPr>
              <a:t>Data manipulation language (DML)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</a:rPr>
              <a:t>SQL/Persistent Stored Modules (SQL/PSM)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</a:rPr>
              <a:t>Transaction control language (TCL)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/>
              <a:t>statements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</a:rPr>
              <a:t>Data control language (DCL)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statements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dirty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DML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UPDATE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UPDATE statement: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	CUSTOMER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	City = 'New York City'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	CustomerID = 1000;</a:t>
            </a:r>
          </a:p>
          <a:p>
            <a:pPr eaLnBrk="1" hangingPunct="1"/>
            <a:r>
              <a:rPr lang="en-US" smtClean="0"/>
              <a:t>Bulk UPDATE: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	CUSTOMER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	AreaCode = '333'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	City = 'Denver';</a:t>
            </a:r>
          </a:p>
          <a:p>
            <a:pPr eaLnBrk="1" hangingPunct="1"/>
            <a:endParaRPr lang="en-US" sz="1800" smtClean="0">
              <a:solidFill>
                <a:srgbClr val="00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DML</a:t>
            </a:r>
            <a:r>
              <a:rPr lang="en-US" smtClean="0">
                <a:cs typeface="Arial" panose="020B0604020202020204" pitchFamily="34" charset="0"/>
              </a:rPr>
              <a:t>—MERGE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MERGE command: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 INTO ARTIST AS A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USING ARTIST_DATA AS ADR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ON 	(A.LastName = ADR.LastName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AND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A.FirstName = ADR.FirstName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MATCHED THEN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UPDATE SET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A.Nationality = ADR.Nationality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NOT MATCHED THEN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INSERT (LastName, FirstName, Nationality); </a:t>
            </a:r>
            <a:endParaRPr lang="en-US" sz="1800" smtClean="0">
              <a:solidFill>
                <a:srgbClr val="0099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DML</a:t>
            </a:r>
            <a:r>
              <a:rPr lang="en-US" smtClean="0">
                <a:cs typeface="Arial" panose="020B0604020202020204" pitchFamily="34" charset="0"/>
              </a:rPr>
              <a:t>—</a:t>
            </a:r>
            <a:r>
              <a:rPr lang="en-US" smtClean="0"/>
              <a:t>DELETE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DELETE statement: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	FROM CUSTOMER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	CustomerID = 1000;</a:t>
            </a:r>
          </a:p>
          <a:p>
            <a:pPr eaLnBrk="1" hangingPunct="1"/>
            <a:r>
              <a:rPr lang="en-US" smtClean="0"/>
              <a:t>If you omit the WHERE clause, you will delete every row in the table. </a:t>
            </a:r>
          </a:p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Aliases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 of aliases: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C.Name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A.Name</a:t>
            </a:r>
            <a:endParaRPr lang="en-US" sz="2000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FROM	CUSTOMER AS C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JOIN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CUSTOMER_ARTIST_INT AS CI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ON	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C.CustomerID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CI.CustomerID</a:t>
            </a:r>
            <a:endParaRPr lang="en-US" sz="2000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JOIN ARTIST AS A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	ON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CI.ArtistID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A.ArtistID</a:t>
            </a:r>
            <a:r>
              <a:rPr lang="en-US" sz="1800" dirty="0" smtClean="0">
                <a:solidFill>
                  <a:srgbClr val="0066FF"/>
                </a:solidFill>
              </a:rPr>
              <a:t>;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DBMS products </a:t>
            </a:r>
            <a:r>
              <a:rPr lang="en-US" sz="3200" dirty="0" smtClean="0">
                <a:ea typeface="+mn-ea"/>
                <a:cs typeface="+mn-cs"/>
              </a:rPr>
              <a:t>differ</a:t>
            </a:r>
          </a:p>
          <a:p>
            <a:pPr marL="400050" lvl="2" indent="0" eaLnBrk="1" hangingPunct="1">
              <a:buFontTx/>
              <a:buNone/>
              <a:defRPr/>
            </a:pPr>
            <a:r>
              <a:rPr lang="en-US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CUSTOMER AS C </a:t>
            </a:r>
            <a:r>
              <a:rPr lang="en-US" dirty="0" smtClean="0">
                <a:cs typeface="Courier New" pitchFamily="49" charset="0"/>
              </a:rPr>
              <a:t>versus</a:t>
            </a:r>
            <a:r>
              <a:rPr lang="en-US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 CUSTOMER C</a:t>
            </a:r>
          </a:p>
          <a:p>
            <a:pPr marL="400050" lvl="2" indent="0" eaLnBrk="1" hangingPunct="1">
              <a:buFontTx/>
              <a:buNone/>
              <a:defRPr/>
            </a:pPr>
            <a:endParaRPr lang="en-US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23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Views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400" dirty="0" smtClean="0"/>
              <a:t>An</a:t>
            </a:r>
            <a:r>
              <a:rPr lang="en-US" sz="2400" dirty="0" smtClean="0">
                <a:solidFill>
                  <a:srgbClr val="0099CC"/>
                </a:solidFill>
              </a:rPr>
              <a:t> SQL view </a:t>
            </a:r>
            <a:r>
              <a:rPr lang="en-US" sz="2400" dirty="0" smtClean="0"/>
              <a:t>is a virtual table that is constructed from other tables or views.</a:t>
            </a:r>
          </a:p>
          <a:p>
            <a:pPr eaLnBrk="1" hangingPunct="1"/>
            <a:r>
              <a:rPr lang="en-US" sz="2400" dirty="0" smtClean="0"/>
              <a:t>It has no data of its own, but obtains data from tables or other views.</a:t>
            </a:r>
          </a:p>
          <a:p>
            <a:pPr eaLnBrk="1" hangingPunct="1"/>
            <a:r>
              <a:rPr lang="en-US" sz="2400" dirty="0" smtClean="0"/>
              <a:t>SELECT statements are used to define views:</a:t>
            </a:r>
          </a:p>
          <a:p>
            <a:pPr lvl="1" eaLnBrk="1" hangingPunct="1"/>
            <a:r>
              <a:rPr lang="en-US" sz="2000" dirty="0" smtClean="0"/>
              <a:t>A view definition may not include an ORDER BY clause.</a:t>
            </a:r>
          </a:p>
          <a:p>
            <a:pPr eaLnBrk="1" hangingPunct="1"/>
            <a:r>
              <a:rPr lang="en-US" sz="2400" dirty="0" smtClean="0"/>
              <a:t>SQL views are a subset of the external views:</a:t>
            </a:r>
          </a:p>
          <a:p>
            <a:pPr lvl="1" eaLnBrk="1" hangingPunct="1"/>
            <a:r>
              <a:rPr lang="en-US" sz="2000" dirty="0" smtClean="0"/>
              <a:t>They can be used only for external views that involve one multivalued path through the schema.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24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24000"/>
            <a:ext cx="7284720" cy="4222842"/>
          </a:xfrm>
          <a:prstGeom prst="rect">
            <a:avLst/>
          </a:prstGeom>
        </p:spPr>
      </p:pic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Views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86" y="3512820"/>
            <a:ext cx="3285714" cy="2628571"/>
          </a:xfrm>
          <a:prstGeom prst="rect">
            <a:avLst/>
          </a:prstGeom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VIEW Command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CREATE VIEW command: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CustomerNameView AS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	LastName AS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CustomerLastName,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FirstName AS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CustomerFirstName,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	CUSTOMER;</a:t>
            </a:r>
          </a:p>
          <a:p>
            <a:pPr eaLnBrk="1" hangingPunct="1"/>
            <a:endParaRPr lang="en-US" sz="1800" smtClean="0">
              <a:solidFill>
                <a:srgbClr val="0099CC"/>
              </a:solidFill>
            </a:endParaRPr>
          </a:p>
          <a:p>
            <a:pPr eaLnBrk="1" hangingPunct="1"/>
            <a:r>
              <a:rPr lang="en-US" sz="2800" smtClean="0"/>
              <a:t>Results: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	*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CustomerNameView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	CustomerLastName,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CustomerFirstName;</a:t>
            </a:r>
            <a:r>
              <a:rPr lang="en-US" sz="1600" smtClean="0"/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621CEFD-2E20-43B8-90AE-2288D3C72D87}" type="slidenum">
              <a:rPr lang="en-US" smtClean="0"/>
              <a:pPr/>
              <a:t>26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524000"/>
            <a:ext cx="6972300" cy="4582201"/>
          </a:xfrm>
          <a:prstGeom prst="rect">
            <a:avLst/>
          </a:prstGeom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Updateable Views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Embedding SQL in Program Code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SQL cursors are used to select one row at a time from  pseudo-files.</a:t>
            </a:r>
          </a:p>
          <a:p>
            <a:pPr eaLnBrk="1" hangingPunct="1"/>
            <a:r>
              <a:rPr lang="en-US" sz="2400" dirty="0" smtClean="0"/>
              <a:t>Problem: assigning SQL table columns with program variables</a:t>
            </a:r>
          </a:p>
          <a:p>
            <a:pPr eaLnBrk="1" hangingPunct="1"/>
            <a:r>
              <a:rPr lang="en-US" sz="2400" dirty="0" smtClean="0"/>
              <a:t>Solution: object-oriented programming, PL/SQL</a:t>
            </a:r>
          </a:p>
          <a:p>
            <a:pPr eaLnBrk="1" hangingPunct="1"/>
            <a:r>
              <a:rPr lang="en-US" sz="2400" dirty="0" smtClean="0"/>
              <a:t>Problem: paradigm mismatch between SQL and application programming language:</a:t>
            </a:r>
          </a:p>
          <a:p>
            <a:pPr lvl="1" eaLnBrk="1" hangingPunct="1"/>
            <a:r>
              <a:rPr lang="en-US" sz="2000" dirty="0" smtClean="0"/>
              <a:t>SQL statements return sets of rows; an application works on one row at a time</a:t>
            </a:r>
          </a:p>
          <a:p>
            <a:pPr eaLnBrk="1" hangingPunct="1"/>
            <a:r>
              <a:rPr lang="en-US" sz="2400" dirty="0" smtClean="0"/>
              <a:t>Solution: process the SQL results as </a:t>
            </a:r>
            <a:r>
              <a:rPr lang="en-US" sz="2400" dirty="0" smtClean="0">
                <a:solidFill>
                  <a:srgbClr val="0099CC"/>
                </a:solidFill>
              </a:rPr>
              <a:t>pseudo-files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SQL Cursors in Program Code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SQL can be embedded in triggers, stored procedures, and program code.</a:t>
            </a:r>
          </a:p>
          <a:p>
            <a:pPr eaLnBrk="1" hangingPunct="1"/>
            <a:r>
              <a:rPr lang="en-US" sz="2400" dirty="0" smtClean="0"/>
              <a:t>A typical cursor code pattern is: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SQLCursor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CURSOR FOR (SELECT * FROM CUSTOMER);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SQLCursor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SQLCursorer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first row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(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SQLCursor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past last row)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LOOP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{SQL action statements go here}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UNTIL DONE;</a:t>
            </a:r>
          </a:p>
          <a:p>
            <a:pPr lvl="1" eaLnBrk="1" hangingPunct="1">
              <a:buFontTx/>
              <a:buNone/>
            </a:pP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sz="1800" b="1" dirty="0" err="1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SQLCursor</a:t>
            </a:r>
            <a:r>
              <a:rPr lang="en-US" sz="1800" b="1" dirty="0" smtClean="0">
                <a:solidFill>
                  <a:srgbClr val="0099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29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SQL DDL and DML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B0F0"/>
                </a:solidFill>
              </a:rPr>
              <a:t>Data definition language (DDL</a:t>
            </a:r>
            <a:r>
              <a:rPr lang="en-US" sz="2800" b="1" dirty="0" smtClean="0">
                <a:solidFill>
                  <a:srgbClr val="00B0F0"/>
                </a:solidFill>
              </a:rPr>
              <a:t>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Statements used for </a:t>
            </a:r>
            <a:r>
              <a:rPr lang="en-US" dirty="0" smtClean="0"/>
              <a:t>creating tables, relationships, and other </a:t>
            </a:r>
            <a:r>
              <a:rPr lang="en-US" dirty="0" smtClean="0"/>
              <a:t>structures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 smtClean="0">
                <a:solidFill>
                  <a:srgbClr val="00B0F0"/>
                </a:solidFill>
              </a:rPr>
              <a:t>Data manipulation language (DML)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Statements used </a:t>
            </a:r>
            <a:r>
              <a:rPr lang="en-US" dirty="0" smtClean="0"/>
              <a:t>for queries and data </a:t>
            </a:r>
            <a:r>
              <a:rPr lang="en-US" dirty="0" smtClean="0"/>
              <a:t>modification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800" b="1" dirty="0">
                <a:solidFill>
                  <a:srgbClr val="00B0F0"/>
                </a:solidFill>
              </a:rPr>
              <a:t>SQL/Persistent Stored Modules (SQL/PSM</a:t>
            </a:r>
            <a:r>
              <a:rPr lang="en-US" sz="2800" b="1" dirty="0" smtClean="0">
                <a:solidFill>
                  <a:srgbClr val="00B0F0"/>
                </a:solidFill>
              </a:rPr>
              <a:t>)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Statements used to add </a:t>
            </a:r>
            <a:r>
              <a:rPr lang="en-US" dirty="0"/>
              <a:t>procedural programming capabilities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Variables and Control-of-flow </a:t>
            </a:r>
            <a:r>
              <a:rPr lang="en-US" dirty="0"/>
              <a:t>statements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SQL/Persistent Stored Modules (SSL/PSM)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solidFill>
                  <a:srgbClr val="0099CC"/>
                </a:solidFill>
              </a:rPr>
              <a:t>SQL/Persistent Stored Modules (SQL/</a:t>
            </a:r>
            <a:r>
              <a:rPr lang="en-US" sz="2400" b="1" dirty="0" err="1" smtClean="0">
                <a:solidFill>
                  <a:srgbClr val="0099CC"/>
                </a:solidFill>
              </a:rPr>
              <a:t>PSM</a:t>
            </a:r>
            <a:r>
              <a:rPr lang="en-US" sz="2400" b="1" dirty="0" smtClean="0">
                <a:solidFill>
                  <a:srgbClr val="0099CC"/>
                </a:solidFill>
              </a:rPr>
              <a:t>) </a:t>
            </a:r>
            <a:r>
              <a:rPr lang="en-US" sz="2400" dirty="0" smtClean="0"/>
              <a:t>is an ANSI/ISO standard for embedding procedural programming functionality into SQL</a:t>
            </a:r>
          </a:p>
          <a:p>
            <a:pPr eaLnBrk="1" hangingPunct="1"/>
            <a:r>
              <a:rPr lang="en-US" sz="2400" dirty="0" smtClean="0"/>
              <a:t>Each DBMS product implements SQL/</a:t>
            </a:r>
            <a:r>
              <a:rPr lang="en-US" sz="2400" dirty="0" err="1" smtClean="0"/>
              <a:t>PSM</a:t>
            </a:r>
            <a:r>
              <a:rPr lang="en-US" sz="2400" dirty="0" smtClean="0"/>
              <a:t> in a different way, with some closer to the standard than others.</a:t>
            </a:r>
          </a:p>
          <a:p>
            <a:pPr lvl="1" eaLnBrk="1" hangingPunct="1"/>
            <a:r>
              <a:rPr lang="en-US" sz="2000" dirty="0" smtClean="0"/>
              <a:t>Microsoft SQL Server 2008 R2 calls its version </a:t>
            </a:r>
            <a:r>
              <a:rPr lang="en-US" sz="2000" b="1" dirty="0" smtClean="0">
                <a:solidFill>
                  <a:srgbClr val="0099CC"/>
                </a:solidFill>
              </a:rPr>
              <a:t>Transact-SQL (T-SQL)</a:t>
            </a:r>
            <a:r>
              <a:rPr lang="en-US" sz="2000" dirty="0" smtClean="0"/>
              <a:t>.</a:t>
            </a:r>
            <a:endParaRPr lang="en-US" sz="2000" b="1" dirty="0" smtClean="0">
              <a:solidFill>
                <a:srgbClr val="0099CC"/>
              </a:solidFill>
            </a:endParaRPr>
          </a:p>
          <a:p>
            <a:pPr lvl="1" eaLnBrk="1" hangingPunct="1"/>
            <a:r>
              <a:rPr lang="en-US" sz="2000" dirty="0" smtClean="0"/>
              <a:t>Oracle Database 11</a:t>
            </a:r>
            <a:r>
              <a:rPr lang="en-US" sz="2000" i="1" dirty="0" smtClean="0"/>
              <a:t>g</a:t>
            </a:r>
            <a:r>
              <a:rPr lang="en-US" sz="2000" dirty="0" smtClean="0"/>
              <a:t> calls its variant </a:t>
            </a:r>
            <a:r>
              <a:rPr lang="en-US" sz="2000" b="1" dirty="0" smtClean="0">
                <a:solidFill>
                  <a:srgbClr val="0099CC"/>
                </a:solidFill>
              </a:rPr>
              <a:t>Procedural Language/SQL (PL/SQL)</a:t>
            </a:r>
            <a:r>
              <a:rPr lang="en-US" sz="1400" dirty="0" smtClean="0"/>
              <a:t>.</a:t>
            </a:r>
            <a:endParaRPr lang="en-US" sz="1400" b="1" dirty="0" smtClean="0">
              <a:solidFill>
                <a:srgbClr val="0099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000" dirty="0" smtClean="0"/>
              <a:t>MySQL implements SQL/</a:t>
            </a:r>
            <a:r>
              <a:rPr lang="en-US" sz="2000" dirty="0" err="1" smtClean="0"/>
              <a:t>PSM</a:t>
            </a:r>
            <a:r>
              <a:rPr lang="en-US" sz="2000" dirty="0" smtClean="0"/>
              <a:t>, but has no special name for its variant of SQL.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 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99CC"/>
                </a:solidFill>
              </a:rPr>
              <a:t>user-defined function (stored function)</a:t>
            </a:r>
            <a:r>
              <a:rPr lang="en-US" sz="2400" dirty="0" smtClean="0"/>
              <a:t> is a stored set of SQL statements that: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i="1" dirty="0">
                <a:solidFill>
                  <a:srgbClr val="0099CC"/>
                </a:solidFill>
              </a:rPr>
              <a:t>called by name </a:t>
            </a:r>
            <a:r>
              <a:rPr lang="en-US" sz="2000" dirty="0"/>
              <a:t>from another SQL </a:t>
            </a:r>
            <a:r>
              <a:rPr lang="en-US" sz="2000" dirty="0" smtClean="0"/>
              <a:t>statement</a:t>
            </a:r>
            <a:endParaRPr lang="en-US" sz="2000" dirty="0"/>
          </a:p>
          <a:p>
            <a:pPr lvl="1"/>
            <a:r>
              <a:rPr lang="en-US" sz="2000" dirty="0" smtClean="0"/>
              <a:t>may </a:t>
            </a:r>
            <a:r>
              <a:rPr lang="en-US" sz="2000" dirty="0"/>
              <a:t>have </a:t>
            </a:r>
            <a:r>
              <a:rPr lang="en-US" sz="2000" i="1" dirty="0">
                <a:solidFill>
                  <a:srgbClr val="0099CC"/>
                </a:solidFill>
              </a:rPr>
              <a:t>input parameters </a:t>
            </a:r>
            <a:r>
              <a:rPr lang="en-US" sz="2000" dirty="0"/>
              <a:t>passed to it by the calling SQL statement, and</a:t>
            </a:r>
          </a:p>
          <a:p>
            <a:pPr lvl="1"/>
            <a:r>
              <a:rPr lang="en-US" sz="2000" i="1" dirty="0" smtClean="0">
                <a:solidFill>
                  <a:srgbClr val="0099CC"/>
                </a:solidFill>
              </a:rPr>
              <a:t>returns </a:t>
            </a:r>
            <a:r>
              <a:rPr lang="en-US" sz="2000" i="1" dirty="0">
                <a:solidFill>
                  <a:srgbClr val="0099CC"/>
                </a:solidFill>
              </a:rPr>
              <a:t>an output value </a:t>
            </a:r>
            <a:r>
              <a:rPr lang="en-US" sz="2000" dirty="0"/>
              <a:t>to the SQL statement </a:t>
            </a:r>
            <a:r>
              <a:rPr lang="en-US" sz="2000" dirty="0" smtClean="0"/>
              <a:t>that </a:t>
            </a:r>
            <a:r>
              <a:rPr lang="en-US" sz="2000" dirty="0"/>
              <a:t>called the function</a:t>
            </a:r>
            <a:r>
              <a:rPr lang="en-US" sz="2000" dirty="0" smtClean="0"/>
              <a:t>.</a:t>
            </a:r>
            <a:endParaRPr lang="en-US" sz="5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799"/>
            <a:ext cx="7924800" cy="1148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 II</a:t>
            </a:r>
            <a:br>
              <a:rPr lang="en-US" dirty="0" smtClean="0"/>
            </a:br>
            <a:r>
              <a:rPr lang="en-US" sz="3200" dirty="0" smtClean="0"/>
              <a:t>The </a:t>
            </a:r>
            <a:r>
              <a:rPr lang="en-US" sz="3200" i="1" dirty="0" err="1" smtClean="0"/>
              <a:t>NameConcatenation</a:t>
            </a:r>
            <a:r>
              <a:rPr lang="en-US" sz="3200" dirty="0" smtClean="0"/>
              <a:t>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7543800" cy="40269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 III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i="1" dirty="0" err="1" smtClean="0"/>
              <a:t>NameConcatenation</a:t>
            </a:r>
            <a:r>
              <a:rPr lang="en-US" sz="2800" dirty="0" smtClean="0"/>
              <a:t> Function</a:t>
            </a:r>
            <a:endParaRPr lang="en-US" dirty="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NameConcatenation</a:t>
            </a:r>
            <a:r>
              <a:rPr lang="en-US" dirty="0" smtClean="0"/>
              <a:t> function: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SELECT   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dbo.NameConcatenation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    AS </a:t>
            </a:r>
            <a:r>
              <a:rPr lang="en-US" sz="2000" b="1" dirty="0" err="1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AreaCode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PhoneNumber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Email</a:t>
            </a:r>
          </a:p>
          <a:p>
            <a:pPr marL="57150" indent="0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FROM 	    CUSTOMER</a:t>
            </a: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 eaLnBrk="1" hangingPunct="1"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US" sz="2000" b="1" dirty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None/>
              <a:defRPr/>
            </a:pP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</a:t>
            </a:r>
            <a:endParaRPr lang="en-US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33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User-Defined Functions IV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i="1" dirty="0" err="1" smtClean="0"/>
              <a:t>NameConcatenation</a:t>
            </a:r>
            <a:r>
              <a:rPr lang="en-US" sz="2800" dirty="0" smtClean="0"/>
              <a:t> Function</a:t>
            </a:r>
            <a:endParaRPr lang="en-US" dirty="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NameConcatenation</a:t>
            </a:r>
            <a:r>
              <a:rPr lang="en-US" dirty="0" smtClean="0"/>
              <a:t> function results: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lvl="1" eaLnBrk="1" hangingPunct="1">
              <a:buNone/>
              <a:defRPr/>
            </a:pPr>
            <a:endParaRPr lang="en-US" sz="2000" b="1" dirty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0099CC"/>
                </a:solidFill>
                <a:latin typeface="Courier New" pitchFamily="49" charset="0"/>
                <a:cs typeface="Courier New" pitchFamily="49" charset="0"/>
              </a:rPr>
              <a:t>			</a:t>
            </a:r>
            <a:endParaRPr lang="en-US" b="1" dirty="0" smtClean="0">
              <a:solidFill>
                <a:srgbClr val="0099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lvl="1" eaLnBrk="1" hangingPunct="1">
              <a:buFontTx/>
              <a:buNone/>
              <a:defRPr/>
            </a:pPr>
            <a:endParaRPr lang="en-US" sz="3200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0" y="2362200"/>
            <a:ext cx="7867100" cy="312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Triggers 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99CC"/>
                </a:solidFill>
              </a:rPr>
              <a:t>trigger</a:t>
            </a:r>
            <a:r>
              <a:rPr lang="en-US" sz="2400" dirty="0" smtClean="0"/>
              <a:t> is a stored program that is executed by the DBMS whenever a specified event occurs on a specified table or view.</a:t>
            </a:r>
          </a:p>
          <a:p>
            <a:pPr eaLnBrk="1" hangingPunct="1">
              <a:defRPr/>
            </a:pPr>
            <a:r>
              <a:rPr lang="en-US" sz="2400" dirty="0" smtClean="0"/>
              <a:t>Three trigger types: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99CC"/>
                </a:solidFill>
              </a:rPr>
              <a:t>BEFORE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99CC"/>
                </a:solidFill>
              </a:rPr>
              <a:t> INSTEAD OF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99CC"/>
                </a:solidFill>
              </a:rPr>
              <a:t>AFTER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000" dirty="0" smtClean="0"/>
              <a:t>Each type can be declared for Insert, Update, and Delete.</a:t>
            </a:r>
          </a:p>
          <a:p>
            <a:pPr lvl="1" eaLnBrk="1" hangingPunct="1">
              <a:defRPr/>
            </a:pPr>
            <a:r>
              <a:rPr lang="en-US" sz="2000" dirty="0" smtClean="0"/>
              <a:t>Resulting in a total of nine trigger types.</a:t>
            </a:r>
          </a:p>
          <a:p>
            <a:pPr eaLnBrk="1" hangingPunct="1">
              <a:defRPr/>
            </a:pPr>
            <a:r>
              <a:rPr lang="en-US" sz="2400" dirty="0" smtClean="0"/>
              <a:t>Oracle supports all nine trigger types.</a:t>
            </a:r>
          </a:p>
          <a:p>
            <a:pPr eaLnBrk="1" hangingPunct="1">
              <a:defRPr/>
            </a:pPr>
            <a:r>
              <a:rPr lang="en-US" sz="2400" dirty="0" smtClean="0"/>
              <a:t>SQL Server supports six trigger types (INSTEAD OF and AFTER).</a:t>
            </a:r>
          </a:p>
          <a:p>
            <a:pPr eaLnBrk="1" hangingPunct="1">
              <a:defRPr/>
            </a:pPr>
            <a:r>
              <a:rPr lang="en-US" sz="2400" spc="-20" dirty="0" smtClean="0"/>
              <a:t>MySQL supports six trigger types (BEFORE and AFTER).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35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6863"/>
            <a:ext cx="6938963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Triggers II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Firing Triggers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When a trigger is fired, the DBMS supplies: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Old and new values for the update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New values for inserts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Old values for deletions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way the values </a:t>
            </a:r>
            <a:r>
              <a:rPr lang="en-US" sz="2800" dirty="0" smtClean="0"/>
              <a:t>that are </a:t>
            </a:r>
            <a:r>
              <a:rPr lang="en-US" sz="2800" dirty="0" smtClean="0"/>
              <a:t>supplied depends on the DBMS product.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Trigger applications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Providing default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Enforcing data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Updating views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Performing referential integrity actions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37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49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458F31E9-9E98-415B-ABD9-21AF52C68E79}" type="slidenum">
              <a:rPr lang="en-US" smtClean="0"/>
              <a:pPr/>
              <a:t>38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381000"/>
            <a:ext cx="757396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458F31E9-9E98-415B-ABD9-21AF52C68E79}" type="slidenum">
              <a:rPr lang="en-US" smtClean="0"/>
              <a:pPr/>
              <a:t>39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SQL SQL/PSM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 smtClean="0">
                <a:solidFill>
                  <a:srgbClr val="00B0F0"/>
                </a:solidFill>
              </a:rPr>
              <a:t>Transaction </a:t>
            </a:r>
            <a:r>
              <a:rPr lang="en-US" b="1" dirty="0">
                <a:solidFill>
                  <a:srgbClr val="00B0F0"/>
                </a:solidFill>
              </a:rPr>
              <a:t>control language (TCL)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to mark transaction boundaries and control transaction behavior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rgbClr val="00B0F0"/>
                </a:solidFill>
              </a:rPr>
              <a:t>Data control language (DCL)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Used to grant (or revoke) database permissions to (from) users and groups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4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Stored Procedures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99CC"/>
                </a:solidFill>
              </a:rPr>
              <a:t>stored procedure </a:t>
            </a:r>
            <a:r>
              <a:rPr lang="en-US" sz="2400" dirty="0" smtClean="0"/>
              <a:t>is a program that is stored within the database and is compiled when used.</a:t>
            </a:r>
          </a:p>
          <a:p>
            <a:pPr lvl="1" eaLnBrk="1" hangingPunct="1"/>
            <a:r>
              <a:rPr lang="en-US" sz="2000" dirty="0" smtClean="0"/>
              <a:t>In Oracle, it can be written in PL/SQL or Java.</a:t>
            </a:r>
          </a:p>
          <a:p>
            <a:pPr lvl="1" eaLnBrk="1" hangingPunct="1"/>
            <a:r>
              <a:rPr lang="en-US" sz="2000" dirty="0" smtClean="0"/>
              <a:t>In SQL Server, it can be written in TRANSACT-SQL.</a:t>
            </a:r>
          </a:p>
          <a:p>
            <a:pPr eaLnBrk="1" hangingPunct="1"/>
            <a:r>
              <a:rPr lang="en-US" sz="2400" dirty="0" smtClean="0"/>
              <a:t>Stored procedures can receive input parameters and they can return results.</a:t>
            </a:r>
          </a:p>
          <a:p>
            <a:pPr eaLnBrk="1" hangingPunct="1"/>
            <a:r>
              <a:rPr lang="en-US" sz="2400" dirty="0" smtClean="0"/>
              <a:t>Stored procedures can be called from:</a:t>
            </a:r>
          </a:p>
          <a:p>
            <a:pPr lvl="1" eaLnBrk="1" hangingPunct="1"/>
            <a:r>
              <a:rPr lang="en-US" sz="2000" dirty="0" smtClean="0"/>
              <a:t>Programs written in standard languages, e.g., Java, C#.</a:t>
            </a:r>
          </a:p>
          <a:p>
            <a:pPr lvl="1" eaLnBrk="1" hangingPunct="1"/>
            <a:r>
              <a:rPr lang="en-US" sz="2000" dirty="0" smtClean="0"/>
              <a:t>Scripting languages, e.g., JavaScript, VBScript.</a:t>
            </a:r>
          </a:p>
          <a:p>
            <a:pPr lvl="1" eaLnBrk="1" hangingPunct="1"/>
            <a:r>
              <a:rPr lang="en-US" sz="2000" dirty="0" smtClean="0"/>
              <a:t>SQL command prompt, e.g., SQL Plus, Query Analyzer.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40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Stored Procedure Advantages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Greater security as stored procedures are always stored on the database server</a:t>
            </a:r>
          </a:p>
          <a:p>
            <a:pPr eaLnBrk="1" hangingPunct="1"/>
            <a:r>
              <a:rPr lang="en-US" sz="2800" dirty="0" smtClean="0"/>
              <a:t>Decreased network traffic</a:t>
            </a:r>
          </a:p>
          <a:p>
            <a:pPr eaLnBrk="1" hangingPunct="1"/>
            <a:r>
              <a:rPr lang="en-US" sz="2800" dirty="0" smtClean="0"/>
              <a:t>SQL can be optimized by the DBMS compiler</a:t>
            </a:r>
          </a:p>
          <a:p>
            <a:pPr eaLnBrk="1" hangingPunct="1"/>
            <a:r>
              <a:rPr lang="en-US" sz="2800" dirty="0" smtClean="0"/>
              <a:t>Code sharing resulting in:</a:t>
            </a:r>
          </a:p>
          <a:p>
            <a:pPr lvl="1" eaLnBrk="1" hangingPunct="1"/>
            <a:r>
              <a:rPr lang="en-US" sz="2400" dirty="0" smtClean="0"/>
              <a:t>Less work</a:t>
            </a:r>
          </a:p>
          <a:p>
            <a:pPr lvl="1" eaLnBrk="1" hangingPunct="1"/>
            <a:r>
              <a:rPr lang="en-US" sz="2400" dirty="0" smtClean="0"/>
              <a:t>Standardized processing</a:t>
            </a:r>
          </a:p>
          <a:p>
            <a:pPr lvl="1" eaLnBrk="1" hangingPunct="1"/>
            <a:r>
              <a:rPr lang="en-US" sz="2400" dirty="0" smtClean="0"/>
              <a:t>Specialization among developers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41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Triggers vs. Stored Procedures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5486400" cy="45922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42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7 SQL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45" y="1503634"/>
            <a:ext cx="3971495" cy="47415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5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4127719"/>
            <a:ext cx="5867400" cy="1664704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</a:t>
            </a:r>
            <a:r>
              <a:rPr lang="en-US" dirty="0" smtClean="0"/>
              <a:t>TABLE</a:t>
            </a:r>
            <a:br>
              <a:rPr lang="en-US" dirty="0" smtClean="0"/>
            </a:br>
            <a:r>
              <a:rPr lang="en-US" dirty="0" smtClean="0"/>
              <a:t>(VRG Database)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2800" dirty="0" smtClean="0">
                <a:solidFill>
                  <a:srgbClr val="0099CC"/>
                </a:solidFill>
              </a:rPr>
              <a:t>CREATE TABLE </a:t>
            </a:r>
            <a:r>
              <a:rPr lang="en-US" sz="2800" dirty="0" smtClean="0"/>
              <a:t>statement is used for creating relations.</a:t>
            </a:r>
          </a:p>
          <a:p>
            <a:pPr eaLnBrk="1" hangingPunct="1"/>
            <a:r>
              <a:rPr lang="en-US" sz="2800" dirty="0" smtClean="0"/>
              <a:t>Each column is described with three parts: </a:t>
            </a:r>
            <a:r>
              <a:rPr lang="en-US" sz="2800" dirty="0" smtClean="0">
                <a:solidFill>
                  <a:srgbClr val="0099CC"/>
                </a:solidFill>
              </a:rPr>
              <a:t>column 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99CC"/>
                </a:solidFill>
              </a:rPr>
              <a:t>data type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0099CC"/>
                </a:solidFill>
              </a:rPr>
              <a:t>optional constraints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7621CEFD-2E20-43B8-90AE-2288D3C72D87}" type="slidenum">
              <a:rPr lang="en-US" smtClean="0"/>
              <a:pPr/>
              <a:t>6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Constraints can be defined within the CREATE TABLE statement, or they can be added to the table after it is created using the ALTER table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Five types of constraints: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0099CC"/>
                </a:solidFill>
              </a:rPr>
              <a:t>PRIMARY KEY </a:t>
            </a:r>
            <a:r>
              <a:rPr lang="en-US" sz="2400" dirty="0" smtClean="0"/>
              <a:t>may not have null values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0099CC"/>
                </a:solidFill>
              </a:rPr>
              <a:t>UNIQUE</a:t>
            </a:r>
            <a:r>
              <a:rPr lang="en-US" sz="2400" dirty="0" smtClean="0">
                <a:solidFill>
                  <a:srgbClr val="FF9900"/>
                </a:solidFill>
              </a:rPr>
              <a:t> </a:t>
            </a:r>
            <a:r>
              <a:rPr lang="en-US" sz="2400" dirty="0" smtClean="0"/>
              <a:t>may have null values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0099CC"/>
                </a:solidFill>
              </a:rPr>
              <a:t>NULL/NOT NULL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0099CC"/>
                </a:solidFill>
              </a:rPr>
              <a:t>FOREIGN KEY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 smtClean="0">
                <a:solidFill>
                  <a:srgbClr val="0099CC"/>
                </a:solidFill>
              </a:rPr>
              <a:t>CHECK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7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Relationships I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69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8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Relationships II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757363"/>
            <a:ext cx="74374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CST2355 – Database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7-</a:t>
            </a:r>
            <a:fld id="{9986268D-5304-469B-BEE6-DBE66B561B97}" type="slidenum">
              <a:rPr lang="en-US" smtClean="0"/>
              <a:pPr/>
              <a:t>9</a:t>
            </a:fld>
            <a:endParaRPr lang="en-US" smtClean="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1255</Words>
  <Application>Microsoft Office PowerPoint</Application>
  <PresentationFormat>On-screen Show (4:3)</PresentationFormat>
  <Paragraphs>321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Default Design</vt:lpstr>
      <vt:lpstr> David M. Kroenke and David J. Auer Database Processing Fundamentals, Design, and Implementation </vt:lpstr>
      <vt:lpstr>SQL Categories</vt:lpstr>
      <vt:lpstr>SQL DDL and DML</vt:lpstr>
      <vt:lpstr>SQL SQL/PSM</vt:lpstr>
      <vt:lpstr>Chapter 7 SQL Elements</vt:lpstr>
      <vt:lpstr>CREATE TABLE (VRG Database)</vt:lpstr>
      <vt:lpstr>Constraints</vt:lpstr>
      <vt:lpstr>Creating Relationships I</vt:lpstr>
      <vt:lpstr>Creating Relationships II</vt:lpstr>
      <vt:lpstr>Creating Relationships III</vt:lpstr>
      <vt:lpstr>Implementing Cardinalities</vt:lpstr>
      <vt:lpstr>Default Values and Data Constraints</vt:lpstr>
      <vt:lpstr>SQL for Constraints</vt:lpstr>
      <vt:lpstr>ALTER TABLE Statement</vt:lpstr>
      <vt:lpstr>Adding and Dropping Columns</vt:lpstr>
      <vt:lpstr>Adding and Dropping Constraints</vt:lpstr>
      <vt:lpstr>Removing Tables</vt:lpstr>
      <vt:lpstr>Removing Data Only</vt:lpstr>
      <vt:lpstr>SQL DML—INSERT</vt:lpstr>
      <vt:lpstr>SQL DML—UPDATE</vt:lpstr>
      <vt:lpstr>SQL DML—MERGE</vt:lpstr>
      <vt:lpstr>SQL DML—DELETE</vt:lpstr>
      <vt:lpstr>Using Aliases</vt:lpstr>
      <vt:lpstr>SQL Views</vt:lpstr>
      <vt:lpstr>SQL Views</vt:lpstr>
      <vt:lpstr>CREATE VIEW Command</vt:lpstr>
      <vt:lpstr>Updateable Views</vt:lpstr>
      <vt:lpstr>Embedding SQL in Program Code</vt:lpstr>
      <vt:lpstr>SQL Cursors in Program Code</vt:lpstr>
      <vt:lpstr>SQL/Persistent Stored Modules (SSL/PSM)</vt:lpstr>
      <vt:lpstr>User-Defined Functions I</vt:lpstr>
      <vt:lpstr>User-Defined Functions II The NameConcatenation Function</vt:lpstr>
      <vt:lpstr>User-Defined Functions III The NameConcatenation Function</vt:lpstr>
      <vt:lpstr>User-Defined Functions IV The NameConcatenation Function</vt:lpstr>
      <vt:lpstr>Triggers I</vt:lpstr>
      <vt:lpstr>Triggers II</vt:lpstr>
      <vt:lpstr>Firing Triggers</vt:lpstr>
      <vt:lpstr>PowerPoint Presentation</vt:lpstr>
      <vt:lpstr>PowerPoint Presentation</vt:lpstr>
      <vt:lpstr>Stored Procedures</vt:lpstr>
      <vt:lpstr>Stored Procedure Advantages</vt:lpstr>
      <vt:lpstr>Triggers vs. Stored Procedures</vt:lpstr>
    </vt:vector>
  </TitlesOfParts>
  <Company>Western 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Kroenke-Auer-DBP-e13-PP-Chapter07</dc:title>
  <dc:creator>David J. Auer</dc:creator>
  <cp:lastModifiedBy>Royr</cp:lastModifiedBy>
  <cp:revision>90</cp:revision>
  <dcterms:created xsi:type="dcterms:W3CDTF">2005-01-24T23:48:45Z</dcterms:created>
  <dcterms:modified xsi:type="dcterms:W3CDTF">2014-10-26T16:32:44Z</dcterms:modified>
</cp:coreProperties>
</file>