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95" r:id="rId2"/>
    <p:sldId id="260" r:id="rId3"/>
    <p:sldId id="261" r:id="rId4"/>
    <p:sldId id="257" r:id="rId5"/>
    <p:sldId id="301" r:id="rId6"/>
    <p:sldId id="262" r:id="rId7"/>
    <p:sldId id="302" r:id="rId8"/>
    <p:sldId id="265" r:id="rId9"/>
    <p:sldId id="264" r:id="rId10"/>
    <p:sldId id="263" r:id="rId11"/>
    <p:sldId id="267" r:id="rId12"/>
    <p:sldId id="305" r:id="rId13"/>
    <p:sldId id="268" r:id="rId14"/>
    <p:sldId id="269" r:id="rId15"/>
    <p:sldId id="266" r:id="rId16"/>
    <p:sldId id="272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75" r:id="rId27"/>
    <p:sldId id="284" r:id="rId28"/>
    <p:sldId id="292" r:id="rId29"/>
    <p:sldId id="294" r:id="rId30"/>
    <p:sldId id="286" r:id="rId31"/>
    <p:sldId id="287" r:id="rId32"/>
    <p:sldId id="290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9966"/>
    <a:srgbClr val="0099CC"/>
    <a:srgbClr val="00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7" autoAdjust="0"/>
    <p:restoredTop sz="94693" autoAdjust="0"/>
  </p:normalViewPr>
  <p:slideViewPr>
    <p:cSldViewPr>
      <p:cViewPr>
        <p:scale>
          <a:sx n="105" d="100"/>
          <a:sy n="105" d="100"/>
        </p:scale>
        <p:origin x="10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2A1521-2AFD-4EF9-A3C7-5E7D716311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71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42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83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97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56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61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79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07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17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63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851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9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74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49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393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99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714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8391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068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37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234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70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09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2964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861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01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676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174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910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6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71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88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8-</a:t>
            </a:r>
            <a:fld id="{55808DCF-4CCB-4374-BF99-3FCE1821184B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2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8-</a:t>
            </a:r>
            <a:fld id="{DCC1AE96-FD7D-459C-A4DD-A7B5B0F0F713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6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8-</a:t>
            </a:r>
            <a:fld id="{454EE82B-C6DD-4DAC-9FB7-8330AC4A7017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8-</a:t>
            </a:r>
            <a:fld id="{67E5CB67-EA94-4A43-A3F3-E97EE90F341D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0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8-</a:t>
            </a:r>
            <a:fld id="{2CCDA438-3D2C-45CF-AB02-AFF7A80CF6C6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0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8-</a:t>
            </a:r>
            <a:fld id="{EE3E86C3-3036-460D-927C-49D1D7918766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8-</a:t>
            </a:r>
            <a:fld id="{0544DD40-54A6-4701-B00A-4EC1623C9D7F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8-</a:t>
            </a:r>
            <a:fld id="{3FCF4311-B4A5-4B01-81B6-41922140DD23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1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8-</a:t>
            </a:r>
            <a:fld id="{216BC54F-DA0A-4D3A-8E7A-E0C04837F00F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9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8-</a:t>
            </a:r>
            <a:fld id="{04E543A7-6E2D-4BBA-B668-EC599CBEEFE5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9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8-</a:t>
            </a:r>
            <a:fld id="{1A11C95D-9EFA-4EE7-BAFD-10415CF36634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9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41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C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CC"/>
                </a:solidFill>
              </a:defRPr>
            </a:lvl1pPr>
          </a:lstStyle>
          <a:p>
            <a:r>
              <a:rPr lang="en-US" dirty="0" smtClean="0"/>
              <a:t>8-</a:t>
            </a:r>
            <a:fld id="{014ECE98-2414-4282-B5AB-D817B91A18E1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2362200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>
                <a:latin typeface="Calibri" pitchFamily="34" charset="0"/>
                <a:cs typeface="Calibri" pitchFamily="34" charset="0"/>
              </a:rPr>
              <a:t>David M.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Kroenke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 and David J. Auer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Database </a:t>
            </a:r>
            <a:r>
              <a:rPr lang="en-US" sz="4000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Processing</a:t>
            </a:r>
            <a:r>
              <a:rPr lang="en-US" sz="4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itchFamily="34" charset="0"/>
                <a:cs typeface="Calibri" pitchFamily="34" charset="0"/>
              </a:rPr>
              <a:t>Fundamentals, Design, and Implementation</a:t>
            </a:r>
            <a:r>
              <a:rPr lang="en-US" sz="4000" dirty="0" smtClean="0">
                <a:solidFill>
                  <a:srgbClr val="B3B3B3"/>
                </a:solidFill>
              </a:rPr>
              <a:t/>
            </a:r>
            <a:br>
              <a:rPr lang="en-US" sz="4000" dirty="0" smtClean="0">
                <a:solidFill>
                  <a:srgbClr val="B3B3B3"/>
                </a:solidFill>
              </a:rPr>
            </a:br>
            <a:endParaRPr lang="en-US" sz="4000" dirty="0" smtClean="0"/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3276600" y="2438400"/>
            <a:ext cx="5867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sz="1000" b="1" dirty="0">
              <a:solidFill>
                <a:srgbClr val="3399FF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3600" b="1" dirty="0">
                <a:solidFill>
                  <a:srgbClr val="3399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Eight: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6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Redesign</a:t>
            </a:r>
            <a:endParaRPr lang="en-US" sz="4000" b="1" dirty="0">
              <a:solidFill>
                <a:srgbClr val="0000CC"/>
              </a:solidFill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57200" y="1524000"/>
            <a:ext cx="8001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3200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2362200"/>
            <a:ext cx="9144000" cy="15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6170613"/>
            <a:ext cx="9144000" cy="158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3" y="2458723"/>
            <a:ext cx="3481524" cy="229447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Checking Functional Dependencies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Here is the code to check the previous functional dependency using EXISTS: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solidFill>
                <a:srgbClr val="0066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66FF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SELECT 	E1.Department, E1.BudgetCode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  FROM 	EMPLOYEE E1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  WHERE 	EXISTS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	(SELECT *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	 FROM   EMPLOYEE E2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	 WHERE  E1.Department = E2.Department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	    AND E1.BudgetCode &lt;&gt; E2.BudgetCode);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10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Double NOT EXISTS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following code determines the name of any ARTIST that is of interest to every CUSTOMER: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66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SELECT   A.Name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FROM     ARTIST AS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WHERE    NOT EXISTS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     (SELECT  C.CustomerID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      FROM    CUSTOMER C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      WHERE   NOT EXISTS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        (SELECT  CI.CustomerID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  	         FROM    CUSTOMER_artist_int CI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         WHERE   C.CustomerID =     				    CI.CustomerID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	      AND  A.ArtistID =        				    CI.ArtistID));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11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NOT EXISTS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Using 3 tables:</a:t>
            </a:r>
          </a:p>
          <a:p>
            <a:pPr lvl="1"/>
            <a:r>
              <a:rPr lang="en-CA" sz="2000" dirty="0" smtClean="0"/>
              <a:t>Artist (A), Customer (C), </a:t>
            </a:r>
            <a:r>
              <a:rPr lang="en-CA" sz="2000" dirty="0" err="1" smtClean="0"/>
              <a:t>Customer_artist_int</a:t>
            </a:r>
            <a:r>
              <a:rPr lang="en-CA" sz="2000" dirty="0" smtClean="0"/>
              <a:t> (CI)</a:t>
            </a:r>
          </a:p>
          <a:p>
            <a:r>
              <a:rPr lang="en-CA" sz="2800" dirty="0" smtClean="0"/>
              <a:t>2</a:t>
            </a:r>
            <a:r>
              <a:rPr lang="en-CA" sz="2800" baseline="30000" dirty="0" smtClean="0"/>
              <a:t>nd</a:t>
            </a:r>
            <a:r>
              <a:rPr lang="en-CA" sz="2800" dirty="0" smtClean="0"/>
              <a:t> sub-query:</a:t>
            </a:r>
          </a:p>
          <a:p>
            <a:pPr lvl="1"/>
            <a:r>
              <a:rPr lang="en-CA" sz="2000" dirty="0" smtClean="0"/>
              <a:t>Select customers from CI who have interest in a particular artist</a:t>
            </a:r>
          </a:p>
          <a:p>
            <a:r>
              <a:rPr lang="en-CA" sz="2800" dirty="0" smtClean="0"/>
              <a:t>1</a:t>
            </a:r>
            <a:r>
              <a:rPr lang="en-CA" sz="2800" baseline="30000" dirty="0" smtClean="0"/>
              <a:t>st</a:t>
            </a:r>
            <a:r>
              <a:rPr lang="en-CA" sz="2800" dirty="0" smtClean="0"/>
              <a:t> sub-query:</a:t>
            </a:r>
          </a:p>
          <a:p>
            <a:pPr lvl="1"/>
            <a:r>
              <a:rPr lang="en-CA" sz="2000" dirty="0" smtClean="0"/>
              <a:t>Select customers from C which do not </a:t>
            </a:r>
            <a:r>
              <a:rPr lang="en-CA" sz="2000" dirty="0"/>
              <a:t>have interest in a particular </a:t>
            </a:r>
            <a:r>
              <a:rPr lang="en-CA" sz="2000" dirty="0" smtClean="0"/>
              <a:t>artist (those not existing in results from 2</a:t>
            </a:r>
            <a:r>
              <a:rPr lang="en-CA" sz="2000" baseline="30000" dirty="0" smtClean="0"/>
              <a:t>nd</a:t>
            </a:r>
            <a:r>
              <a:rPr lang="en-CA" sz="2000" dirty="0" smtClean="0"/>
              <a:t> sub-query)</a:t>
            </a:r>
          </a:p>
          <a:p>
            <a:r>
              <a:rPr lang="en-CA" sz="2800" dirty="0" smtClean="0"/>
              <a:t>Main query:</a:t>
            </a:r>
          </a:p>
          <a:p>
            <a:pPr lvl="1"/>
            <a:r>
              <a:rPr lang="en-CA" sz="2000" dirty="0" smtClean="0"/>
              <a:t>select artist from A (those not existing in results from 1</a:t>
            </a:r>
            <a:r>
              <a:rPr lang="en-CA" sz="2000" baseline="30000" dirty="0" smtClean="0"/>
              <a:t>st</a:t>
            </a:r>
            <a:r>
              <a:rPr lang="en-CA" sz="2000" dirty="0" smtClean="0"/>
              <a:t> sub-query)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CST2355 – Database Systems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12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38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Redesign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Three principles for database redesign: </a:t>
            </a:r>
          </a:p>
          <a:p>
            <a:pPr lvl="1" eaLnBrk="1" hangingPunct="1"/>
            <a:r>
              <a:rPr lang="en-US" sz="2400" smtClean="0"/>
              <a:t>Measure twice and cut once: </a:t>
            </a:r>
            <a:r>
              <a:rPr lang="en-US" sz="2400" b="1" smtClean="0">
                <a:solidFill>
                  <a:srgbClr val="0099CC"/>
                </a:solidFill>
              </a:rPr>
              <a:t>understand</a:t>
            </a:r>
            <a:r>
              <a:rPr lang="en-US" sz="2400" smtClean="0"/>
              <a:t> the current structure and contents of the database before making any structure changes.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Test</a:t>
            </a:r>
            <a:r>
              <a:rPr lang="en-US" sz="2400" smtClean="0"/>
              <a:t> the new changes on a test database before making real changes.</a:t>
            </a:r>
          </a:p>
          <a:p>
            <a:pPr lvl="1" eaLnBrk="1" hangingPunct="1"/>
            <a:r>
              <a:rPr lang="en-US" sz="2400" smtClean="0"/>
              <a:t>Create a complete </a:t>
            </a:r>
            <a:r>
              <a:rPr lang="en-US" sz="2400" b="1" smtClean="0">
                <a:solidFill>
                  <a:srgbClr val="0099CC"/>
                </a:solidFill>
              </a:rPr>
              <a:t>backup</a:t>
            </a:r>
            <a:r>
              <a:rPr lang="en-US" sz="2400" smtClean="0"/>
              <a:t> of the operational database before making any structure changes.</a:t>
            </a:r>
          </a:p>
          <a:p>
            <a:pPr eaLnBrk="1" hangingPunct="1"/>
            <a:r>
              <a:rPr lang="en-US" sz="2800" smtClean="0"/>
              <a:t>Technique: </a:t>
            </a:r>
            <a:r>
              <a:rPr lang="en-US" sz="2800" b="1" smtClean="0"/>
              <a:t>Reverse Engineering (RE)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13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Reverse Engineering (RE)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800" b="1" dirty="0" smtClean="0">
                <a:solidFill>
                  <a:srgbClr val="0066FF"/>
                </a:solidFill>
              </a:rPr>
              <a:t>Reverse engineering (RE)</a:t>
            </a:r>
            <a:r>
              <a:rPr lang="en-US" sz="2800" dirty="0" smtClean="0"/>
              <a:t> is the process of reading and producing a data model from </a:t>
            </a:r>
            <a:br>
              <a:rPr lang="en-US" sz="2800" dirty="0" smtClean="0"/>
            </a:br>
            <a:r>
              <a:rPr lang="en-US" sz="2800" dirty="0" smtClean="0"/>
              <a:t>a database schema. </a:t>
            </a:r>
          </a:p>
          <a:p>
            <a:pPr eaLnBrk="1" hangingPunct="1"/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0066FF"/>
                </a:solidFill>
              </a:rPr>
              <a:t>reverse engineered (RE) data model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</a:p>
          <a:p>
            <a:pPr lvl="1" eaLnBrk="1" hangingPunct="1"/>
            <a:r>
              <a:rPr lang="en-US" sz="2400" dirty="0" smtClean="0"/>
              <a:t>Provides a basis to begin the database redesign project.</a:t>
            </a:r>
          </a:p>
          <a:p>
            <a:pPr lvl="1" eaLnBrk="1" hangingPunct="1"/>
            <a:r>
              <a:rPr lang="en-US" sz="2400" dirty="0" smtClean="0"/>
              <a:t>Is neither truly a conceptual nor an internal schema as it has characteristics of both.</a:t>
            </a:r>
          </a:p>
          <a:p>
            <a:pPr lvl="1" eaLnBrk="1" hangingPunct="1"/>
            <a:r>
              <a:rPr lang="en-US" sz="2400" dirty="0" smtClean="0"/>
              <a:t>Should be carefully reviewed because it almost always has missing information.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14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64" y="1494296"/>
            <a:ext cx="7931936" cy="4709587"/>
          </a:xfrm>
          <a:prstGeom prst="rect">
            <a:avLst/>
          </a:prstGeom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Reverse Engineered Data Model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15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Dependency Graphs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800" b="1" smtClean="0">
                <a:solidFill>
                  <a:srgbClr val="0099CC"/>
                </a:solidFill>
              </a:rPr>
              <a:t>Dependency graphs</a:t>
            </a:r>
            <a:r>
              <a:rPr lang="en-US" sz="2800" smtClean="0">
                <a:solidFill>
                  <a:srgbClr val="0099CC"/>
                </a:solidFill>
              </a:rPr>
              <a:t> </a:t>
            </a:r>
            <a:r>
              <a:rPr lang="en-US" sz="2800" smtClean="0"/>
              <a:t>are diagrams used to portray the dependency of one element on another.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16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Composite Dependency Graph</a:t>
            </a:r>
            <a:br>
              <a:rPr lang="en-US" sz="4000" smtClean="0"/>
            </a:br>
            <a:r>
              <a:rPr lang="en-US" sz="4000" smtClean="0"/>
              <a:t>[Incomplete]</a:t>
            </a:r>
          </a:p>
        </p:txBody>
      </p:sp>
      <p:pic>
        <p:nvPicPr>
          <p:cNvPr id="27652" name="Picture 6" descr="C:\Users\Auer.WWU\Auer-Projects\Kroenke-Auer-Projects\Kroenke-Auer-DBP-e11\DBP-e11-Supplements\Images\Chapter08\Fig8-4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6063" y="1609725"/>
            <a:ext cx="6188075" cy="455295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17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Backup and Test Databases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Before making any changes to an operational database: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complete backup of the operational database should be made.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Any proposed changes should be thoroughly tested.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Three different copies of the database schema used in the redesign process: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small test database for initial 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large test database for secondary 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operational database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18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Redesign Changes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Changing tables and columns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Changing table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Adding and dropping table columns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Changing data type or 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Adding and dropping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Changing relationships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Changing cardinalities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Adding and deleting relationships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Adding and removing relationships for denormalization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19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Need for Database Redesign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Database redesign</a:t>
            </a:r>
            <a:r>
              <a:rPr lang="en-US" sz="2400" smtClean="0">
                <a:solidFill>
                  <a:srgbClr val="0099CC"/>
                </a:solidFill>
              </a:rPr>
              <a:t> </a:t>
            </a:r>
            <a:r>
              <a:rPr lang="en-US" sz="2400" smtClean="0"/>
              <a:t>is necessary:</a:t>
            </a:r>
          </a:p>
          <a:p>
            <a:pPr lvl="1" eaLnBrk="1" hangingPunct="1"/>
            <a:r>
              <a:rPr lang="en-US" sz="2000" smtClean="0"/>
              <a:t>To fix mistakes made during the initial database design.</a:t>
            </a:r>
          </a:p>
          <a:p>
            <a:pPr lvl="1" eaLnBrk="1" hangingPunct="1"/>
            <a:r>
              <a:rPr lang="en-US" sz="2000" smtClean="0"/>
              <a:t>To adapt the database to changes in system requirements.</a:t>
            </a:r>
          </a:p>
          <a:p>
            <a:pPr eaLnBrk="1" hangingPunct="1"/>
            <a:r>
              <a:rPr lang="en-US" sz="2400" smtClean="0"/>
              <a:t>Because information systems and organizations create each other, a new information system will cause changes in systems requirements:</a:t>
            </a:r>
          </a:p>
          <a:p>
            <a:pPr lvl="1" eaLnBrk="1" hangingPunct="1"/>
            <a:r>
              <a:rPr lang="en-US" sz="2000" smtClean="0"/>
              <a:t>When a new system is installed, users can behave in new ways.</a:t>
            </a:r>
          </a:p>
          <a:p>
            <a:pPr lvl="1" eaLnBrk="1" hangingPunct="1"/>
            <a:r>
              <a:rPr lang="en-US" sz="2000" smtClean="0"/>
              <a:t>As the users behave in the new ways, they will want changes to the system to accommodate their new behaviors.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2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Changing Table Names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Although SQL or DBMS specific commands exist, there is no good command to change a table name except in the most simple cases.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table needs to be re-created under the new name, tested, and the old table is dropped.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Changing a table name has a surprising number of potential consequences.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Therefore, using views defined as table aliases is more appropriate.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Only views that define the aliases would need to be changed when the source table name is changed.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20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Columns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400" smtClean="0"/>
              <a:t>To add NULL columns to a table: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66FF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ALTER TABLE WORK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ADD COLUMN DateCreated Date NULL;</a:t>
            </a:r>
          </a:p>
          <a:p>
            <a:pPr eaLnBrk="1" hangingPunct="1"/>
            <a:r>
              <a:rPr lang="en-US" sz="2400" smtClean="0"/>
              <a:t>Other column constraints, e.g., DEFAULT or UNIQUE, may be included with the column definition.</a:t>
            </a:r>
          </a:p>
          <a:p>
            <a:pPr eaLnBrk="1" hangingPunct="1"/>
            <a:r>
              <a:rPr lang="en-US" sz="2400" smtClean="0"/>
              <a:t>Newly added DEFAULT constraint will be applied to only new rows, existing rows will have null values.</a:t>
            </a:r>
          </a:p>
          <a:p>
            <a:pPr eaLnBrk="1" hangingPunct="1"/>
            <a:r>
              <a:rPr lang="en-US" sz="2400" smtClean="0"/>
              <a:t>Three steps to add a NOT NULL column:</a:t>
            </a:r>
          </a:p>
          <a:p>
            <a:pPr lvl="1" eaLnBrk="1" hangingPunct="1"/>
            <a:r>
              <a:rPr lang="en-US" sz="2000" smtClean="0"/>
              <a:t>Add the column as NULL.</a:t>
            </a:r>
          </a:p>
          <a:p>
            <a:pPr lvl="1" eaLnBrk="1" hangingPunct="1"/>
            <a:r>
              <a:rPr lang="en-US" sz="2000" smtClean="0"/>
              <a:t>Add data to every row.</a:t>
            </a:r>
          </a:p>
          <a:p>
            <a:pPr lvl="1" eaLnBrk="1" hangingPunct="1"/>
            <a:r>
              <a:rPr lang="en-US" sz="2000" smtClean="0"/>
              <a:t>Alter the column constraint to NOT NULL.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21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Dropping Columns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To drop nonkey columns: 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ALTER TABLE WORK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DROP COLUMN DateCreated;</a:t>
            </a:r>
          </a:p>
          <a:p>
            <a:pPr eaLnBrk="1" hangingPunct="1"/>
            <a:r>
              <a:rPr lang="en-US" sz="2800" smtClean="0"/>
              <a:t>To drop a foreign key column, the foreign key constraint must first be dropped.</a:t>
            </a:r>
          </a:p>
          <a:p>
            <a:pPr eaLnBrk="1" hangingPunct="1"/>
            <a:r>
              <a:rPr lang="en-US" sz="2800" smtClean="0"/>
              <a:t>To drop the primary key, all foreign keys using the primary key must first be dropped; followed by dropping the primary key constraint.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22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Changing Data Type or Constraints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Use the </a:t>
            </a:r>
            <a:r>
              <a:rPr lang="en-US" sz="2800" b="1" smtClean="0">
                <a:solidFill>
                  <a:srgbClr val="0099CC"/>
                </a:solidFill>
              </a:rPr>
              <a:t>ALTER TABLE ALTER COLUMN</a:t>
            </a:r>
            <a:r>
              <a:rPr lang="en-US" sz="2800" smtClean="0">
                <a:solidFill>
                  <a:srgbClr val="0099CC"/>
                </a:solidFill>
              </a:rPr>
              <a:t> </a:t>
            </a:r>
            <a:r>
              <a:rPr lang="en-US" sz="2800" smtClean="0"/>
              <a:t>to change data types and constraints.</a:t>
            </a:r>
          </a:p>
          <a:p>
            <a:pPr eaLnBrk="1" hangingPunct="1"/>
            <a:r>
              <a:rPr lang="en-US" sz="2800" smtClean="0"/>
              <a:t>For some changes, data will be lost or the DBMS may refuse the change.</a:t>
            </a:r>
          </a:p>
          <a:p>
            <a:pPr eaLnBrk="1" hangingPunct="1"/>
            <a:r>
              <a:rPr lang="en-US" sz="2800" smtClean="0"/>
              <a:t>To change a constraint from NULL to NOT NULL, all rows must have a value first.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23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Changing Data Type or Constraints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Converting more specific data type, e.g., date, money, and numeric, to char or varchar will usually succeed.</a:t>
            </a:r>
          </a:p>
          <a:p>
            <a:pPr lvl="1" eaLnBrk="1" hangingPunct="1"/>
            <a:r>
              <a:rPr lang="en-US" sz="2400" smtClean="0"/>
              <a:t>Changing a data type from char or varchar to a more specific type can be a problem.</a:t>
            </a:r>
          </a:p>
          <a:p>
            <a:pPr eaLnBrk="1" hangingPunct="1"/>
            <a:r>
              <a:rPr lang="en-US" sz="2800" smtClean="0"/>
              <a:t>Example: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ALTER TABLE ARTIST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   ALTER COLUMN Birthdate Numeric (4,0) NULL;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24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and Dropping Constraints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Use the </a:t>
            </a:r>
            <a:r>
              <a:rPr lang="en-US" sz="2800" b="1" smtClean="0">
                <a:solidFill>
                  <a:srgbClr val="0099CC"/>
                </a:solidFill>
              </a:rPr>
              <a:t>ALTER TABLE ADD (DROP) CONSTRAINT</a:t>
            </a:r>
            <a:r>
              <a:rPr lang="en-US" sz="2800" smtClean="0">
                <a:solidFill>
                  <a:srgbClr val="0099CC"/>
                </a:solidFill>
              </a:rPr>
              <a:t> </a:t>
            </a:r>
            <a:r>
              <a:rPr lang="en-US" sz="2800" smtClean="0"/>
              <a:t>to add (remove) constraints</a:t>
            </a:r>
          </a:p>
          <a:p>
            <a:pPr eaLnBrk="1" hangingPunct="1"/>
            <a:r>
              <a:rPr lang="en-US" sz="2800" smtClean="0"/>
              <a:t>Example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ALTER TABLE ARTIST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   ADD CONSTRAINT NumericBirthYearCheck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	 CHECK (Birthdate &gt; 1900 and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		  Birthdate &lt; 2100);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25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Changing Minimum Cardinalities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On the parent side: </a:t>
            </a:r>
          </a:p>
          <a:p>
            <a:pPr lvl="1" eaLnBrk="1" hangingPunct="1"/>
            <a:r>
              <a:rPr lang="en-US" sz="2400" smtClean="0"/>
              <a:t>To change from zero to one, change the foreign key constraint from NULL to NOT NULL.</a:t>
            </a:r>
          </a:p>
          <a:p>
            <a:pPr lvl="2" eaLnBrk="1" hangingPunct="1"/>
            <a:r>
              <a:rPr lang="en-US" sz="2000" smtClean="0"/>
              <a:t>Can only be done if all the rows in the table have a value.</a:t>
            </a:r>
          </a:p>
          <a:p>
            <a:pPr lvl="1" eaLnBrk="1" hangingPunct="1"/>
            <a:r>
              <a:rPr lang="en-US" sz="2400" smtClean="0"/>
              <a:t>To change from one to zero, change the foreign key constraint from NOT NULL to NULL.</a:t>
            </a:r>
          </a:p>
          <a:p>
            <a:pPr eaLnBrk="1" hangingPunct="1"/>
            <a:r>
              <a:rPr lang="en-US" sz="2800" smtClean="0"/>
              <a:t>On the child side: </a:t>
            </a:r>
          </a:p>
          <a:p>
            <a:pPr lvl="1" eaLnBrk="1" hangingPunct="1"/>
            <a:r>
              <a:rPr lang="en-US" sz="2400" smtClean="0"/>
              <a:t>Add (to change from zero to one) or drop (to change from one to zero) triggers that enforce the constraint.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26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Changing Maximum Cardinalities: 1:1 to 1:N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the foreign key is in the correct table, remove the unique constraint on the foreign key column.</a:t>
            </a:r>
          </a:p>
          <a:p>
            <a:pPr eaLnBrk="1" hangingPunct="1"/>
            <a:r>
              <a:rPr lang="en-US" smtClean="0"/>
              <a:t>If the foreign key is in the wrong table, move the foreign key to the correct table and do not place a unique constraint on that table.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27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Changing Maximum Cardinalities:</a:t>
            </a:r>
            <a:br>
              <a:rPr lang="en-US" sz="4000" smtClean="0"/>
            </a:br>
            <a:r>
              <a:rPr lang="en-US" sz="4000" smtClean="0"/>
              <a:t>1:N to N:M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 a new intersection table and move the key and foreign key values to the intersection 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28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Changing Maximum Cardinalities:</a:t>
            </a:r>
            <a:br>
              <a:rPr lang="en-US" sz="4000" smtClean="0"/>
            </a:br>
            <a:r>
              <a:rPr lang="en-US" sz="4000" smtClean="0"/>
              <a:t>1:N to N:M Example</a:t>
            </a:r>
          </a:p>
        </p:txBody>
      </p:sp>
      <p:pic>
        <p:nvPicPr>
          <p:cNvPr id="409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685925"/>
            <a:ext cx="8053387" cy="414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29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Correlated Subqueries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</a:t>
            </a:r>
            <a:r>
              <a:rPr lang="en-US" sz="2800" b="1" smtClean="0">
                <a:solidFill>
                  <a:srgbClr val="0099CC"/>
                </a:solidFill>
              </a:rPr>
              <a:t>correlated subquery</a:t>
            </a:r>
            <a:r>
              <a:rPr lang="en-US" sz="2800" smtClean="0">
                <a:solidFill>
                  <a:srgbClr val="0099CC"/>
                </a:solidFill>
              </a:rPr>
              <a:t> </a:t>
            </a:r>
            <a:r>
              <a:rPr lang="en-US" sz="2800" smtClean="0"/>
              <a:t>looks similar to a regular subquery.</a:t>
            </a:r>
          </a:p>
          <a:p>
            <a:pPr eaLnBrk="1" hangingPunct="1"/>
            <a:r>
              <a:rPr lang="en-US" sz="2800" smtClean="0"/>
              <a:t>A regular subquery can be processed from the bottom up.</a:t>
            </a:r>
          </a:p>
          <a:p>
            <a:pPr eaLnBrk="1" hangingPunct="1"/>
            <a:r>
              <a:rPr lang="en-US" sz="2800" smtClean="0"/>
              <a:t>For a correlated subquery, the processing is nested, i.e., a row from an upper query statement is used in comparison with rows in a lower-level query.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3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Reducing Cardinalities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Reducing cardinalities may result in data loss.</a:t>
            </a:r>
          </a:p>
          <a:p>
            <a:pPr eaLnBrk="1" hangingPunct="1"/>
            <a:r>
              <a:rPr lang="en-US" sz="2800" smtClean="0"/>
              <a:t>Reducing N:M to 1:N:</a:t>
            </a:r>
          </a:p>
          <a:p>
            <a:pPr lvl="1" eaLnBrk="1" hangingPunct="1"/>
            <a:r>
              <a:rPr lang="en-US" sz="2400" smtClean="0"/>
              <a:t>Create a foreign key in the parent table and move one value from the intersection table into that foreign key.</a:t>
            </a:r>
          </a:p>
          <a:p>
            <a:pPr eaLnBrk="1" hangingPunct="1"/>
            <a:r>
              <a:rPr lang="en-US" sz="2800" smtClean="0"/>
              <a:t>Reducing 1:N to 1:1:</a:t>
            </a:r>
          </a:p>
          <a:p>
            <a:pPr lvl="1" eaLnBrk="1" hangingPunct="1"/>
            <a:r>
              <a:rPr lang="en-US" sz="2400" smtClean="0"/>
              <a:t>Remove any duplicates in the foreign key and then set a uniqueness constraint on that key.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30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and Deleting Relationships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Adding new tables and relationships:</a:t>
            </a:r>
          </a:p>
          <a:p>
            <a:pPr lvl="1" eaLnBrk="1" hangingPunct="1"/>
            <a:r>
              <a:rPr lang="en-US" sz="2400" smtClean="0"/>
              <a:t>Add the tables and relationships using CREATE TABLE statements with FOREIGN KEY constraints.</a:t>
            </a:r>
          </a:p>
          <a:p>
            <a:pPr lvl="1" eaLnBrk="1" hangingPunct="1"/>
            <a:r>
              <a:rPr lang="en-US" sz="2400" smtClean="0"/>
              <a:t>If an existing table has a child relationship to the new table, add a FOREIGN KEY constraint using the existing table.</a:t>
            </a:r>
          </a:p>
          <a:p>
            <a:pPr eaLnBrk="1" hangingPunct="1"/>
            <a:r>
              <a:rPr lang="en-US" sz="2800" smtClean="0"/>
              <a:t>Deleting relationships and tables:</a:t>
            </a:r>
          </a:p>
          <a:p>
            <a:pPr lvl="1" eaLnBrk="1" hangingPunct="1"/>
            <a:r>
              <a:rPr lang="en-US" sz="2400" smtClean="0"/>
              <a:t>Drop the foreign key constraints and then drop the tables.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31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Forward Engineering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800" b="1" smtClean="0">
                <a:solidFill>
                  <a:srgbClr val="0099CC"/>
                </a:solidFill>
              </a:rPr>
              <a:t>Forward engineering</a:t>
            </a:r>
            <a:r>
              <a:rPr lang="en-US" sz="2800" smtClean="0">
                <a:solidFill>
                  <a:srgbClr val="0099CC"/>
                </a:solidFill>
              </a:rPr>
              <a:t> </a:t>
            </a:r>
            <a:r>
              <a:rPr lang="en-US" sz="2800" smtClean="0"/>
              <a:t>is the process of applying data model changes to an existing database.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Results of forward engineering should be tested before using it on an operational database.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Some tools will show the SQL that will execute during the forward engineering process: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so, that SQL should be carefully reviewed.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32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Non-Correlated Subquery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We used the following type of subquery in Chapter 2.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It contains two separate tables in the levels of the query.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ARTIST in the </a:t>
            </a:r>
            <a:r>
              <a:rPr lang="en-US" sz="2000" i="1" smtClean="0"/>
              <a:t>top level query</a:t>
            </a: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WORK in the </a:t>
            </a:r>
            <a:r>
              <a:rPr lang="en-US" sz="2000" i="1" smtClean="0"/>
              <a:t>subquery</a:t>
            </a: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066FF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SELECT	A.Name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  FROM	ARTIST 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  WHERE	A.ArtistID 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    (SELECT	 W.ArtistID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     FROM		 WORK W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     WHERE 	 W.Title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			   ‘Blue Interior‘);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>
              <a:solidFill>
                <a:srgbClr val="0099C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4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/>
          <a:lstStyle/>
          <a:p>
            <a:pPr eaLnBrk="1" hangingPunct="1"/>
            <a:r>
              <a:rPr lang="en-US" dirty="0" smtClean="0"/>
              <a:t>Non-Correlated </a:t>
            </a:r>
            <a:r>
              <a:rPr lang="en-US" dirty="0" err="1" smtClean="0"/>
              <a:t>Subquery</a:t>
            </a:r>
            <a:r>
              <a:rPr lang="en-US" dirty="0" smtClean="0"/>
              <a:t>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190" y="2209800"/>
            <a:ext cx="3047619" cy="76190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5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Correlated Subquery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following is a correlated subquery.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It contains the same tables in </a:t>
            </a:r>
            <a:r>
              <a:rPr lang="en-US" sz="2400" i="1" smtClean="0"/>
              <a:t>both</a:t>
            </a:r>
            <a:r>
              <a:rPr lang="en-US" sz="2400" smtClean="0"/>
              <a:t> levels of the query.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066FF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SELECT 	W1.Title, W1.Copy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  FROM	WORK W1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  WHERE 	W1.Title  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 		    (SELECT 	W2.Title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     FROM 		WORK W2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     WHERE  	W1.Title = W2.Title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        AND	W1.WorkID &lt;&gt; W2.WorkID);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6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Correlated </a:t>
            </a:r>
            <a:r>
              <a:rPr lang="en-US" dirty="0" err="1" smtClean="0"/>
              <a:t>Subquery</a:t>
            </a:r>
            <a:r>
              <a:rPr lang="en-US" dirty="0" smtClean="0"/>
              <a:t>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905" y="1600200"/>
            <a:ext cx="3876190" cy="437142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7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Checking Functional Dependencies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following correlated subquery can be used to check for any rows that violate the functional dependency.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		</a:t>
            </a:r>
            <a:r>
              <a:rPr lang="en-US" sz="2000" b="1" smtClean="0">
                <a:solidFill>
                  <a:srgbClr val="0099CC"/>
                </a:solidFill>
              </a:rPr>
              <a:t>Department </a:t>
            </a:r>
            <a:r>
              <a:rPr lang="en-US" sz="2000" b="1" smtClean="0">
                <a:solidFill>
                  <a:srgbClr val="0099CC"/>
                </a:solidFill>
                <a:sym typeface="Wingdings" panose="05000000000000000000" pitchFamily="2" charset="2"/>
              </a:rPr>
              <a:t> BudgetCode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solidFill>
                <a:srgbClr val="0066FF"/>
              </a:solidFill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66FF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SELECT 	E1.Department, E1.BudgetCode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  FROM 	EMPLOYEE E1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  WHERE 	E1.Department IN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	(SELECT 	E2.Department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	 FROM 	EMPLOYEE E2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	 WHERE 	E1.Department = 						    E2.Department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		AND 	E1.BudgetCode &lt;&gt; 						    E2.BudgetCode);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8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EXISTS and NOT EXISTS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800" b="1" smtClean="0">
                <a:solidFill>
                  <a:srgbClr val="0099CC"/>
                </a:solidFill>
              </a:rPr>
              <a:t>EXISTS</a:t>
            </a:r>
            <a:r>
              <a:rPr lang="en-US" sz="2800" smtClean="0"/>
              <a:t> and </a:t>
            </a:r>
            <a:r>
              <a:rPr lang="en-US" sz="2800" b="1" smtClean="0">
                <a:solidFill>
                  <a:srgbClr val="0099CC"/>
                </a:solidFill>
              </a:rPr>
              <a:t>NOT EXISTS</a:t>
            </a:r>
            <a:r>
              <a:rPr lang="en-US" sz="2800" smtClean="0">
                <a:solidFill>
                  <a:srgbClr val="0099CC"/>
                </a:solidFill>
              </a:rPr>
              <a:t> </a:t>
            </a:r>
            <a:r>
              <a:rPr lang="en-US" sz="2800" smtClean="0"/>
              <a:t>are specialized forms of correlated subqueries.</a:t>
            </a:r>
          </a:p>
          <a:p>
            <a:pPr lvl="1" eaLnBrk="1" hangingPunct="1"/>
            <a:r>
              <a:rPr lang="en-US" sz="2400" smtClean="0"/>
              <a:t>An EXISTS condition is true if any row in the subquery meets the specified conditions.</a:t>
            </a:r>
          </a:p>
          <a:p>
            <a:pPr lvl="1" eaLnBrk="1" hangingPunct="1"/>
            <a:r>
              <a:rPr lang="en-US" sz="2400" smtClean="0"/>
              <a:t>A NOT EXISTS condition is true only if all rows in the subquery do not meet the specified condition.</a:t>
            </a:r>
          </a:p>
          <a:p>
            <a:pPr eaLnBrk="1" hangingPunct="1"/>
            <a:r>
              <a:rPr lang="en-US" sz="2800" smtClean="0"/>
              <a:t>The use of a </a:t>
            </a:r>
            <a:r>
              <a:rPr lang="en-US" sz="2800" b="1" smtClean="0">
                <a:solidFill>
                  <a:srgbClr val="0099CC"/>
                </a:solidFill>
              </a:rPr>
              <a:t>double NOT EXISTS</a:t>
            </a:r>
            <a:r>
              <a:rPr lang="en-US" sz="2800" smtClean="0">
                <a:solidFill>
                  <a:srgbClr val="0099CC"/>
                </a:solidFill>
              </a:rPr>
              <a:t> </a:t>
            </a:r>
            <a:r>
              <a:rPr lang="en-US" sz="2800" smtClean="0"/>
              <a:t>can be used to find rows that have some specified condition to every row of a table.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E5CB67-EA94-4A43-A3F3-E97EE90F341D}" type="slidenum">
              <a:rPr lang="en-US" smtClean="0"/>
              <a:pPr/>
              <a:t>9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1373</Words>
  <Application>Microsoft Office PowerPoint</Application>
  <PresentationFormat>On-screen Show (4:3)</PresentationFormat>
  <Paragraphs>253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Wingdings</vt:lpstr>
      <vt:lpstr>Default Design</vt:lpstr>
      <vt:lpstr> David M. Kroenke and David J. Auer Database Processing Fundamentals, Design, and Implementation </vt:lpstr>
      <vt:lpstr>Need for Database Redesign</vt:lpstr>
      <vt:lpstr>Correlated Subqueries</vt:lpstr>
      <vt:lpstr>Non-Correlated Subquery</vt:lpstr>
      <vt:lpstr>Non-Correlated Subquery Results</vt:lpstr>
      <vt:lpstr>Correlated Subquery</vt:lpstr>
      <vt:lpstr>Correlated Subquery Results</vt:lpstr>
      <vt:lpstr>Checking Functional Dependencies</vt:lpstr>
      <vt:lpstr>EXISTS and NOT EXISTS</vt:lpstr>
      <vt:lpstr>Checking Functional Dependencies</vt:lpstr>
      <vt:lpstr>Double NOT EXISTS</vt:lpstr>
      <vt:lpstr>Double NOT EXISTS</vt:lpstr>
      <vt:lpstr>Database Redesign</vt:lpstr>
      <vt:lpstr>Reverse Engineering (RE)</vt:lpstr>
      <vt:lpstr>Reverse Engineered Data Model</vt:lpstr>
      <vt:lpstr>Dependency Graphs</vt:lpstr>
      <vt:lpstr>Composite Dependency Graph [Incomplete]</vt:lpstr>
      <vt:lpstr>Database Backup and Test Databases</vt:lpstr>
      <vt:lpstr>Database Redesign Changes</vt:lpstr>
      <vt:lpstr>Changing Table Names</vt:lpstr>
      <vt:lpstr>Adding Columns</vt:lpstr>
      <vt:lpstr>Dropping Columns </vt:lpstr>
      <vt:lpstr>Changing Data Type or Constraints</vt:lpstr>
      <vt:lpstr>Changing Data Type or Constraints</vt:lpstr>
      <vt:lpstr>Adding and Dropping Constraints</vt:lpstr>
      <vt:lpstr>Changing Minimum Cardinalities</vt:lpstr>
      <vt:lpstr>Changing Maximum Cardinalities: 1:1 to 1:N</vt:lpstr>
      <vt:lpstr>Changing Maximum Cardinalities: 1:N to N:M</vt:lpstr>
      <vt:lpstr>Changing Maximum Cardinalities: 1:N to N:M Example</vt:lpstr>
      <vt:lpstr>Reducing Cardinalities </vt:lpstr>
      <vt:lpstr>Adding and Deleting Relationships</vt:lpstr>
      <vt:lpstr>Forward Engineering</vt:lpstr>
    </vt:vector>
  </TitlesOfParts>
  <Company>Western Washington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Kroenke-Auer-DBP-e13-PPT-Chapter08</dc:title>
  <dc:creator>David J. Auer</dc:creator>
  <cp:lastModifiedBy>Royr</cp:lastModifiedBy>
  <cp:revision>66</cp:revision>
  <dcterms:created xsi:type="dcterms:W3CDTF">2005-01-24T23:48:45Z</dcterms:created>
  <dcterms:modified xsi:type="dcterms:W3CDTF">2014-11-02T16:09:21Z</dcterms:modified>
</cp:coreProperties>
</file>