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07" r:id="rId2"/>
    <p:sldId id="260" r:id="rId3"/>
    <p:sldId id="261" r:id="rId4"/>
    <p:sldId id="314" r:id="rId5"/>
    <p:sldId id="263" r:id="rId6"/>
    <p:sldId id="264" r:id="rId7"/>
    <p:sldId id="267" r:id="rId8"/>
    <p:sldId id="270" r:id="rId9"/>
    <p:sldId id="271" r:id="rId10"/>
    <p:sldId id="269" r:id="rId11"/>
    <p:sldId id="272" r:id="rId12"/>
    <p:sldId id="274" r:id="rId13"/>
    <p:sldId id="275" r:id="rId14"/>
    <p:sldId id="273" r:id="rId15"/>
    <p:sldId id="278" r:id="rId16"/>
    <p:sldId id="276" r:id="rId17"/>
    <p:sldId id="277" r:id="rId18"/>
    <p:sldId id="280" r:id="rId19"/>
    <p:sldId id="281" r:id="rId20"/>
    <p:sldId id="283" r:id="rId21"/>
    <p:sldId id="284" r:id="rId22"/>
    <p:sldId id="285" r:id="rId23"/>
    <p:sldId id="282" r:id="rId24"/>
    <p:sldId id="320" r:id="rId25"/>
    <p:sldId id="286" r:id="rId26"/>
    <p:sldId id="289" r:id="rId27"/>
    <p:sldId id="287" r:id="rId28"/>
    <p:sldId id="288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4" r:id="rId39"/>
    <p:sldId id="279" r:id="rId40"/>
    <p:sldId id="301" r:id="rId41"/>
    <p:sldId id="305" r:id="rId42"/>
    <p:sldId id="30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339966"/>
    <a:srgbClr val="0099CC"/>
    <a:srgbClr val="0066FF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4660"/>
  </p:normalViewPr>
  <p:slideViewPr>
    <p:cSldViewPr>
      <p:cViewPr varScale="1">
        <p:scale>
          <a:sx n="91" d="100"/>
          <a:sy n="91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247FD3-6C1D-4CC0-BC8F-B8910A43A6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6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97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54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81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410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90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02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85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377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56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53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3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98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604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366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04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2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436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53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611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034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6646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511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72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050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27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26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547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3866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348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860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274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24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7330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085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301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46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54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97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30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80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18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6C528B60-2178-4B2E-9303-6588CB5475B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23C5C346-EB25-4850-91DA-9F4D246ABF0A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63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20169417-8600-46E4-9F32-027B4E6C7DFB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18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943600" cy="476250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01A6C3FC-3D11-40A7-971F-36F56074DE3B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74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10A00118-B76E-4A84-9314-1FDB2C5824C1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21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56B89D4F-6286-4E20-9004-803A91502A93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49B01434-474A-466E-93BD-2AC279802BC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2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661110F6-5680-4F90-97B9-E969AB808ACA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76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FA4DE28B-A57C-4F67-BE83-AE7E062D2481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3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9F5BB7D3-40CC-4E52-B7B9-6F6D9735E476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2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3650F902-5838-4BB7-9B0D-18E3F289459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CE0388ED-5E7C-4398-AA67-10BE11217E2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75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9-</a:t>
            </a:r>
            <a:fld id="{79EE2DBB-7AE8-441D-BF18-2D73AB35159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  <a:solidFill>
            <a:srgbClr val="0000CC"/>
          </a:solidFill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40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en-US" sz="4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rgbClr val="B3B3B3"/>
                </a:solidFill>
              </a:rPr>
              <a:t/>
            </a:r>
            <a:br>
              <a:rPr lang="en-US" sz="4000" dirty="0" smtClean="0">
                <a:solidFill>
                  <a:srgbClr val="B3B3B3"/>
                </a:solidFill>
              </a:rPr>
            </a:br>
            <a:endParaRPr lang="en-US" sz="4000" dirty="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276600" y="2438400"/>
            <a:ext cx="5867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Nine: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Multiuser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</a:t>
            </a:r>
          </a:p>
          <a:p>
            <a:pPr eaLnBrk="1" hangingPunct="1"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3" y="2458723"/>
            <a:ext cx="3481524" cy="22944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447800"/>
            <a:ext cx="5424487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Concurrent Processing</a:t>
            </a:r>
            <a:br>
              <a:rPr lang="en-US" sz="4000" smtClean="0"/>
            </a:br>
            <a:r>
              <a:rPr lang="en-US" sz="4000" smtClean="0"/>
              <a:t>with Explicit 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Serializable Transactions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Serializable transactions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refer to two transactions that run concurrently and generate results that are consistent with the results that would have occurred if they had run separately.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Two-phased locking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is one of the techniques used to achieve serializability.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Two-phased Locking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Two-phased locking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Transactions are allowed to obtain locks as necessary (</a:t>
            </a:r>
            <a:r>
              <a:rPr lang="en-US" sz="2400" b="1" smtClean="0">
                <a:solidFill>
                  <a:srgbClr val="0099CC"/>
                </a:solidFill>
              </a:rPr>
              <a:t>growing phase</a:t>
            </a:r>
            <a:r>
              <a:rPr lang="en-US" sz="240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Once the first lock is released (</a:t>
            </a:r>
            <a:r>
              <a:rPr lang="en-US" sz="2400" b="1" smtClean="0">
                <a:solidFill>
                  <a:srgbClr val="0099CC"/>
                </a:solidFill>
              </a:rPr>
              <a:t>shrinking phase</a:t>
            </a:r>
            <a:r>
              <a:rPr lang="en-US" sz="2400" smtClean="0"/>
              <a:t>), no other lock can be obtained.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special case of two-phased locking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Locks are obtained throughout the transaction.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lock is released until the COMMIT or ROLLBACK command is issued.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strategy is more restrictive but easier to implement than two-phase locking.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Deadlock</a:t>
            </a:r>
            <a:r>
              <a:rPr lang="en-US" sz="2400" smtClean="0"/>
              <a:t>, or the deadly embrace, occurs when two transactions are each waiting on a resource that the other transaction holds.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Preventing deadlock: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Allow users to issue all lock requests at one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Require all application programs to lock resources in the same order.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Breaking deadlock: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Almost every DBMS has algorithms for detecting deadlock.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deadlock occurs, DBMS aborts one of the transactions and rolls back partially completed 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103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Optimistic versus Pessimistic</a:t>
            </a:r>
            <a:br>
              <a:rPr lang="en-US" sz="4000" smtClean="0"/>
            </a:br>
            <a:r>
              <a:rPr lang="en-US" sz="4000" smtClean="0"/>
              <a:t>Locking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Optimistic locking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assumes that no transaction conflict will occur.</a:t>
            </a:r>
          </a:p>
          <a:p>
            <a:pPr lvl="1" eaLnBrk="1" hangingPunct="1"/>
            <a:r>
              <a:rPr lang="en-US" sz="2000" smtClean="0"/>
              <a:t>DBMS processes a transaction; checks whether conflict occurred:</a:t>
            </a:r>
          </a:p>
          <a:p>
            <a:pPr lvl="2" eaLnBrk="1" hangingPunct="1"/>
            <a:r>
              <a:rPr lang="en-US" sz="1800" smtClean="0"/>
              <a:t>If not, the transaction is finished.</a:t>
            </a:r>
          </a:p>
          <a:p>
            <a:pPr lvl="2" eaLnBrk="1" hangingPunct="1"/>
            <a:r>
              <a:rPr lang="en-US" sz="1800" smtClean="0"/>
              <a:t>If so, the transaction is repeated until there is no conflict.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Pessimistic locking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assumes that conflict will occur.</a:t>
            </a:r>
          </a:p>
          <a:p>
            <a:pPr lvl="1" eaLnBrk="1" hangingPunct="1"/>
            <a:r>
              <a:rPr lang="en-US" sz="2000" smtClean="0"/>
              <a:t>Locks are issued before transaction is processed, and then the locks are released.</a:t>
            </a:r>
          </a:p>
          <a:p>
            <a:pPr eaLnBrk="1" hangingPunct="1"/>
            <a:r>
              <a:rPr lang="en-US" sz="2400" smtClean="0"/>
              <a:t>Optimistic locking is preferred for the Internet and for many intranet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7611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Optimistic Locking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Pessimistic Locking</a:t>
            </a:r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33525"/>
            <a:ext cx="78168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Lock Characteristics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Most application programs do not explicitly declare locks due to its complication.</a:t>
            </a:r>
          </a:p>
          <a:p>
            <a:pPr eaLnBrk="1" hangingPunct="1"/>
            <a:r>
              <a:rPr lang="en-US" sz="2400" dirty="0" smtClean="0"/>
              <a:t>Instead, they mark </a:t>
            </a:r>
            <a:r>
              <a:rPr lang="en-US" sz="2400" b="1" dirty="0" smtClean="0">
                <a:solidFill>
                  <a:srgbClr val="0099CC"/>
                </a:solidFill>
              </a:rPr>
              <a:t>transaction boundaries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and declare locking behavior they want the DBMS to use.</a:t>
            </a:r>
          </a:p>
          <a:p>
            <a:pPr lvl="1" eaLnBrk="1" hangingPunct="1"/>
            <a:r>
              <a:rPr lang="en-US" sz="2000" dirty="0" smtClean="0"/>
              <a:t>Transaction boundary markers (syntax varies with DBMS):</a:t>
            </a:r>
          </a:p>
          <a:p>
            <a:pPr lvl="2" eaLnBrk="1" hangingPunct="1"/>
            <a:r>
              <a:rPr lang="en-US" sz="1600" dirty="0" smtClean="0"/>
              <a:t>BEGIN TRANSACTION</a:t>
            </a:r>
          </a:p>
          <a:p>
            <a:pPr lvl="2" eaLnBrk="1" hangingPunct="1"/>
            <a:r>
              <a:rPr lang="en-US" sz="1600" dirty="0" smtClean="0"/>
              <a:t>COMMIT TRANSACTION</a:t>
            </a:r>
          </a:p>
          <a:p>
            <a:pPr lvl="2" eaLnBrk="1" hangingPunct="1"/>
            <a:r>
              <a:rPr lang="en-US" sz="1600" dirty="0" smtClean="0"/>
              <a:t>ROLLBACK TRANSACTION</a:t>
            </a:r>
          </a:p>
          <a:p>
            <a:pPr eaLnBrk="1" hangingPunct="1"/>
            <a:r>
              <a:rPr lang="en-US" sz="2400" dirty="0" smtClean="0"/>
              <a:t>Advantage:</a:t>
            </a:r>
          </a:p>
          <a:p>
            <a:pPr lvl="1" eaLnBrk="1" hangingPunct="1"/>
            <a:r>
              <a:rPr lang="en-US" sz="2000" dirty="0" smtClean="0"/>
              <a:t>If  the locking behavior needs to be changed, only the lock declaration need be changed, not the application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715000" cy="48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Marking Transaction Boundaries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19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Administration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All large and small databases need database administration.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Data administration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refers to a function concerning all of an organization’s data assets.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Database administration (DBA)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refers to a person or office specific to a single database and its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ACID Transactions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Acronym </a:t>
            </a:r>
            <a:r>
              <a:rPr lang="en-US" sz="2800" b="1" smtClean="0">
                <a:solidFill>
                  <a:srgbClr val="0099CC"/>
                </a:solidFill>
              </a:rPr>
              <a:t>ACID</a:t>
            </a:r>
            <a:r>
              <a:rPr lang="en-US" sz="2800" smtClean="0"/>
              <a:t> transaction is one that is </a:t>
            </a:r>
            <a:r>
              <a:rPr lang="en-US" sz="2800" b="1" smtClean="0">
                <a:solidFill>
                  <a:srgbClr val="0099CC"/>
                </a:solidFill>
              </a:rPr>
              <a:t>A</a:t>
            </a:r>
            <a:r>
              <a:rPr lang="en-US" sz="2800" smtClean="0"/>
              <a:t>tomic, </a:t>
            </a:r>
            <a:r>
              <a:rPr lang="en-US" sz="2800" b="1" smtClean="0">
                <a:solidFill>
                  <a:srgbClr val="0099CC"/>
                </a:solidFill>
              </a:rPr>
              <a:t>C</a:t>
            </a:r>
            <a:r>
              <a:rPr lang="en-US" sz="2800" smtClean="0"/>
              <a:t>onsistent, </a:t>
            </a:r>
            <a:r>
              <a:rPr lang="en-US" sz="2800" b="1" smtClean="0">
                <a:solidFill>
                  <a:srgbClr val="0099CC"/>
                </a:solidFill>
              </a:rPr>
              <a:t>I</a:t>
            </a:r>
            <a:r>
              <a:rPr lang="en-US" sz="2800" smtClean="0"/>
              <a:t>solated, and </a:t>
            </a:r>
            <a:r>
              <a:rPr lang="en-US" sz="2800" b="1" smtClean="0">
                <a:solidFill>
                  <a:srgbClr val="0099CC"/>
                </a:solidFill>
              </a:rPr>
              <a:t>D</a:t>
            </a:r>
            <a:r>
              <a:rPr lang="en-US" sz="2800" smtClean="0"/>
              <a:t>urable.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Atomic</a:t>
            </a:r>
            <a:r>
              <a:rPr lang="en-US" sz="2800" smtClean="0"/>
              <a:t> means either all or none of the database actions occur.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Durable</a:t>
            </a:r>
            <a:r>
              <a:rPr lang="en-US" sz="2800" smtClean="0"/>
              <a:t> means database committed changes are permanent.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ACID Transactions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Consistency</a:t>
            </a:r>
            <a:r>
              <a:rPr lang="en-US" sz="2800" smtClean="0"/>
              <a:t> means either statement level or transaction level consistency.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Statement level consistency</a:t>
            </a:r>
            <a:r>
              <a:rPr lang="en-US" sz="2400" smtClean="0"/>
              <a:t>: each statement independently processes rows consistently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Transaction level consistency</a:t>
            </a:r>
            <a:r>
              <a:rPr lang="en-US" sz="2400" smtClean="0"/>
              <a:t>: all rows impacted by either of the SQL statements are protected from changes during the entire transaction</a:t>
            </a:r>
          </a:p>
          <a:p>
            <a:pPr lvl="2" eaLnBrk="1" hangingPunct="1"/>
            <a:r>
              <a:rPr lang="en-US" sz="2000" smtClean="0"/>
              <a:t>With transaction level consistency, a transaction may not see its own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ACID Transactions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Isolation</a:t>
            </a:r>
            <a:r>
              <a:rPr lang="en-US" sz="2800" smtClean="0"/>
              <a:t> means application programmers are able to declare the type of isolation level and to have the DBMS manage locks so as to achieve that level of isolation.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SQL-92 defines four </a:t>
            </a:r>
            <a:r>
              <a:rPr lang="en-US" sz="2800" b="1" smtClean="0">
                <a:solidFill>
                  <a:srgbClr val="0099CC"/>
                </a:solidFill>
              </a:rPr>
              <a:t>transaction isolation levels</a:t>
            </a:r>
            <a:r>
              <a:rPr lang="en-US" sz="2800" smtClean="0"/>
              <a:t>: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Read uncommitted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Read committed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Repeatable read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Serializable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Read Problems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964" y="1524000"/>
            <a:ext cx="8125636" cy="3429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Isolation Level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5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 Type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cursor</a:t>
            </a:r>
            <a:r>
              <a:rPr lang="en-US" sz="2400" smtClean="0"/>
              <a:t> is a pointer into a set of records.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can be defined using SELECT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Four cursor types: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000" b="1" smtClean="0">
                <a:solidFill>
                  <a:srgbClr val="0099CC"/>
                </a:solidFill>
              </a:rPr>
              <a:t>Forward only</a:t>
            </a:r>
            <a:r>
              <a:rPr lang="en-US" sz="2000" smtClean="0"/>
              <a:t>: the application can only move forward through the recordset.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Scrollable cursors can be scrolled forward and backward through the recordset.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1800" b="1" smtClean="0">
                <a:solidFill>
                  <a:srgbClr val="0099CC"/>
                </a:solidFill>
              </a:rPr>
              <a:t>Static</a:t>
            </a:r>
            <a:r>
              <a:rPr lang="en-US" sz="1800" smtClean="0"/>
              <a:t>: processes a snapshot of the relation that was taken when the cursor was opened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1800" b="1" smtClean="0">
                <a:solidFill>
                  <a:srgbClr val="0099CC"/>
                </a:solidFill>
              </a:rPr>
              <a:t>Keyset</a:t>
            </a:r>
            <a:r>
              <a:rPr lang="en-US" sz="1800" smtClean="0"/>
              <a:t>: combines some features of static cursors with some features of dynamic cursors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1800" b="1" smtClean="0">
                <a:solidFill>
                  <a:srgbClr val="0099CC"/>
                </a:solidFill>
              </a:rPr>
              <a:t>Dynamic</a:t>
            </a:r>
            <a:r>
              <a:rPr lang="en-US" sz="1800" smtClean="0"/>
              <a:t>: a fully featured cursor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Choosing appropriate isolation levels and cursor types is critical to database design.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048000" cy="5562600"/>
          </a:xfrm>
        </p:spPr>
        <p:txBody>
          <a:bodyPr/>
          <a:lstStyle/>
          <a:p>
            <a:pPr eaLnBrk="1" hangingPunct="1"/>
            <a:r>
              <a:rPr lang="en-US" smtClean="0"/>
              <a:t>Cursor Summary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0300" y="354013"/>
            <a:ext cx="50165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Security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Database security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ensures that only authorized users can perform authorized activities at authorized times.</a:t>
            </a:r>
          </a:p>
          <a:p>
            <a:pPr eaLnBrk="1" hangingPunct="1"/>
            <a:r>
              <a:rPr lang="en-US" sz="2800" smtClean="0"/>
              <a:t>Developing database security:</a:t>
            </a:r>
          </a:p>
          <a:p>
            <a:pPr lvl="1" eaLnBrk="1" hangingPunct="1"/>
            <a:r>
              <a:rPr lang="en-US" sz="2400" smtClean="0"/>
              <a:t>Determine users’ processing rights and responsibilities. </a:t>
            </a:r>
          </a:p>
          <a:p>
            <a:pPr lvl="1" eaLnBrk="1" hangingPunct="1"/>
            <a:r>
              <a:rPr lang="en-US" sz="2400" smtClean="0"/>
              <a:t>Enforce security requirements using security features from both DBMS and application programs.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Security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DBMS products provide security facilities. </a:t>
            </a:r>
          </a:p>
          <a:p>
            <a:pPr eaLnBrk="1" hangingPunct="1"/>
            <a:r>
              <a:rPr lang="en-US" sz="2400" dirty="0" smtClean="0"/>
              <a:t>They limit certain </a:t>
            </a:r>
            <a:r>
              <a:rPr lang="en-US" sz="2400" b="1" dirty="0" smtClean="0">
                <a:solidFill>
                  <a:srgbClr val="0099CC"/>
                </a:solidFill>
              </a:rPr>
              <a:t>actions</a:t>
            </a:r>
            <a:r>
              <a:rPr lang="en-US" sz="2400" dirty="0" smtClean="0"/>
              <a:t> on certain </a:t>
            </a:r>
            <a:r>
              <a:rPr lang="en-US" sz="2400" b="1" dirty="0" smtClean="0">
                <a:solidFill>
                  <a:srgbClr val="0099CC"/>
                </a:solidFill>
              </a:rPr>
              <a:t>objects</a:t>
            </a:r>
            <a:r>
              <a:rPr lang="en-US" sz="2400" dirty="0" smtClean="0"/>
              <a:t> to certain </a:t>
            </a:r>
            <a:r>
              <a:rPr lang="en-US" sz="2400" b="1" dirty="0" smtClean="0">
                <a:solidFill>
                  <a:srgbClr val="0099CC"/>
                </a:solidFill>
              </a:rPr>
              <a:t>users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99CC"/>
                </a:solidFill>
              </a:rPr>
              <a:t>groups</a:t>
            </a:r>
            <a:r>
              <a:rPr lang="en-US" sz="2400" b="1" dirty="0" smtClean="0">
                <a:solidFill>
                  <a:srgbClr val="0066FF"/>
                </a:solidFill>
              </a:rPr>
              <a:t> </a:t>
            </a:r>
            <a:r>
              <a:rPr lang="en-US" sz="2400" dirty="0" smtClean="0"/>
              <a:t>(also called </a:t>
            </a:r>
            <a:r>
              <a:rPr lang="en-US" sz="2400" b="1" dirty="0" smtClean="0">
                <a:solidFill>
                  <a:srgbClr val="0099CC"/>
                </a:solidFill>
              </a:rPr>
              <a:t>roles</a:t>
            </a:r>
            <a:r>
              <a:rPr lang="en-US" sz="2400" dirty="0" smtClean="0"/>
              <a:t>).</a:t>
            </a:r>
          </a:p>
          <a:p>
            <a:pPr eaLnBrk="1" hangingPunct="1"/>
            <a:r>
              <a:rPr lang="en-US" sz="2400" dirty="0" smtClean="0"/>
              <a:t>Almost all DBMS products use some form of username and password security.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Security Guidelines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Run DBMS behind a firewall, but plan as though the firewall has been breached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Apply the latest operating system and DBMS service packs and fixes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Use the least functionality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Support the fewest network protocols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Delete unnecessary or unused system stored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Disable default logins and guest users, if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Unless required, never allow all users to log on to the DBMS interactively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Protect the computer that runs the 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 user allowed to work at the computer that runs the 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DBMS computer physically secured behind locked doors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Access to the room containing the DBMS computer should be recorded in a 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29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524000"/>
            <a:ext cx="63055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Administration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Security Guidelines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Manage accounts and 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 a low privilege user account for the DBMS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Protect database accounts with strong 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Monitor failed login attempts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Frequently check group and role memberships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Audit accounts with null 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Assign accounts the lowest privileges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Limit DBA account privileges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Develop a security plan for preventing and detecting security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procedures for security emergencies and practice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Security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If DBMS security features are inadequate, additional security code could be written in application program.</a:t>
            </a:r>
          </a:p>
          <a:p>
            <a:pPr lvl="1" eaLnBrk="1" hangingPunct="1"/>
            <a:r>
              <a:rPr lang="en-US" sz="2000" smtClean="0"/>
              <a:t>Application security in Internet applications is often provided on the Web server computer.</a:t>
            </a:r>
          </a:p>
          <a:p>
            <a:pPr eaLnBrk="1" hangingPunct="1"/>
            <a:r>
              <a:rPr lang="en-US" sz="2400" smtClean="0"/>
              <a:t>However, you should use the DBMS security features first.</a:t>
            </a:r>
          </a:p>
          <a:p>
            <a:pPr lvl="1" eaLnBrk="1" hangingPunct="1"/>
            <a:r>
              <a:rPr lang="en-US" sz="2000" smtClean="0"/>
              <a:t>The closer the security enforcement is to the data, the less chance there is for infiltration.</a:t>
            </a:r>
          </a:p>
          <a:p>
            <a:pPr lvl="1" eaLnBrk="1" hangingPunct="1"/>
            <a:r>
              <a:rPr lang="en-US" sz="2000" smtClean="0"/>
              <a:t>DBMS security features are faster, cheaper, and probably result in higher quality results than developing your 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Injection Attack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/>
              <a:t>An </a:t>
            </a:r>
            <a:r>
              <a:rPr lang="en-US" sz="2400" b="1" smtClean="0">
                <a:solidFill>
                  <a:srgbClr val="0099CC"/>
                </a:solidFill>
              </a:rPr>
              <a:t>SQL injection attack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occurs when data from the user is used to modify an SQL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 input that can modify an SQL statement must be carefully edited to ensure that only valid input has been received and that no additional SQL syntax has been entered.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users are asked to enter their names into a Web form textbox: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input: Benjamin Franklin ' OR TRUE '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EMPLOYEE.Name = 'Benjamin Franklin' OR TRUE;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Result: every row of the EMPLOYEE table will be returned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Recovery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event of system failure, that database must be restored to a usable state as soon as possible.</a:t>
            </a:r>
          </a:p>
          <a:p>
            <a:pPr eaLnBrk="1" hangingPunct="1"/>
            <a:r>
              <a:rPr lang="en-US" smtClean="0"/>
              <a:t>Two recovery techniques: </a:t>
            </a:r>
          </a:p>
          <a:p>
            <a:pPr lvl="1" eaLnBrk="1" hangingPunct="1"/>
            <a:r>
              <a:rPr lang="en-US" smtClean="0"/>
              <a:t>Recovery via </a:t>
            </a:r>
            <a:r>
              <a:rPr lang="en-US" b="1" smtClean="0">
                <a:solidFill>
                  <a:srgbClr val="0099CC"/>
                </a:solidFill>
              </a:rPr>
              <a:t>reprocessing</a:t>
            </a:r>
          </a:p>
          <a:p>
            <a:pPr lvl="1" eaLnBrk="1" hangingPunct="1"/>
            <a:r>
              <a:rPr lang="en-US" smtClean="0"/>
              <a:t>Recovery via </a:t>
            </a:r>
            <a:r>
              <a:rPr lang="en-US" b="1" smtClean="0">
                <a:solidFill>
                  <a:srgbClr val="0099CC"/>
                </a:solidFill>
              </a:rPr>
              <a:t>rollback/rollforward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Recovery via Reprocessing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Recovery via reprocessing</a:t>
            </a:r>
            <a:r>
              <a:rPr lang="en-US" sz="2800" smtClean="0"/>
              <a:t>: the database goes back to a known point (database save) and reprocesses the workload from there.</a:t>
            </a:r>
          </a:p>
          <a:p>
            <a:pPr eaLnBrk="1" hangingPunct="1"/>
            <a:r>
              <a:rPr lang="en-US" sz="2800" smtClean="0"/>
              <a:t>Unfeasible strategy because:</a:t>
            </a:r>
          </a:p>
          <a:p>
            <a:pPr lvl="1" eaLnBrk="1" hangingPunct="1"/>
            <a:r>
              <a:rPr lang="en-US" sz="2400" smtClean="0"/>
              <a:t>The recovered system may never catch up if the computer is heavily scheduled.</a:t>
            </a:r>
          </a:p>
          <a:p>
            <a:pPr lvl="1" eaLnBrk="1" hangingPunct="1"/>
            <a:r>
              <a:rPr lang="en-US" sz="2400" smtClean="0"/>
              <a:t>Asynchronous events, although concurrent transactions, may cause different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Rollback/Rollforward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Recovery via rollback/rollforward: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Periodically save the database and keep a database change log since the save.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Database log contains records of the data changes in chronological order.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there is a failure, either rollback or rollforward is applied.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Rollback</a:t>
            </a:r>
            <a:r>
              <a:rPr lang="en-US" sz="2400" smtClean="0"/>
              <a:t>: undo the erroneous changes made to the database and reprocess valid transactions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Rollforward</a:t>
            </a:r>
            <a:r>
              <a:rPr lang="en-US" sz="2400" smtClean="0"/>
              <a:t>: restore database using saved data and valid transactions since the last save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Rollback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</a:rPr>
              <a:t>Before-image</a:t>
            </a:r>
            <a:r>
              <a:rPr lang="en-US" sz="2800" smtClean="0"/>
              <a:t>: a copy of every database record (or page) before it was changed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5632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87413" y="2757488"/>
            <a:ext cx="7216775" cy="33448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01A6C3FC-3D11-40A7-971F-36F56074DE3B}" type="slidenum">
              <a:rPr lang="en-US" smtClean="0"/>
              <a:pPr/>
              <a:t>36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Rollforward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</a:rPr>
              <a:t>After-image</a:t>
            </a:r>
            <a:r>
              <a:rPr lang="en-US" sz="2800" smtClean="0"/>
              <a:t>: a copy of every database record (or page) after it was changed</a:t>
            </a:r>
          </a:p>
        </p:txBody>
      </p:sp>
      <p:pic>
        <p:nvPicPr>
          <p:cNvPr id="5734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4400" y="2771775"/>
            <a:ext cx="7467600" cy="3422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01A6C3FC-3D11-40A7-971F-36F56074DE3B}" type="slidenum">
              <a:rPr lang="en-US" smtClean="0"/>
              <a:pPr/>
              <a:t>37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Checkpoint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checkpoint</a:t>
            </a:r>
            <a:r>
              <a:rPr lang="en-US" sz="2400" smtClean="0"/>
              <a:t> is a point of synchronization between the database and the transaction log.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DBMS refuses new requests, finishes processing outstanding requests, and writes its buffers to disk.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DBMS waits until the writing is successfully completed </a:t>
            </a:r>
            <a:r>
              <a:rPr lang="en-US" sz="2000" smtClean="0">
                <a:sym typeface="Wingdings" panose="05000000000000000000" pitchFamily="2" charset="2"/>
              </a:rPr>
              <a:t> </a:t>
            </a:r>
            <a:r>
              <a:rPr lang="en-US" sz="2000" smtClean="0"/>
              <a:t>the log and the database are synchronized.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Checkpoints speed up database recovery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Database can be recovered using after-images since the last checkpoint.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Checkpoint can be done several times per hour.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Most DBMS products automatically checkpoint themselves.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sz="4000" smtClean="0"/>
              <a:t>Database Recovery:</a:t>
            </a:r>
            <a:br>
              <a:rPr lang="en-US" sz="4000" smtClean="0"/>
            </a:br>
            <a:r>
              <a:rPr lang="en-US" sz="4000" smtClean="0"/>
              <a:t>A Processing Problem Occurs</a:t>
            </a:r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0363"/>
            <a:ext cx="8389938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39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DBA Responsibilities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800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Database Recovery:</a:t>
            </a:r>
            <a:br>
              <a:rPr lang="en-US" sz="4000" smtClean="0"/>
            </a:br>
            <a:r>
              <a:rPr lang="en-US" sz="4000" smtClean="0"/>
              <a:t> Recovery Processing</a:t>
            </a:r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932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40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smtClean="0"/>
              <a:t>Managing the DBMS:</a:t>
            </a:r>
            <a:br>
              <a:rPr lang="en-US" smtClean="0"/>
            </a:br>
            <a:r>
              <a:rPr lang="en-US" sz="2800" smtClean="0"/>
              <a:t>DBA’s Responsibilities</a:t>
            </a:r>
            <a:endParaRPr lang="en-US" smtClean="0"/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1325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41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Maintaining the Data Repository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DBA is responsible for maintaining the data repository.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Data repositories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are collections of metadata about users, databases, and its applications.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repository may be: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Virtual, as it is composed of metadata from many different sources: DBMS, code libraries, Webpage generation and editing tools,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integrated product from a CASE tool vendor or from other companies.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0099CC"/>
                </a:solidFill>
              </a:rPr>
              <a:t>Active</a:t>
            </a:r>
            <a:r>
              <a:rPr lang="en-US" sz="2000" smtClean="0"/>
              <a:t> –  part of the systems development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0099CC"/>
                </a:solidFill>
              </a:rPr>
              <a:t>Passive</a:t>
            </a:r>
            <a:r>
              <a:rPr lang="en-US" sz="2000" smtClean="0"/>
              <a:t> – documentation only made when someone has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best repositories are active, and they are part of the system development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42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Control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Concurrency control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ensures that one user’s work does not inappropriately influence another user’s work.</a:t>
            </a:r>
          </a:p>
          <a:p>
            <a:pPr lvl="1" eaLnBrk="1" hangingPunct="1"/>
            <a:r>
              <a:rPr lang="en-US" smtClean="0"/>
              <a:t>No single concurrency control technique is ideal for all circumstances.</a:t>
            </a:r>
          </a:p>
          <a:p>
            <a:pPr lvl="1" eaLnBrk="1" hangingPunct="1"/>
            <a:r>
              <a:rPr lang="en-US" smtClean="0"/>
              <a:t>Trade-offs need to be made between level of protection and throughput.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Atomic Transactions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99CC"/>
                </a:solidFill>
              </a:rPr>
              <a:t>transaction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rgbClr val="0099CC"/>
                </a:solidFill>
              </a:rPr>
              <a:t>logical unit of work (</a:t>
            </a:r>
            <a:r>
              <a:rPr lang="en-US" sz="2800" b="1" dirty="0" err="1" smtClean="0">
                <a:solidFill>
                  <a:srgbClr val="0099CC"/>
                </a:solidFill>
              </a:rPr>
              <a:t>LUW</a:t>
            </a:r>
            <a:r>
              <a:rPr lang="en-US" sz="2800" b="1" dirty="0" smtClean="0">
                <a:solidFill>
                  <a:srgbClr val="0099CC"/>
                </a:solidFill>
              </a:rPr>
              <a:t>)</a:t>
            </a:r>
            <a:r>
              <a:rPr lang="en-US" sz="2800" dirty="0" smtClean="0"/>
              <a:t>, is a series of actions taken against the database that occurs as an atomic unit:</a:t>
            </a:r>
          </a:p>
          <a:p>
            <a:pPr lvl="1" eaLnBrk="1" hangingPunct="1"/>
            <a:r>
              <a:rPr lang="en-US" sz="2400" dirty="0" smtClean="0"/>
              <a:t>Either all actions in a transaction occur or none of them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Concurrent Transaction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b="1" dirty="0" smtClean="0">
                <a:solidFill>
                  <a:srgbClr val="0099CC"/>
                </a:solidFill>
              </a:rPr>
              <a:t>Concurrent transactions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refer to two or more transactions that appear to users as they are being processed against a database at the same time.</a:t>
            </a:r>
          </a:p>
          <a:p>
            <a:pPr eaLnBrk="1" hangingPunct="1"/>
            <a:r>
              <a:rPr lang="en-US" sz="2400" dirty="0" smtClean="0"/>
              <a:t>In reality, CPU can execute only one instruction at a time.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Transactions are interleaved</a:t>
            </a:r>
            <a:r>
              <a:rPr lang="en-US" sz="2000" dirty="0" smtClean="0"/>
              <a:t>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dirty="0" smtClean="0"/>
              <a:t>The operating system quickly switches CPU services among tasks so that some portion of each of them is carried out in a given interval.</a:t>
            </a:r>
          </a:p>
          <a:p>
            <a:pPr eaLnBrk="1" hangingPunct="1"/>
            <a:r>
              <a:rPr lang="en-US" sz="2400" dirty="0" smtClean="0"/>
              <a:t>Concurrency problems are lost updates and inconsistent 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Locking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Resource locking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prevents multiple applications from obtaining copies of the same record when the record is about to be changed.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Lock Terminology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Implicit locks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are locks placed by the DBMS.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Explicit locks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are issued by the application program.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Lock granularity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refers to size of a locked resource:</a:t>
            </a:r>
          </a:p>
          <a:p>
            <a:pPr lvl="1" eaLnBrk="1" hangingPunct="1"/>
            <a:r>
              <a:rPr lang="en-US" sz="2000" smtClean="0"/>
              <a:t>Rows, page, table, and database level.</a:t>
            </a:r>
          </a:p>
          <a:p>
            <a:pPr eaLnBrk="1" hangingPunct="1"/>
            <a:r>
              <a:rPr lang="en-US" sz="2400" smtClean="0"/>
              <a:t>Large granularity is easy to manage but frequently causes conflicts.</a:t>
            </a:r>
          </a:p>
          <a:p>
            <a:pPr eaLnBrk="1" hangingPunct="1"/>
            <a:r>
              <a:rPr lang="en-US" sz="2400" smtClean="0"/>
              <a:t>Types of lock:</a:t>
            </a:r>
          </a:p>
          <a:p>
            <a:pPr lvl="1" eaLnBrk="1" hangingPunct="1"/>
            <a:r>
              <a:rPr lang="en-US" sz="2000" smtClean="0"/>
              <a:t>An </a:t>
            </a:r>
            <a:r>
              <a:rPr lang="en-US" sz="2000" b="1" smtClean="0">
                <a:solidFill>
                  <a:srgbClr val="0099CC"/>
                </a:solidFill>
              </a:rPr>
              <a:t>exclusive lock</a:t>
            </a:r>
            <a:r>
              <a:rPr lang="en-US" sz="2000" smtClean="0">
                <a:solidFill>
                  <a:srgbClr val="0099CC"/>
                </a:solidFill>
              </a:rPr>
              <a:t> </a:t>
            </a:r>
            <a:r>
              <a:rPr lang="en-US" sz="2000" smtClean="0"/>
              <a:t>prohibits other users from reading the locked resource.</a:t>
            </a:r>
          </a:p>
          <a:p>
            <a:pPr lvl="1" eaLnBrk="1" hangingPunct="1"/>
            <a:r>
              <a:rPr lang="en-US" sz="2000" smtClean="0"/>
              <a:t>A </a:t>
            </a:r>
            <a:r>
              <a:rPr lang="en-US" sz="2000" b="1" smtClean="0">
                <a:solidFill>
                  <a:srgbClr val="0099CC"/>
                </a:solidFill>
              </a:rPr>
              <a:t>shared lock</a:t>
            </a:r>
            <a:r>
              <a:rPr lang="en-US" sz="2000" smtClean="0">
                <a:solidFill>
                  <a:srgbClr val="0099CC"/>
                </a:solidFill>
              </a:rPr>
              <a:t> </a:t>
            </a:r>
            <a:r>
              <a:rPr lang="en-US" sz="2000" smtClean="0"/>
              <a:t>allows other users to read the locked resource, but they cannot update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10A00118-B76E-4A84-9314-1FDB2C5824C1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1966</Words>
  <Application>Microsoft Office PowerPoint</Application>
  <PresentationFormat>On-screen Show (4:3)</PresentationFormat>
  <Paragraphs>276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 David M. Kroenke and David J. Auer Database Processing Fundamentals, Design, and Implementation </vt:lpstr>
      <vt:lpstr>Database Administration</vt:lpstr>
      <vt:lpstr>Database Administration Tasks</vt:lpstr>
      <vt:lpstr>DBA Responsibilities</vt:lpstr>
      <vt:lpstr>Concurrency Control</vt:lpstr>
      <vt:lpstr>Atomic Transactions</vt:lpstr>
      <vt:lpstr>Concurrent Transaction</vt:lpstr>
      <vt:lpstr>Resource Locking</vt:lpstr>
      <vt:lpstr>Lock Terminology </vt:lpstr>
      <vt:lpstr>Concurrent Processing with Explicit Locks</vt:lpstr>
      <vt:lpstr>Serializable Transactions </vt:lpstr>
      <vt:lpstr>Two-phased Locking</vt:lpstr>
      <vt:lpstr>Deadlock </vt:lpstr>
      <vt:lpstr>Deadlock</vt:lpstr>
      <vt:lpstr>Optimistic versus Pessimistic Locking</vt:lpstr>
      <vt:lpstr>Optimistic Locking</vt:lpstr>
      <vt:lpstr>Pessimistic Locking</vt:lpstr>
      <vt:lpstr>Declaring Lock Characteristics</vt:lpstr>
      <vt:lpstr>Marking Transaction Boundaries</vt:lpstr>
      <vt:lpstr>ACID Transactions</vt:lpstr>
      <vt:lpstr>ACID Transactions</vt:lpstr>
      <vt:lpstr>ACID Transactions</vt:lpstr>
      <vt:lpstr>Data Read Problems Level</vt:lpstr>
      <vt:lpstr>Transaction Isolation Level</vt:lpstr>
      <vt:lpstr>Cursor Type</vt:lpstr>
      <vt:lpstr>Cursor Summary</vt:lpstr>
      <vt:lpstr>Database Security</vt:lpstr>
      <vt:lpstr>DBMS Security</vt:lpstr>
      <vt:lpstr>DBMS Security Guidelines</vt:lpstr>
      <vt:lpstr>DBMS Security Guidelines</vt:lpstr>
      <vt:lpstr>Application Security</vt:lpstr>
      <vt:lpstr>SQL Injection Attack</vt:lpstr>
      <vt:lpstr>Database Recovery</vt:lpstr>
      <vt:lpstr>Recovery via Reprocessing</vt:lpstr>
      <vt:lpstr>Rollback/Rollforward </vt:lpstr>
      <vt:lpstr>Rollback</vt:lpstr>
      <vt:lpstr>Rollforward</vt:lpstr>
      <vt:lpstr>Checkpoint</vt:lpstr>
      <vt:lpstr>Database Recovery: A Processing Problem Occurs</vt:lpstr>
      <vt:lpstr>Database Recovery:  Recovery Processing</vt:lpstr>
      <vt:lpstr>Managing the DBMS: DBA’s Responsibilities</vt:lpstr>
      <vt:lpstr>Maintaining the Data Repository</vt:lpstr>
    </vt:vector>
  </TitlesOfParts>
  <Company>Western 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Kroenke-Auer-DBP-e13-PPT-Chapter09</dc:title>
  <dc:creator>David J. Auer</dc:creator>
  <cp:lastModifiedBy>Mobile Computing Client</cp:lastModifiedBy>
  <cp:revision>78</cp:revision>
  <dcterms:created xsi:type="dcterms:W3CDTF">2005-01-24T23:48:45Z</dcterms:created>
  <dcterms:modified xsi:type="dcterms:W3CDTF">2014-11-08T14:05:53Z</dcterms:modified>
</cp:coreProperties>
</file>