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F4CE6-A5D4-4272-9610-76C42F73D1F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B61B9-9E2C-4D3E-9D77-6A19232F6B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0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56A9-5739-4589-0EB7-B36EFED01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36FF8-BEAE-B767-9B56-577718C28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74CAA-BE89-83F3-283C-AB543D72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090FE-81DA-46EC-8A18-33FAFED17F1F}" type="datetime1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92743-9231-9C89-A46D-032AC887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3CAAD-7B3F-983E-AB38-71456203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39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F664-21D7-C075-96D0-50D8BD02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E8F00-B703-81F0-2048-4AEC27303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BA5B-6EF0-5F02-AE5F-6EFF11C3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1CE4F-6D6F-42E0-87FF-2F15384466A5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67DE-A9E2-0090-45D3-2A632E66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CD42-86F2-7478-386E-ABAF4368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6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04C3B5-B046-3A92-547C-7787D936A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69C83-E2FC-2707-3E8D-FE1623616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7498-639B-D46E-33BB-A1606980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2A861-693B-4334-A121-0E13257A2428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96DD-2F50-A2B5-3F2D-2ECB3AD0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8C20-A03C-B221-244B-E33A68CF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9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F258-0D32-23AF-0982-4230F455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13C0-6DA3-696B-AAFE-94A56A17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428D-FF0F-AB4C-FAE1-8608FB9C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5B75-437D-41CA-A897-CE54C1EB4575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0617F-0432-6517-552A-C79B8F69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06F0-D887-A591-0D46-0AB2B5F9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8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390E-1F8F-9838-0B18-06EEE6A7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9D8B4-C582-1B94-5C28-D086349B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044E5-9A2D-859A-F35B-F8D10D1F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39A31-3887-4670-969D-13C5DFB0A602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83D4-6629-5B4D-732B-AA72FF36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0648-D499-D3E3-C4DF-8E9C0461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56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1FCC-20CE-168C-450D-9ABBFBBC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4676-E9A5-9025-5DD7-191AA37DA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6E9F9-A337-09EB-3928-F4583B4E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654C-BFA5-E62E-79E1-2E8D954D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A9D95-5285-4CAB-AA17-20FD46981191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0497F-BC86-F9A3-B8EE-15807F49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39A3A-0C9B-A85E-1A69-17813285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3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E182-B769-787E-9542-9EC97437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6458F-75FB-0843-D290-43A35B11C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CA9D0-59F4-C9D3-ADC8-3025B3585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A0649-9010-6705-A315-066FD4EA2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24E9C-3DFD-16CA-D1D8-F4539F527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059C5-8297-8ED2-DE83-0D9412A3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86A6-B140-4AC6-867E-21C51CE96F60}" type="datetime1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92AF5-13C2-61CC-B6F2-B6DD14E2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CDBC1-0465-DAAD-148A-C6949A4D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40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CC6A-60E5-1387-4321-8C7A2AFC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EDC35-E5EE-41CD-9046-49704DD7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97E3-87A0-4FD2-B682-48DE6D19B6DC}" type="datetime1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A2DC7-F4F3-4A1D-77F3-78830F92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0FE56-AEB1-7277-AC8D-36AB8F0C3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20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DF880D-4F6B-375C-09AA-2D7AE0D9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2988-CE2E-4C23-80C9-B623292488C7}" type="datetime1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C5514-9CA4-07BB-188F-E8513167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D8599-55FD-6162-6334-6401174D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7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A100-1A15-1DF8-AB8E-903FF800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5193-16C6-98F2-04B2-ED71C5C6C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609F1-CEC9-D433-2F26-361C5742C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BD4BA-5223-DD65-EB50-4B5AD77A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74BF8-DFA0-4BFD-8801-418ADBE511F5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FB3C7-7D36-31AD-6B30-F1CB81E8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1BCFD-EFC3-7E81-41C9-5F6EB9B6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74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74FF-87C1-2F20-7661-EBF265DF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B45F7-94C3-FE43-22BD-C64BC96D1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4407F-8166-6A5D-14D6-06D47647A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8085C-1C7B-F8CA-994A-B481A5ED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D96E-4ABF-42BA-8C96-430EEC40D9ED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08BF3-C548-82A1-5119-54B30C02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0F60C-E32C-2253-CF79-6E5C1689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5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836C4-988B-C604-34D9-0907C9DD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E9895-AB1C-B6BB-41AB-0A12DF050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2307-8DC4-F1BD-1398-3DA76A69C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DD742-32E7-499D-A4E3-0D20F4A14B21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E1E6F-B1B8-77EE-7EC2-558E51C93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FD11-B7E8-4233-BDD8-377C2B9A7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3FABE-504F-4381-8D56-8216948FB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24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976C-B7EC-EC11-11CB-B858FE3C69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Class, Object, and Encapsulation in C++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AEF0D-341D-E612-0CD2-80B740493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beginner’s guide to Object-Oriented Programming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487E7-D4EC-E7B0-516A-6E5ADE34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53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EF16-21F2-5E5B-105C-BA401AFC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790C50-2920-8C59-E407-1C29296F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14BF-3CC4-6B39-7CAA-DA3D56D9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9AC25-AB85-2066-7ED8-9C60E38B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a Class in C++?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class is a blueprint for creating objects.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defines properties (data members) and behaviors (member functions).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of a class as a blueprint for a house.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blueprint describes the structure, rooms, and features of the house, but it's not the house itself.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50B50-2C14-0FB0-6D13-4424B373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17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1B58-0F9C-5EFE-AC15-1B3A5998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Class in C++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6DC6E-91B4-CC86-3512-10898287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 of a Class: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ClassName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// Data Members</a:t>
            </a:r>
          </a:p>
          <a:p>
            <a:pPr marL="0" indent="0">
              <a:buNone/>
            </a:pPr>
            <a:r>
              <a:rPr lang="en-US" dirty="0"/>
              <a:t>    // Member Functions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endParaRPr lang="en-IN" dirty="0"/>
          </a:p>
          <a:p>
            <a:r>
              <a:rPr lang="en-IN" dirty="0"/>
              <a:t>Member Functions are not present in this example.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D13F1-A2D3-A1D2-9993-EB55F9AF2619}"/>
              </a:ext>
            </a:extLst>
          </p:cNvPr>
          <p:cNvSpPr txBox="1"/>
          <p:nvPr/>
        </p:nvSpPr>
        <p:spPr>
          <a:xfrm>
            <a:off x="5840362" y="1825625"/>
            <a:ext cx="551343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</a:t>
            </a:r>
          </a:p>
          <a:p>
            <a:r>
              <a:rPr lang="en-US" sz="2800" dirty="0"/>
              <a:t>class Car {</a:t>
            </a:r>
          </a:p>
          <a:p>
            <a:r>
              <a:rPr lang="en-US" sz="2800" dirty="0"/>
              <a:t>    public:</a:t>
            </a:r>
          </a:p>
          <a:p>
            <a:r>
              <a:rPr lang="en-US" sz="2800" dirty="0"/>
              <a:t>        string brand;</a:t>
            </a:r>
          </a:p>
          <a:p>
            <a:r>
              <a:rPr lang="en-US" sz="2800" dirty="0"/>
              <a:t>        int year;</a:t>
            </a:r>
          </a:p>
          <a:p>
            <a:r>
              <a:rPr lang="en-US" sz="2800" dirty="0"/>
              <a:t>};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F3FBA-9023-3F39-B982-087223F7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4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0B3C-BF07-DCD5-96CC-033CD13A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Object?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7E73-04B3-A1BF-AC95-6D7FADDD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object is an instance of a class.</a:t>
            </a:r>
          </a:p>
          <a:p>
            <a:r>
              <a:rPr lang="en-US" dirty="0"/>
              <a:t>Using the house analogy, an object is an actual house built from the blueprint.</a:t>
            </a:r>
          </a:p>
          <a:p>
            <a:r>
              <a:rPr lang="en-US" dirty="0"/>
              <a:t>Example of creating an object: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Car </a:t>
            </a:r>
            <a:r>
              <a:rPr lang="en-US" dirty="0" err="1"/>
              <a:t>myCar</a:t>
            </a:r>
            <a:r>
              <a:rPr lang="en-US" dirty="0"/>
              <a:t>; // Creating an object of Car class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D0522-F467-1D0E-6A86-2E59BFE7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3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9F11-79B7-4CE5-10E9-01A6919E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Class Members Using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AFE2-E2D7-DA1E-A65F-5E2E573E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members of a class using the dot (.) operator.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193B0-F068-035C-5CF0-872B58F9D3E0}"/>
              </a:ext>
            </a:extLst>
          </p:cNvPr>
          <p:cNvSpPr/>
          <p:nvPr/>
        </p:nvSpPr>
        <p:spPr>
          <a:xfrm>
            <a:off x="1061884" y="2408903"/>
            <a:ext cx="4611329" cy="3323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class Car 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    string brand;</a:t>
            </a:r>
          </a:p>
          <a:p>
            <a:r>
              <a:rPr lang="en-US" dirty="0"/>
              <a:t>        int year;</a:t>
            </a:r>
          </a:p>
          <a:p>
            <a:r>
              <a:rPr lang="en-US" dirty="0"/>
              <a:t>};</a:t>
            </a:r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9A2D1B-3EE8-4370-026B-E55BD2AA79D8}"/>
              </a:ext>
            </a:extLst>
          </p:cNvPr>
          <p:cNvSpPr/>
          <p:nvPr/>
        </p:nvSpPr>
        <p:spPr>
          <a:xfrm>
            <a:off x="6207842" y="2416277"/>
            <a:ext cx="4611329" cy="33233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Car </a:t>
            </a:r>
            <a:r>
              <a:rPr lang="en-US" dirty="0" err="1"/>
              <a:t>myCar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myCar.brand</a:t>
            </a:r>
            <a:r>
              <a:rPr lang="en-US" dirty="0"/>
              <a:t> = "Toyota";</a:t>
            </a:r>
          </a:p>
          <a:p>
            <a:r>
              <a:rPr lang="en-US" dirty="0"/>
              <a:t>    </a:t>
            </a:r>
            <a:r>
              <a:rPr lang="en-US" dirty="0" err="1"/>
              <a:t>myCar.year</a:t>
            </a:r>
            <a:r>
              <a:rPr lang="en-US" dirty="0"/>
              <a:t> = 2022;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"Brand: " &lt;&lt; </a:t>
            </a:r>
            <a:r>
              <a:rPr lang="en-US" dirty="0" err="1"/>
              <a:t>myCar.brand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"Year: " &lt;&lt; </a:t>
            </a:r>
            <a:r>
              <a:rPr lang="en-US" dirty="0" err="1"/>
              <a:t>myCar.year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24979-492E-951D-88AA-092555C5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6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C4F0-5282-2FEC-DB52-C93723B2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F646-0182-4446-7268-279825B3F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r>
              <a:rPr lang="en-US" dirty="0"/>
              <a:t> is the bundling of data and functions that manipulate the data.</a:t>
            </a:r>
          </a:p>
          <a:p>
            <a:r>
              <a:rPr lang="en-US" dirty="0"/>
              <a:t>It ensures data security and hides implementation details.</a:t>
            </a:r>
          </a:p>
          <a:p>
            <a:pPr marL="0" indent="0">
              <a:buNone/>
            </a:pPr>
            <a:r>
              <a:rPr lang="en-US" dirty="0"/>
              <a:t>	class </a:t>
            </a:r>
            <a:r>
              <a:rPr lang="en-US" dirty="0" err="1"/>
              <a:t>ClassName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	  Data members</a:t>
            </a:r>
          </a:p>
          <a:p>
            <a:pPr marL="0" indent="0">
              <a:buNone/>
            </a:pPr>
            <a:r>
              <a:rPr lang="en-US" dirty="0"/>
              <a:t>  	  Member functions</a:t>
            </a:r>
          </a:p>
          <a:p>
            <a:pPr marL="0" indent="0">
              <a:buNone/>
            </a:pPr>
            <a:r>
              <a:rPr lang="en-US" dirty="0"/>
              <a:t>	};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BF7A-88E1-3D46-5865-1B83AF00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62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8E91-1F3F-0495-C8F1-EF708AF6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BC0C-705E-9AAC-5B37-1D72652F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Public: Members are accessible from outside the class.</a:t>
            </a:r>
          </a:p>
          <a:p>
            <a:endParaRPr lang="en-US" dirty="0"/>
          </a:p>
          <a:p>
            <a:r>
              <a:rPr lang="en-US" dirty="0"/>
              <a:t>Private: Members are accessible only within the class.</a:t>
            </a:r>
          </a:p>
          <a:p>
            <a:endParaRPr lang="en-US" dirty="0"/>
          </a:p>
          <a:p>
            <a:r>
              <a:rPr lang="en-US" dirty="0"/>
              <a:t>Protected: Members are accessible within the class and its derived classes.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D890C-7E7F-B4D8-FE72-434CAFB0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8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744FB2-E6C7-F091-6813-8BC2A90F4D4A}"/>
              </a:ext>
            </a:extLst>
          </p:cNvPr>
          <p:cNvSpPr/>
          <p:nvPr/>
        </p:nvSpPr>
        <p:spPr>
          <a:xfrm>
            <a:off x="838200" y="412955"/>
            <a:ext cx="5257800" cy="58501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2800" dirty="0"/>
              <a:t>class Car {</a:t>
            </a:r>
          </a:p>
          <a:p>
            <a:pPr marL="0" indent="0">
              <a:buNone/>
            </a:pPr>
            <a:r>
              <a:rPr lang="en-IN" sz="2800" dirty="0"/>
              <a:t>    private:</a:t>
            </a:r>
          </a:p>
          <a:p>
            <a:pPr marL="0" indent="0">
              <a:buNone/>
            </a:pPr>
            <a:r>
              <a:rPr lang="en-IN" sz="2800" dirty="0"/>
              <a:t>        string model; // Private member</a:t>
            </a:r>
          </a:p>
          <a:p>
            <a:pPr marL="0" indent="0">
              <a:buNone/>
            </a:pPr>
            <a:r>
              <a:rPr lang="en-IN" sz="2800" dirty="0"/>
              <a:t>    public:</a:t>
            </a:r>
          </a:p>
          <a:p>
            <a:pPr marL="0" indent="0">
              <a:buNone/>
            </a:pPr>
            <a:r>
              <a:rPr lang="en-IN" sz="2800" dirty="0"/>
              <a:t>        void </a:t>
            </a:r>
            <a:r>
              <a:rPr lang="en-IN" sz="2800" dirty="0" err="1"/>
              <a:t>setModel</a:t>
            </a:r>
            <a:r>
              <a:rPr lang="en-IN" sz="2800" dirty="0"/>
              <a:t>(string m) {</a:t>
            </a:r>
          </a:p>
          <a:p>
            <a:pPr marL="0" indent="0">
              <a:buNone/>
            </a:pPr>
            <a:r>
              <a:rPr lang="en-IN" sz="2800" dirty="0"/>
              <a:t>            model = m;</a:t>
            </a:r>
          </a:p>
          <a:p>
            <a:pPr marL="0" indent="0">
              <a:buNone/>
            </a:pPr>
            <a:r>
              <a:rPr lang="en-IN" sz="2800" dirty="0"/>
              <a:t>        }</a:t>
            </a:r>
          </a:p>
          <a:p>
            <a:pPr marL="0" indent="0">
              <a:buNone/>
            </a:pPr>
            <a:r>
              <a:rPr lang="en-IN" sz="2800" dirty="0"/>
              <a:t>        string </a:t>
            </a:r>
            <a:r>
              <a:rPr lang="en-IN" sz="2800" dirty="0" err="1"/>
              <a:t>getModel</a:t>
            </a:r>
            <a:r>
              <a:rPr lang="en-IN" sz="2800" dirty="0"/>
              <a:t>() {</a:t>
            </a:r>
          </a:p>
          <a:p>
            <a:pPr marL="0" indent="0">
              <a:buNone/>
            </a:pPr>
            <a:r>
              <a:rPr lang="en-IN" sz="2800" dirty="0"/>
              <a:t>            return model;</a:t>
            </a:r>
          </a:p>
          <a:p>
            <a:pPr marL="0" indent="0">
              <a:buNone/>
            </a:pPr>
            <a:r>
              <a:rPr lang="en-IN" sz="2800" dirty="0"/>
              <a:t>        }</a:t>
            </a:r>
          </a:p>
          <a:p>
            <a:pPr marL="0" indent="0">
              <a:buNone/>
            </a:pPr>
            <a:r>
              <a:rPr lang="en-IN" sz="2800" dirty="0"/>
              <a:t>};</a:t>
            </a:r>
          </a:p>
          <a:p>
            <a:pPr algn="ctr"/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E335E-7025-6B1A-2C16-D2923780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12750"/>
            <a:ext cx="5257800" cy="58501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IN" sz="2800" dirty="0"/>
              <a:t>Int main(){</a:t>
            </a:r>
          </a:p>
          <a:p>
            <a:pPr marL="0" indent="0">
              <a:buNone/>
            </a:pPr>
            <a:r>
              <a:rPr lang="en-IN" dirty="0"/>
              <a:t> Car </a:t>
            </a:r>
            <a:r>
              <a:rPr lang="en-IN" dirty="0" err="1"/>
              <a:t>car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sz="2800" dirty="0"/>
              <a:t>  </a:t>
            </a:r>
            <a:r>
              <a:rPr lang="en-IN" sz="2800" dirty="0" err="1"/>
              <a:t>car.setModel</a:t>
            </a:r>
            <a:r>
              <a:rPr lang="en-IN" sz="2800" dirty="0"/>
              <a:t>(“Toyota”);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car.getModel</a:t>
            </a:r>
            <a:r>
              <a:rPr lang="en-IN" dirty="0"/>
              <a:t>()&lt;&lt;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sz="2800" dirty="0"/>
              <a:t> return 0;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sz="2800" dirty="0"/>
          </a:p>
          <a:p>
            <a:pPr algn="ctr"/>
            <a:endParaRPr lang="en-IN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28454-D263-65EF-CFB5-72D5CDD1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927F-93A9-41E6-2B41-F51D4B67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6E1DD-0793-FFB2-14A7-D7724B2E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blueprint for objects.</a:t>
            </a:r>
          </a:p>
          <a:p>
            <a:endParaRPr lang="en-US" dirty="0"/>
          </a:p>
          <a:p>
            <a:r>
              <a:rPr lang="en-US" dirty="0"/>
              <a:t>Objects are instances of a class.</a:t>
            </a:r>
          </a:p>
          <a:p>
            <a:endParaRPr lang="en-US" dirty="0"/>
          </a:p>
          <a:p>
            <a:r>
              <a:rPr lang="en-US" dirty="0"/>
              <a:t>Encapsulation ensures data security.</a:t>
            </a:r>
          </a:p>
          <a:p>
            <a:endParaRPr lang="en-US" dirty="0"/>
          </a:p>
          <a:p>
            <a:r>
              <a:rPr lang="en-US" dirty="0"/>
              <a:t>Members of a class are accessed using objects and access specifiers.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D9A0E-4CA7-8A65-0531-0DDA8D5F0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FABE-504F-4381-8D56-8216948FB27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8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473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Understanding Class, Object, and Encapsulation in C++</vt:lpstr>
      <vt:lpstr>Introduction</vt:lpstr>
      <vt:lpstr>Defining a Class in C++</vt:lpstr>
      <vt:lpstr>What is an Object?</vt:lpstr>
      <vt:lpstr>Accessing Class Members Using Objects</vt:lpstr>
      <vt:lpstr>Encapsulation in C++</vt:lpstr>
      <vt:lpstr>Access Specifiers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 448</dc:creator>
  <cp:lastModifiedBy>O 448</cp:lastModifiedBy>
  <cp:revision>8</cp:revision>
  <dcterms:created xsi:type="dcterms:W3CDTF">2025-03-31T09:42:00Z</dcterms:created>
  <dcterms:modified xsi:type="dcterms:W3CDTF">2025-04-11T05:45:59Z</dcterms:modified>
</cp:coreProperties>
</file>