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F70E-77C3-1E1F-012E-382E08D99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6BACE-73A3-88AA-B880-69964FC8F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1E2B-CA78-C4D7-A8AB-18BB089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9A9E-CE73-1428-17AD-5DD29FAE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4593-9318-343B-B429-3858DDC3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4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9B4C-0E55-620A-43F4-36A38612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FCB8E-26DD-A526-DE23-E71A3FA8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0795-8B83-C2B4-E38D-5627B94E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FAEDB-080E-CAF1-7E5F-7EE8D6A4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7B8F7-A537-9E38-3850-A10D21FC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8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10241-E9C6-5F16-71D4-FCF78FF12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62D6A-9E59-A7BA-7C06-ABE936B9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A7BC-10E1-5BEE-0C0E-821F65B5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2575-D6E8-9AF5-DC3A-26AD4A3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D81B-7B96-EC91-5222-1CF04D05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634D-A4A1-BA8F-FB63-68BAA5C4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446D-A8EC-83E3-3C21-0CFAD340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E91D-7F27-CB4B-A798-18AD97EA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E4071-8F3D-2854-C5F3-8EE66E56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2173-3E2F-E327-3034-0C60BF75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2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30A3-D618-708E-D875-495778E5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FCE6-17D4-71D7-6352-F9A34772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C8CE-BAEC-AEA8-1EB5-85A8AC16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85C1-C78E-04C5-9928-8FC0EE94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EB9B-787E-0E34-7CEB-F32C3194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36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EB57-5420-E9B8-3995-5FFDB8D9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E8024-6B67-E6DB-A5A2-875B21FCA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7EBAD-1132-6153-C86D-AA0735D6C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722FF-6414-FEB6-9734-ABDF714B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15B1F-4A8B-C3A2-9E9F-CF9041F0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05C3-4D14-3095-2E11-70C7361A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6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2C59-CB5D-B3CC-5AFC-86EAFF52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8ABF-DCE3-1AB0-3F07-1B3501F1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EE3C0-1EED-F11C-5E9D-14EE8421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A8B1B-9283-752A-A030-1909EC59F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EA575-FBF8-0A14-0EFC-5FF78B09E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B046B-94E4-718A-09FB-257AC81A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031C5-D634-9108-70CA-C451BA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53E6A-C717-1C6F-F79D-1D11CBCD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1F28-0C9B-8CCA-9794-1CA24D55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1A6C3-4140-3AC3-CC61-D92A4520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73988-B3F4-5094-3DA4-ACE195A6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99A3D-57E8-7A86-6EDF-6776ECFA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0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CA8B0-7434-74E8-2C1C-5557050F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57B37-6268-A420-B149-94712984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787BE-A805-A24A-9C8D-24BE5D7B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5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B2D0-C37C-1BED-A1E7-1493B1E9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EA01-80CA-A447-A66F-D5B07A53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2412A-5800-C145-2992-363A35BC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9EC4-FCA5-1BA9-80F6-5B46162A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A4484-57E5-4AC4-6A77-1D1F533D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1BAAC-F48C-6A86-04EC-69B7804D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09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D3CE-B50C-8D12-9B67-CCED6CAD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1C3EE-A288-2DD3-D2A7-553282CDD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9E4F4-1442-901F-1226-ED8BE1EDB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70FA7-3DBE-3AE7-876B-39C210D8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CE7D5-AA62-FCD6-F8B0-6BC326BA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1DBB-78B2-F6D0-8D10-36A5CB30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43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08BBC-5B5E-0C4F-1A26-8EEC737A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7F68E-84A1-2FCD-5D90-CFF365D3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8B235-3175-50F2-418B-81A229A3F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1B686-5DF5-45F0-B411-D39836D5D82B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8A29-2FBF-3465-90C8-9608D2742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38F4-1820-1C0D-83E3-C3F37DD42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8BD3C-F312-49A7-9B9F-E318874A5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3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A860-6EFD-C5B7-6720-B2CE9D202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Member Functions Outside the Class in C++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02024-4997-7179-6C4D-386C4A750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Header Files, Implementation Files &amp; Inline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88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7655-FD6E-10CC-B47E-87855E4D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900" dirty="0"/>
              <a:t>Introduction</a:t>
            </a:r>
            <a:br>
              <a:rPr lang="en-IN" sz="4900" dirty="0"/>
            </a:br>
            <a:endParaRPr lang="en-IN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FA27-2965-DC52-0CF2-7BCED4D3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C++, member functions can be defined inside or outside the class.</a:t>
            </a:r>
          </a:p>
          <a:p>
            <a:r>
              <a:rPr lang="en-US" dirty="0"/>
              <a:t>Keeping declaration and implementation separate improves modularity and readability.</a:t>
            </a:r>
          </a:p>
          <a:p>
            <a:r>
              <a:rPr lang="en-US" dirty="0"/>
              <a:t>We use:</a:t>
            </a:r>
          </a:p>
          <a:p>
            <a:pPr lvl="1"/>
            <a:r>
              <a:rPr lang="en-US" dirty="0"/>
              <a:t>.h file for class declaration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file for function implementation</a:t>
            </a:r>
          </a:p>
          <a:p>
            <a:pPr lvl="1"/>
            <a:r>
              <a:rPr lang="en-US" dirty="0"/>
              <a:t>main.cpp for testing the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11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131D-6F70-7BDF-D751-C29B6C74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/>
              <a:t>Declaring Member Functions in a Class (Rectangle Example)</a:t>
            </a:r>
            <a:br>
              <a:rPr lang="en-US" sz="4900" dirty="0"/>
            </a:br>
            <a:endParaRPr lang="en-IN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DC69B-4892-51F5-AE59-91066966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err="1"/>
              <a:t>ifndef</a:t>
            </a:r>
            <a:r>
              <a:rPr lang="en-IN" dirty="0"/>
              <a:t> RECTANGLE_H  </a:t>
            </a:r>
          </a:p>
          <a:p>
            <a:pPr marL="0" indent="0">
              <a:buNone/>
            </a:pPr>
            <a:r>
              <a:rPr lang="en-IN" dirty="0"/>
              <a:t>#define RECTANGLE_H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class Rectangle {  </a:t>
            </a:r>
          </a:p>
          <a:p>
            <a:pPr marL="0" indent="0">
              <a:buNone/>
            </a:pPr>
            <a:r>
              <a:rPr lang="en-IN" dirty="0"/>
              <a:t>private:  </a:t>
            </a:r>
          </a:p>
          <a:p>
            <a:pPr marL="0" indent="0">
              <a:buNone/>
            </a:pPr>
            <a:r>
              <a:rPr lang="en-IN" dirty="0"/>
              <a:t>    double length, width;  </a:t>
            </a:r>
          </a:p>
          <a:p>
            <a:pPr marL="0" indent="0">
              <a:buNone/>
            </a:pPr>
            <a:r>
              <a:rPr lang="en-IN" dirty="0"/>
              <a:t>public:  </a:t>
            </a:r>
          </a:p>
          <a:p>
            <a:pPr marL="0" indent="0">
              <a:buNone/>
            </a:pPr>
            <a:r>
              <a:rPr lang="en-IN" dirty="0"/>
              <a:t>    Rectangle(double l = 1.0, double w = 1.0);  // Constructor  </a:t>
            </a:r>
          </a:p>
          <a:p>
            <a:pPr marL="0" indent="0">
              <a:buNone/>
            </a:pPr>
            <a:r>
              <a:rPr lang="en-IN" dirty="0"/>
              <a:t>    double area();  </a:t>
            </a:r>
          </a:p>
          <a:p>
            <a:pPr marL="0" indent="0">
              <a:buNone/>
            </a:pPr>
            <a:r>
              <a:rPr lang="en-IN" dirty="0"/>
              <a:t>    double perimeter();  </a:t>
            </a:r>
          </a:p>
          <a:p>
            <a:pPr marL="0" indent="0">
              <a:buNone/>
            </a:pPr>
            <a:r>
              <a:rPr lang="en-IN" dirty="0"/>
              <a:t>};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#endif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772CD-0C99-10AF-489D-41E4478B58D5}"/>
              </a:ext>
            </a:extLst>
          </p:cNvPr>
          <p:cNvSpPr/>
          <p:nvPr/>
        </p:nvSpPr>
        <p:spPr>
          <a:xfrm>
            <a:off x="6390968" y="1825625"/>
            <a:ext cx="4218038" cy="1242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the contents in </a:t>
            </a:r>
            <a:r>
              <a:rPr lang="en-IN" b="1" dirty="0" err="1"/>
              <a:t>rectangle.h</a:t>
            </a:r>
            <a:r>
              <a:rPr lang="en-IN" dirty="0"/>
              <a:t> (Header file)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03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254E-9D29-5DA8-39BC-D221745C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/>
              <a:t>Implementing Member Functions Outside the Class</a:t>
            </a:r>
            <a:br>
              <a:rPr lang="en-US" sz="4900" dirty="0"/>
            </a:br>
            <a:endParaRPr lang="en-IN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138F-D65F-24F4-DA83-E88412A8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"</a:t>
            </a:r>
            <a:r>
              <a:rPr lang="en-IN" dirty="0" err="1"/>
              <a:t>rectangle.h</a:t>
            </a:r>
            <a:r>
              <a:rPr lang="en-IN" dirty="0"/>
              <a:t>"    </a:t>
            </a:r>
          </a:p>
          <a:p>
            <a:pPr marL="0" indent="0">
              <a:buNone/>
            </a:pPr>
            <a:r>
              <a:rPr lang="en-IN" dirty="0"/>
              <a:t>Rectangle::Rectangle(double l, double w) {  </a:t>
            </a:r>
          </a:p>
          <a:p>
            <a:pPr marL="0" indent="0">
              <a:buNone/>
            </a:pPr>
            <a:r>
              <a:rPr lang="en-IN" dirty="0"/>
              <a:t>    length = l;  </a:t>
            </a:r>
          </a:p>
          <a:p>
            <a:pPr marL="0" indent="0">
              <a:buNone/>
            </a:pPr>
            <a:r>
              <a:rPr lang="en-IN" dirty="0"/>
              <a:t>    width = w;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double Rectangle::area() {  </a:t>
            </a:r>
          </a:p>
          <a:p>
            <a:pPr marL="0" indent="0">
              <a:buNone/>
            </a:pPr>
            <a:r>
              <a:rPr lang="en-IN" dirty="0"/>
              <a:t>    return length * width;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double Rectangle::perimeter() {  </a:t>
            </a:r>
          </a:p>
          <a:p>
            <a:pPr marL="0" indent="0">
              <a:buNone/>
            </a:pPr>
            <a:r>
              <a:rPr lang="en-IN" dirty="0"/>
              <a:t>    return 2 * (length + width);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0117B-941B-B910-333A-B0D9222CD901}"/>
              </a:ext>
            </a:extLst>
          </p:cNvPr>
          <p:cNvSpPr/>
          <p:nvPr/>
        </p:nvSpPr>
        <p:spPr>
          <a:xfrm>
            <a:off x="6096000" y="1825625"/>
            <a:ext cx="4866968" cy="855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Save the contents in </a:t>
            </a:r>
            <a:r>
              <a:rPr lang="en-IN" b="1" dirty="0"/>
              <a:t>rectangle.cpp</a:t>
            </a:r>
            <a:r>
              <a:rPr lang="en-IN" dirty="0"/>
              <a:t> (Implementation file)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8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5387-4F59-1308-C471-7F77CA27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sz="4900" b="1" dirty="0"/>
              <a:t>Testing in Main Program</a:t>
            </a:r>
            <a:br>
              <a:rPr lang="en-IN" sz="4900" dirty="0"/>
            </a:br>
            <a:endParaRPr lang="en-IN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79B-D037-BCF2-04C7-CF856E59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#include &lt;iostream&gt;  </a:t>
            </a:r>
          </a:p>
          <a:p>
            <a:pPr marL="0" indent="0">
              <a:buNone/>
            </a:pPr>
            <a:r>
              <a:rPr lang="en-IN" sz="1800" dirty="0"/>
              <a:t>#include "</a:t>
            </a:r>
            <a:r>
              <a:rPr lang="en-IN" sz="1800" dirty="0" err="1"/>
              <a:t>rectangle.h</a:t>
            </a:r>
            <a:r>
              <a:rPr lang="en-IN" sz="1800" dirty="0"/>
              <a:t>"  </a:t>
            </a:r>
          </a:p>
          <a:p>
            <a:pPr marL="0" indent="0">
              <a:buNone/>
            </a:pPr>
            <a:r>
              <a:rPr lang="en-IN" sz="1800" dirty="0"/>
              <a:t>using namespace std;  </a:t>
            </a:r>
          </a:p>
          <a:p>
            <a:pPr marL="0" indent="0">
              <a:buNone/>
            </a:pPr>
            <a:r>
              <a:rPr lang="en-IN" sz="1800" dirty="0"/>
              <a:t>  </a:t>
            </a:r>
          </a:p>
          <a:p>
            <a:pPr marL="0" indent="0">
              <a:buNone/>
            </a:pPr>
            <a:r>
              <a:rPr lang="en-IN" sz="1800" dirty="0"/>
              <a:t>int main() {  </a:t>
            </a:r>
          </a:p>
          <a:p>
            <a:pPr marL="0" indent="0">
              <a:buNone/>
            </a:pPr>
            <a:r>
              <a:rPr lang="en-IN" sz="1800" dirty="0"/>
              <a:t>    Rectangle </a:t>
            </a:r>
            <a:r>
              <a:rPr lang="en-IN" sz="1800" dirty="0" err="1"/>
              <a:t>rect</a:t>
            </a:r>
            <a:r>
              <a:rPr lang="en-IN" sz="1800" dirty="0"/>
              <a:t>(5.0, 3.0);  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cout</a:t>
            </a:r>
            <a:r>
              <a:rPr lang="en-IN" sz="1800" dirty="0"/>
              <a:t> &lt;&lt; "Area: " &lt;&lt; </a:t>
            </a:r>
            <a:r>
              <a:rPr lang="en-IN" sz="1800" dirty="0" err="1"/>
              <a:t>rect.area</a:t>
            </a:r>
            <a:r>
              <a:rPr lang="en-IN" sz="1800" dirty="0"/>
              <a:t>() &lt;&lt; </a:t>
            </a:r>
            <a:r>
              <a:rPr lang="en-IN" sz="1800" dirty="0" err="1"/>
              <a:t>endl</a:t>
            </a:r>
            <a:r>
              <a:rPr lang="en-IN" sz="1800" dirty="0"/>
              <a:t>;  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cout</a:t>
            </a:r>
            <a:r>
              <a:rPr lang="en-IN" sz="1800" dirty="0"/>
              <a:t> &lt;&lt; "Perimeter: " &lt;&lt; </a:t>
            </a:r>
            <a:r>
              <a:rPr lang="en-IN" sz="1800" dirty="0" err="1"/>
              <a:t>rect.perimeter</a:t>
            </a:r>
            <a:r>
              <a:rPr lang="en-IN" sz="1800" dirty="0"/>
              <a:t>() &lt;&lt; </a:t>
            </a:r>
            <a:r>
              <a:rPr lang="en-IN" sz="1800" dirty="0" err="1"/>
              <a:t>endl</a:t>
            </a:r>
            <a:r>
              <a:rPr lang="en-IN" sz="1800" dirty="0"/>
              <a:t>;  </a:t>
            </a:r>
          </a:p>
          <a:p>
            <a:pPr marL="0" indent="0">
              <a:buNone/>
            </a:pPr>
            <a:r>
              <a:rPr lang="en-IN" sz="1800" dirty="0"/>
              <a:t>    return 0;  </a:t>
            </a:r>
          </a:p>
          <a:p>
            <a:pPr marL="0" indent="0">
              <a:buNone/>
            </a:pPr>
            <a:r>
              <a:rPr lang="en-IN" sz="1800" dirty="0"/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B3B8F-E6D6-3302-6FB1-E0001B1C1385}"/>
              </a:ext>
            </a:extLst>
          </p:cNvPr>
          <p:cNvSpPr/>
          <p:nvPr/>
        </p:nvSpPr>
        <p:spPr>
          <a:xfrm>
            <a:off x="6341806" y="2074606"/>
            <a:ext cx="4817807" cy="34019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Save the contents in </a:t>
            </a:r>
            <a:r>
              <a:rPr lang="en-IN" b="1" dirty="0"/>
              <a:t>main.cpp file</a:t>
            </a:r>
            <a:r>
              <a:rPr lang="en-IN" dirty="0"/>
              <a:t> (Driver Program)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err="1"/>
              <a:t>Compile:g</a:t>
            </a:r>
            <a:r>
              <a:rPr lang="en-IN" dirty="0"/>
              <a:t>++ </a:t>
            </a:r>
            <a:r>
              <a:rPr lang="en-IN" dirty="0" err="1"/>
              <a:t>rectangle.h</a:t>
            </a:r>
            <a:r>
              <a:rPr lang="en-IN" dirty="0"/>
              <a:t> rectangle.cpp main.cpp –o main.exe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Run: .\main.exe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15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0F2A-1CC6-0A2E-C4A3-A3F30081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member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AF91-F987-0EDD-9A0F-6F31EB12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functions inside a class are inline.</a:t>
            </a:r>
          </a:p>
          <a:p>
            <a:r>
              <a:rPr lang="en-US" dirty="0"/>
              <a:t>To make an outside function inline, use inline keyword.</a:t>
            </a:r>
          </a:p>
          <a:p>
            <a:r>
              <a:rPr lang="en-US" dirty="0"/>
              <a:t>Making area() inline in rectangle.cpp</a:t>
            </a:r>
          </a:p>
          <a:p>
            <a:r>
              <a:rPr lang="en-US" dirty="0"/>
              <a:t>inline double Rectangle::area() {      return length * width;  }</a:t>
            </a:r>
          </a:p>
          <a:p>
            <a:r>
              <a:rPr lang="en-US" dirty="0"/>
              <a:t>✅ </a:t>
            </a:r>
            <a:r>
              <a:rPr lang="en-US" b="1" dirty="0"/>
              <a:t>Use inline for short, frequently used functions to optimize performance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61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C0F9-27FF-BFA5-B0E2-EC3677BC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105A-8BDC-C5B8-5344-0E5FC70D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functions can be defined inside or outside the class.</a:t>
            </a:r>
          </a:p>
          <a:p>
            <a:r>
              <a:rPr lang="en-US" dirty="0"/>
              <a:t>Using header (.h) and implementation (.</a:t>
            </a:r>
            <a:r>
              <a:rPr lang="en-US" dirty="0" err="1"/>
              <a:t>cpp</a:t>
            </a:r>
            <a:r>
              <a:rPr lang="en-US" dirty="0"/>
              <a:t>) files improves code organization. </a:t>
            </a:r>
          </a:p>
          <a:p>
            <a:r>
              <a:rPr lang="en-US" dirty="0"/>
              <a:t>Inline functions are by default inside a class, but can be explicitly defined outside. </a:t>
            </a:r>
          </a:p>
          <a:p>
            <a:r>
              <a:rPr lang="en-US" dirty="0"/>
              <a:t>A driver program (main.cpp) helps test the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25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20F5A8-4827-259C-08B6-C082BBAA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23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442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Defining Member Functions Outside the Class in C++ </vt:lpstr>
      <vt:lpstr> Introduction </vt:lpstr>
      <vt:lpstr> Declaring Member Functions in a Class (Rectangle Example) </vt:lpstr>
      <vt:lpstr> Implementing Member Functions Outside the Class </vt:lpstr>
      <vt:lpstr> Testing in Main Program </vt:lpstr>
      <vt:lpstr>More about member functions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 448</dc:creator>
  <cp:lastModifiedBy>O 448</cp:lastModifiedBy>
  <cp:revision>4</cp:revision>
  <dcterms:created xsi:type="dcterms:W3CDTF">2025-03-31T14:22:47Z</dcterms:created>
  <dcterms:modified xsi:type="dcterms:W3CDTF">2025-03-31T14:53:59Z</dcterms:modified>
</cp:coreProperties>
</file>