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2"/>
  </p:notesMasterIdLst>
  <p:sldIdLst>
    <p:sldId id="257" r:id="rId2"/>
    <p:sldId id="274" r:id="rId3"/>
    <p:sldId id="265" r:id="rId4"/>
    <p:sldId id="266" r:id="rId5"/>
    <p:sldId id="270" r:id="rId6"/>
    <p:sldId id="267" r:id="rId7"/>
    <p:sldId id="268" r:id="rId8"/>
    <p:sldId id="272" r:id="rId9"/>
    <p:sldId id="259" r:id="rId10"/>
    <p:sldId id="258"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2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1e38c4cd0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1e38c4cd0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7475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0851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65194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9736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0822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6907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03025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7925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www.investopedia.com/solving-the-war-puzzle-4780889"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www.kaggle.com/rishidamarla/stock-prices-over-a-30-year-period?select=DowJones.csv" TargetMode="External"/><Relationship Id="rId5" Type="http://schemas.openxmlformats.org/officeDocument/2006/relationships/image" Target="../media/image5.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D91D6A2-69A2-4061-B96A-245604FFD54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a:t>
            </a:fld>
            <a:endParaRPr lang="en"/>
          </a:p>
        </p:txBody>
      </p:sp>
      <p:pic>
        <p:nvPicPr>
          <p:cNvPr id="2" name="Picture 1">
            <a:extLst>
              <a:ext uri="{FF2B5EF4-FFF2-40B4-BE49-F238E27FC236}">
                <a16:creationId xmlns:a16="http://schemas.microsoft.com/office/drawing/2014/main" id="{E94EDF14-8E61-4F0D-A23B-43484F5F2986}"/>
              </a:ext>
            </a:extLst>
          </p:cNvPr>
          <p:cNvPicPr>
            <a:picLocks noChangeAspect="1"/>
          </p:cNvPicPr>
          <p:nvPr/>
        </p:nvPicPr>
        <p:blipFill>
          <a:blip r:embed="rId3"/>
          <a:stretch>
            <a:fillRect/>
          </a:stretch>
        </p:blipFill>
        <p:spPr>
          <a:xfrm>
            <a:off x="-121175" y="-192726"/>
            <a:ext cx="9915624" cy="5717488"/>
          </a:xfrm>
          <a:prstGeom prst="rect">
            <a:avLst/>
          </a:prstGeom>
          <a:effectLst>
            <a:glow rad="127000">
              <a:schemeClr val="accent1">
                <a:alpha val="19000"/>
              </a:schemeClr>
            </a:glow>
          </a:effectLst>
        </p:spPr>
      </p:pic>
      <p:pic>
        <p:nvPicPr>
          <p:cNvPr id="5" name="Picture 4">
            <a:extLst>
              <a:ext uri="{FF2B5EF4-FFF2-40B4-BE49-F238E27FC236}">
                <a16:creationId xmlns:a16="http://schemas.microsoft.com/office/drawing/2014/main" id="{E82ED855-E867-4183-867B-AA932C915427}"/>
              </a:ext>
            </a:extLst>
          </p:cNvPr>
          <p:cNvPicPr>
            <a:picLocks noChangeAspect="1"/>
          </p:cNvPicPr>
          <p:nvPr/>
        </p:nvPicPr>
        <p:blipFill>
          <a:blip r:embed="rId4"/>
          <a:stretch>
            <a:fillRect/>
          </a:stretch>
        </p:blipFill>
        <p:spPr>
          <a:xfrm>
            <a:off x="1737217" y="669303"/>
            <a:ext cx="5669566" cy="3591612"/>
          </a:xfrm>
          <a:prstGeom prst="rect">
            <a:avLst/>
          </a:prstGeom>
          <a:effectLst>
            <a:glow rad="63500">
              <a:schemeClr val="accent3">
                <a:satMod val="175000"/>
                <a:alpha val="40000"/>
              </a:schemeClr>
            </a:glow>
            <a:softEdge rad="31750"/>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591FB-E051-45F5-BD5B-84DA315AECCE}"/>
              </a:ext>
            </a:extLst>
          </p:cNvPr>
          <p:cNvSpPr>
            <a:spLocks noGrp="1"/>
          </p:cNvSpPr>
          <p:nvPr>
            <p:ph type="title"/>
          </p:nvPr>
        </p:nvSpPr>
        <p:spPr/>
        <p:txBody>
          <a:bodyPr/>
          <a:lstStyle/>
          <a:p>
            <a:endParaRPr lang="en-US" dirty="0"/>
          </a:p>
        </p:txBody>
      </p:sp>
      <p:sp>
        <p:nvSpPr>
          <p:cNvPr id="3" name="Slide Number Placeholder 2">
            <a:extLst>
              <a:ext uri="{FF2B5EF4-FFF2-40B4-BE49-F238E27FC236}">
                <a16:creationId xmlns:a16="http://schemas.microsoft.com/office/drawing/2014/main" id="{12DABCC8-71FF-431C-BC45-1554E8BD99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3080054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4"/>
          <a:stretch>
            <a:fillRect/>
          </a:stretch>
        </p:blipFill>
        <p:spPr>
          <a:xfrm>
            <a:off x="-37863" y="309940"/>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063990" cy="477397"/>
          </a:xfrm>
          <a:prstGeom prst="rect">
            <a:avLst/>
          </a:prstGeom>
          <a:blipFill dpi="0" rotWithShape="1">
            <a:blip r:embed="rId5">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474345" y="909756"/>
            <a:ext cx="8286750" cy="3539430"/>
          </a:xfrm>
          <a:prstGeom prst="rect">
            <a:avLst/>
          </a:prstGeom>
          <a:gradFill flip="none" rotWithShape="1">
            <a:gsLst>
              <a:gs pos="0">
                <a:schemeClr val="accent4">
                  <a:lumMod val="0"/>
                  <a:lumOff val="100000"/>
                </a:schemeClr>
              </a:gs>
              <a:gs pos="89000">
                <a:schemeClr val="accent4">
                  <a:lumMod val="0"/>
                  <a:lumOff val="100000"/>
                  <a:alpha val="46000"/>
                </a:schemeClr>
              </a:gs>
              <a:gs pos="100000">
                <a:schemeClr val="accent4">
                  <a:lumMod val="100000"/>
                </a:schemeClr>
              </a:gs>
            </a:gsLst>
            <a:path path="shape">
              <a:fillToRect l="50000" t="50000" r="50000" b="50000"/>
            </a:path>
            <a:tileRect/>
          </a:gradFill>
          <a:effectLst>
            <a:softEdge rad="139700"/>
          </a:effectLst>
        </p:spPr>
        <p:txBody>
          <a:bodyPr wrap="square" rtlCol="0">
            <a:spAutoFit/>
          </a:bodyPr>
          <a:lstStyle/>
          <a:p>
            <a:pPr algn="l">
              <a:buFont typeface="Arial" panose="020B0604020202020204" pitchFamily="34" charset="0"/>
              <a:buChar char="•"/>
            </a:pPr>
            <a:r>
              <a:rPr lang="en-US" b="0" i="0" dirty="0">
                <a:solidFill>
                  <a:srgbClr val="2B2B2B"/>
                </a:solidFill>
                <a:effectLst/>
                <a:latin typeface="Roboto" panose="02000000000000000000" pitchFamily="2" charset="0"/>
              </a:rPr>
              <a:t>Stock market volatility during International conflicts</a:t>
            </a:r>
          </a:p>
          <a:p>
            <a:pPr algn="l">
              <a:buFont typeface="Arial" panose="020B0604020202020204" pitchFamily="34" charset="0"/>
              <a:buChar char="•"/>
            </a:pPr>
            <a:r>
              <a:rPr lang="en-US" b="0" i="0" dirty="0">
                <a:solidFill>
                  <a:srgbClr val="2B2B2B"/>
                </a:solidFill>
                <a:effectLst/>
                <a:latin typeface="Roboto" panose="02000000000000000000" pitchFamily="2" charset="0"/>
              </a:rPr>
              <a:t>With the war that is going on in Ukraine and Russia our group decided to see how conflicts/war in the past and present have affected the stock market. </a:t>
            </a:r>
          </a:p>
          <a:p>
            <a:pPr algn="l">
              <a:buFont typeface="Arial" panose="020B0604020202020204" pitchFamily="34" charset="0"/>
              <a:buChar char="•"/>
            </a:pPr>
            <a:r>
              <a:rPr lang="en-US" b="0" i="0" dirty="0">
                <a:solidFill>
                  <a:srgbClr val="2B2B2B"/>
                </a:solidFill>
                <a:effectLst/>
                <a:latin typeface="Roboto" panose="02000000000000000000" pitchFamily="2" charset="0"/>
              </a:rPr>
              <a:t>The stock market dataset is from Kaggle and the conflict data is from Uppsala Conflict Data Program – Department of Peace and Conflict Research</a:t>
            </a:r>
          </a:p>
          <a:p>
            <a:pPr algn="l">
              <a:buFont typeface="Arial" panose="020B0604020202020204" pitchFamily="34" charset="0"/>
              <a:buChar char="•"/>
            </a:pPr>
            <a:r>
              <a:rPr lang="en-US" b="0" i="0" dirty="0">
                <a:solidFill>
                  <a:srgbClr val="2B2B2B"/>
                </a:solidFill>
                <a:effectLst/>
                <a:latin typeface="Roboto" panose="02000000000000000000" pitchFamily="2" charset="0"/>
              </a:rPr>
              <a:t>What was the market behavior prior to conflict? What is market behavior during conflict? Did the size of the conflict have a proportional impact on the market price? Was a certain sector impacted more than another? Which territory or location </a:t>
            </a:r>
            <a:r>
              <a:rPr lang="en-US" dirty="0">
                <a:solidFill>
                  <a:srgbClr val="2B2B2B"/>
                </a:solidFill>
                <a:latin typeface="Roboto" panose="02000000000000000000" pitchFamily="2" charset="0"/>
              </a:rPr>
              <a:t>was greatly affected and what was minimum, maximum and average market value during the conflict?</a:t>
            </a:r>
            <a:endParaRPr lang="en-US" b="0" i="0" dirty="0">
              <a:solidFill>
                <a:srgbClr val="2B2B2B"/>
              </a:solidFill>
              <a:effectLst/>
              <a:latin typeface="Roboto" panose="02000000000000000000" pitchFamily="2" charset="0"/>
            </a:endParaRPr>
          </a:p>
          <a:p>
            <a:pPr algn="l">
              <a:buFont typeface="Arial" panose="020B0604020202020204" pitchFamily="34" charset="0"/>
              <a:buChar char="•"/>
            </a:pPr>
            <a:r>
              <a:rPr lang="en-US" b="0" i="0" dirty="0">
                <a:solidFill>
                  <a:srgbClr val="2B2B2B"/>
                </a:solidFill>
                <a:effectLst/>
                <a:latin typeface="Roboto" panose="02000000000000000000" pitchFamily="2" charset="0"/>
              </a:rPr>
              <a:t>Started with reviewing the Kaggle website looking for stock market data then found the Department of Peace and Conflict research website and pulled the conflict dataset.  During this analysis phase we had the Nasdaq, Dow Jones, S&amp;P 500, and war dataset.</a:t>
            </a:r>
          </a:p>
          <a:p>
            <a:pPr algn="l">
              <a:buFont typeface="Arial" panose="020B0604020202020204" pitchFamily="34" charset="0"/>
              <a:buChar char="•"/>
            </a:pPr>
            <a:r>
              <a:rPr lang="en-US" b="0" i="0" dirty="0">
                <a:solidFill>
                  <a:srgbClr val="2B2B2B"/>
                </a:solidFill>
                <a:effectLst/>
                <a:latin typeface="Roboto" panose="02000000000000000000" pitchFamily="2" charset="0"/>
              </a:rPr>
              <a:t>Description of the analysis phase of the project</a:t>
            </a:r>
          </a:p>
          <a:p>
            <a:pPr algn="l">
              <a:buFont typeface="Arial" panose="020B0604020202020204" pitchFamily="34" charset="0"/>
              <a:buChar char="•"/>
            </a:pPr>
            <a:r>
              <a:rPr lang="en-US" b="0" i="0" dirty="0">
                <a:solidFill>
                  <a:srgbClr val="2B2B2B"/>
                </a:solidFill>
                <a:effectLst/>
                <a:latin typeface="Roboto" panose="02000000000000000000" pitchFamily="2" charset="0"/>
              </a:rPr>
              <a:t>Technologies, languages, tools, and algorithms used throughout the project</a:t>
            </a:r>
          </a:p>
          <a:p>
            <a:pPr algn="l">
              <a:buFont typeface="Arial" panose="020B0604020202020204" pitchFamily="34" charset="0"/>
              <a:buChar char="•"/>
            </a:pPr>
            <a:endParaRPr lang="en-US" b="0" i="0" dirty="0">
              <a:solidFill>
                <a:srgbClr val="2B2B2B"/>
              </a:solidFill>
              <a:effectLst/>
              <a:latin typeface="Roboto" panose="02000000000000000000" pitchFamily="2" charset="0"/>
            </a:endParaRPr>
          </a:p>
          <a:p>
            <a:endParaRPr lang="en-US"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1447779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4"/>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5">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428625" y="1007498"/>
            <a:ext cx="8286750" cy="1600438"/>
          </a:xfrm>
          <a:prstGeom prst="rect">
            <a:avLst/>
          </a:prstGeom>
          <a:gradFill flip="none" rotWithShape="1">
            <a:gsLst>
              <a:gs pos="0">
                <a:schemeClr val="accent4">
                  <a:lumMod val="0"/>
                  <a:lumOff val="100000"/>
                </a:schemeClr>
              </a:gs>
              <a:gs pos="84000">
                <a:schemeClr val="accent4">
                  <a:lumMod val="0"/>
                  <a:lumOff val="100000"/>
                  <a:alpha val="46000"/>
                </a:schemeClr>
              </a:gs>
              <a:gs pos="100000">
                <a:schemeClr val="accent4">
                  <a:lumMod val="100000"/>
                </a:schemeClr>
              </a:gs>
            </a:gsLst>
            <a:path path="shape">
              <a:fillToRect l="50000" t="50000" r="50000" b="50000"/>
            </a:path>
            <a:tileRect/>
          </a:gradFill>
        </p:spPr>
        <p:txBody>
          <a:bodyPr wrap="square" rtlCol="0">
            <a:spAutoFit/>
          </a:bodyPr>
          <a:lstStyle/>
          <a:p>
            <a:pPr algn="l">
              <a:buFont typeface="Arial" panose="020B0604020202020204" pitchFamily="34" charset="0"/>
              <a:buChar char="•"/>
            </a:pPr>
            <a:r>
              <a:rPr lang="en-US" b="1" i="0" dirty="0">
                <a:solidFill>
                  <a:srgbClr val="2B2B2B"/>
                </a:solidFill>
                <a:effectLst/>
                <a:latin typeface="Roboto" panose="02000000000000000000" pitchFamily="2" charset="0"/>
              </a:rPr>
              <a:t>Reason topic was selected</a:t>
            </a:r>
          </a:p>
          <a:p>
            <a:pPr algn="l"/>
            <a:endParaRPr lang="en-US" dirty="0">
              <a:solidFill>
                <a:srgbClr val="2B2B2B"/>
              </a:solidFill>
              <a:latin typeface="Roboto" panose="02000000000000000000" pitchFamily="2" charset="0"/>
            </a:endParaRPr>
          </a:p>
          <a:p>
            <a:r>
              <a:rPr lang="en-US" dirty="0">
                <a:effectLst/>
                <a:latin typeface="Univers Condensed" panose="020B0506020202050204" pitchFamily="34" charset="0"/>
                <a:ea typeface="Times New Roman" panose="02020603050405020304" pitchFamily="18" charset="0"/>
                <a:cs typeface="Times New Roman" panose="02020603050405020304" pitchFamily="18" charset="0"/>
              </a:rPr>
              <a:t> With the current situation of Russia’s military invading Ukraine, our team agreed to analyze the volatility of the stock market during war and uncertainty during international conflicts. </a:t>
            </a:r>
          </a:p>
          <a:p>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gn="l"/>
            <a:endParaRPr lang="en-US" b="1" dirty="0">
              <a:latin typeface="Roboto" panose="02000000000000000000" pitchFamily="2" charset="0"/>
            </a:endParaRPr>
          </a:p>
          <a:p>
            <a:endParaRPr lang="en-US"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399457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4"/>
          <a:stretch>
            <a:fillRect/>
          </a:stretch>
        </p:blipFill>
        <p:spPr>
          <a:xfrm>
            <a:off x="45720" y="419735"/>
            <a:ext cx="9219724" cy="4818348"/>
          </a:xfrm>
          <a:prstGeom prst="rect">
            <a:avLst/>
          </a:prstGeom>
          <a:gradFill>
            <a:gsLst>
              <a:gs pos="100000">
                <a:schemeClr val="accent4">
                  <a:lumMod val="0"/>
                  <a:lumOff val="100000"/>
                  <a:alpha val="46000"/>
                </a:schemeClr>
              </a:gs>
              <a:gs pos="39000">
                <a:schemeClr val="accent4">
                  <a:lumMod val="100000"/>
                </a:schemeClr>
              </a:gs>
            </a:gsLst>
            <a:path path="shape">
              <a:fillToRect l="50000" t="50000" r="50000" b="50000"/>
            </a:path>
          </a:gra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5">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307181" y="909755"/>
            <a:ext cx="8676562" cy="2893100"/>
          </a:xfrm>
          <a:prstGeom prst="rect">
            <a:avLst/>
          </a:prstGeom>
          <a:gradFill flip="none" rotWithShape="1">
            <a:gsLst>
              <a:gs pos="0">
                <a:schemeClr val="accent4">
                  <a:lumMod val="0"/>
                  <a:lumOff val="100000"/>
                </a:schemeClr>
              </a:gs>
              <a:gs pos="100000">
                <a:schemeClr val="accent4">
                  <a:lumMod val="0"/>
                  <a:lumOff val="100000"/>
                  <a:alpha val="46000"/>
                </a:schemeClr>
              </a:gs>
              <a:gs pos="100000">
                <a:schemeClr val="accent4">
                  <a:lumMod val="100000"/>
                </a:schemeClr>
              </a:gs>
            </a:gsLst>
            <a:path path="shape">
              <a:fillToRect l="50000" t="50000" r="50000" b="50000"/>
            </a:path>
            <a:tileRect/>
          </a:gradFill>
          <a:effectLst>
            <a:softEdge rad="317500"/>
          </a:effectLst>
        </p:spPr>
        <p:txBody>
          <a:bodyPr wrap="square" rtlCol="0">
            <a:spAutoFit/>
          </a:bodyPr>
          <a:lstStyle/>
          <a:p>
            <a:pPr algn="l">
              <a:buFont typeface="Arial" panose="020B0604020202020204" pitchFamily="34" charset="0"/>
              <a:buChar char="•"/>
            </a:pPr>
            <a:r>
              <a:rPr lang="en-US" b="1" i="0" dirty="0">
                <a:solidFill>
                  <a:srgbClr val="FFC000"/>
                </a:solidFill>
                <a:effectLst/>
                <a:latin typeface="Roboto" panose="02000000000000000000" pitchFamily="2" charset="0"/>
              </a:rPr>
              <a:t>Description of the source of data:</a:t>
            </a:r>
          </a:p>
          <a:p>
            <a:pPr algn="l"/>
            <a:endParaRPr lang="en-US" dirty="0">
              <a:solidFill>
                <a:schemeClr val="bg1"/>
              </a:solidFill>
              <a:latin typeface="Roboto" panose="02000000000000000000" pitchFamily="2" charset="0"/>
            </a:endParaRPr>
          </a:p>
          <a:p>
            <a:pPr algn="l"/>
            <a:r>
              <a:rPr lang="en-US" b="0" i="0" dirty="0">
                <a:solidFill>
                  <a:schemeClr val="tx1"/>
                </a:solidFill>
                <a:effectLst/>
                <a:latin typeface="Roboto" panose="02000000000000000000" pitchFamily="2" charset="0"/>
              </a:rPr>
              <a:t>Stock Market data utilized from Kaggle:</a:t>
            </a:r>
          </a:p>
          <a:p>
            <a:pPr algn="l"/>
            <a:r>
              <a:rPr lang="en-US" b="0" i="0" u="none" strike="noStrike" dirty="0">
                <a:solidFill>
                  <a:schemeClr val="tx1"/>
                </a:solidFill>
                <a:effectLst/>
                <a:latin typeface="Slack-Lato"/>
                <a:hlinkClick r:id="rId6">
                  <a:extLst>
                    <a:ext uri="{A12FA001-AC4F-418D-AE19-62706E023703}">
                      <ahyp:hlinkClr xmlns:ahyp="http://schemas.microsoft.com/office/drawing/2018/hyperlinkcolor" val="tx"/>
                    </a:ext>
                  </a:extLst>
                </a:hlinkClick>
              </a:rPr>
              <a:t>https://www.kaggle.com/rishidamarla/stock-prices-over-a-30-year-period</a:t>
            </a:r>
            <a:endParaRPr lang="en-US" b="0" i="0" dirty="0">
              <a:solidFill>
                <a:schemeClr val="tx1"/>
              </a:solidFill>
              <a:effectLst/>
              <a:latin typeface="Slack-Lato"/>
            </a:endParaRPr>
          </a:p>
          <a:p>
            <a:endParaRPr lang="en-US" b="0" i="0" dirty="0">
              <a:solidFill>
                <a:schemeClr val="tx1"/>
              </a:solidFill>
              <a:effectLst/>
              <a:latin typeface="Roboto" panose="02000000000000000000" pitchFamily="2" charset="0"/>
            </a:endParaRPr>
          </a:p>
          <a:p>
            <a:pPr algn="l"/>
            <a:r>
              <a:rPr lang="en-US" b="0" i="0" dirty="0">
                <a:solidFill>
                  <a:schemeClr val="tx1"/>
                </a:solidFill>
                <a:effectLst/>
                <a:latin typeface="Roboto" panose="02000000000000000000" pitchFamily="2" charset="0"/>
              </a:rPr>
              <a:t>International conflict database from Uppsala Conflict Data Program </a:t>
            </a:r>
          </a:p>
          <a:p>
            <a:pPr algn="l"/>
            <a:r>
              <a:rPr lang="en-US" b="0" i="0" dirty="0">
                <a:solidFill>
                  <a:schemeClr val="tx1"/>
                </a:solidFill>
                <a:effectLst/>
                <a:latin typeface="Roboto" panose="02000000000000000000" pitchFamily="2" charset="0"/>
              </a:rPr>
              <a:t>- Department of Peace and Conflict Research:</a:t>
            </a:r>
          </a:p>
          <a:p>
            <a:pPr algn="l"/>
            <a:r>
              <a:rPr lang="en-US" b="0" i="0" u="sng" dirty="0">
                <a:solidFill>
                  <a:schemeClr val="tx1"/>
                </a:solidFill>
                <a:effectLst/>
                <a:latin typeface="Roboto" panose="02000000000000000000" pitchFamily="2" charset="0"/>
              </a:rPr>
              <a:t>https://ucdp.uu.se/downloads/ucdpprio/ucdp-prio-acd-211.pdf</a:t>
            </a:r>
          </a:p>
          <a:p>
            <a:pPr algn="l"/>
            <a:endParaRPr lang="en-US" dirty="0">
              <a:solidFill>
                <a:schemeClr val="tx1"/>
              </a:solidFill>
              <a:latin typeface="Roboto" panose="02000000000000000000" pitchFamily="2" charset="0"/>
            </a:endParaRPr>
          </a:p>
          <a:p>
            <a:pPr algn="l"/>
            <a:r>
              <a:rPr lang="en-US" b="0" i="0" dirty="0">
                <a:solidFill>
                  <a:schemeClr val="tx1"/>
                </a:solidFill>
                <a:effectLst/>
                <a:latin typeface="Roboto" panose="02000000000000000000" pitchFamily="2" charset="0"/>
              </a:rPr>
              <a:t>Other website resources:</a:t>
            </a:r>
          </a:p>
          <a:p>
            <a:pPr algn="l"/>
            <a:r>
              <a:rPr lang="en-US" b="0" i="0" u="none" strike="noStrike" dirty="0">
                <a:solidFill>
                  <a:schemeClr val="tx1"/>
                </a:solidFill>
                <a:effectLst/>
                <a:latin typeface="Slack-Lato"/>
                <a:hlinkClick r:id="rId7">
                  <a:extLst>
                    <a:ext uri="{A12FA001-AC4F-418D-AE19-62706E023703}">
                      <ahyp:hlinkClr xmlns:ahyp="http://schemas.microsoft.com/office/drawing/2018/hyperlinkcolor" val="tx"/>
                    </a:ext>
                  </a:extLst>
                </a:hlinkClick>
              </a:rPr>
              <a:t>https://www.investopedia.com/solving-the-war-puzzle-4780889</a:t>
            </a:r>
            <a:endParaRPr lang="en-US" b="0" i="0" u="sng" dirty="0">
              <a:solidFill>
                <a:schemeClr val="tx1"/>
              </a:solidFill>
              <a:effectLst/>
              <a:latin typeface="Roboto" panose="02000000000000000000" pitchFamily="2" charset="0"/>
            </a:endParaRPr>
          </a:p>
          <a:p>
            <a:pPr algn="l"/>
            <a:endParaRPr lang="en-US" b="0" i="0" dirty="0">
              <a:solidFill>
                <a:srgbClr val="2B2B2B"/>
              </a:solidFill>
              <a:effectLst/>
              <a:latin typeface="Roboto" panose="02000000000000000000" pitchFamily="2" charset="0"/>
            </a:endParaRPr>
          </a:p>
          <a:p>
            <a:endParaRPr lang="en-US"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
        <p:nvSpPr>
          <p:cNvPr id="7" name="AutoShape 4" descr="kaggle.com">
            <a:extLst>
              <a:ext uri="{FF2B5EF4-FFF2-40B4-BE49-F238E27FC236}">
                <a16:creationId xmlns:a16="http://schemas.microsoft.com/office/drawing/2014/main" id="{4E9E2B2F-05A6-45CB-A1BA-7B743BBF2E24}"/>
              </a:ext>
            </a:extLst>
          </p:cNvPr>
          <p:cNvSpPr>
            <a:spLocks noChangeAspect="1" noChangeArrowheads="1"/>
          </p:cNvSpPr>
          <p:nvPr/>
        </p:nvSpPr>
        <p:spPr bwMode="auto">
          <a:xfrm>
            <a:off x="63500" y="-250825"/>
            <a:ext cx="15240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31543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4"/>
          <a:stretch>
            <a:fillRect/>
          </a:stretch>
        </p:blipFill>
        <p:spPr>
          <a:xfrm>
            <a:off x="45720" y="377020"/>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219724" cy="477397"/>
          </a:xfrm>
          <a:prstGeom prst="rect">
            <a:avLst/>
          </a:prstGeom>
          <a:blipFill dpi="0" rotWithShape="1">
            <a:blip r:embed="rId5">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474345" y="909756"/>
            <a:ext cx="8286750" cy="3323987"/>
          </a:xfrm>
          <a:prstGeom prst="rect">
            <a:avLst/>
          </a:prstGeom>
          <a:gradFill flip="none" rotWithShape="1">
            <a:gsLst>
              <a:gs pos="0">
                <a:schemeClr val="accent4">
                  <a:lumMod val="0"/>
                  <a:lumOff val="100000"/>
                </a:schemeClr>
              </a:gs>
              <a:gs pos="96000">
                <a:schemeClr val="accent4">
                  <a:lumMod val="0"/>
                  <a:lumOff val="100000"/>
                  <a:alpha val="46000"/>
                </a:schemeClr>
              </a:gs>
              <a:gs pos="100000">
                <a:schemeClr val="accent4">
                  <a:lumMod val="100000"/>
                </a:schemeClr>
              </a:gs>
            </a:gsLst>
            <a:path path="shape">
              <a:fillToRect l="50000" t="50000" r="50000" b="50000"/>
            </a:path>
            <a:tileRect/>
          </a:gradFill>
        </p:spPr>
        <p:txBody>
          <a:bodyPr wrap="square" rtlCol="0">
            <a:spAutoFit/>
          </a:bodyPr>
          <a:lstStyle/>
          <a:p>
            <a:pPr algn="l">
              <a:buFont typeface="Arial" panose="020B0604020202020204" pitchFamily="34" charset="0"/>
              <a:buChar char="•"/>
            </a:pPr>
            <a:r>
              <a:rPr lang="en-US" b="0" i="0" dirty="0">
                <a:solidFill>
                  <a:srgbClr val="2B2B2B"/>
                </a:solidFill>
                <a:effectLst/>
                <a:latin typeface="Roboto" panose="02000000000000000000" pitchFamily="2" charset="0"/>
              </a:rPr>
              <a:t>Questions the team hopes to answer with the data</a:t>
            </a:r>
          </a:p>
          <a:p>
            <a:pPr algn="l"/>
            <a:endParaRPr lang="en-US" dirty="0">
              <a:solidFill>
                <a:srgbClr val="2B2B2B"/>
              </a:solidFill>
              <a:latin typeface="Roboto" panose="02000000000000000000" pitchFamily="2" charset="0"/>
            </a:endParaRPr>
          </a:p>
          <a:p>
            <a:pPr marL="342900" lvl="2" indent="-342900">
              <a:buFont typeface="+mj-lt"/>
              <a:buAutoNum type="arabicPeriod"/>
            </a:pPr>
            <a:r>
              <a:rPr lang="en-US" b="0" i="0" dirty="0">
                <a:solidFill>
                  <a:srgbClr val="2B2B2B"/>
                </a:solidFill>
                <a:effectLst/>
                <a:latin typeface="Roboto" panose="02000000000000000000" pitchFamily="2" charset="0"/>
              </a:rPr>
              <a:t>Does the size of the conflict have proportional impact?</a:t>
            </a:r>
          </a:p>
          <a:p>
            <a:pPr marL="342900" lvl="2" indent="-342900">
              <a:buFont typeface="+mj-lt"/>
              <a:buAutoNum type="arabicPeriod"/>
            </a:pPr>
            <a:endParaRPr lang="en-US" b="0" i="0" dirty="0">
              <a:solidFill>
                <a:srgbClr val="2B2B2B"/>
              </a:solidFill>
              <a:effectLst/>
              <a:latin typeface="Roboto" panose="02000000000000000000" pitchFamily="2" charset="0"/>
            </a:endParaRPr>
          </a:p>
          <a:p>
            <a:pPr marL="342900" lvl="2" indent="-342900">
              <a:buFont typeface="+mj-lt"/>
              <a:buAutoNum type="arabicPeriod"/>
            </a:pPr>
            <a:r>
              <a:rPr lang="en-US" dirty="0">
                <a:solidFill>
                  <a:srgbClr val="2B2B2B"/>
                </a:solidFill>
                <a:latin typeface="Roboto" panose="02000000000000000000" pitchFamily="2" charset="0"/>
              </a:rPr>
              <a:t>Does the geographical location matter?</a:t>
            </a:r>
          </a:p>
          <a:p>
            <a:pPr marL="342900" lvl="2" indent="-342900">
              <a:buFont typeface="+mj-lt"/>
              <a:buAutoNum type="arabicPeriod"/>
            </a:pPr>
            <a:endParaRPr lang="en-US" b="0" i="0" dirty="0">
              <a:solidFill>
                <a:srgbClr val="2B2B2B"/>
              </a:solidFill>
              <a:effectLst/>
              <a:latin typeface="Roboto" panose="02000000000000000000" pitchFamily="2" charset="0"/>
            </a:endParaRPr>
          </a:p>
          <a:p>
            <a:pPr marL="342900" lvl="2" indent="-342900">
              <a:buFont typeface="+mj-lt"/>
              <a:buAutoNum type="arabicPeriod"/>
            </a:pPr>
            <a:r>
              <a:rPr lang="en-US" b="0" i="0" dirty="0">
                <a:solidFill>
                  <a:srgbClr val="2B2B2B"/>
                </a:solidFill>
                <a:effectLst/>
                <a:latin typeface="Roboto" panose="02000000000000000000" pitchFamily="2" charset="0"/>
              </a:rPr>
              <a:t>Was a certain sector impacted more than another?</a:t>
            </a:r>
          </a:p>
          <a:p>
            <a:pPr marL="342900" lvl="2" indent="-342900">
              <a:buFont typeface="+mj-lt"/>
              <a:buAutoNum type="arabicPeriod"/>
            </a:pPr>
            <a:endParaRPr lang="en-US" b="0" i="0" dirty="0">
              <a:solidFill>
                <a:srgbClr val="2B2B2B"/>
              </a:solidFill>
              <a:effectLst/>
              <a:latin typeface="Roboto" panose="02000000000000000000" pitchFamily="2" charset="0"/>
            </a:endParaRPr>
          </a:p>
          <a:p>
            <a:pPr marL="342900" lvl="2" indent="-342900">
              <a:buFont typeface="+mj-lt"/>
              <a:buAutoNum type="arabicPeriod"/>
            </a:pPr>
            <a:r>
              <a:rPr lang="en-US" dirty="0">
                <a:solidFill>
                  <a:srgbClr val="2B2B2B"/>
                </a:solidFill>
                <a:latin typeface="Roboto" panose="02000000000000000000" pitchFamily="2" charset="0"/>
              </a:rPr>
              <a:t>Does the market bounce back after 90 days from the start of the conflict?</a:t>
            </a:r>
          </a:p>
          <a:p>
            <a:pPr lvl="2"/>
            <a:endParaRPr lang="en-US" dirty="0">
              <a:solidFill>
                <a:srgbClr val="2B2B2B"/>
              </a:solidFill>
              <a:latin typeface="Roboto" panose="02000000000000000000" pitchFamily="2" charset="0"/>
            </a:endParaRPr>
          </a:p>
          <a:p>
            <a:pPr lvl="2"/>
            <a:r>
              <a:rPr lang="en-US" dirty="0">
                <a:solidFill>
                  <a:srgbClr val="2B2B2B"/>
                </a:solidFill>
                <a:latin typeface="Roboto" panose="02000000000000000000" pitchFamily="2" charset="0"/>
              </a:rPr>
              <a:t>5.    Which territory or location was greatly affected by and what was minimum,  maximum and average market value during the conflict.</a:t>
            </a:r>
          </a:p>
          <a:p>
            <a:pPr lvl="2"/>
            <a:endParaRPr lang="en-US" dirty="0">
              <a:solidFill>
                <a:srgbClr val="2B2B2B"/>
              </a:solidFill>
              <a:latin typeface="Roboto" panose="02000000000000000000" pitchFamily="2" charset="0"/>
            </a:endParaRPr>
          </a:p>
          <a:p>
            <a:pPr algn="l"/>
            <a:endParaRPr lang="en-US" b="0" i="0" dirty="0">
              <a:solidFill>
                <a:srgbClr val="2B2B2B"/>
              </a:solidFill>
              <a:effectLst/>
              <a:latin typeface="Roboto" panose="02000000000000000000" pitchFamily="2" charset="0"/>
            </a:endParaRPr>
          </a:p>
          <a:p>
            <a:endParaRPr lang="en-US"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3400013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4"/>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063990" cy="477397"/>
          </a:xfrm>
          <a:prstGeom prst="rect">
            <a:avLst/>
          </a:prstGeom>
          <a:blipFill dpi="0" rotWithShape="1">
            <a:blip r:embed="rId5">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474345" y="909756"/>
            <a:ext cx="8286750" cy="1384995"/>
          </a:xfrm>
          <a:prstGeom prst="rect">
            <a:avLst/>
          </a:prstGeom>
          <a:gradFill flip="none" rotWithShape="1">
            <a:gsLst>
              <a:gs pos="0">
                <a:schemeClr val="accent4">
                  <a:lumMod val="0"/>
                  <a:lumOff val="100000"/>
                </a:schemeClr>
              </a:gs>
              <a:gs pos="49000">
                <a:schemeClr val="accent4">
                  <a:lumMod val="0"/>
                  <a:lumOff val="100000"/>
                  <a:alpha val="46000"/>
                </a:schemeClr>
              </a:gs>
              <a:gs pos="100000">
                <a:schemeClr val="accent4">
                  <a:lumMod val="100000"/>
                </a:schemeClr>
              </a:gs>
            </a:gsLst>
            <a:path path="shape">
              <a:fillToRect l="50000" t="50000" r="50000" b="50000"/>
            </a:path>
            <a:tileRect/>
          </a:gradFill>
        </p:spPr>
        <p:txBody>
          <a:bodyPr wrap="square" rtlCol="0">
            <a:spAutoFit/>
          </a:bodyPr>
          <a:lstStyle/>
          <a:p>
            <a:pPr algn="l">
              <a:buFont typeface="Arial" panose="020B0604020202020204" pitchFamily="34" charset="0"/>
              <a:buChar char="•"/>
            </a:pPr>
            <a:r>
              <a:rPr lang="en-US" b="0" i="0" dirty="0">
                <a:solidFill>
                  <a:srgbClr val="2B2B2B"/>
                </a:solidFill>
                <a:effectLst/>
                <a:latin typeface="Roboto" panose="02000000000000000000" pitchFamily="2" charset="0"/>
              </a:rPr>
              <a:t>Description of the data exploration phase of the project:</a:t>
            </a:r>
          </a:p>
          <a:p>
            <a:pPr algn="l"/>
            <a:r>
              <a:rPr lang="en-US" b="0" i="0" dirty="0">
                <a:solidFill>
                  <a:srgbClr val="2B2B2B"/>
                </a:solidFill>
                <a:effectLst/>
                <a:latin typeface="Roboto" panose="02000000000000000000" pitchFamily="2" charset="0"/>
              </a:rPr>
              <a:t>First we searched Kaggle to find stock market data for the 3 markets Dow Jones, Nasdaq, and S&amp;P 500.  Next we searched for conflicts and found the Uppsala Conflict Data Program – Department of Peace and Conflict Research website.  This is a great website with multiple datasets of conflict data.</a:t>
            </a:r>
          </a:p>
          <a:p>
            <a:pPr algn="l"/>
            <a:endParaRPr lang="en-US" b="0" i="0" dirty="0">
              <a:solidFill>
                <a:srgbClr val="2B2B2B"/>
              </a:solidFill>
              <a:effectLst/>
              <a:latin typeface="Roboto" panose="02000000000000000000" pitchFamily="2" charset="0"/>
            </a:endParaRPr>
          </a:p>
          <a:p>
            <a:endParaRPr lang="en-US"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1687308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4"/>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063990" cy="477397"/>
          </a:xfrm>
          <a:prstGeom prst="rect">
            <a:avLst/>
          </a:prstGeom>
          <a:blipFill dpi="0" rotWithShape="1">
            <a:blip r:embed="rId5">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474345" y="909756"/>
            <a:ext cx="8286750" cy="1384995"/>
          </a:xfrm>
          <a:prstGeom prst="rect">
            <a:avLst/>
          </a:prstGeom>
          <a:gradFill flip="none" rotWithShape="1">
            <a:gsLst>
              <a:gs pos="0">
                <a:schemeClr val="accent4">
                  <a:lumMod val="0"/>
                  <a:lumOff val="100000"/>
                </a:schemeClr>
              </a:gs>
              <a:gs pos="49000">
                <a:schemeClr val="accent4">
                  <a:lumMod val="0"/>
                  <a:lumOff val="100000"/>
                  <a:alpha val="46000"/>
                </a:schemeClr>
              </a:gs>
              <a:gs pos="100000">
                <a:schemeClr val="accent4">
                  <a:lumMod val="100000"/>
                </a:schemeClr>
              </a:gs>
            </a:gsLst>
            <a:path path="shape">
              <a:fillToRect l="50000" t="50000" r="50000" b="50000"/>
            </a:path>
            <a:tileRect/>
          </a:gradFill>
        </p:spPr>
        <p:txBody>
          <a:bodyPr wrap="square" rtlCol="0">
            <a:spAutoFit/>
          </a:bodyPr>
          <a:lstStyle/>
          <a:p>
            <a:pPr algn="l">
              <a:buFont typeface="Arial" panose="020B0604020202020204" pitchFamily="34" charset="0"/>
              <a:buChar char="•"/>
            </a:pPr>
            <a:r>
              <a:rPr lang="en-US" b="0" i="0" dirty="0">
                <a:solidFill>
                  <a:srgbClr val="2B2B2B"/>
                </a:solidFill>
                <a:effectLst/>
                <a:latin typeface="Roboto" panose="02000000000000000000" pitchFamily="2" charset="0"/>
              </a:rPr>
              <a:t>Description of the analysis phase of the project:</a:t>
            </a:r>
          </a:p>
          <a:p>
            <a:pPr algn="l"/>
            <a:r>
              <a:rPr lang="en-US" b="0" i="0" dirty="0">
                <a:solidFill>
                  <a:srgbClr val="2B2B2B"/>
                </a:solidFill>
                <a:effectLst/>
                <a:latin typeface="Roboto" panose="02000000000000000000" pitchFamily="2" charset="0"/>
              </a:rPr>
              <a:t>Data was downloaded </a:t>
            </a:r>
            <a:r>
              <a:rPr lang="en-US" dirty="0">
                <a:solidFill>
                  <a:srgbClr val="2B2B2B"/>
                </a:solidFill>
                <a:latin typeface="Roboto" panose="02000000000000000000" pitchFamily="2" charset="0"/>
              </a:rPr>
              <a:t>and cleaned.  The cleaning and merging process has been very challenging.  The dates of the conflicts versus the dates of the market data do not align easily as it is weekly not daily.  Narrowing the conflict data has been a timely process with many listed without dates along with conflict details.  Challenges have been in date formatting between files and aligning them together</a:t>
            </a:r>
            <a:endParaRPr lang="en-US" b="0" i="0" dirty="0">
              <a:solidFill>
                <a:srgbClr val="2B2B2B"/>
              </a:solidFill>
              <a:effectLst/>
              <a:latin typeface="Roboto" panose="02000000000000000000" pitchFamily="2" charset="0"/>
            </a:endParaRPr>
          </a:p>
          <a:p>
            <a:endParaRPr lang="en-US"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981780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3"/>
        <p:cNvGrpSpPr/>
        <p:nvPr/>
      </p:nvGrpSpPr>
      <p:grpSpPr>
        <a:xfrm>
          <a:off x="0" y="0"/>
          <a:ext cx="0" cy="0"/>
          <a:chOff x="0" y="0"/>
          <a:chExt cx="0" cy="0"/>
        </a:xfrm>
      </p:grpSpPr>
      <p:pic>
        <p:nvPicPr>
          <p:cNvPr id="4" name="Picture 3">
            <a:extLst>
              <a:ext uri="{FF2B5EF4-FFF2-40B4-BE49-F238E27FC236}">
                <a16:creationId xmlns:a16="http://schemas.microsoft.com/office/drawing/2014/main" id="{988BEC99-851C-4203-85C9-4FF1779C0510}"/>
              </a:ext>
            </a:extLst>
          </p:cNvPr>
          <p:cNvPicPr>
            <a:picLocks noChangeAspect="1"/>
          </p:cNvPicPr>
          <p:nvPr/>
        </p:nvPicPr>
        <p:blipFill>
          <a:blip r:embed="rId4"/>
          <a:stretch>
            <a:fillRect/>
          </a:stretch>
        </p:blipFill>
        <p:spPr>
          <a:xfrm>
            <a:off x="45720" y="419735"/>
            <a:ext cx="9219724" cy="4818348"/>
          </a:xfrm>
          <a:prstGeom prst="rect">
            <a:avLst/>
          </a:prstGeom>
          <a:solidFill>
            <a:schemeClr val="bg1"/>
          </a:solidFill>
          <a:effectLst>
            <a:glow rad="127000">
              <a:schemeClr val="bg1">
                <a:lumMod val="95000"/>
                <a:alpha val="0"/>
              </a:schemeClr>
            </a:glow>
          </a:effectLst>
        </p:spPr>
      </p:pic>
      <p:sp>
        <p:nvSpPr>
          <p:cNvPr id="55" name="Google Shape;55;p13"/>
          <p:cNvSpPr txBox="1">
            <a:spLocks noGrp="1"/>
          </p:cNvSpPr>
          <p:nvPr>
            <p:ph type="subTitle" idx="1"/>
          </p:nvPr>
        </p:nvSpPr>
        <p:spPr>
          <a:xfrm>
            <a:off x="45720" y="71242"/>
            <a:ext cx="9063990" cy="477397"/>
          </a:xfrm>
          <a:prstGeom prst="rect">
            <a:avLst/>
          </a:prstGeom>
          <a:blipFill dpi="0" rotWithShape="1">
            <a:blip r:embed="rId5">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sp>
        <p:nvSpPr>
          <p:cNvPr id="2" name="TextBox 1">
            <a:extLst>
              <a:ext uri="{FF2B5EF4-FFF2-40B4-BE49-F238E27FC236}">
                <a16:creationId xmlns:a16="http://schemas.microsoft.com/office/drawing/2014/main" id="{48BF80AB-9619-49C8-9D40-FF1028787918}"/>
              </a:ext>
            </a:extLst>
          </p:cNvPr>
          <p:cNvSpPr txBox="1"/>
          <p:nvPr/>
        </p:nvSpPr>
        <p:spPr>
          <a:xfrm>
            <a:off x="474345" y="909756"/>
            <a:ext cx="8286750" cy="523220"/>
          </a:xfrm>
          <a:prstGeom prst="rect">
            <a:avLst/>
          </a:prstGeom>
          <a:gradFill flip="none" rotWithShape="1">
            <a:gsLst>
              <a:gs pos="0">
                <a:schemeClr val="accent4">
                  <a:lumMod val="0"/>
                  <a:lumOff val="100000"/>
                </a:schemeClr>
              </a:gs>
              <a:gs pos="49000">
                <a:schemeClr val="accent4">
                  <a:lumMod val="0"/>
                  <a:lumOff val="100000"/>
                  <a:alpha val="46000"/>
                </a:schemeClr>
              </a:gs>
              <a:gs pos="100000">
                <a:schemeClr val="accent4">
                  <a:lumMod val="100000"/>
                </a:schemeClr>
              </a:gs>
            </a:gsLst>
            <a:path path="shape">
              <a:fillToRect l="50000" t="50000" r="50000" b="50000"/>
            </a:path>
            <a:tileRect/>
          </a:gradFill>
        </p:spPr>
        <p:txBody>
          <a:bodyPr wrap="square" rtlCol="0">
            <a:spAutoFit/>
          </a:bodyPr>
          <a:lstStyle/>
          <a:p>
            <a:pPr algn="l">
              <a:buFont typeface="Arial" panose="020B0604020202020204" pitchFamily="34" charset="0"/>
              <a:buChar char="•"/>
            </a:pPr>
            <a:r>
              <a:rPr lang="en-US" b="0" i="0" dirty="0">
                <a:solidFill>
                  <a:srgbClr val="2B2B2B"/>
                </a:solidFill>
                <a:effectLst/>
                <a:latin typeface="Roboto" panose="02000000000000000000" pitchFamily="2" charset="0"/>
              </a:rPr>
              <a:t>Description of the analysis phase of the project</a:t>
            </a:r>
          </a:p>
          <a:p>
            <a:endParaRPr lang="en-US" dirty="0"/>
          </a:p>
        </p:txBody>
      </p:sp>
      <p:sp>
        <p:nvSpPr>
          <p:cNvPr id="10" name="TextBox 9">
            <a:extLst>
              <a:ext uri="{FF2B5EF4-FFF2-40B4-BE49-F238E27FC236}">
                <a16:creationId xmlns:a16="http://schemas.microsoft.com/office/drawing/2014/main" id="{453E4B5D-E520-43B6-8C4A-E735E3A876C5}"/>
              </a:ext>
            </a:extLst>
          </p:cNvPr>
          <p:cNvSpPr txBox="1"/>
          <p:nvPr/>
        </p:nvSpPr>
        <p:spPr>
          <a:xfrm>
            <a:off x="8457712" y="4949147"/>
            <a:ext cx="825817" cy="246221"/>
          </a:xfrm>
          <a:prstGeom prst="rect">
            <a:avLst/>
          </a:prstGeom>
          <a:noFill/>
        </p:spPr>
        <p:txBody>
          <a:bodyPr wrap="square" rtlCol="0">
            <a:spAutoFit/>
          </a:bodyPr>
          <a:lstStyle/>
          <a:p>
            <a:r>
              <a:rPr lang="en-US" sz="1000" dirty="0">
                <a:solidFill>
                  <a:schemeClr val="bg1"/>
                </a:solidFill>
              </a:rPr>
              <a:t>Group 1</a:t>
            </a:r>
            <a:endParaRPr lang="en-US" sz="1000" dirty="0">
              <a:highlight>
                <a:srgbClr val="FFFF00"/>
              </a:highlight>
            </a:endParaRPr>
          </a:p>
        </p:txBody>
      </p:sp>
    </p:spTree>
    <p:extLst>
      <p:ext uri="{BB962C8B-B14F-4D97-AF65-F5344CB8AC3E}">
        <p14:creationId xmlns:p14="http://schemas.microsoft.com/office/powerpoint/2010/main" val="2588658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7958072" y="5017650"/>
            <a:ext cx="1258500" cy="251700"/>
          </a:xfrm>
          <a:prstGeom prst="rect">
            <a:avLst/>
          </a:prstGeom>
          <a:effectLst>
            <a:glow rad="63500">
              <a:schemeClr val="accent3">
                <a:satMod val="175000"/>
                <a:alpha val="40000"/>
              </a:schemeClr>
            </a:glow>
          </a:effectLst>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sz="1400" dirty="0">
                <a:effectLst>
                  <a:glow rad="127000">
                    <a:schemeClr val="bg1">
                      <a:lumMod val="95000"/>
                    </a:schemeClr>
                  </a:glow>
                </a:effectLst>
              </a:rPr>
              <a:t>Group 1</a:t>
            </a:r>
            <a:r>
              <a:rPr lang="en" dirty="0">
                <a:effectLst>
                  <a:glow rad="127000">
                    <a:schemeClr val="bg1">
                      <a:lumMod val="95000"/>
                    </a:schemeClr>
                  </a:glow>
                </a:effectLst>
              </a:rPr>
              <a:t> </a:t>
            </a:r>
            <a:endParaRPr dirty="0">
              <a:effectLst>
                <a:glow rad="127000">
                  <a:schemeClr val="bg1">
                    <a:lumMod val="95000"/>
                  </a:schemeClr>
                </a:glow>
              </a:effectLst>
            </a:endParaRPr>
          </a:p>
        </p:txBody>
      </p:sp>
      <p:sp>
        <p:nvSpPr>
          <p:cNvPr id="55" name="Google Shape;55;p13"/>
          <p:cNvSpPr txBox="1">
            <a:spLocks noGrp="1"/>
          </p:cNvSpPr>
          <p:nvPr>
            <p:ph type="subTitle" idx="1"/>
          </p:nvPr>
        </p:nvSpPr>
        <p:spPr>
          <a:xfrm>
            <a:off x="45720" y="71242"/>
            <a:ext cx="9063990" cy="477397"/>
          </a:xfrm>
          <a:prstGeom prst="rect">
            <a:avLst/>
          </a:prstGeom>
          <a:blipFill dpi="0" rotWithShape="1">
            <a:blip r:embed="rId4">
              <a:alphaModFix amt="74000"/>
            </a:blip>
            <a:srcRect/>
            <a:tile tx="0" ty="0" sx="100000" sy="100000" flip="none" algn="tl"/>
          </a:blipFill>
          <a:effectLst>
            <a:glow rad="127000">
              <a:schemeClr val="accent1">
                <a:lumMod val="75000"/>
              </a:schemeClr>
            </a:glow>
          </a:effectLst>
        </p:spPr>
        <p:txBody>
          <a:bodyPr spcFirstLastPara="1" wrap="square" lIns="91425" tIns="91425" rIns="91425" bIns="91425" anchor="t" anchorCtr="0">
            <a:normAutofit/>
          </a:bodyPr>
          <a:lstStyle/>
          <a:p>
            <a:pPr marL="0" lvl="0" indent="0" algn="ctr" rtl="0">
              <a:spcBef>
                <a:spcPts val="0"/>
              </a:spcBef>
              <a:spcAft>
                <a:spcPts val="0"/>
              </a:spcAft>
              <a:buNone/>
            </a:pPr>
            <a:r>
              <a:rPr lang="en" sz="1800" dirty="0">
                <a:solidFill>
                  <a:srgbClr val="000000"/>
                </a:solidFill>
              </a:rPr>
              <a:t>Market Volatility During International Conflicts</a:t>
            </a:r>
            <a:endParaRPr sz="1800" dirty="0">
              <a:solidFill>
                <a:srgbClr val="000000"/>
              </a:solidFill>
            </a:endParaRPr>
          </a:p>
        </p:txBody>
      </p:sp>
      <p:pic>
        <p:nvPicPr>
          <p:cNvPr id="3" name="Picture 2">
            <a:extLst>
              <a:ext uri="{FF2B5EF4-FFF2-40B4-BE49-F238E27FC236}">
                <a16:creationId xmlns:a16="http://schemas.microsoft.com/office/drawing/2014/main" id="{4E4FC31B-9D75-482F-809B-F1C24662BE9F}"/>
              </a:ext>
            </a:extLst>
          </p:cNvPr>
          <p:cNvPicPr>
            <a:picLocks noChangeAspect="1"/>
          </p:cNvPicPr>
          <p:nvPr/>
        </p:nvPicPr>
        <p:blipFill>
          <a:blip r:embed="rId5"/>
          <a:stretch>
            <a:fillRect/>
          </a:stretch>
        </p:blipFill>
        <p:spPr>
          <a:xfrm>
            <a:off x="310526" y="1544485"/>
            <a:ext cx="8522947" cy="2054530"/>
          </a:xfrm>
          <a:prstGeom prst="rect">
            <a:avLst/>
          </a:prstGeom>
        </p:spPr>
      </p:pic>
      <p:sp>
        <p:nvSpPr>
          <p:cNvPr id="7" name="TextBox 6">
            <a:extLst>
              <a:ext uri="{FF2B5EF4-FFF2-40B4-BE49-F238E27FC236}">
                <a16:creationId xmlns:a16="http://schemas.microsoft.com/office/drawing/2014/main" id="{6117AB78-D3FC-4E7C-A6F5-C7736209F171}"/>
              </a:ext>
            </a:extLst>
          </p:cNvPr>
          <p:cNvSpPr txBox="1"/>
          <p:nvPr/>
        </p:nvSpPr>
        <p:spPr>
          <a:xfrm>
            <a:off x="474345" y="909756"/>
            <a:ext cx="8286750" cy="3539430"/>
          </a:xfrm>
          <a:prstGeom prst="rect">
            <a:avLst/>
          </a:prstGeom>
          <a:gradFill flip="none" rotWithShape="1">
            <a:gsLst>
              <a:gs pos="0">
                <a:schemeClr val="accent4">
                  <a:lumMod val="0"/>
                  <a:lumOff val="100000"/>
                </a:schemeClr>
              </a:gs>
              <a:gs pos="49000">
                <a:schemeClr val="accent4">
                  <a:lumMod val="0"/>
                  <a:lumOff val="100000"/>
                  <a:alpha val="46000"/>
                </a:schemeClr>
              </a:gs>
              <a:gs pos="100000">
                <a:schemeClr val="accent4">
                  <a:lumMod val="100000"/>
                </a:schemeClr>
              </a:gs>
            </a:gsLst>
            <a:path path="shape">
              <a:fillToRect l="50000" t="50000" r="50000" b="50000"/>
            </a:path>
            <a:tileRect/>
          </a:gradFill>
        </p:spPr>
        <p:txBody>
          <a:bodyPr wrap="square" rtlCol="0">
            <a:spAutoFit/>
          </a:bodyPr>
          <a:lstStyle/>
          <a:p>
            <a:pPr algn="l">
              <a:buFont typeface="Arial" panose="020B0604020202020204" pitchFamily="34" charset="0"/>
              <a:buChar char="•"/>
            </a:pPr>
            <a:r>
              <a:rPr lang="en-US" b="0" i="0" dirty="0">
                <a:solidFill>
                  <a:srgbClr val="2B2B2B"/>
                </a:solidFill>
                <a:effectLst/>
                <a:latin typeface="Roboto" panose="02000000000000000000" pitchFamily="2" charset="0"/>
              </a:rPr>
              <a:t>Technologies, languages, tools, and algorithms used throughout the project</a:t>
            </a:r>
          </a:p>
          <a:p>
            <a:pPr algn="l"/>
            <a:endParaRPr lang="en-US" dirty="0">
              <a:solidFill>
                <a:srgbClr val="2B2B2B"/>
              </a:solidFill>
              <a:latin typeface="Roboto" panose="02000000000000000000" pitchFamily="2" charset="0"/>
            </a:endParaRPr>
          </a:p>
          <a:p>
            <a:pPr algn="l"/>
            <a:r>
              <a:rPr lang="en-US" dirty="0" err="1">
                <a:solidFill>
                  <a:srgbClr val="2B2B2B"/>
                </a:solidFill>
                <a:latin typeface="Roboto" panose="02000000000000000000" pitchFamily="2" charset="0"/>
              </a:rPr>
              <a:t>Appplications</a:t>
            </a:r>
            <a:r>
              <a:rPr lang="en-US" dirty="0">
                <a:solidFill>
                  <a:srgbClr val="2B2B2B"/>
                </a:solidFill>
                <a:latin typeface="Roboto" panose="02000000000000000000" pitchFamily="2" charset="0"/>
              </a:rPr>
              <a:t>  used:</a:t>
            </a:r>
          </a:p>
          <a:p>
            <a:pPr algn="l"/>
            <a:r>
              <a:rPr lang="en-US" dirty="0">
                <a:solidFill>
                  <a:srgbClr val="2B2B2B"/>
                </a:solidFill>
                <a:latin typeface="Roboto" panose="02000000000000000000" pitchFamily="2" charset="0"/>
              </a:rPr>
              <a:t>Excel </a:t>
            </a:r>
          </a:p>
          <a:p>
            <a:pPr algn="l"/>
            <a:r>
              <a:rPr lang="en-US" dirty="0">
                <a:solidFill>
                  <a:srgbClr val="2B2B2B"/>
                </a:solidFill>
                <a:latin typeface="Roboto" panose="02000000000000000000" pitchFamily="2" charset="0"/>
              </a:rPr>
              <a:t>Python</a:t>
            </a:r>
          </a:p>
          <a:p>
            <a:pPr algn="l"/>
            <a:r>
              <a:rPr lang="en-US" dirty="0">
                <a:solidFill>
                  <a:srgbClr val="2B2B2B"/>
                </a:solidFill>
                <a:latin typeface="Roboto" panose="02000000000000000000" pitchFamily="2" charset="0"/>
              </a:rPr>
              <a:t>Postgres SQL/</a:t>
            </a:r>
            <a:r>
              <a:rPr lang="en-US" dirty="0" err="1">
                <a:solidFill>
                  <a:srgbClr val="2B2B2B"/>
                </a:solidFill>
                <a:latin typeface="Roboto" panose="02000000000000000000" pitchFamily="2" charset="0"/>
              </a:rPr>
              <a:t>Pgadmin</a:t>
            </a:r>
            <a:endParaRPr lang="en-US" dirty="0">
              <a:solidFill>
                <a:srgbClr val="2B2B2B"/>
              </a:solidFill>
              <a:latin typeface="Roboto" panose="02000000000000000000" pitchFamily="2" charset="0"/>
            </a:endParaRPr>
          </a:p>
          <a:p>
            <a:pPr algn="l"/>
            <a:r>
              <a:rPr lang="en-US" dirty="0">
                <a:solidFill>
                  <a:srgbClr val="2B2B2B"/>
                </a:solidFill>
                <a:latin typeface="Roboto" panose="02000000000000000000" pitchFamily="2" charset="0"/>
              </a:rPr>
              <a:t>AWS</a:t>
            </a:r>
          </a:p>
          <a:p>
            <a:pPr algn="l"/>
            <a:endParaRPr lang="en-US" dirty="0">
              <a:solidFill>
                <a:srgbClr val="2B2B2B"/>
              </a:solidFill>
              <a:latin typeface="Roboto" panose="02000000000000000000" pitchFamily="2" charset="0"/>
            </a:endParaRPr>
          </a:p>
          <a:p>
            <a:pPr algn="l"/>
            <a:r>
              <a:rPr lang="en-US" dirty="0">
                <a:solidFill>
                  <a:srgbClr val="2B2B2B"/>
                </a:solidFill>
                <a:latin typeface="Roboto" panose="02000000000000000000" pitchFamily="2" charset="0"/>
              </a:rPr>
              <a:t>Tools:</a:t>
            </a:r>
          </a:p>
          <a:p>
            <a:pPr algn="l"/>
            <a:r>
              <a:rPr lang="en-US" dirty="0" err="1">
                <a:solidFill>
                  <a:srgbClr val="2B2B2B"/>
                </a:solidFill>
                <a:latin typeface="Roboto" panose="02000000000000000000" pitchFamily="2" charset="0"/>
              </a:rPr>
              <a:t>QuickDBD</a:t>
            </a:r>
            <a:r>
              <a:rPr lang="en-US" dirty="0">
                <a:solidFill>
                  <a:srgbClr val="2B2B2B"/>
                </a:solidFill>
                <a:latin typeface="Roboto" panose="02000000000000000000" pitchFamily="2" charset="0"/>
              </a:rPr>
              <a:t>  for ERD Diagram</a:t>
            </a:r>
          </a:p>
          <a:p>
            <a:pPr algn="l"/>
            <a:r>
              <a:rPr lang="en-US" dirty="0">
                <a:solidFill>
                  <a:srgbClr val="2B2B2B"/>
                </a:solidFill>
                <a:latin typeface="Roboto" panose="02000000000000000000" pitchFamily="2" charset="0"/>
              </a:rPr>
              <a:t>Google Slides /</a:t>
            </a:r>
            <a:r>
              <a:rPr lang="en-US" dirty="0" err="1">
                <a:solidFill>
                  <a:srgbClr val="2B2B2B"/>
                </a:solidFill>
                <a:latin typeface="Roboto" panose="02000000000000000000" pitchFamily="2" charset="0"/>
              </a:rPr>
              <a:t>Powerpoint</a:t>
            </a:r>
            <a:endParaRPr lang="en-US" dirty="0">
              <a:solidFill>
                <a:srgbClr val="2B2B2B"/>
              </a:solidFill>
              <a:latin typeface="Roboto" panose="02000000000000000000" pitchFamily="2" charset="0"/>
            </a:endParaRPr>
          </a:p>
          <a:p>
            <a:pPr algn="l"/>
            <a:endParaRPr lang="en-US" dirty="0">
              <a:solidFill>
                <a:srgbClr val="2B2B2B"/>
              </a:solidFill>
              <a:latin typeface="Roboto" panose="02000000000000000000" pitchFamily="2" charset="0"/>
            </a:endParaRPr>
          </a:p>
          <a:p>
            <a:pPr algn="l"/>
            <a:r>
              <a:rPr lang="en-US" dirty="0">
                <a:solidFill>
                  <a:srgbClr val="2B2B2B"/>
                </a:solidFill>
                <a:latin typeface="Roboto" panose="02000000000000000000" pitchFamily="2" charset="0"/>
              </a:rPr>
              <a:t>Algorithms:</a:t>
            </a:r>
          </a:p>
          <a:p>
            <a:pPr algn="l"/>
            <a:r>
              <a:rPr lang="en-US" dirty="0">
                <a:solidFill>
                  <a:srgbClr val="2B2B2B"/>
                </a:solidFill>
                <a:latin typeface="Roboto" panose="02000000000000000000" pitchFamily="2" charset="0"/>
              </a:rPr>
              <a:t>Machine Learning/Neural Network</a:t>
            </a:r>
          </a:p>
          <a:p>
            <a:pPr algn="l"/>
            <a:endParaRPr lang="en-US" b="0" i="0" dirty="0">
              <a:solidFill>
                <a:srgbClr val="2B2B2B"/>
              </a:solidFill>
              <a:effectLst/>
              <a:latin typeface="Roboto" panose="02000000000000000000" pitchFamily="2" charset="0"/>
            </a:endParaRPr>
          </a:p>
          <a:p>
            <a:endParaRPr lang="en-US" dirty="0"/>
          </a:p>
        </p:txBody>
      </p:sp>
    </p:spTree>
    <p:extLst>
      <p:ext uri="{BB962C8B-B14F-4D97-AF65-F5344CB8AC3E}">
        <p14:creationId xmlns:p14="http://schemas.microsoft.com/office/powerpoint/2010/main" val="121830699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5873</TotalTime>
  <Words>617</Words>
  <Application>Microsoft Office PowerPoint</Application>
  <PresentationFormat>On-screen Show (16:9)</PresentationFormat>
  <Paragraphs>71</Paragraphs>
  <Slides>10</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Roboto</vt:lpstr>
      <vt:lpstr>Slack-Lato</vt:lpstr>
      <vt:lpstr>Univers Condensed</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Group 1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Theresa Heath</dc:creator>
  <cp:lastModifiedBy>Michele Sampson</cp:lastModifiedBy>
  <cp:revision>23</cp:revision>
  <dcterms:modified xsi:type="dcterms:W3CDTF">2022-03-29T01:10:34Z</dcterms:modified>
</cp:coreProperties>
</file>