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7" r:id="rId2"/>
    <p:sldId id="274" r:id="rId3"/>
    <p:sldId id="275" r:id="rId4"/>
    <p:sldId id="265" r:id="rId5"/>
    <p:sldId id="266" r:id="rId6"/>
    <p:sldId id="270" r:id="rId7"/>
    <p:sldId id="267" r:id="rId8"/>
    <p:sldId id="268" r:id="rId9"/>
    <p:sldId id="272" r:id="rId10"/>
    <p:sldId id="259" r:id="rId11"/>
    <p:sldId id="25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DB38F-1A7B-4D0B-91C2-D3648AFFE315}" v="1" dt="2022-03-20T05:29:4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1146" y="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a Heath" userId="0a643456b5129ff4" providerId="LiveId" clId="{926DB38F-1A7B-4D0B-91C2-D3648AFFE315}"/>
    <pc:docChg chg="undo custSel addSld delSld modSld">
      <pc:chgData name="Theresa Heath" userId="0a643456b5129ff4" providerId="LiveId" clId="{926DB38F-1A7B-4D0B-91C2-D3648AFFE315}" dt="2022-03-22T05:05:15.525" v="2241" actId="20577"/>
      <pc:docMkLst>
        <pc:docMk/>
      </pc:docMkLst>
      <pc:sldChg chg="delSp modSp del mod">
        <pc:chgData name="Theresa Heath" userId="0a643456b5129ff4" providerId="LiveId" clId="{926DB38F-1A7B-4D0B-91C2-D3648AFFE315}" dt="2022-03-22T04:52:03.863" v="1744" actId="2696"/>
        <pc:sldMkLst>
          <pc:docMk/>
          <pc:sldMk cId="0" sldId="256"/>
        </pc:sldMkLst>
        <pc:spChg chg="mod">
          <ac:chgData name="Theresa Heath" userId="0a643456b5129ff4" providerId="LiveId" clId="{926DB38F-1A7B-4D0B-91C2-D3648AFFE315}" dt="2022-03-22T02:59:28.910" v="1344" actId="14861"/>
          <ac:spMkLst>
            <pc:docMk/>
            <pc:sldMk cId="0" sldId="256"/>
            <ac:spMk id="2" creationId="{48BF80AB-9619-49C8-9D40-FF1028787918}"/>
          </ac:spMkLst>
        </pc:spChg>
        <pc:picChg chg="mod">
          <ac:chgData name="Theresa Heath" userId="0a643456b5129ff4" providerId="LiveId" clId="{926DB38F-1A7B-4D0B-91C2-D3648AFFE315}" dt="2022-03-22T02:50:48.033" v="813" actId="1076"/>
          <ac:picMkLst>
            <pc:docMk/>
            <pc:sldMk cId="0" sldId="256"/>
            <ac:picMk id="4" creationId="{988BEC99-851C-4203-85C9-4FF1779C0510}"/>
          </ac:picMkLst>
        </pc:picChg>
        <pc:picChg chg="del mod">
          <ac:chgData name="Theresa Heath" userId="0a643456b5129ff4" providerId="LiveId" clId="{926DB38F-1A7B-4D0B-91C2-D3648AFFE315}" dt="2022-03-22T02:57:43.191" v="1053" actId="478"/>
          <ac:picMkLst>
            <pc:docMk/>
            <pc:sldMk cId="0" sldId="256"/>
            <ac:picMk id="9" creationId="{3CCFF6A5-E32D-4868-A955-80EAB14008C1}"/>
          </ac:picMkLst>
        </pc:picChg>
      </pc:sldChg>
      <pc:sldChg chg="addSp delSp modSp mod">
        <pc:chgData name="Theresa Heath" userId="0a643456b5129ff4" providerId="LiveId" clId="{926DB38F-1A7B-4D0B-91C2-D3648AFFE315}" dt="2022-03-22T03:08:28.154" v="1370" actId="1076"/>
        <pc:sldMkLst>
          <pc:docMk/>
          <pc:sldMk cId="0" sldId="257"/>
        </pc:sldMkLst>
        <pc:picChg chg="mod ord">
          <ac:chgData name="Theresa Heath" userId="0a643456b5129ff4" providerId="LiveId" clId="{926DB38F-1A7B-4D0B-91C2-D3648AFFE315}" dt="2022-03-22T03:08:28.154" v="1370" actId="1076"/>
          <ac:picMkLst>
            <pc:docMk/>
            <pc:sldMk cId="0" sldId="257"/>
            <ac:picMk id="2" creationId="{E94EDF14-8E61-4F0D-A23B-43484F5F2986}"/>
          </ac:picMkLst>
        </pc:picChg>
        <pc:picChg chg="add mod ord">
          <ac:chgData name="Theresa Heath" userId="0a643456b5129ff4" providerId="LiveId" clId="{926DB38F-1A7B-4D0B-91C2-D3648AFFE315}" dt="2022-03-22T03:07:21.238" v="1369" actId="1076"/>
          <ac:picMkLst>
            <pc:docMk/>
            <pc:sldMk cId="0" sldId="257"/>
            <ac:picMk id="5" creationId="{E82ED855-E867-4183-867B-AA932C915427}"/>
          </ac:picMkLst>
        </pc:picChg>
        <pc:picChg chg="del">
          <ac:chgData name="Theresa Heath" userId="0a643456b5129ff4" providerId="LiveId" clId="{926DB38F-1A7B-4D0B-91C2-D3648AFFE315}" dt="2022-03-22T02:34:15.215" v="340" actId="478"/>
          <ac:picMkLst>
            <pc:docMk/>
            <pc:sldMk cId="0" sldId="257"/>
            <ac:picMk id="63" creationId="{00000000-0000-0000-0000-000000000000}"/>
          </ac:picMkLst>
        </pc:picChg>
      </pc:sldChg>
      <pc:sldChg chg="modSp mod">
        <pc:chgData name="Theresa Heath" userId="0a643456b5129ff4" providerId="LiveId" clId="{926DB38F-1A7B-4D0B-91C2-D3648AFFE315}" dt="2022-03-22T03:13:51.100" v="1740" actId="207"/>
        <pc:sldMkLst>
          <pc:docMk/>
          <pc:sldMk cId="1218306996" sldId="259"/>
        </pc:sldMkLst>
        <pc:spChg chg="mod">
          <ac:chgData name="Theresa Heath" userId="0a643456b5129ff4" providerId="LiveId" clId="{926DB38F-1A7B-4D0B-91C2-D3648AFFE315}" dt="2022-03-22T03:13:51.100" v="1740" actId="207"/>
          <ac:spMkLst>
            <pc:docMk/>
            <pc:sldMk cId="1218306996" sldId="259"/>
            <ac:spMk id="7" creationId="{6117AB78-D3FC-4E7C-A6F5-C7736209F171}"/>
          </ac:spMkLst>
        </pc:spChg>
      </pc:sldChg>
      <pc:sldChg chg="modSp mod">
        <pc:chgData name="Theresa Heath" userId="0a643456b5129ff4" providerId="LiveId" clId="{926DB38F-1A7B-4D0B-91C2-D3648AFFE315}" dt="2022-03-22T03:11:27.458" v="1497" actId="1076"/>
        <pc:sldMkLst>
          <pc:docMk/>
          <pc:sldMk cId="399457455" sldId="265"/>
        </pc:sldMkLst>
        <pc:spChg chg="mod">
          <ac:chgData name="Theresa Heath" userId="0a643456b5129ff4" providerId="LiveId" clId="{926DB38F-1A7B-4D0B-91C2-D3648AFFE315}" dt="2022-03-22T03:11:27.458" v="1497" actId="1076"/>
          <ac:spMkLst>
            <pc:docMk/>
            <pc:sldMk cId="399457455" sldId="265"/>
            <ac:spMk id="2" creationId="{48BF80AB-9619-49C8-9D40-FF1028787918}"/>
          </ac:spMkLst>
        </pc:spChg>
      </pc:sldChg>
      <pc:sldChg chg="modSp mod">
        <pc:chgData name="Theresa Heath" userId="0a643456b5129ff4" providerId="LiveId" clId="{926DB38F-1A7B-4D0B-91C2-D3648AFFE315}" dt="2022-03-22T04:52:28.820" v="1745" actId="20577"/>
        <pc:sldMkLst>
          <pc:docMk/>
          <pc:sldMk cId="3931543728" sldId="266"/>
        </pc:sldMkLst>
        <pc:spChg chg="mod">
          <ac:chgData name="Theresa Heath" userId="0a643456b5129ff4" providerId="LiveId" clId="{926DB38F-1A7B-4D0B-91C2-D3648AFFE315}" dt="2022-03-22T04:52:28.820" v="1745" actId="20577"/>
          <ac:spMkLst>
            <pc:docMk/>
            <pc:sldMk cId="3931543728" sldId="266"/>
            <ac:spMk id="2" creationId="{48BF80AB-9619-49C8-9D40-FF1028787918}"/>
          </ac:spMkLst>
        </pc:spChg>
        <pc:picChg chg="mod">
          <ac:chgData name="Theresa Heath" userId="0a643456b5129ff4" providerId="LiveId" clId="{926DB38F-1A7B-4D0B-91C2-D3648AFFE315}" dt="2022-03-22T02:54:45.445" v="1041" actId="207"/>
          <ac:picMkLst>
            <pc:docMk/>
            <pc:sldMk cId="3931543728" sldId="266"/>
            <ac:picMk id="4" creationId="{988BEC99-851C-4203-85C9-4FF1779C0510}"/>
          </ac:picMkLst>
        </pc:picChg>
      </pc:sldChg>
      <pc:sldChg chg="modSp mod">
        <pc:chgData name="Theresa Heath" userId="0a643456b5129ff4" providerId="LiveId" clId="{926DB38F-1A7B-4D0B-91C2-D3648AFFE315}" dt="2022-03-22T05:05:15.525" v="2241" actId="20577"/>
        <pc:sldMkLst>
          <pc:docMk/>
          <pc:sldMk cId="1687308034" sldId="267"/>
        </pc:sldMkLst>
        <pc:spChg chg="mod">
          <ac:chgData name="Theresa Heath" userId="0a643456b5129ff4" providerId="LiveId" clId="{926DB38F-1A7B-4D0B-91C2-D3648AFFE315}" dt="2022-03-22T05:05:15.525" v="2241" actId="20577"/>
          <ac:spMkLst>
            <pc:docMk/>
            <pc:sldMk cId="1687308034" sldId="267"/>
            <ac:spMk id="2" creationId="{48BF80AB-9619-49C8-9D40-FF1028787918}"/>
          </ac:spMkLst>
        </pc:spChg>
      </pc:sldChg>
      <pc:sldChg chg="addSp delSp modSp mod setBg">
        <pc:chgData name="Theresa Heath" userId="0a643456b5129ff4" providerId="LiveId" clId="{926DB38F-1A7B-4D0B-91C2-D3648AFFE315}" dt="2022-03-22T05:02:33.916" v="2209" actId="207"/>
        <pc:sldMkLst>
          <pc:docMk/>
          <pc:sldMk cId="3400013190" sldId="270"/>
        </pc:sldMkLst>
        <pc:spChg chg="mod">
          <ac:chgData name="Theresa Heath" userId="0a643456b5129ff4" providerId="LiveId" clId="{926DB38F-1A7B-4D0B-91C2-D3648AFFE315}" dt="2022-03-22T05:02:33.916" v="2209" actId="207"/>
          <ac:spMkLst>
            <pc:docMk/>
            <pc:sldMk cId="3400013190" sldId="270"/>
            <ac:spMk id="2" creationId="{48BF80AB-9619-49C8-9D40-FF1028787918}"/>
          </ac:spMkLst>
        </pc:spChg>
        <pc:spChg chg="add del mod">
          <ac:chgData name="Theresa Heath" userId="0a643456b5129ff4" providerId="LiveId" clId="{926DB38F-1A7B-4D0B-91C2-D3648AFFE315}" dt="2022-03-22T05:02:15.650" v="2137"/>
          <ac:spMkLst>
            <pc:docMk/>
            <pc:sldMk cId="3400013190" sldId="270"/>
            <ac:spMk id="14" creationId="{384C1E9F-5264-4568-8DA8-4C8FB61683A6}"/>
          </ac:spMkLst>
        </pc:spChg>
        <pc:picChg chg="add del">
          <ac:chgData name="Theresa Heath" userId="0a643456b5129ff4" providerId="LiveId" clId="{926DB38F-1A7B-4D0B-91C2-D3648AFFE315}" dt="2022-03-22T03:05:06.313" v="1357" actId="22"/>
          <ac:picMkLst>
            <pc:docMk/>
            <pc:sldMk cId="3400013190" sldId="270"/>
            <ac:picMk id="5" creationId="{EF645AFB-96EA-485F-95AE-4DAD4B9BA3B3}"/>
          </ac:picMkLst>
        </pc:picChg>
        <pc:picChg chg="add del">
          <ac:chgData name="Theresa Heath" userId="0a643456b5129ff4" providerId="LiveId" clId="{926DB38F-1A7B-4D0B-91C2-D3648AFFE315}" dt="2022-03-22T03:05:28.158" v="1359" actId="22"/>
          <ac:picMkLst>
            <pc:docMk/>
            <pc:sldMk cId="3400013190" sldId="270"/>
            <ac:picMk id="7" creationId="{8D8B40E1-3126-4B24-96DC-AD2CC8CF22AB}"/>
          </ac:picMkLst>
        </pc:picChg>
        <pc:picChg chg="add del">
          <ac:chgData name="Theresa Heath" userId="0a643456b5129ff4" providerId="LiveId" clId="{926DB38F-1A7B-4D0B-91C2-D3648AFFE315}" dt="2022-03-22T03:05:45.047" v="1361" actId="22"/>
          <ac:picMkLst>
            <pc:docMk/>
            <pc:sldMk cId="3400013190" sldId="270"/>
            <ac:picMk id="11" creationId="{9D07BBEA-FF8E-4BAD-8032-47E660B7D47D}"/>
          </ac:picMkLst>
        </pc:picChg>
      </pc:sldChg>
      <pc:sldChg chg="addSp new del">
        <pc:chgData name="Theresa Heath" userId="0a643456b5129ff4" providerId="LiveId" clId="{926DB38F-1A7B-4D0B-91C2-D3648AFFE315}" dt="2022-03-20T05:29:53.930" v="3" actId="2696"/>
        <pc:sldMkLst>
          <pc:docMk/>
          <pc:sldMk cId="2433727748" sldId="271"/>
        </pc:sldMkLst>
        <pc:picChg chg="add">
          <ac:chgData name="Theresa Heath" userId="0a643456b5129ff4" providerId="LiveId" clId="{926DB38F-1A7B-4D0B-91C2-D3648AFFE315}" dt="2022-03-20T05:29:40.851" v="1"/>
          <ac:picMkLst>
            <pc:docMk/>
            <pc:sldMk cId="2433727748" sldId="271"/>
            <ac:picMk id="4" creationId="{6A1CF5BC-09E0-4769-A947-96CB366EE5AC}"/>
          </ac:picMkLst>
        </pc:picChg>
      </pc:sldChg>
      <pc:sldChg chg="add">
        <pc:chgData name="Theresa Heath" userId="0a643456b5129ff4" providerId="LiveId" clId="{926DB38F-1A7B-4D0B-91C2-D3648AFFE315}" dt="2022-03-20T05:29:45.750" v="2" actId="2890"/>
        <pc:sldMkLst>
          <pc:docMk/>
          <pc:sldMk cId="2588658627" sldId="272"/>
        </pc:sldMkLst>
      </pc:sldChg>
      <pc:sldChg chg="new del">
        <pc:chgData name="Theresa Heath" userId="0a643456b5129ff4" providerId="LiveId" clId="{926DB38F-1A7B-4D0B-91C2-D3648AFFE315}" dt="2022-03-22T03:10:36.693" v="1371" actId="2696"/>
        <pc:sldMkLst>
          <pc:docMk/>
          <pc:sldMk cId="4053383066" sldId="273"/>
        </pc:sldMkLst>
      </pc:sldChg>
      <pc:sldChg chg="modSp add del mod">
        <pc:chgData name="Theresa Heath" userId="0a643456b5129ff4" providerId="LiveId" clId="{926DB38F-1A7B-4D0B-91C2-D3648AFFE315}" dt="2022-03-22T03:13:52.524" v="1742" actId="207"/>
        <pc:sldMkLst>
          <pc:docMk/>
          <pc:sldMk cId="1447779153" sldId="274"/>
        </pc:sldMkLst>
        <pc:spChg chg="mod">
          <ac:chgData name="Theresa Heath" userId="0a643456b5129ff4" providerId="LiveId" clId="{926DB38F-1A7B-4D0B-91C2-D3648AFFE315}" dt="2022-03-22T03:13:52.524" v="1742" actId="207"/>
          <ac:spMkLst>
            <pc:docMk/>
            <pc:sldMk cId="1447779153" sldId="274"/>
            <ac:spMk id="2" creationId="{48BF80AB-9619-49C8-9D40-FF1028787918}"/>
          </ac:spMkLst>
        </pc:spChg>
      </pc:sldChg>
      <pc:sldChg chg="add">
        <pc:chgData name="Theresa Heath" userId="0a643456b5129ff4" providerId="LiveId" clId="{926DB38F-1A7B-4D0B-91C2-D3648AFFE315}" dt="2022-03-22T04:52:54.800" v="1746" actId="2890"/>
        <pc:sldMkLst>
          <pc:docMk/>
          <pc:sldMk cId="3249724958" sldId="275"/>
        </pc:sldMkLst>
      </pc:sldChg>
      <pc:sldMasterChg chg="delSldLayout">
        <pc:chgData name="Theresa Heath" userId="0a643456b5129ff4" providerId="LiveId" clId="{926DB38F-1A7B-4D0B-91C2-D3648AFFE315}" dt="2022-03-20T05:29:53.930" v="3" actId="2696"/>
        <pc:sldMasterMkLst>
          <pc:docMk/>
          <pc:sldMasterMk cId="0" sldId="2147483659"/>
        </pc:sldMasterMkLst>
        <pc:sldLayoutChg chg="del">
          <pc:chgData name="Theresa Heath" userId="0a643456b5129ff4" providerId="LiveId" clId="{926DB38F-1A7B-4D0B-91C2-D3648AFFE315}" dt="2022-03-20T05:29:53.930" v="3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e38c4cd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e38c4cd0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92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47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76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85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1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3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82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0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30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investopedia.com/solving-the-war-puzzle-478088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rishidamarla/stock-prices-over-a-30-year-period?select=DowJones.csv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1D6A2-69A2-4061-B96A-245604FFD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4EDF14-8E61-4F0D-A23B-43484F5F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175" y="-192726"/>
            <a:ext cx="9915624" cy="5717488"/>
          </a:xfrm>
          <a:prstGeom prst="rect">
            <a:avLst/>
          </a:prstGeom>
          <a:effectLst>
            <a:glow rad="127000">
              <a:schemeClr val="accent1">
                <a:alpha val="19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ED855-E867-4183-867B-AA932C915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217" y="669303"/>
            <a:ext cx="5669566" cy="359161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958072" y="5017650"/>
            <a:ext cx="1258500" cy="2517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effectLst>
                  <a:glow rad="127000">
                    <a:schemeClr val="bg1">
                      <a:lumMod val="95000"/>
                    </a:schemeClr>
                  </a:glow>
                </a:effectLst>
              </a:rPr>
              <a:t>Group 1</a:t>
            </a:r>
            <a:r>
              <a:rPr lang="en" dirty="0">
                <a:effectLst>
                  <a:glow rad="127000">
                    <a:schemeClr val="bg1">
                      <a:lumMod val="95000"/>
                    </a:schemeClr>
                  </a:glow>
                </a:effectLst>
              </a:rPr>
              <a:t> </a:t>
            </a:r>
            <a:endParaRPr dirty="0">
              <a:effectLst>
                <a:glow rad="127000">
                  <a:schemeClr val="bg1">
                    <a:lumMod val="95000"/>
                  </a:schemeClr>
                </a:glow>
              </a:effectLst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" y="71242"/>
            <a:ext cx="9063990" cy="477397"/>
          </a:xfrm>
          <a:prstGeom prst="rect">
            <a:avLst/>
          </a:prstGeom>
          <a:blipFill dpi="0" rotWithShape="1">
            <a:blip r:embed="rId4">
              <a:alphaModFix amt="74000"/>
            </a:blip>
            <a:srcRect/>
            <a:tile tx="0" ty="0" sx="100000" sy="100000" flip="none" algn="tl"/>
          </a:blipFill>
          <a:effectLst>
            <a:glow rad="127000">
              <a:schemeClr val="accent1">
                <a:lumMod val="75000"/>
              </a:schemeClr>
            </a:glo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Market Volatility During International Conflicts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FC31B-9D75-482F-809B-F1C24662B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26" y="1544485"/>
            <a:ext cx="8522947" cy="2054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7AB78-D3FC-4E7C-A6F5-C7736209F171}"/>
              </a:ext>
            </a:extLst>
          </p:cNvPr>
          <p:cNvSpPr txBox="1"/>
          <p:nvPr/>
        </p:nvSpPr>
        <p:spPr>
          <a:xfrm>
            <a:off x="474345" y="909756"/>
            <a:ext cx="8286750" cy="35394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49000">
                <a:schemeClr val="accent4">
                  <a:lumMod val="0"/>
                  <a:lumOff val="100000"/>
                  <a:alpha val="4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Technologies, languages, tools, and algorithms used throughout the project</a:t>
            </a:r>
          </a:p>
          <a:p>
            <a:pPr algn="l"/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algn="l"/>
            <a:r>
              <a:rPr lang="en-US" dirty="0" err="1">
                <a:solidFill>
                  <a:srgbClr val="2B2B2B"/>
                </a:solidFill>
                <a:latin typeface="Roboto" panose="02000000000000000000" pitchFamily="2" charset="0"/>
              </a:rPr>
              <a:t>Appplications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  used:</a:t>
            </a:r>
          </a:p>
          <a:p>
            <a:pPr algn="l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Excel </a:t>
            </a:r>
          </a:p>
          <a:p>
            <a:pPr algn="l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Python</a:t>
            </a:r>
          </a:p>
          <a:p>
            <a:pPr algn="l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Postgres SQL/</a:t>
            </a:r>
            <a:r>
              <a:rPr lang="en-US" dirty="0" err="1">
                <a:solidFill>
                  <a:srgbClr val="2B2B2B"/>
                </a:solidFill>
                <a:latin typeface="Roboto" panose="02000000000000000000" pitchFamily="2" charset="0"/>
              </a:rPr>
              <a:t>Pgadmin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algn="l"/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algn="l"/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algn="l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Tools:</a:t>
            </a:r>
          </a:p>
          <a:p>
            <a:pPr algn="l"/>
            <a:r>
              <a:rPr lang="en-US" dirty="0" err="1">
                <a:solidFill>
                  <a:srgbClr val="2B2B2B"/>
                </a:solidFill>
                <a:latin typeface="Roboto" panose="02000000000000000000" pitchFamily="2" charset="0"/>
              </a:rPr>
              <a:t>QuickDBD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  for ERD Diagram</a:t>
            </a:r>
          </a:p>
          <a:p>
            <a:pPr algn="l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Google Slides /</a:t>
            </a:r>
            <a:r>
              <a:rPr lang="en-US" dirty="0" err="1">
                <a:solidFill>
                  <a:srgbClr val="2B2B2B"/>
                </a:solidFill>
                <a:latin typeface="Roboto" panose="02000000000000000000" pitchFamily="2" charset="0"/>
              </a:rPr>
              <a:t>Powerpoint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algn="l"/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algn="l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Algorithms:</a:t>
            </a:r>
          </a:p>
          <a:p>
            <a:pPr algn="l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Machine Learning/Neural Network</a:t>
            </a:r>
          </a:p>
          <a:p>
            <a:pPr algn="l"/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0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91FB-E051-45F5-BD5B-84DA315A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DABCC8-71FF-431C-BC45-1554E8BD99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05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BEC99-851C-4203-85C9-4FF1779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863" y="309940"/>
            <a:ext cx="9219724" cy="481834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>
                <a:lumMod val="95000"/>
                <a:alpha val="0"/>
              </a:schemeClr>
            </a:glo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" y="71242"/>
            <a:ext cx="9063990" cy="477397"/>
          </a:xfrm>
          <a:prstGeom prst="rect">
            <a:avLst/>
          </a:prstGeom>
          <a:blipFill dpi="0" rotWithShape="1">
            <a:blip r:embed="rId5">
              <a:alphaModFix amt="74000"/>
            </a:blip>
            <a:srcRect/>
            <a:tile tx="0" ty="0" sx="100000" sy="100000" flip="none" algn="tl"/>
          </a:blipFill>
          <a:effectLst>
            <a:glow rad="127000">
              <a:schemeClr val="accent1">
                <a:lumMod val="75000"/>
              </a:schemeClr>
            </a:glo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Market Volatility During International Conflicts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F80AB-9619-49C8-9D40-FF1028787918}"/>
              </a:ext>
            </a:extLst>
          </p:cNvPr>
          <p:cNvSpPr txBox="1"/>
          <p:nvPr/>
        </p:nvSpPr>
        <p:spPr>
          <a:xfrm>
            <a:off x="474345" y="909756"/>
            <a:ext cx="8286750" cy="33239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89000">
                <a:schemeClr val="accent4">
                  <a:lumMod val="0"/>
                  <a:lumOff val="100000"/>
                  <a:alpha val="4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softEdge rad="139700"/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Presentation Rubrics (15 points)</a:t>
            </a:r>
          </a:p>
          <a:p>
            <a:pPr algn="l"/>
            <a:endParaRPr lang="en-US" b="1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Content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presentation tells a story about the project and includes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Selected topic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Reason topic was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source of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Questions the team hopes to answer with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data exploration phase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analysis phase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Technologies, languages, tools, and algorithms used throughout the project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Slides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Presentations are drafted in Google Slides.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E4B5D-E520-43B6-8C4A-E735E3A876C5}"/>
              </a:ext>
            </a:extLst>
          </p:cNvPr>
          <p:cNvSpPr txBox="1"/>
          <p:nvPr/>
        </p:nvSpPr>
        <p:spPr>
          <a:xfrm>
            <a:off x="8457712" y="4949147"/>
            <a:ext cx="82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Group 1</a:t>
            </a:r>
            <a:endParaRPr 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777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BEC99-851C-4203-85C9-4FF1779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863" y="309940"/>
            <a:ext cx="9219724" cy="481834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>
                <a:lumMod val="95000"/>
                <a:alpha val="0"/>
              </a:schemeClr>
            </a:glo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" y="71242"/>
            <a:ext cx="9063990" cy="477397"/>
          </a:xfrm>
          <a:prstGeom prst="rect">
            <a:avLst/>
          </a:prstGeom>
          <a:blipFill dpi="0" rotWithShape="1">
            <a:blip r:embed="rId5">
              <a:alphaModFix amt="74000"/>
            </a:blip>
            <a:srcRect/>
            <a:tile tx="0" ty="0" sx="100000" sy="100000" flip="none" algn="tl"/>
          </a:blipFill>
          <a:effectLst>
            <a:glow rad="127000">
              <a:schemeClr val="accent1">
                <a:lumMod val="75000"/>
              </a:schemeClr>
            </a:glo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Market Volatility During International Conflicts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F80AB-9619-49C8-9D40-FF1028787918}"/>
              </a:ext>
            </a:extLst>
          </p:cNvPr>
          <p:cNvSpPr txBox="1"/>
          <p:nvPr/>
        </p:nvSpPr>
        <p:spPr>
          <a:xfrm>
            <a:off x="474345" y="909756"/>
            <a:ext cx="8286750" cy="33239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89000">
                <a:schemeClr val="accent4">
                  <a:lumMod val="0"/>
                  <a:lumOff val="100000"/>
                  <a:alpha val="4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softEdge rad="139700"/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Presentation Rubrics (15 points)</a:t>
            </a:r>
          </a:p>
          <a:p>
            <a:pPr algn="l"/>
            <a:endParaRPr lang="en-US" b="1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Content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presentation tells a story about the project and includes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Selected topic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Reason topic was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source of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Questions the team hopes to answer with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data exploration phase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analysis phase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Technologies, languages, tools, and algorithms used throughout the project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Slides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Presentations are drafted in Google Slides.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E4B5D-E520-43B6-8C4A-E735E3A876C5}"/>
              </a:ext>
            </a:extLst>
          </p:cNvPr>
          <p:cNvSpPr txBox="1"/>
          <p:nvPr/>
        </p:nvSpPr>
        <p:spPr>
          <a:xfrm>
            <a:off x="8457712" y="4949147"/>
            <a:ext cx="82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Group 1</a:t>
            </a:r>
            <a:endParaRPr 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972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BEC99-851C-4203-85C9-4FF1779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19735"/>
            <a:ext cx="9219724" cy="481834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>
                <a:lumMod val="95000"/>
                <a:alpha val="0"/>
              </a:schemeClr>
            </a:glo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" y="71242"/>
            <a:ext cx="9219724" cy="477397"/>
          </a:xfrm>
          <a:prstGeom prst="rect">
            <a:avLst/>
          </a:prstGeom>
          <a:blipFill dpi="0" rotWithShape="1">
            <a:blip r:embed="rId5">
              <a:alphaModFix amt="74000"/>
            </a:blip>
            <a:srcRect/>
            <a:tile tx="0" ty="0" sx="100000" sy="100000" flip="none" algn="tl"/>
          </a:blipFill>
          <a:effectLst>
            <a:glow rad="127000">
              <a:schemeClr val="accent1">
                <a:lumMod val="75000"/>
              </a:schemeClr>
            </a:glo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Market Volatility During International Conflicts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F80AB-9619-49C8-9D40-FF1028787918}"/>
              </a:ext>
            </a:extLst>
          </p:cNvPr>
          <p:cNvSpPr txBox="1"/>
          <p:nvPr/>
        </p:nvSpPr>
        <p:spPr>
          <a:xfrm>
            <a:off x="428625" y="1007498"/>
            <a:ext cx="8286750" cy="138499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84000">
                <a:schemeClr val="accent4">
                  <a:lumMod val="0"/>
                  <a:lumOff val="100000"/>
                  <a:alpha val="4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Reason topic was selected</a:t>
            </a:r>
          </a:p>
          <a:p>
            <a:pPr algn="l"/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r>
              <a:rPr lang="en-US" dirty="0">
                <a:effectLst/>
                <a:latin typeface="Univers Condensed" panose="020B05060202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Draft: With the current situation of Russia’s military invading Ukraine, our team has agreed and  agreed to tackle an exploratory analysis  on investor takes to war and uncertainty during international conflicts.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E4B5D-E520-43B6-8C4A-E735E3A876C5}"/>
              </a:ext>
            </a:extLst>
          </p:cNvPr>
          <p:cNvSpPr txBox="1"/>
          <p:nvPr/>
        </p:nvSpPr>
        <p:spPr>
          <a:xfrm>
            <a:off x="8457712" y="4949147"/>
            <a:ext cx="82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Group 1</a:t>
            </a:r>
            <a:endParaRPr 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45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BEC99-851C-4203-85C9-4FF1779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19735"/>
            <a:ext cx="9219724" cy="4818348"/>
          </a:xfrm>
          <a:prstGeom prst="rect">
            <a:avLst/>
          </a:prstGeom>
          <a:gradFill>
            <a:gsLst>
              <a:gs pos="100000">
                <a:schemeClr val="accent4">
                  <a:lumMod val="0"/>
                  <a:lumOff val="100000"/>
                  <a:alpha val="46000"/>
                </a:schemeClr>
              </a:gs>
              <a:gs pos="39000">
                <a:schemeClr val="accent4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  <a:effectLst>
            <a:glow rad="127000">
              <a:schemeClr val="bg1">
                <a:lumMod val="95000"/>
                <a:alpha val="0"/>
              </a:schemeClr>
            </a:glo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" y="71242"/>
            <a:ext cx="9219724" cy="477397"/>
          </a:xfrm>
          <a:prstGeom prst="rect">
            <a:avLst/>
          </a:prstGeom>
          <a:blipFill dpi="0" rotWithShape="1">
            <a:blip r:embed="rId5">
              <a:alphaModFix amt="74000"/>
            </a:blip>
            <a:srcRect/>
            <a:tile tx="0" ty="0" sx="100000" sy="100000" flip="none" algn="tl"/>
          </a:blipFill>
          <a:effectLst>
            <a:glow rad="127000">
              <a:schemeClr val="accent1">
                <a:lumMod val="75000"/>
              </a:schemeClr>
            </a:glo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Market Volatility During International Conflicts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F80AB-9619-49C8-9D40-FF1028787918}"/>
              </a:ext>
            </a:extLst>
          </p:cNvPr>
          <p:cNvSpPr txBox="1"/>
          <p:nvPr/>
        </p:nvSpPr>
        <p:spPr>
          <a:xfrm>
            <a:off x="474344" y="909755"/>
            <a:ext cx="8509399" cy="267765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0"/>
                  <a:lumOff val="100000"/>
                  <a:alpha val="4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Description of the source of data:</a:t>
            </a:r>
          </a:p>
          <a:p>
            <a:pPr algn="l"/>
            <a:endParaRPr lang="en-US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Stock Market data utilized from Kaggle: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Slack-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https://www.kaggle.com/rishidamarla/stock-prices-over-a-30-year-period?select=DowJones.csv</a:t>
            </a:r>
            <a:endParaRPr lang="en-US" b="0" i="0" dirty="0">
              <a:solidFill>
                <a:schemeClr val="tx1"/>
              </a:solidFill>
              <a:effectLst/>
              <a:latin typeface="Slack-Lato"/>
            </a:endParaRPr>
          </a:p>
          <a:p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International conflict database from Uppsala Conflict Data Program:</a:t>
            </a:r>
          </a:p>
          <a:p>
            <a:pPr algn="l"/>
            <a:r>
              <a:rPr lang="en-US" b="0" i="0" u="sng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https://ucdp.uu.se/downloads/ucdpprio/ucdp-prio-acd-211.pdf</a:t>
            </a:r>
          </a:p>
          <a:p>
            <a:pPr algn="l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Other website resources: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Slack-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https://www.investopedia.com/solving-the-war-puzzle-4780889</a:t>
            </a:r>
            <a:endParaRPr lang="en-US" b="0" i="0" u="sng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E4B5D-E520-43B6-8C4A-E735E3A876C5}"/>
              </a:ext>
            </a:extLst>
          </p:cNvPr>
          <p:cNvSpPr txBox="1"/>
          <p:nvPr/>
        </p:nvSpPr>
        <p:spPr>
          <a:xfrm>
            <a:off x="8457712" y="4949147"/>
            <a:ext cx="82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Group 1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7" name="AutoShape 4" descr="kaggle.com">
            <a:extLst>
              <a:ext uri="{FF2B5EF4-FFF2-40B4-BE49-F238E27FC236}">
                <a16:creationId xmlns:a16="http://schemas.microsoft.com/office/drawing/2014/main" id="{4E9E2B2F-05A6-45CB-A1BA-7B743BBF2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2508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BEC99-851C-4203-85C9-4FF1779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377020"/>
            <a:ext cx="9219724" cy="481834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>
                <a:lumMod val="95000"/>
                <a:alpha val="0"/>
              </a:schemeClr>
            </a:glo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" y="71242"/>
            <a:ext cx="9219724" cy="477397"/>
          </a:xfrm>
          <a:prstGeom prst="rect">
            <a:avLst/>
          </a:prstGeom>
          <a:blipFill dpi="0" rotWithShape="1">
            <a:blip r:embed="rId5">
              <a:alphaModFix amt="74000"/>
            </a:blip>
            <a:srcRect/>
            <a:tile tx="0" ty="0" sx="100000" sy="100000" flip="none" algn="tl"/>
          </a:blipFill>
          <a:effectLst>
            <a:glow rad="127000">
              <a:schemeClr val="accent1">
                <a:lumMod val="75000"/>
              </a:schemeClr>
            </a:glo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Market Volatility During International Conflicts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F80AB-9619-49C8-9D40-FF1028787918}"/>
              </a:ext>
            </a:extLst>
          </p:cNvPr>
          <p:cNvSpPr txBox="1"/>
          <p:nvPr/>
        </p:nvSpPr>
        <p:spPr>
          <a:xfrm>
            <a:off x="474345" y="909756"/>
            <a:ext cx="8286750" cy="33239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96000">
                <a:schemeClr val="accent4">
                  <a:lumMod val="0"/>
                  <a:lumOff val="100000"/>
                  <a:alpha val="4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Questions the team hopes to answer with the data</a:t>
            </a:r>
          </a:p>
          <a:p>
            <a:pPr algn="l"/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Does the size of the conflict have proportional impact?</a:t>
            </a:r>
          </a:p>
          <a:p>
            <a:pPr marL="342900" lvl="2" indent="-342900">
              <a:buFont typeface="+mj-lt"/>
              <a:buAutoNum type="arabicPeriod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Does the geographical location matter?</a:t>
            </a:r>
          </a:p>
          <a:p>
            <a:pPr marL="342900" lvl="2" indent="-342900">
              <a:buFont typeface="+mj-lt"/>
              <a:buAutoNum type="arabicPeriod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Are certain market segments impacted</a:t>
            </a:r>
          </a:p>
          <a:p>
            <a:pPr marL="342900" lvl="2" indent="-342900">
              <a:buFont typeface="+mj-lt"/>
              <a:buAutoNum type="arabicPeriod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Does the market bounce back after 90 days from the start of the conflict?</a:t>
            </a:r>
          </a:p>
          <a:p>
            <a:pPr lvl="2"/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lvl="2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5.    Which territory or location was greatly affected by and what was minimum,  maximum and average market value during the conflict.</a:t>
            </a:r>
          </a:p>
          <a:p>
            <a:pPr lvl="2"/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E4B5D-E520-43B6-8C4A-E735E3A876C5}"/>
              </a:ext>
            </a:extLst>
          </p:cNvPr>
          <p:cNvSpPr txBox="1"/>
          <p:nvPr/>
        </p:nvSpPr>
        <p:spPr>
          <a:xfrm>
            <a:off x="8457712" y="4949147"/>
            <a:ext cx="82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Group 1</a:t>
            </a:r>
            <a:endParaRPr 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001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BEC99-851C-4203-85C9-4FF1779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19735"/>
            <a:ext cx="9219724" cy="481834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>
                <a:lumMod val="95000"/>
                <a:alpha val="0"/>
              </a:schemeClr>
            </a:glo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" y="71242"/>
            <a:ext cx="9063990" cy="477397"/>
          </a:xfrm>
          <a:prstGeom prst="rect">
            <a:avLst/>
          </a:prstGeom>
          <a:blipFill dpi="0" rotWithShape="1">
            <a:blip r:embed="rId5">
              <a:alphaModFix amt="74000"/>
            </a:blip>
            <a:srcRect/>
            <a:tile tx="0" ty="0" sx="100000" sy="100000" flip="none" algn="tl"/>
          </a:blipFill>
          <a:effectLst>
            <a:glow rad="127000">
              <a:schemeClr val="accent1">
                <a:lumMod val="75000"/>
              </a:schemeClr>
            </a:glo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Market Volatility During International Conflicts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F80AB-9619-49C8-9D40-FF1028787918}"/>
              </a:ext>
            </a:extLst>
          </p:cNvPr>
          <p:cNvSpPr txBox="1"/>
          <p:nvPr/>
        </p:nvSpPr>
        <p:spPr>
          <a:xfrm>
            <a:off x="474345" y="909756"/>
            <a:ext cx="8286750" cy="95410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49000">
                <a:schemeClr val="accent4">
                  <a:lumMod val="0"/>
                  <a:lumOff val="100000"/>
                  <a:alpha val="4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data exploration phase of the project: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was downloaded from </a:t>
            </a:r>
          </a:p>
          <a:p>
            <a:pPr algn="l"/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E4B5D-E520-43B6-8C4A-E735E3A876C5}"/>
              </a:ext>
            </a:extLst>
          </p:cNvPr>
          <p:cNvSpPr txBox="1"/>
          <p:nvPr/>
        </p:nvSpPr>
        <p:spPr>
          <a:xfrm>
            <a:off x="8457712" y="4949147"/>
            <a:ext cx="82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Group 1</a:t>
            </a:r>
            <a:endParaRPr 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730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BEC99-851C-4203-85C9-4FF1779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19735"/>
            <a:ext cx="9219724" cy="481834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>
                <a:lumMod val="95000"/>
                <a:alpha val="0"/>
              </a:schemeClr>
            </a:glo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" y="71242"/>
            <a:ext cx="9063990" cy="477397"/>
          </a:xfrm>
          <a:prstGeom prst="rect">
            <a:avLst/>
          </a:prstGeom>
          <a:blipFill dpi="0" rotWithShape="1">
            <a:blip r:embed="rId5">
              <a:alphaModFix amt="74000"/>
            </a:blip>
            <a:srcRect/>
            <a:tile tx="0" ty="0" sx="100000" sy="100000" flip="none" algn="tl"/>
          </a:blipFill>
          <a:effectLst>
            <a:glow rad="127000">
              <a:schemeClr val="accent1">
                <a:lumMod val="75000"/>
              </a:schemeClr>
            </a:glo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Market Volatility During International Conflicts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F80AB-9619-49C8-9D40-FF1028787918}"/>
              </a:ext>
            </a:extLst>
          </p:cNvPr>
          <p:cNvSpPr txBox="1"/>
          <p:nvPr/>
        </p:nvSpPr>
        <p:spPr>
          <a:xfrm>
            <a:off x="474345" y="909756"/>
            <a:ext cx="8286750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49000">
                <a:schemeClr val="accent4">
                  <a:lumMod val="0"/>
                  <a:lumOff val="100000"/>
                  <a:alpha val="4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analysis phase of the project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E4B5D-E520-43B6-8C4A-E735E3A876C5}"/>
              </a:ext>
            </a:extLst>
          </p:cNvPr>
          <p:cNvSpPr txBox="1"/>
          <p:nvPr/>
        </p:nvSpPr>
        <p:spPr>
          <a:xfrm>
            <a:off x="8457712" y="4949147"/>
            <a:ext cx="82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Group 1</a:t>
            </a:r>
            <a:endParaRPr 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8178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BEC99-851C-4203-85C9-4FF1779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19735"/>
            <a:ext cx="9219724" cy="481834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>
                <a:lumMod val="95000"/>
                <a:alpha val="0"/>
              </a:schemeClr>
            </a:glo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" y="71242"/>
            <a:ext cx="9063990" cy="477397"/>
          </a:xfrm>
          <a:prstGeom prst="rect">
            <a:avLst/>
          </a:prstGeom>
          <a:blipFill dpi="0" rotWithShape="1">
            <a:blip r:embed="rId5">
              <a:alphaModFix amt="74000"/>
            </a:blip>
            <a:srcRect/>
            <a:tile tx="0" ty="0" sx="100000" sy="100000" flip="none" algn="tl"/>
          </a:blipFill>
          <a:effectLst>
            <a:glow rad="127000">
              <a:schemeClr val="accent1">
                <a:lumMod val="75000"/>
              </a:schemeClr>
            </a:glo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Market Volatility During International Conflicts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F80AB-9619-49C8-9D40-FF1028787918}"/>
              </a:ext>
            </a:extLst>
          </p:cNvPr>
          <p:cNvSpPr txBox="1"/>
          <p:nvPr/>
        </p:nvSpPr>
        <p:spPr>
          <a:xfrm>
            <a:off x="474345" y="909756"/>
            <a:ext cx="8286750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49000">
                <a:schemeClr val="accent4">
                  <a:lumMod val="0"/>
                  <a:lumOff val="100000"/>
                  <a:alpha val="4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Description of the analysis phase of the project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E4B5D-E520-43B6-8C4A-E735E3A876C5}"/>
              </a:ext>
            </a:extLst>
          </p:cNvPr>
          <p:cNvSpPr txBox="1"/>
          <p:nvPr/>
        </p:nvSpPr>
        <p:spPr>
          <a:xfrm>
            <a:off x="8457712" y="4949147"/>
            <a:ext cx="82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Group 1</a:t>
            </a:r>
            <a:endParaRPr 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8658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5724</TotalTime>
  <Words>464</Words>
  <Application>Microsoft Office PowerPoint</Application>
  <PresentationFormat>On-screen Show (16:9)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Slack-Lato</vt:lpstr>
      <vt:lpstr>Univers Condensed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1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Heath</dc:creator>
  <cp:lastModifiedBy>Theresa Heath</cp:lastModifiedBy>
  <cp:revision>14</cp:revision>
  <dcterms:modified xsi:type="dcterms:W3CDTF">2022-03-24T02:15:58Z</dcterms:modified>
</cp:coreProperties>
</file>