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7" r:id="rId2"/>
    <p:sldId id="265" r:id="rId3"/>
    <p:sldId id="267" r:id="rId4"/>
    <p:sldId id="274" r:id="rId5"/>
    <p:sldId id="271" r:id="rId6"/>
    <p:sldId id="278" r:id="rId7"/>
    <p:sldId id="279" r:id="rId8"/>
    <p:sldId id="277" r:id="rId9"/>
    <p:sldId id="275" r:id="rId10"/>
    <p:sldId id="281" r:id="rId11"/>
    <p:sldId id="276" r:id="rId12"/>
    <p:sldId id="282" r:id="rId13"/>
    <p:sldId id="273" r:id="rId14"/>
    <p:sldId id="28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59E9A-47D9-4FFB-9C7D-3C9A15A644FB}" v="51" dt="2022-04-09T18:37: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p:scale>
          <a:sx n="107" d="100"/>
          <a:sy n="107" d="100"/>
        </p:scale>
        <p:origin x="43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95500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422008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05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380877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a:t>
            </a:r>
            <a:endParaRPr dirty="0"/>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 - </a:t>
            </a:r>
            <a:endParaRPr dirty="0"/>
          </a:p>
        </p:txBody>
      </p:sp>
    </p:spTree>
    <p:extLst>
      <p:ext uri="{BB962C8B-B14F-4D97-AF65-F5344CB8AC3E}">
        <p14:creationId xmlns:p14="http://schemas.microsoft.com/office/powerpoint/2010/main" val="323082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35486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70867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71415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3128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ublic.tableau.com/app/profile/michele.sampson/viz/MarketTrendbyRegion/Dashboard1?publish=yes" TargetMode="Externa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THeath15/Team1--Project/blob/main/Resources/SP500.csv" TargetMode="External"/><Relationship Id="rId13" Type="http://schemas.openxmlformats.org/officeDocument/2006/relationships/hyperlink" Target="https://github.com/THeath15/Team1--Project/blob/main/Resources/new_geo_conflict_updated.csv" TargetMode="External"/><Relationship Id="rId3" Type="http://schemas.openxmlformats.org/officeDocument/2006/relationships/image" Target="../media/image3.png"/><Relationship Id="rId7" Type="http://schemas.openxmlformats.org/officeDocument/2006/relationships/hyperlink" Target="https://github.com/THeath15/Team1--Project/blob/Theresa_Heath/Resources/DowJones.csv" TargetMode="External"/><Relationship Id="rId12" Type="http://schemas.openxmlformats.org/officeDocument/2006/relationships/hyperlink" Target="https://github.com/THeath15/Team1--Project/blob/main/Resources/geo_conflict_data.csv" TargetMode="External"/><Relationship Id="rId2" Type="http://schemas.openxmlformats.org/officeDocument/2006/relationships/notesSlide" Target="../notesSlides/notesSlide5.xml"/><Relationship Id="rId16" Type="http://schemas.openxmlformats.org/officeDocument/2006/relationships/hyperlink" Target="https://github.com/THeath15/Team1--Project/blob/main/ml_dev.ipynb" TargetMode="Externa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 TargetMode="External"/><Relationship Id="rId11" Type="http://schemas.openxmlformats.org/officeDocument/2006/relationships/hyperlink" Target="https://github.com/THeath15/Team1--Project/blob/main/Resources/cleaned_conflict_1.csv" TargetMode="External"/><Relationship Id="rId5" Type="http://schemas.openxmlformats.org/officeDocument/2006/relationships/image" Target="../media/image5.jpeg"/><Relationship Id="rId15" Type="http://schemas.openxmlformats.org/officeDocument/2006/relationships/hyperlink" Target="https://github.com/THeath15/Team1--Project/blob/main/conflicts_stocks_merge.ipynb" TargetMode="External"/><Relationship Id="rId10" Type="http://schemas.openxmlformats.org/officeDocument/2006/relationships/hyperlink" Target="https://github.com/THeath15/Team1--Project/blob/main/Resources/joined_stocks.csv" TargetMode="External"/><Relationship Id="rId4" Type="http://schemas.openxmlformats.org/officeDocument/2006/relationships/image" Target="../media/image4.png"/><Relationship Id="rId9" Type="http://schemas.openxmlformats.org/officeDocument/2006/relationships/hyperlink" Target="https://github.com/THeath15/Team1--Project/blob/main/Resources/Nasdaq.csv" TargetMode="External"/><Relationship Id="rId14" Type="http://schemas.openxmlformats.org/officeDocument/2006/relationships/hyperlink" Target="https://github.com/THeath15/Team1--Project/blob/main/conflict_cleaning.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intrastate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00183"/>
            <a:ext cx="8286750" cy="769441"/>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dirty="0">
                <a:solidFill>
                  <a:srgbClr val="2B2B2B"/>
                </a:solidFill>
                <a:latin typeface="Roboto" panose="02000000000000000000" pitchFamily="2" charset="0"/>
                <a:hlinkClick r:id="rId5"/>
              </a:rPr>
              <a:t>Conflicts Dashboard</a:t>
            </a:r>
            <a:endParaRPr lang="en-US" sz="2400" b="0" i="0" dirty="0">
              <a:solidFill>
                <a:srgbClr val="2B2B2B"/>
              </a:solidFill>
              <a:effectLst/>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7575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a:t>
            </a:r>
            <a:r>
              <a:rPr lang="en-US" sz="1800" dirty="0">
                <a:solidFill>
                  <a:srgbClr val="2B2B2B"/>
                </a:solidFill>
                <a:latin typeface="Roboto" panose="02000000000000000000" pitchFamily="2" charset="0"/>
              </a:rPr>
              <a:t>number </a:t>
            </a:r>
            <a:r>
              <a:rPr lang="en-US" sz="1800" b="0" i="0" dirty="0">
                <a:solidFill>
                  <a:srgbClr val="2B2B2B"/>
                </a:solidFill>
                <a:effectLst/>
                <a:latin typeface="Roboto" panose="02000000000000000000" pitchFamily="2" charset="0"/>
              </a:rPr>
              <a:t>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 to the number of conflict?</a:t>
            </a:r>
          </a:p>
          <a:p>
            <a:pPr lvl="2"/>
            <a:endParaRPr lang="en-US" sz="1800" b="0" i="0" dirty="0">
              <a:solidFill>
                <a:srgbClr val="2B2B2B"/>
              </a:solidFill>
              <a:effectLst/>
              <a:latin typeface="Roboto" panose="02000000000000000000" pitchFamily="2" charset="0"/>
            </a:endParaRPr>
          </a:p>
          <a:p>
            <a:pPr lvl="2"/>
            <a:r>
              <a:rPr lang="en-US" sz="1800" dirty="0">
                <a:solidFill>
                  <a:srgbClr val="2B2B2B"/>
                </a:solidFill>
                <a:latin typeface="Roboto" panose="02000000000000000000" pitchFamily="2" charset="0"/>
              </a:rPr>
              <a:t>3.  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4.  Which territory / region or location was greatly affected by the conflicts?</a:t>
            </a:r>
          </a:p>
          <a:p>
            <a:pPr lvl="2"/>
            <a:endParaRPr lang="en-US" sz="18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endParaRPr>
          </a:p>
          <a:p>
            <a:pPr lvl="2"/>
            <a:r>
              <a:rPr lang="en-US" sz="1800" dirty="0">
                <a:solidFill>
                  <a:srgbClr val="2B2B2B"/>
                </a:solidFill>
                <a:latin typeface="Roboto" panose="02000000000000000000" pitchFamily="2" charset="0"/>
                <a:ea typeface="Times New Roman" panose="02020603050405020304" pitchFamily="18" charset="0"/>
                <a:cs typeface="Times New Roman" panose="02020603050405020304" pitchFamily="18" charset="0"/>
              </a:rPr>
              <a:t>5.  Describe the 9/11 market  before, during and after the conflict. </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67710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Questions??</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3970318"/>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Definitions of Armed Conflict , Stock Market and Volatility</a:t>
            </a:r>
          </a:p>
          <a:p>
            <a:pPr algn="ctr"/>
            <a:endParaRPr lang="en-US" sz="2400" b="0" i="0" dirty="0">
              <a:solidFill>
                <a:srgbClr val="2B2B2B"/>
              </a:solidFill>
              <a:effectLst/>
              <a:latin typeface="Roboto" panose="02000000000000000000" pitchFamily="2" charset="0"/>
            </a:endParaRPr>
          </a:p>
          <a:p>
            <a:r>
              <a:rPr lang="en-US" sz="1800" dirty="0"/>
              <a:t>“State based Armed Conflict” – as defined by </a:t>
            </a:r>
            <a:r>
              <a:rPr lang="en-US" sz="1800" b="0" i="0" dirty="0">
                <a:solidFill>
                  <a:srgbClr val="2B2B2B"/>
                </a:solidFill>
                <a:effectLst/>
                <a:latin typeface="Roboto" panose="02000000000000000000" pitchFamily="2" charset="0"/>
              </a:rPr>
              <a:t>Uppsala Conflict Data Program (</a:t>
            </a:r>
            <a:r>
              <a:rPr lang="en-US" sz="1800" dirty="0"/>
              <a:t>UCDP) is a “contested incompatibility that concerns government and/or territory where the use of armed force between two parties, of which one at least is a government of state, results in at least 25 battle related deaths in a calendar year”.</a:t>
            </a:r>
          </a:p>
          <a:p>
            <a:endParaRPr lang="en-US" sz="1800" dirty="0"/>
          </a:p>
          <a:p>
            <a:r>
              <a:rPr lang="en-US" sz="1800" dirty="0"/>
              <a:t>Stock Market  -  revolves around the trading of stocks, which are shares of ownership.</a:t>
            </a:r>
          </a:p>
          <a:p>
            <a:endParaRPr lang="en-US" sz="1800" dirty="0"/>
          </a:p>
          <a:p>
            <a:r>
              <a:rPr lang="en-US" sz="1800" dirty="0"/>
              <a:t>Volatility -  rate at which  the price fluctuates.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646878"/>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UCDP–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23598" y="309940"/>
            <a:ext cx="9219724" cy="488542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01879" y="634718"/>
            <a:ext cx="8307406" cy="4278094"/>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200" b="0" i="0" dirty="0">
                <a:solidFill>
                  <a:schemeClr val="tx1"/>
                </a:solidFill>
                <a:effectLst/>
                <a:latin typeface="Roboto" panose="02000000000000000000" pitchFamily="2" charset="0"/>
              </a:rPr>
              <a:t>Stock Market data utilized from Kaggle: </a:t>
            </a:r>
            <a:r>
              <a:rPr lang="en-US" sz="12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200" b="0" i="0" dirty="0">
              <a:solidFill>
                <a:schemeClr val="tx1"/>
              </a:solidFill>
              <a:effectLst/>
              <a:latin typeface="Slack-Lato"/>
            </a:endParaRPr>
          </a:p>
          <a:p>
            <a:endParaRPr lang="en-US" sz="1200" b="0" i="0" dirty="0">
              <a:solidFill>
                <a:schemeClr val="tx1"/>
              </a:solidFill>
              <a:effectLst/>
              <a:latin typeface="Roboto" panose="02000000000000000000" pitchFamily="2" charset="0"/>
            </a:endParaRPr>
          </a:p>
          <a:p>
            <a:pPr algn="l"/>
            <a:r>
              <a:rPr lang="en-US" sz="1200" b="0" i="0" dirty="0">
                <a:solidFill>
                  <a:schemeClr val="tx1"/>
                </a:solidFill>
                <a:effectLst/>
                <a:latin typeface="Roboto" panose="02000000000000000000" pitchFamily="2" charset="0"/>
              </a:rPr>
              <a:t>International conflict database from Uppsala Conflict Data Program - Department of Peace and Conflict Research:</a:t>
            </a:r>
          </a:p>
          <a:p>
            <a:pPr algn="l"/>
            <a:r>
              <a:rPr lang="en-US" sz="1200" b="0" i="0" u="sng" dirty="0">
                <a:solidFill>
                  <a:schemeClr val="tx1"/>
                </a:solidFill>
                <a:effectLst/>
                <a:latin typeface="Roboto" panose="02000000000000000000" pitchFamily="2" charset="0"/>
              </a:rPr>
              <a:t>https://ucdp</a:t>
            </a:r>
            <a:r>
              <a:rPr lang="en-US" sz="1200" u="sng" dirty="0">
                <a:solidFill>
                  <a:schemeClr val="tx1"/>
                </a:solidFill>
                <a:latin typeface="Univers Condensed" panose="020B0506020202050204" pitchFamily="34" charset="0"/>
                <a:cs typeface="Times New Roman" panose="02020603050405020304" pitchFamily="18" charset="0"/>
              </a:rPr>
              <a:t>.uu.se/</a:t>
            </a:r>
            <a:r>
              <a:rPr lang="en-US" sz="1200" b="0" i="0" u="sng" dirty="0">
                <a:solidFill>
                  <a:schemeClr val="tx1"/>
                </a:solidFill>
                <a:effectLst/>
                <a:latin typeface="Roboto" panose="02000000000000000000" pitchFamily="2" charset="0"/>
              </a:rPr>
              <a:t>downloads/ucdpprio/ucdp-prio-acd-211.pdf</a:t>
            </a:r>
          </a:p>
          <a:p>
            <a:pPr algn="l"/>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1" dirty="0">
                <a:solidFill>
                  <a:schemeClr val="tx1"/>
                </a:solidFill>
                <a:latin typeface="Slack-Lato"/>
                <a:ea typeface="Times New Roman" panose="02020603050405020304" pitchFamily="18" charset="0"/>
                <a:cs typeface="Times New Roman" panose="02020603050405020304" pitchFamily="18" charset="0"/>
              </a:rPr>
              <a:t>Cleaned Dataset files used for this project:</a:t>
            </a:r>
          </a:p>
          <a:p>
            <a:pPr algn="l"/>
            <a:r>
              <a:rPr lang="en-US" sz="1200" b="0" i="0" u="sng" dirty="0">
                <a:solidFill>
                  <a:schemeClr val="tx1"/>
                </a:solidFill>
                <a:effectLst/>
                <a:latin typeface="-apple-system"/>
                <a:hlinkClick r:id="rId7" tooltip="DowJones.csv">
                  <a:extLst>
                    <a:ext uri="{A12FA001-AC4F-418D-AE19-62706E023703}">
                      <ahyp:hlinkClr xmlns:ahyp="http://schemas.microsoft.com/office/drawing/2018/hyperlinkcolor" val="tx"/>
                    </a:ext>
                  </a:extLst>
                </a:hlinkClick>
              </a:rPr>
              <a:t>DowJones.csv</a:t>
            </a:r>
            <a:endParaRPr lang="en-US" sz="1200" b="0" i="0" u="sng" dirty="0">
              <a:solidFill>
                <a:schemeClr val="tx1"/>
              </a:solidFill>
              <a:effectLst/>
              <a:latin typeface="-apple-system"/>
            </a:endParaRPr>
          </a:p>
          <a:p>
            <a:pPr algn="l"/>
            <a:r>
              <a:rPr lang="en-US" sz="1200" b="0" i="0" u="none" strike="noStrike" dirty="0">
                <a:solidFill>
                  <a:schemeClr val="tx1"/>
                </a:solidFill>
                <a:effectLst/>
                <a:latin typeface="-apple-system"/>
                <a:hlinkClick r:id="rId8" tooltip="SP500.csv">
                  <a:extLst>
                    <a:ext uri="{A12FA001-AC4F-418D-AE19-62706E023703}">
                      <ahyp:hlinkClr xmlns:ahyp="http://schemas.microsoft.com/office/drawing/2018/hyperlinkcolor" val="tx"/>
                    </a:ext>
                  </a:extLst>
                </a:hlinkClick>
              </a:rPr>
              <a:t>SP500.csv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none" strike="noStrike" dirty="0">
                <a:solidFill>
                  <a:schemeClr val="tx1"/>
                </a:solidFill>
                <a:effectLst/>
                <a:latin typeface="-apple-system"/>
                <a:hlinkClick r:id="rId9" tooltip="Nasdaq.csv">
                  <a:extLst>
                    <a:ext uri="{A12FA001-AC4F-418D-AE19-62706E023703}">
                      <ahyp:hlinkClr xmlns:ahyp="http://schemas.microsoft.com/office/drawing/2018/hyperlinkcolor" val="tx"/>
                    </a:ext>
                  </a:extLst>
                </a:hlinkClick>
              </a:rPr>
              <a:t>Nasdaq.csv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0" tooltip="joined_stocks.csv">
                  <a:extLst>
                    <a:ext uri="{A12FA001-AC4F-418D-AE19-62706E023703}">
                      <ahyp:hlinkClr xmlns:ahyp="http://schemas.microsoft.com/office/drawing/2018/hyperlinkcolor" val="tx"/>
                    </a:ext>
                  </a:extLst>
                </a:hlinkClick>
              </a:rPr>
              <a:t>joined_stocks.csv</a:t>
            </a:r>
            <a:endParaRPr lang="en-US" sz="1200" b="0" i="0" u="none" strike="noStrike" dirty="0">
              <a:solidFill>
                <a:schemeClr val="tx1"/>
              </a:solidFill>
              <a:effectLst/>
              <a:latin typeface="-apple-system"/>
            </a:endParaRPr>
          </a:p>
          <a:p>
            <a:pPr algn="l"/>
            <a:r>
              <a:rPr lang="en-US" sz="1200" b="0" i="0" u="sng" dirty="0">
                <a:solidFill>
                  <a:schemeClr val="tx1"/>
                </a:solidFill>
                <a:effectLst/>
                <a:latin typeface="-apple-system"/>
                <a:hlinkClick r:id="rId11" tooltip="cleaned_conflict_1.csv">
                  <a:extLst>
                    <a:ext uri="{A12FA001-AC4F-418D-AE19-62706E023703}">
                      <ahyp:hlinkClr xmlns:ahyp="http://schemas.microsoft.com/office/drawing/2018/hyperlinkcolor" val="tx"/>
                    </a:ext>
                  </a:extLst>
                </a:hlinkClick>
              </a:rPr>
              <a:t>cleaned_conflict_1.csv</a:t>
            </a:r>
            <a:r>
              <a:rPr lang="en-US" sz="1200" b="0" i="0" u="sng" dirty="0">
                <a:solidFill>
                  <a:schemeClr val="tx1"/>
                </a:solidFill>
                <a:effectLst/>
                <a:latin typeface="-apple-system"/>
              </a:rPr>
              <a:t> </a:t>
            </a:r>
          </a:p>
          <a:p>
            <a:pPr algn="l"/>
            <a:r>
              <a:rPr lang="en-US" sz="1200" b="0" i="0" u="none" strike="noStrike" dirty="0">
                <a:solidFill>
                  <a:schemeClr val="tx1"/>
                </a:solidFill>
                <a:effectLst/>
                <a:latin typeface="-apple-system"/>
                <a:hlinkClick r:id="rId12" tooltip="geo_conflict_data.csv">
                  <a:extLst>
                    <a:ext uri="{A12FA001-AC4F-418D-AE19-62706E023703}">
                      <ahyp:hlinkClr xmlns:ahyp="http://schemas.microsoft.com/office/drawing/2018/hyperlinkcolor" val="tx"/>
                    </a:ext>
                  </a:extLst>
                </a:hlinkClick>
              </a:rPr>
              <a:t>geo_conflict_data.csv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3" tooltip="new_geo_conflict_updated.csv">
                  <a:extLst>
                    <a:ext uri="{A12FA001-AC4F-418D-AE19-62706E023703}">
                      <ahyp:hlinkClr xmlns:ahyp="http://schemas.microsoft.com/office/drawing/2018/hyperlinkcolor" val="tx"/>
                    </a:ext>
                  </a:extLst>
                </a:hlinkClick>
              </a:rPr>
              <a:t>new_geo_conflict_updated.csv</a:t>
            </a:r>
            <a:endParaRPr lang="en-US" sz="1200" b="0" i="0" u="none" strike="noStrike" dirty="0">
              <a:solidFill>
                <a:schemeClr val="tx1"/>
              </a:solidFill>
              <a:effectLst/>
              <a:latin typeface="-apple-system"/>
            </a:endParaRPr>
          </a:p>
          <a:p>
            <a:pPr algn="l"/>
            <a:r>
              <a:rPr lang="en-US" sz="1200" b="0" i="0" u="none" strike="noStrike" dirty="0" err="1">
                <a:solidFill>
                  <a:schemeClr val="tx1"/>
                </a:solidFill>
                <a:effectLst/>
                <a:latin typeface="-apple-system"/>
                <a:hlinkClick r:id="rId14" tooltip="conflict_cleaning.ipynb">
                  <a:extLst>
                    <a:ext uri="{A12FA001-AC4F-418D-AE19-62706E023703}">
                      <ahyp:hlinkClr xmlns:ahyp="http://schemas.microsoft.com/office/drawing/2018/hyperlinkcolor" val="tx"/>
                    </a:ext>
                  </a:extLst>
                </a:hlinkClick>
              </a:rPr>
              <a:t>conflict_cleaning.ipynb</a:t>
            </a:r>
            <a:endParaRPr lang="en-US" sz="1200" dirty="0">
              <a:solidFill>
                <a:schemeClr val="tx1"/>
              </a:solidFill>
              <a:latin typeface="-apple-system"/>
            </a:endParaRPr>
          </a:p>
          <a:p>
            <a:pPr algn="l"/>
            <a:r>
              <a:rPr lang="en-US" sz="1200" b="0" i="0" u="sng" dirty="0" err="1">
                <a:solidFill>
                  <a:schemeClr val="tx1"/>
                </a:solidFill>
                <a:effectLst/>
                <a:latin typeface="-apple-system"/>
                <a:hlinkClick r:id="rId15" tooltip="conflicts_stocks_merge.ipynb">
                  <a:extLst>
                    <a:ext uri="{A12FA001-AC4F-418D-AE19-62706E023703}">
                      <ahyp:hlinkClr xmlns:ahyp="http://schemas.microsoft.com/office/drawing/2018/hyperlinkcolor" val="tx"/>
                    </a:ext>
                  </a:extLst>
                </a:hlinkClick>
              </a:rPr>
              <a:t>conflicts_stocks_merge.ipynb</a:t>
            </a:r>
            <a:endParaRPr lang="en-US" sz="1200" b="0" i="0" u="sng" dirty="0">
              <a:solidFill>
                <a:schemeClr val="tx1"/>
              </a:solidFill>
              <a:effectLst/>
              <a:latin typeface="-apple-system"/>
            </a:endParaRPr>
          </a:p>
          <a:p>
            <a:pPr algn="l"/>
            <a:r>
              <a:rPr lang="en-US" sz="1200" b="0" i="0" u="sng" dirty="0" err="1">
                <a:solidFill>
                  <a:schemeClr val="tx1"/>
                </a:solidFill>
                <a:effectLst/>
                <a:latin typeface="-apple-system"/>
                <a:hlinkClick r:id="rId16" tooltip="ml_dev.ipynb">
                  <a:extLst>
                    <a:ext uri="{A12FA001-AC4F-418D-AE19-62706E023703}">
                      <ahyp:hlinkClr xmlns:ahyp="http://schemas.microsoft.com/office/drawing/2018/hyperlinkcolor" val="tx"/>
                    </a:ext>
                  </a:extLst>
                </a:hlinkClick>
              </a:rPr>
              <a:t>ml_dev.ipynb</a:t>
            </a:r>
            <a:endParaRPr lang="en-US" sz="1200" dirty="0">
              <a:solidFill>
                <a:schemeClr val="tx1"/>
              </a:solidFill>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lt1">
            <a:alpha val="80000"/>
          </a:schemeClr>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solidFill>
            <a:schemeClr val="lt1">
              <a:alpha val="7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deaths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41632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 – Random Forest</a:t>
            </a: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13940</TotalTime>
  <Words>1423</Words>
  <Application>Microsoft Office PowerPoint</Application>
  <PresentationFormat>On-screen Show (16:9)</PresentationFormat>
  <Paragraphs>161</Paragraphs>
  <Slides>14</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Theresa Heath</cp:lastModifiedBy>
  <cp:revision>42</cp:revision>
  <dcterms:modified xsi:type="dcterms:W3CDTF">2022-04-12T22:09:55Z</dcterms:modified>
</cp:coreProperties>
</file>