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57" r:id="rId2"/>
    <p:sldId id="265" r:id="rId3"/>
    <p:sldId id="266" r:id="rId4"/>
    <p:sldId id="270" r:id="rId5"/>
    <p:sldId id="267" r:id="rId6"/>
    <p:sldId id="268" r:id="rId7"/>
    <p:sldId id="259" r:id="rId8"/>
    <p:sldId id="258"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2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51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73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22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0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92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nvestopedia.com/solving-the-war-puzzle-478088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select=DowJones.csv" TargetMode="External"/><Relationship Id="rId5" Type="http://schemas.openxmlformats.org/officeDocument/2006/relationships/image" Target="../media/image5.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160043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1" i="0" dirty="0">
                <a:solidFill>
                  <a:srgbClr val="2B2B2B"/>
                </a:solidFill>
                <a:effectLst/>
                <a:latin typeface="Roboto" panose="02000000000000000000" pitchFamily="2" charset="0"/>
              </a:rPr>
              <a:t>Reason topic was selected</a:t>
            </a:r>
          </a:p>
          <a:p>
            <a:pPr algn="l"/>
            <a:endParaRPr lang="en-US" dirty="0">
              <a:solidFill>
                <a:srgbClr val="2B2B2B"/>
              </a:solidFill>
              <a:latin typeface="Roboto" panose="02000000000000000000" pitchFamily="2" charset="0"/>
            </a:endParaRPr>
          </a:p>
          <a:p>
            <a:r>
              <a:rPr lang="en-US" dirty="0">
                <a:effectLst/>
                <a:latin typeface="Univers Condensed" panose="020B0506020202050204" pitchFamily="34" charset="0"/>
                <a:ea typeface="Times New Roman" panose="02020603050405020304" pitchFamily="18" charset="0"/>
                <a:cs typeface="Times New Roman" panose="02020603050405020304" pitchFamily="18" charset="0"/>
              </a:rPr>
              <a:t> With the current situation of Russia’s military invading Ukraine, our team agreed to analyze the volatility of the stock market during war and uncertainty during international conflicts.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gradFill>
            <a:gsLst>
              <a:gs pos="100000">
                <a:schemeClr val="accent4">
                  <a:lumMod val="0"/>
                  <a:lumOff val="100000"/>
                  <a:alpha val="46000"/>
                </a:schemeClr>
              </a:gs>
              <a:gs pos="39000">
                <a:schemeClr val="accent4">
                  <a:lumMod val="100000"/>
                </a:schemeClr>
              </a:gs>
            </a:gsLst>
            <a:path path="shape">
              <a:fillToRect l="50000" t="50000" r="50000" b="50000"/>
            </a:path>
          </a:gra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307181" y="909755"/>
            <a:ext cx="8676562" cy="2893100"/>
          </a:xfrm>
          <a:prstGeom prst="rect">
            <a:avLst/>
          </a:prstGeom>
          <a:gradFill flip="none" rotWithShape="1">
            <a:gsLst>
              <a:gs pos="0">
                <a:schemeClr val="accent4">
                  <a:lumMod val="0"/>
                  <a:lumOff val="100000"/>
                </a:schemeClr>
              </a:gs>
              <a:gs pos="100000">
                <a:schemeClr val="accent4">
                  <a:lumMod val="0"/>
                  <a:lumOff val="100000"/>
                  <a:alpha val="46000"/>
                </a:schemeClr>
              </a:gs>
              <a:gs pos="100000">
                <a:schemeClr val="accent4">
                  <a:lumMod val="100000"/>
                </a:schemeClr>
              </a:gs>
            </a:gsLst>
            <a:path path="shape">
              <a:fillToRect l="50000" t="50000" r="50000" b="50000"/>
            </a:path>
            <a:tileRect/>
          </a:gradFill>
          <a:effectLst>
            <a:softEdge rad="317500"/>
          </a:effectLst>
        </p:spPr>
        <p:txBody>
          <a:bodyPr wrap="square" rtlCol="0">
            <a:spAutoFit/>
          </a:bodyPr>
          <a:lstStyle/>
          <a:p>
            <a:pPr algn="l">
              <a:buFont typeface="Arial" panose="020B0604020202020204" pitchFamily="34" charset="0"/>
              <a:buChar char="•"/>
            </a:pPr>
            <a:r>
              <a:rPr lang="en-US" b="1" i="0" dirty="0">
                <a:solidFill>
                  <a:srgbClr val="FFC000"/>
                </a:solidFill>
                <a:effectLst/>
                <a:latin typeface="Roboto" panose="02000000000000000000" pitchFamily="2" charset="0"/>
              </a:rPr>
              <a:t>Description of the source of data:</a:t>
            </a:r>
          </a:p>
          <a:p>
            <a:pPr algn="l"/>
            <a:endParaRPr lang="en-US" dirty="0">
              <a:solidFill>
                <a:schemeClr val="bg1"/>
              </a:solidFill>
              <a:latin typeface="Roboto" panose="02000000000000000000" pitchFamily="2" charset="0"/>
            </a:endParaRPr>
          </a:p>
          <a:p>
            <a:pPr algn="l"/>
            <a:r>
              <a:rPr lang="en-US" b="0" i="0" dirty="0">
                <a:solidFill>
                  <a:schemeClr val="tx1"/>
                </a:solidFill>
                <a:effectLst/>
                <a:latin typeface="Roboto" panose="02000000000000000000" pitchFamily="2" charset="0"/>
              </a:rPr>
              <a:t>Stock Market data utilized from Kaggle:</a:t>
            </a:r>
          </a:p>
          <a:p>
            <a:pPr algn="l"/>
            <a:r>
              <a:rPr lang="en-US"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b="0" i="0" dirty="0">
              <a:solidFill>
                <a:schemeClr val="tx1"/>
              </a:solidFill>
              <a:effectLst/>
              <a:latin typeface="Slack-Lato"/>
            </a:endParaRPr>
          </a:p>
          <a:p>
            <a:endParaRPr lang="en-US" b="0" i="0" dirty="0">
              <a:solidFill>
                <a:schemeClr val="tx1"/>
              </a:solidFill>
              <a:effectLst/>
              <a:latin typeface="Roboto" panose="02000000000000000000" pitchFamily="2" charset="0"/>
            </a:endParaRPr>
          </a:p>
          <a:p>
            <a:pPr algn="l"/>
            <a:r>
              <a:rPr lang="en-US" b="0" i="0" dirty="0">
                <a:solidFill>
                  <a:schemeClr val="tx1"/>
                </a:solidFill>
                <a:effectLst/>
                <a:latin typeface="Roboto" panose="02000000000000000000" pitchFamily="2" charset="0"/>
              </a:rPr>
              <a:t>International conflict database from Uppsala Conflict Data Program </a:t>
            </a:r>
          </a:p>
          <a:p>
            <a:pPr algn="l"/>
            <a:r>
              <a:rPr lang="en-US" b="0" i="0" dirty="0">
                <a:solidFill>
                  <a:schemeClr val="tx1"/>
                </a:solidFill>
                <a:effectLst/>
                <a:latin typeface="Roboto" panose="02000000000000000000" pitchFamily="2" charset="0"/>
              </a:rPr>
              <a:t>- Department of Peace and Conflict Research:</a:t>
            </a:r>
          </a:p>
          <a:p>
            <a:pPr algn="l"/>
            <a:r>
              <a:rPr lang="en-US" b="0" i="0" u="sng" dirty="0">
                <a:solidFill>
                  <a:schemeClr val="tx1"/>
                </a:solidFill>
                <a:effectLst/>
                <a:latin typeface="Roboto" panose="02000000000000000000" pitchFamily="2" charset="0"/>
              </a:rPr>
              <a:t>https://ucdp.uu.se/downloads/ucdpprio/ucdp-prio-acd-211.pdf</a:t>
            </a:r>
          </a:p>
          <a:p>
            <a:pPr algn="l"/>
            <a:endParaRPr lang="en-US" dirty="0">
              <a:solidFill>
                <a:schemeClr val="tx1"/>
              </a:solidFill>
              <a:latin typeface="Roboto" panose="02000000000000000000" pitchFamily="2" charset="0"/>
            </a:endParaRPr>
          </a:p>
          <a:p>
            <a:pPr algn="l"/>
            <a:r>
              <a:rPr lang="en-US" b="0" i="0" dirty="0">
                <a:solidFill>
                  <a:schemeClr val="tx1"/>
                </a:solidFill>
                <a:effectLst/>
                <a:latin typeface="Roboto" panose="02000000000000000000" pitchFamily="2" charset="0"/>
              </a:rPr>
              <a:t>Other website resources:</a:t>
            </a:r>
          </a:p>
          <a:p>
            <a:pPr algn="l"/>
            <a:r>
              <a:rPr lang="en-US" b="0" i="0" u="none" strike="noStrike" dirty="0">
                <a:solidFill>
                  <a:schemeClr val="tx1"/>
                </a:solidFill>
                <a:effectLst/>
                <a:latin typeface="Slack-Lato"/>
                <a:hlinkClick r:id="rId7">
                  <a:extLst>
                    <a:ext uri="{A12FA001-AC4F-418D-AE19-62706E023703}">
                      <ahyp:hlinkClr xmlns:ahyp="http://schemas.microsoft.com/office/drawing/2018/hyperlinkcolor" val="tx"/>
                    </a:ext>
                  </a:extLst>
                </a:hlinkClick>
              </a:rPr>
              <a:t>https://www.investopedia.com/solving-the-war-puzzle-4780889</a:t>
            </a:r>
            <a:endParaRPr lang="en-US" b="0" i="0" u="sng" dirty="0">
              <a:solidFill>
                <a:schemeClr val="tx1"/>
              </a:solidFill>
              <a:effectLst/>
              <a:latin typeface="Roboto" panose="02000000000000000000" pitchFamily="2" charset="0"/>
            </a:endParaRP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
        <p:nvSpPr>
          <p:cNvPr id="7" name="AutoShape 4" descr="kaggle.com">
            <a:extLst>
              <a:ext uri="{FF2B5EF4-FFF2-40B4-BE49-F238E27FC236}">
                <a16:creationId xmlns:a16="http://schemas.microsoft.com/office/drawing/2014/main" id="{4E9E2B2F-05A6-45CB-A1BA-7B743BBF2E24}"/>
              </a:ext>
            </a:extLst>
          </p:cNvPr>
          <p:cNvSpPr>
            <a:spLocks noChangeAspect="1" noChangeArrowheads="1"/>
          </p:cNvSpPr>
          <p:nvPr/>
        </p:nvSpPr>
        <p:spPr bwMode="auto">
          <a:xfrm>
            <a:off x="63500" y="-250825"/>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154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377020"/>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3323987"/>
          </a:xfrm>
          <a:prstGeom prst="rect">
            <a:avLst/>
          </a:prstGeom>
          <a:gradFill flip="none" rotWithShape="1">
            <a:gsLst>
              <a:gs pos="0">
                <a:schemeClr val="accent4">
                  <a:lumMod val="0"/>
                  <a:lumOff val="100000"/>
                </a:schemeClr>
              </a:gs>
              <a:gs pos="96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Questions the team hopes to answer with the data</a:t>
            </a:r>
          </a:p>
          <a:p>
            <a:pPr algn="l"/>
            <a:endParaRPr lang="en-US" dirty="0">
              <a:solidFill>
                <a:srgbClr val="2B2B2B"/>
              </a:solidFill>
              <a:latin typeface="Roboto" panose="02000000000000000000" pitchFamily="2" charset="0"/>
            </a:endParaRPr>
          </a:p>
          <a:p>
            <a:pPr marL="342900" lvl="2" indent="-342900">
              <a:buFont typeface="+mj-lt"/>
              <a:buAutoNum type="arabicPeriod"/>
            </a:pPr>
            <a:r>
              <a:rPr lang="en-US" b="0" i="0" dirty="0">
                <a:solidFill>
                  <a:srgbClr val="2B2B2B"/>
                </a:solidFill>
                <a:effectLst/>
                <a:latin typeface="Roboto" panose="02000000000000000000" pitchFamily="2" charset="0"/>
              </a:rPr>
              <a:t>Does the size of the conflict have proportional impact?</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dirty="0">
                <a:solidFill>
                  <a:srgbClr val="2B2B2B"/>
                </a:solidFill>
                <a:latin typeface="Roboto" panose="02000000000000000000" pitchFamily="2" charset="0"/>
              </a:rPr>
              <a:t>Does the geographical location matter?</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b="0" i="0" dirty="0">
                <a:solidFill>
                  <a:srgbClr val="2B2B2B"/>
                </a:solidFill>
                <a:effectLst/>
                <a:latin typeface="Roboto" panose="02000000000000000000" pitchFamily="2" charset="0"/>
              </a:rPr>
              <a:t>Was a certain sector impacted more than another?</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dirty="0">
                <a:solidFill>
                  <a:srgbClr val="2B2B2B"/>
                </a:solidFill>
                <a:latin typeface="Roboto" panose="02000000000000000000" pitchFamily="2" charset="0"/>
              </a:rPr>
              <a:t>Does the market bounce back after 90 days from the start of the conflict?</a:t>
            </a:r>
          </a:p>
          <a:p>
            <a:pPr lvl="2"/>
            <a:endParaRPr lang="en-US" dirty="0">
              <a:solidFill>
                <a:srgbClr val="2B2B2B"/>
              </a:solidFill>
              <a:latin typeface="Roboto" panose="02000000000000000000" pitchFamily="2" charset="0"/>
            </a:endParaRPr>
          </a:p>
          <a:p>
            <a:pPr lvl="2"/>
            <a:r>
              <a:rPr lang="en-US" dirty="0">
                <a:solidFill>
                  <a:srgbClr val="2B2B2B"/>
                </a:solidFill>
                <a:latin typeface="Roboto" panose="02000000000000000000" pitchFamily="2" charset="0"/>
              </a:rPr>
              <a:t>5.    Which territory or location was greatly affected by and what was minimum,  maximum and average market value during the conflict.</a:t>
            </a:r>
          </a:p>
          <a:p>
            <a:pPr lvl="2"/>
            <a:endParaRPr lang="en-US" dirty="0">
              <a:solidFill>
                <a:srgbClr val="2B2B2B"/>
              </a:solidFill>
              <a:latin typeface="Roboto" panose="02000000000000000000" pitchFamily="2" charset="0"/>
            </a:endParaRP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40001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1384995"/>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data exploration phase of the project:</a:t>
            </a:r>
          </a:p>
          <a:p>
            <a:pPr algn="l"/>
            <a:r>
              <a:rPr lang="en-US" b="0" i="0" dirty="0">
                <a:solidFill>
                  <a:srgbClr val="2B2B2B"/>
                </a:solidFill>
                <a:effectLst/>
                <a:latin typeface="Roboto" panose="02000000000000000000" pitchFamily="2" charset="0"/>
              </a:rPr>
              <a:t>First we searched Kaggle to find stock market data for the 3 markets Dow Jones, Nasdaq, and S&amp;P 500.  Next we searched for conflicts and found the Uppsala Conflict Data Program – Department of Peace and Conflict Research website.  This is a great website with multiple datasets of conflict data.</a:t>
            </a: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1384995"/>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analysis phase of the project:</a:t>
            </a:r>
          </a:p>
          <a:p>
            <a:pPr algn="l"/>
            <a:r>
              <a:rPr lang="en-US" b="0" i="0" dirty="0">
                <a:solidFill>
                  <a:srgbClr val="2B2B2B"/>
                </a:solidFill>
                <a:effectLst/>
                <a:latin typeface="Roboto" panose="02000000000000000000" pitchFamily="2" charset="0"/>
              </a:rPr>
              <a:t>Data was downloaded </a:t>
            </a:r>
            <a:r>
              <a:rPr lang="en-US" dirty="0">
                <a:solidFill>
                  <a:srgbClr val="2B2B2B"/>
                </a:solidFill>
                <a:latin typeface="Roboto" panose="02000000000000000000" pitchFamily="2" charset="0"/>
              </a:rPr>
              <a:t>and cleaned.  The cleaning and merging process has been very challenging.  The dates of the conflicts versus the dates of the market data do not align easily as it is weekly not daily.  Narrowing the conflict data has been a timely process with many listed without dates along with conflict details.  Challenges have been in date formatting between files and aligning them together.</a:t>
            </a:r>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98178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958072" y="5017650"/>
            <a:ext cx="1258500" cy="251700"/>
          </a:xfrm>
          <a:prstGeom prst="rect">
            <a:avLst/>
          </a:prstGeom>
          <a:effectLst>
            <a:glow rad="63500">
              <a:schemeClr val="accent3">
                <a:satMod val="175000"/>
                <a:alpha val="40000"/>
              </a:schemeClr>
            </a:glo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1400" dirty="0">
                <a:effectLst>
                  <a:glow rad="127000">
                    <a:schemeClr val="bg1">
                      <a:lumMod val="95000"/>
                    </a:schemeClr>
                  </a:glow>
                </a:effectLst>
              </a:rPr>
              <a:t>Group 1</a:t>
            </a:r>
            <a:r>
              <a:rPr lang="en" dirty="0">
                <a:effectLst>
                  <a:glow rad="127000">
                    <a:schemeClr val="bg1">
                      <a:lumMod val="95000"/>
                    </a:schemeClr>
                  </a:glow>
                </a:effectLst>
              </a:rPr>
              <a:t> </a:t>
            </a:r>
            <a:endParaRPr dirty="0">
              <a:effectLst>
                <a:glow rad="127000">
                  <a:schemeClr val="bg1">
                    <a:lumMod val="95000"/>
                  </a:schemeClr>
                </a:glow>
              </a:effectLst>
            </a:endParaRPr>
          </a:p>
        </p:txBody>
      </p:sp>
      <p:sp>
        <p:nvSpPr>
          <p:cNvPr id="55" name="Google Shape;55;p13"/>
          <p:cNvSpPr txBox="1">
            <a:spLocks noGrp="1"/>
          </p:cNvSpPr>
          <p:nvPr>
            <p:ph type="subTitle" idx="1"/>
          </p:nvPr>
        </p:nvSpPr>
        <p:spPr>
          <a:xfrm>
            <a:off x="45720" y="71242"/>
            <a:ext cx="9063990"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pic>
        <p:nvPicPr>
          <p:cNvPr id="3" name="Picture 2">
            <a:extLst>
              <a:ext uri="{FF2B5EF4-FFF2-40B4-BE49-F238E27FC236}">
                <a16:creationId xmlns:a16="http://schemas.microsoft.com/office/drawing/2014/main" id="{4E4FC31B-9D75-482F-809B-F1C24662BE9F}"/>
              </a:ext>
            </a:extLst>
          </p:cNvPr>
          <p:cNvPicPr>
            <a:picLocks noChangeAspect="1"/>
          </p:cNvPicPr>
          <p:nvPr/>
        </p:nvPicPr>
        <p:blipFill>
          <a:blip r:embed="rId5"/>
          <a:stretch>
            <a:fillRect/>
          </a:stretch>
        </p:blipFill>
        <p:spPr>
          <a:xfrm>
            <a:off x="310526" y="1544485"/>
            <a:ext cx="8522947" cy="2054530"/>
          </a:xfrm>
          <a:prstGeom prst="rect">
            <a:avLst/>
          </a:prstGeom>
        </p:spPr>
      </p:pic>
      <p:sp>
        <p:nvSpPr>
          <p:cNvPr id="7" name="TextBox 6">
            <a:extLst>
              <a:ext uri="{FF2B5EF4-FFF2-40B4-BE49-F238E27FC236}">
                <a16:creationId xmlns:a16="http://schemas.microsoft.com/office/drawing/2014/main" id="{6117AB78-D3FC-4E7C-A6F5-C7736209F171}"/>
              </a:ext>
            </a:extLst>
          </p:cNvPr>
          <p:cNvSpPr txBox="1"/>
          <p:nvPr/>
        </p:nvSpPr>
        <p:spPr>
          <a:xfrm>
            <a:off x="474345" y="909756"/>
            <a:ext cx="8286750" cy="3539430"/>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Technologies, languages, tools, and algorithms used throughout the project</a:t>
            </a:r>
          </a:p>
          <a:p>
            <a:pPr algn="l"/>
            <a:endParaRPr lang="en-US" dirty="0">
              <a:solidFill>
                <a:srgbClr val="2B2B2B"/>
              </a:solidFill>
              <a:latin typeface="Roboto" panose="02000000000000000000" pitchFamily="2" charset="0"/>
            </a:endParaRPr>
          </a:p>
          <a:p>
            <a:pPr algn="l"/>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algn="l"/>
            <a:r>
              <a:rPr lang="en-US" dirty="0">
                <a:solidFill>
                  <a:srgbClr val="2B2B2B"/>
                </a:solidFill>
                <a:latin typeface="Roboto" panose="02000000000000000000" pitchFamily="2" charset="0"/>
              </a:rPr>
              <a:t>Excel </a:t>
            </a:r>
          </a:p>
          <a:p>
            <a:pPr algn="l"/>
            <a:r>
              <a:rPr lang="en-US" dirty="0">
                <a:solidFill>
                  <a:srgbClr val="2B2B2B"/>
                </a:solidFill>
                <a:latin typeface="Roboto" panose="02000000000000000000" pitchFamily="2" charset="0"/>
              </a:rPr>
              <a:t>Python</a:t>
            </a:r>
          </a:p>
          <a:p>
            <a:pPr algn="l"/>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AWS</a:t>
            </a:r>
          </a:p>
          <a:p>
            <a:pPr algn="l"/>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Tools:</a:t>
            </a:r>
          </a:p>
          <a:p>
            <a:pPr algn="l"/>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algn="l"/>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algn="l"/>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Algorithms:</a:t>
            </a:r>
          </a:p>
          <a:p>
            <a:pPr algn="l"/>
            <a:r>
              <a:rPr lang="en-US" dirty="0">
                <a:solidFill>
                  <a:srgbClr val="2B2B2B"/>
                </a:solidFill>
                <a:latin typeface="Roboto" panose="02000000000000000000" pitchFamily="2" charset="0"/>
              </a:rPr>
              <a:t>Machine Learning/Neural Network</a:t>
            </a:r>
          </a:p>
          <a:p>
            <a:pPr algn="l"/>
            <a:endParaRPr lang="en-US" b="0" i="0" dirty="0">
              <a:solidFill>
                <a:srgbClr val="2B2B2B"/>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21830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91FB-E051-45F5-BD5B-84DA315AECCE}"/>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12DABCC8-71FF-431C-BC45-1554E8BD99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0800549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5902</TotalTime>
  <Words>406</Words>
  <Application>Microsoft Office PowerPoint</Application>
  <PresentationFormat>On-screen Show (16:9)</PresentationFormat>
  <Paragraphs>59</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Group 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Michele Sampson</cp:lastModifiedBy>
  <cp:revision>26</cp:revision>
  <dcterms:modified xsi:type="dcterms:W3CDTF">2022-04-02T19:28:19Z</dcterms:modified>
</cp:coreProperties>
</file>