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7" r:id="rId2"/>
    <p:sldId id="265" r:id="rId3"/>
    <p:sldId id="271" r:id="rId4"/>
    <p:sldId id="273" r:id="rId5"/>
    <p:sldId id="274" r:id="rId6"/>
    <p:sldId id="267" r:id="rId7"/>
    <p:sldId id="276" r:id="rId8"/>
    <p:sldId id="278" r:id="rId9"/>
    <p:sldId id="279" r:id="rId10"/>
    <p:sldId id="275" r:id="rId11"/>
    <p:sldId id="281" r:id="rId12"/>
    <p:sldId id="277" r:id="rId13"/>
    <p:sldId id="28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59E9A-47D9-4FFB-9C7D-3C9A15A644FB}" v="49" dt="2022-04-09T16:33:14.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5"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a Heath" userId="0a643456b5129ff4" providerId="LiveId" clId="{08559E9A-47D9-4FFB-9C7D-3C9A15A644FB}"/>
    <pc:docChg chg="modSld">
      <pc:chgData name="Theresa Heath" userId="0a643456b5129ff4" providerId="LiveId" clId="{08559E9A-47D9-4FFB-9C7D-3C9A15A644FB}" dt="2022-04-09T16:33:25.153" v="391" actId="207"/>
      <pc:docMkLst>
        <pc:docMk/>
      </pc:docMkLst>
      <pc:sldChg chg="modSp mod setBg">
        <pc:chgData name="Theresa Heath" userId="0a643456b5129ff4" providerId="LiveId" clId="{08559E9A-47D9-4FFB-9C7D-3C9A15A644FB}" dt="2022-04-09T16:32:25.485" v="376" actId="207"/>
        <pc:sldMkLst>
          <pc:docMk/>
          <pc:sldMk cId="399457455" sldId="265"/>
        </pc:sldMkLst>
        <pc:spChg chg="mod">
          <ac:chgData name="Theresa Heath" userId="0a643456b5129ff4" providerId="LiveId" clId="{08559E9A-47D9-4FFB-9C7D-3C9A15A644FB}" dt="2022-04-09T16:32:25.485" v="376" actId="207"/>
          <ac:spMkLst>
            <pc:docMk/>
            <pc:sldMk cId="399457455" sldId="265"/>
            <ac:spMk id="2" creationId="{48BF80AB-9619-49C8-9D40-FF1028787918}"/>
          </ac:spMkLst>
        </pc:spChg>
      </pc:sldChg>
      <pc:sldChg chg="modSp mod setBg">
        <pc:chgData name="Theresa Heath" userId="0a643456b5129ff4" providerId="LiveId" clId="{08559E9A-47D9-4FFB-9C7D-3C9A15A644FB}" dt="2022-04-09T16:32:59.420" v="385" actId="207"/>
        <pc:sldMkLst>
          <pc:docMk/>
          <pc:sldMk cId="1687308034" sldId="267"/>
        </pc:sldMkLst>
        <pc:spChg chg="mod">
          <ac:chgData name="Theresa Heath" userId="0a643456b5129ff4" providerId="LiveId" clId="{08559E9A-47D9-4FFB-9C7D-3C9A15A644FB}" dt="2022-04-09T16:32:59.420" v="385" actId="207"/>
          <ac:spMkLst>
            <pc:docMk/>
            <pc:sldMk cId="1687308034" sldId="267"/>
            <ac:spMk id="2" creationId="{48BF80AB-9619-49C8-9D40-FF1028787918}"/>
          </ac:spMkLst>
        </pc:spChg>
      </pc:sldChg>
      <pc:sldChg chg="modSp mod">
        <pc:chgData name="Theresa Heath" userId="0a643456b5129ff4" providerId="LiveId" clId="{08559E9A-47D9-4FFB-9C7D-3C9A15A644FB}" dt="2022-04-09T16:32:34.135" v="379" actId="207"/>
        <pc:sldMkLst>
          <pc:docMk/>
          <pc:sldMk cId="3601532697" sldId="271"/>
        </pc:sldMkLst>
        <pc:spChg chg="mod">
          <ac:chgData name="Theresa Heath" userId="0a643456b5129ff4" providerId="LiveId" clId="{08559E9A-47D9-4FFB-9C7D-3C9A15A644FB}" dt="2022-04-09T16:32:34.135" v="379" actId="207"/>
          <ac:spMkLst>
            <pc:docMk/>
            <pc:sldMk cId="3601532697" sldId="271"/>
            <ac:spMk id="2" creationId="{48BF80AB-9619-49C8-9D40-FF1028787918}"/>
          </ac:spMkLst>
        </pc:spChg>
      </pc:sldChg>
      <pc:sldChg chg="modSp mod">
        <pc:chgData name="Theresa Heath" userId="0a643456b5129ff4" providerId="LiveId" clId="{08559E9A-47D9-4FFB-9C7D-3C9A15A644FB}" dt="2022-04-09T16:32:43.785" v="381" actId="207"/>
        <pc:sldMkLst>
          <pc:docMk/>
          <pc:sldMk cId="2204897532" sldId="273"/>
        </pc:sldMkLst>
        <pc:spChg chg="mod">
          <ac:chgData name="Theresa Heath" userId="0a643456b5129ff4" providerId="LiveId" clId="{08559E9A-47D9-4FFB-9C7D-3C9A15A644FB}" dt="2022-04-09T16:32:43.785" v="381" actId="207"/>
          <ac:spMkLst>
            <pc:docMk/>
            <pc:sldMk cId="2204897532" sldId="273"/>
            <ac:spMk id="2" creationId="{48BF80AB-9619-49C8-9D40-FF1028787918}"/>
          </ac:spMkLst>
        </pc:spChg>
      </pc:sldChg>
      <pc:sldChg chg="modSp mod">
        <pc:chgData name="Theresa Heath" userId="0a643456b5129ff4" providerId="LiveId" clId="{08559E9A-47D9-4FFB-9C7D-3C9A15A644FB}" dt="2022-04-09T16:32:51.304" v="383" actId="207"/>
        <pc:sldMkLst>
          <pc:docMk/>
          <pc:sldMk cId="2691451647" sldId="274"/>
        </pc:sldMkLst>
        <pc:spChg chg="mod">
          <ac:chgData name="Theresa Heath" userId="0a643456b5129ff4" providerId="LiveId" clId="{08559E9A-47D9-4FFB-9C7D-3C9A15A644FB}" dt="2022-04-09T16:32:51.304" v="383" actId="207"/>
          <ac:spMkLst>
            <pc:docMk/>
            <pc:sldMk cId="2691451647" sldId="274"/>
            <ac:spMk id="2" creationId="{48BF80AB-9619-49C8-9D40-FF1028787918}"/>
          </ac:spMkLst>
        </pc:spChg>
      </pc:sldChg>
      <pc:sldChg chg="modSp mod">
        <pc:chgData name="Theresa Heath" userId="0a643456b5129ff4" providerId="LiveId" clId="{08559E9A-47D9-4FFB-9C7D-3C9A15A644FB}" dt="2022-04-09T16:31:22.337" v="365" actId="207"/>
        <pc:sldMkLst>
          <pc:docMk/>
          <pc:sldMk cId="313516060" sldId="275"/>
        </pc:sldMkLst>
        <pc:spChg chg="mod">
          <ac:chgData name="Theresa Heath" userId="0a643456b5129ff4" providerId="LiveId" clId="{08559E9A-47D9-4FFB-9C7D-3C9A15A644FB}" dt="2022-04-09T16:31:22.337" v="365" actId="207"/>
          <ac:spMkLst>
            <pc:docMk/>
            <pc:sldMk cId="313516060" sldId="275"/>
            <ac:spMk id="2" creationId="{48BF80AB-9619-49C8-9D40-FF1028787918}"/>
          </ac:spMkLst>
        </pc:spChg>
      </pc:sldChg>
      <pc:sldChg chg="modSp mod">
        <pc:chgData name="Theresa Heath" userId="0a643456b5129ff4" providerId="LiveId" clId="{08559E9A-47D9-4FFB-9C7D-3C9A15A644FB}" dt="2022-04-09T16:33:07.883" v="387" actId="207"/>
        <pc:sldMkLst>
          <pc:docMk/>
          <pc:sldMk cId="1148195285" sldId="276"/>
        </pc:sldMkLst>
        <pc:spChg chg="mod">
          <ac:chgData name="Theresa Heath" userId="0a643456b5129ff4" providerId="LiveId" clId="{08559E9A-47D9-4FFB-9C7D-3C9A15A644FB}" dt="2022-04-09T16:33:07.883" v="387" actId="207"/>
          <ac:spMkLst>
            <pc:docMk/>
            <pc:sldMk cId="1148195285" sldId="276"/>
            <ac:spMk id="2" creationId="{48BF80AB-9619-49C8-9D40-FF1028787918}"/>
          </ac:spMkLst>
        </pc:spChg>
      </pc:sldChg>
      <pc:sldChg chg="modSp mod">
        <pc:chgData name="Theresa Heath" userId="0a643456b5129ff4" providerId="LiveId" clId="{08559E9A-47D9-4FFB-9C7D-3C9A15A644FB}" dt="2022-04-09T16:32:01.983" v="374" actId="207"/>
        <pc:sldMkLst>
          <pc:docMk/>
          <pc:sldMk cId="3884940733" sldId="277"/>
        </pc:sldMkLst>
        <pc:spChg chg="mod">
          <ac:chgData name="Theresa Heath" userId="0a643456b5129ff4" providerId="LiveId" clId="{08559E9A-47D9-4FFB-9C7D-3C9A15A644FB}" dt="2022-04-09T16:32:01.983" v="374" actId="207"/>
          <ac:spMkLst>
            <pc:docMk/>
            <pc:sldMk cId="3884940733" sldId="277"/>
            <ac:spMk id="2" creationId="{48BF80AB-9619-49C8-9D40-FF1028787918}"/>
          </ac:spMkLst>
        </pc:spChg>
      </pc:sldChg>
      <pc:sldChg chg="modSp mod setBg">
        <pc:chgData name="Theresa Heath" userId="0a643456b5129ff4" providerId="LiveId" clId="{08559E9A-47D9-4FFB-9C7D-3C9A15A644FB}" dt="2022-04-09T16:33:14.135" v="389"/>
        <pc:sldMkLst>
          <pc:docMk/>
          <pc:sldMk cId="1614437287" sldId="278"/>
        </pc:sldMkLst>
        <pc:spChg chg="mod">
          <ac:chgData name="Theresa Heath" userId="0a643456b5129ff4" providerId="LiveId" clId="{08559E9A-47D9-4FFB-9C7D-3C9A15A644FB}" dt="2022-04-09T16:30:44.236" v="357" actId="207"/>
          <ac:spMkLst>
            <pc:docMk/>
            <pc:sldMk cId="1614437287" sldId="278"/>
            <ac:spMk id="2" creationId="{48BF80AB-9619-49C8-9D40-FF1028787918}"/>
          </ac:spMkLst>
        </pc:spChg>
      </pc:sldChg>
      <pc:sldChg chg="modSp mod">
        <pc:chgData name="Theresa Heath" userId="0a643456b5129ff4" providerId="LiveId" clId="{08559E9A-47D9-4FFB-9C7D-3C9A15A644FB}" dt="2022-04-09T16:33:25.153" v="391" actId="207"/>
        <pc:sldMkLst>
          <pc:docMk/>
          <pc:sldMk cId="1138265758" sldId="279"/>
        </pc:sldMkLst>
        <pc:spChg chg="mod">
          <ac:chgData name="Theresa Heath" userId="0a643456b5129ff4" providerId="LiveId" clId="{08559E9A-47D9-4FFB-9C7D-3C9A15A644FB}" dt="2022-04-09T16:33:25.153" v="391" actId="207"/>
          <ac:spMkLst>
            <pc:docMk/>
            <pc:sldMk cId="1138265758" sldId="279"/>
            <ac:spMk id="2" creationId="{48BF80AB-9619-49C8-9D40-FF1028787918}"/>
          </ac:spMkLst>
        </pc:spChg>
      </pc:sldChg>
      <pc:sldChg chg="modSp mod">
        <pc:chgData name="Theresa Heath" userId="0a643456b5129ff4" providerId="LiveId" clId="{08559E9A-47D9-4FFB-9C7D-3C9A15A644FB}" dt="2022-04-09T16:31:43.862" v="370" actId="207"/>
        <pc:sldMkLst>
          <pc:docMk/>
          <pc:sldMk cId="1499578634" sldId="281"/>
        </pc:sldMkLst>
        <pc:spChg chg="mod">
          <ac:chgData name="Theresa Heath" userId="0a643456b5129ff4" providerId="LiveId" clId="{08559E9A-47D9-4FFB-9C7D-3C9A15A644FB}" dt="2022-04-09T16:31:43.862" v="370" actId="207"/>
          <ac:spMkLst>
            <pc:docMk/>
            <pc:sldMk cId="1499578634" sldId="281"/>
            <ac:spMk id="2" creationId="{48BF80AB-9619-49C8-9D40-FF1028787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85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50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15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7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77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62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2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8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nvestopedia.com/solving-the-war-puzzle-478088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select=DowJones.csv"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solidFill>
            <a:schemeClr val="lt1">
              <a:alpha val="80000"/>
            </a:schemeClr>
          </a:soli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solidFill>
            <a:schemeClr val="lt1">
              <a:alpha val="80000"/>
            </a:schemeClr>
          </a:soli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693319"/>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Learning/Neural Network</a:t>
            </a: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88494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1292662"/>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End – Group1 Presentation</a:t>
            </a:r>
          </a:p>
          <a:p>
            <a:pPr algn="ctr"/>
            <a:endParaRPr lang="en-US" sz="2000" b="1" dirty="0">
              <a:solidFill>
                <a:schemeClr val="tx1"/>
              </a:solidFill>
              <a:latin typeface="Roboto" panose="02000000000000000000" pitchFamily="2" charset="0"/>
            </a:endParaRPr>
          </a:p>
          <a:p>
            <a:pPr algn="ctr"/>
            <a:r>
              <a:rPr lang="en-US" sz="2000" b="1" dirty="0">
                <a:solidFill>
                  <a:schemeClr val="tx1"/>
                </a:solidFill>
                <a:latin typeface="Roboto" panose="02000000000000000000" pitchFamily="2" charset="0"/>
              </a:rPr>
              <a:t>Next is Dashboard Presentation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solidFill>
            <a:schemeClr val="bg1">
              <a:alpha val="80000"/>
            </a:schemeClr>
          </a:soli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b="1" dirty="0">
              <a:solidFill>
                <a:schemeClr val="tx1"/>
              </a:solidFill>
              <a:latin typeface="Roboto" panose="02000000000000000000" pitchFamily="2"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131445" y="441166"/>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90085" y="812972"/>
            <a:ext cx="8286750" cy="4031873"/>
          </a:xfrm>
          <a:prstGeom prst="rect">
            <a:avLst/>
          </a:prstGeom>
          <a:solidFill>
            <a:schemeClr val="bg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800" b="0" i="0" dirty="0">
                <a:solidFill>
                  <a:schemeClr val="tx1"/>
                </a:solidFill>
                <a:effectLst/>
                <a:latin typeface="Roboto" panose="02000000000000000000" pitchFamily="2" charset="0"/>
              </a:rPr>
              <a:t>Stock Market data utilized from Kaggle:</a:t>
            </a:r>
          </a:p>
          <a:p>
            <a:pPr algn="l"/>
            <a:r>
              <a:rPr lang="en-US" sz="18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800" b="0" i="0" dirty="0">
              <a:solidFill>
                <a:schemeClr val="tx1"/>
              </a:solidFill>
              <a:effectLst/>
              <a:latin typeface="Slack-Lato"/>
            </a:endParaRPr>
          </a:p>
          <a:p>
            <a:endParaRPr lang="en-US" sz="1800" b="0" i="0" dirty="0">
              <a:solidFill>
                <a:schemeClr val="tx1"/>
              </a:solidFill>
              <a:effectLst/>
              <a:latin typeface="Roboto" panose="02000000000000000000" pitchFamily="2" charset="0"/>
            </a:endParaRPr>
          </a:p>
          <a:p>
            <a:pPr algn="l"/>
            <a:r>
              <a:rPr lang="en-US" sz="1800" b="0" i="0" dirty="0">
                <a:solidFill>
                  <a:schemeClr val="tx1"/>
                </a:solidFill>
                <a:effectLst/>
                <a:latin typeface="Roboto" panose="02000000000000000000" pitchFamily="2" charset="0"/>
              </a:rPr>
              <a:t>International conflict database from Uppsala Conflict Data Program </a:t>
            </a:r>
          </a:p>
          <a:p>
            <a:pPr algn="l"/>
            <a:r>
              <a:rPr lang="en-US" sz="1800" b="0" i="0" dirty="0">
                <a:solidFill>
                  <a:schemeClr val="tx1"/>
                </a:solidFill>
                <a:effectLst/>
                <a:latin typeface="Roboto" panose="02000000000000000000" pitchFamily="2" charset="0"/>
              </a:rPr>
              <a:t>- Department of Peace and Conflict Research:</a:t>
            </a:r>
          </a:p>
          <a:p>
            <a:pPr algn="l"/>
            <a:r>
              <a:rPr lang="en-US" sz="1800" b="0" i="0" u="sng" dirty="0">
                <a:solidFill>
                  <a:schemeClr val="tx1"/>
                </a:solidFill>
                <a:effectLst/>
                <a:latin typeface="Roboto" panose="02000000000000000000" pitchFamily="2" charset="0"/>
              </a:rPr>
              <a:t>https://ucdp</a:t>
            </a:r>
            <a:r>
              <a:rPr lang="en-US" sz="1800" u="sng" dirty="0">
                <a:latin typeface="Univers Condensed" panose="020B0506020202050204" pitchFamily="34" charset="0"/>
                <a:cs typeface="Times New Roman" panose="02020603050405020304" pitchFamily="18" charset="0"/>
              </a:rPr>
              <a:t>.uu.se/</a:t>
            </a:r>
            <a:r>
              <a:rPr lang="en-US" sz="1800" b="0" i="0" u="sng" dirty="0">
                <a:solidFill>
                  <a:schemeClr val="tx1"/>
                </a:solidFill>
                <a:effectLst/>
                <a:latin typeface="Roboto" panose="02000000000000000000" pitchFamily="2" charset="0"/>
              </a:rPr>
              <a:t>downloads/ucdpprio/ucdp-prio-acd-211.pdf</a:t>
            </a:r>
          </a:p>
          <a:p>
            <a:pPr algn="l"/>
            <a:endParaRPr lang="en-US" sz="1800" dirty="0">
              <a:solidFill>
                <a:schemeClr val="tx1"/>
              </a:solidFill>
              <a:latin typeface="Roboto" panose="02000000000000000000" pitchFamily="2" charset="0"/>
            </a:endParaRPr>
          </a:p>
          <a:p>
            <a:pPr algn="l"/>
            <a:r>
              <a:rPr lang="en-US" sz="1800" b="0" i="0" dirty="0">
                <a:solidFill>
                  <a:schemeClr val="tx1"/>
                </a:solidFill>
                <a:effectLst/>
                <a:latin typeface="Roboto" panose="02000000000000000000" pitchFamily="2" charset="0"/>
              </a:rPr>
              <a:t>Other website resources:</a:t>
            </a:r>
          </a:p>
          <a:p>
            <a:pPr algn="l"/>
            <a:r>
              <a:rPr lang="en-US" sz="1800" b="0" i="0" u="none" strike="noStrike" dirty="0">
                <a:solidFill>
                  <a:schemeClr val="tx1"/>
                </a:solidFill>
                <a:effectLst/>
                <a:latin typeface="Slack-Lato"/>
                <a:hlinkClick r:id="rId7">
                  <a:extLst>
                    <a:ext uri="{A12FA001-AC4F-418D-AE19-62706E023703}">
                      <ahyp:hlinkClr xmlns:ahyp="http://schemas.microsoft.com/office/drawing/2018/hyperlinkcolor" val="tx"/>
                    </a:ext>
                  </a:extLst>
                </a:hlinkClick>
              </a:rPr>
              <a:t>https://www.investopedia.com/solving-the-war-puzzle-4780889</a:t>
            </a:r>
            <a:endParaRPr lang="en-US" sz="1800" dirty="0">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31873"/>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size 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Was a certain sector impacted more than another?</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5.    Which territory or location was greatly affected by and what was minimum,  maximum and average market value during the conflict</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862322"/>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Uppsala Conflict Data Program –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4247317"/>
          </a:xfrm>
          <a:prstGeom prst="rect">
            <a:avLst/>
          </a:prstGeom>
          <a:solidFill>
            <a:schemeClr val="lt1">
              <a:alpha val="80000"/>
            </a:schemeClr>
          </a:soli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 of Armed Conflict</a:t>
            </a:r>
          </a:p>
          <a:p>
            <a:pPr algn="ctr"/>
            <a:endParaRPr lang="en-US" sz="2400" b="0" i="0" dirty="0">
              <a:solidFill>
                <a:srgbClr val="2B2B2B"/>
              </a:solidFill>
              <a:effectLst/>
              <a:latin typeface="Roboto" panose="02000000000000000000" pitchFamily="2" charset="0"/>
            </a:endParaRPr>
          </a:p>
          <a:p>
            <a:r>
              <a:rPr lang="en-US" sz="1800" dirty="0"/>
              <a:t>The main unit used in this project is  a “State based Armed Conflict” – as defined by UCDP is  a “contested incompatibility that concerns government and/or territory where the use of armed force between two parties, of which one at least is a government of state, results in at least 25 battle related deaths in a</a:t>
            </a:r>
          </a:p>
          <a:p>
            <a:r>
              <a:rPr lang="en-US" sz="1800" dirty="0"/>
              <a:t> calendar year”.</a:t>
            </a:r>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939540"/>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a:t>
            </a:r>
            <a:r>
              <a:rPr lang="en-US" sz="1200" dirty="0" err="1">
                <a:solidFill>
                  <a:srgbClr val="2B2B2B"/>
                </a:solidFill>
                <a:latin typeface="Roboto" panose="02000000000000000000" pitchFamily="2" charset="0"/>
              </a:rPr>
              <a:t>instrastate</a:t>
            </a:r>
            <a:r>
              <a:rPr lang="en-US" sz="1200" dirty="0">
                <a:solidFill>
                  <a:srgbClr val="2B2B2B"/>
                </a:solidFill>
                <a:latin typeface="Roboto" panose="02000000000000000000" pitchFamily="2" charset="0"/>
              </a:rPr>
              <a:t>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alpha val="80000"/>
          </a:schemeClr>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01095"/>
          </a:xfrm>
          <a:prstGeom prst="rect">
            <a:avLst/>
          </a:prstGeom>
          <a:solidFill>
            <a:schemeClr val="lt1">
              <a:alpha val="7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Type of conflict – Has 4 types:</a:t>
            </a:r>
          </a:p>
          <a:p>
            <a:r>
              <a:rPr lang="en-US" dirty="0">
                <a:solidFill>
                  <a:srgbClr val="2B2B2B"/>
                </a:solidFill>
                <a:latin typeface="Roboto" panose="02000000000000000000" pitchFamily="2" charset="0"/>
              </a:rPr>
              <a:t>	 1 = </a:t>
            </a:r>
            <a:r>
              <a:rPr lang="en-US" dirty="0" err="1">
                <a:solidFill>
                  <a:srgbClr val="2B2B2B"/>
                </a:solidFill>
                <a:latin typeface="Roboto" panose="02000000000000000000" pitchFamily="2" charset="0"/>
              </a:rPr>
              <a:t>extrasystemic</a:t>
            </a:r>
            <a:r>
              <a:rPr lang="en-US" dirty="0">
                <a:solidFill>
                  <a:srgbClr val="2B2B2B"/>
                </a:solidFill>
                <a:latin typeface="Roboto" panose="02000000000000000000" pitchFamily="2" charset="0"/>
              </a:rPr>
              <a:t> (between a state and a non-state group outside its own territory, where 		the government side is fighting to retain control of a territory outside the state 		system , Location is set to be the disputed area, not the government of the 		colonial power.) </a:t>
            </a:r>
          </a:p>
          <a:p>
            <a:r>
              <a:rPr lang="en-US" dirty="0">
                <a:solidFill>
                  <a:srgbClr val="2B2B2B"/>
                </a:solidFill>
                <a:latin typeface="Roboto" panose="02000000000000000000" pitchFamily="2" charset="0"/>
              </a:rPr>
              <a:t>	2 = interstate (all primary parties are listed in the Location field, this normally means that 		two countries or more are listed 	</a:t>
            </a:r>
          </a:p>
          <a:p>
            <a:r>
              <a:rPr lang="en-US" dirty="0">
                <a:solidFill>
                  <a:srgbClr val="2B2B2B"/>
                </a:solidFill>
                <a:latin typeface="Roboto" panose="02000000000000000000" pitchFamily="2" charset="0"/>
              </a:rPr>
              <a:t>	3 = intrastate (side A is always a government; side B is always  one  or  more  rebel  groups;  		there  is  no involvement  of  foreign  governments  with  troops only one 		country name is listed. This is the country whose government or territory is 		disputed. ) </a:t>
            </a:r>
          </a:p>
          <a:p>
            <a:r>
              <a:rPr lang="en-US" dirty="0">
                <a:solidFill>
                  <a:srgbClr val="2B2B2B"/>
                </a:solidFill>
                <a:latin typeface="Roboto" panose="02000000000000000000" pitchFamily="2" charset="0"/>
              </a:rPr>
              <a:t>	4 = internationalized intrastate (side A is always a government; side B is always one or 		more rebel groups; there is involvement of foreign governments with troops</a:t>
            </a:r>
          </a:p>
          <a:p>
            <a:r>
              <a:rPr lang="en-US" dirty="0">
                <a:solidFill>
                  <a:srgbClr val="2B2B2B"/>
                </a:solidFill>
                <a:latin typeface="Roboto" panose="02000000000000000000" pitchFamily="2" charset="0"/>
              </a:rPr>
              <a:t>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1443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200876"/>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Region -  The region of the incompatibility coded as:</a:t>
            </a:r>
          </a:p>
          <a:p>
            <a:pPr lvl="1"/>
            <a:r>
              <a:rPr lang="en-US" dirty="0">
                <a:solidFill>
                  <a:srgbClr val="2B2B2B"/>
                </a:solidFill>
                <a:latin typeface="Roboto" panose="02000000000000000000" pitchFamily="2" charset="0"/>
              </a:rPr>
              <a:t>	 1 = Europe </a:t>
            </a:r>
          </a:p>
          <a:p>
            <a:pPr lvl="1"/>
            <a:r>
              <a:rPr lang="en-US" dirty="0">
                <a:solidFill>
                  <a:srgbClr val="2B2B2B"/>
                </a:solidFill>
                <a:latin typeface="Roboto" panose="02000000000000000000" pitchFamily="2" charset="0"/>
              </a:rPr>
              <a:t>	 2= Middle East </a:t>
            </a:r>
          </a:p>
          <a:p>
            <a:pPr lvl="1"/>
            <a:r>
              <a:rPr lang="en-US" dirty="0">
                <a:solidFill>
                  <a:srgbClr val="2B2B2B"/>
                </a:solidFill>
                <a:latin typeface="Roboto" panose="02000000000000000000" pitchFamily="2" charset="0"/>
              </a:rPr>
              <a:t>	 3= Asia </a:t>
            </a:r>
          </a:p>
          <a:p>
            <a:pPr lvl="1"/>
            <a:r>
              <a:rPr lang="en-US" dirty="0">
                <a:solidFill>
                  <a:srgbClr val="2B2B2B"/>
                </a:solidFill>
                <a:latin typeface="Roboto" panose="02000000000000000000" pitchFamily="2" charset="0"/>
              </a:rPr>
              <a:t>	 4= Africa </a:t>
            </a:r>
          </a:p>
          <a:p>
            <a:pPr lvl="1"/>
            <a:r>
              <a:rPr lang="en-US" dirty="0">
                <a:solidFill>
                  <a:srgbClr val="2B2B2B"/>
                </a:solidFill>
                <a:latin typeface="Roboto" panose="02000000000000000000" pitchFamily="2" charset="0"/>
              </a:rPr>
              <a:t>	 5= Americas</a:t>
            </a:r>
          </a:p>
          <a:p>
            <a:pPr lvl="1"/>
            <a:endParaRPr lang="en-US" dirty="0">
              <a:solidFill>
                <a:srgbClr val="2B2B2B"/>
              </a:solidFill>
              <a:latin typeface="Roboto" panose="02000000000000000000" pitchFamily="2" charset="0"/>
            </a:endParaRPr>
          </a:p>
          <a:p>
            <a:pPr marL="285750" lvl="1" indent="-285750">
              <a:buFont typeface="Arial" panose="020B0604020202020204" pitchFamily="34" charset="0"/>
              <a:buChar char="•"/>
            </a:pPr>
            <a:r>
              <a:rPr lang="en-US" dirty="0">
                <a:solidFill>
                  <a:srgbClr val="2B2B2B"/>
                </a:solidFill>
                <a:latin typeface="Roboto" panose="02000000000000000000" pitchFamily="2" charset="0"/>
              </a:rPr>
              <a:t>Start Date - The date, as precise as possible, of the first battle-related death in the conflict</a:t>
            </a:r>
          </a:p>
          <a:p>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382657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12513</TotalTime>
  <Words>1331</Words>
  <Application>Microsoft Office PowerPoint</Application>
  <PresentationFormat>On-screen Show (16:9)</PresentationFormat>
  <Paragraphs>142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Theresa Heath</cp:lastModifiedBy>
  <cp:revision>35</cp:revision>
  <dcterms:modified xsi:type="dcterms:W3CDTF">2022-04-09T16:33:31Z</dcterms:modified>
</cp:coreProperties>
</file>