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7" r:id="rId2"/>
    <p:sldId id="265" r:id="rId3"/>
    <p:sldId id="271" r:id="rId4"/>
    <p:sldId id="274" r:id="rId5"/>
    <p:sldId id="277" r:id="rId6"/>
    <p:sldId id="267" r:id="rId7"/>
    <p:sldId id="276" r:id="rId8"/>
    <p:sldId id="278" r:id="rId9"/>
    <p:sldId id="279" r:id="rId10"/>
    <p:sldId id="275" r:id="rId11"/>
    <p:sldId id="281" r:id="rId12"/>
    <p:sldId id="273" r:id="rId13"/>
    <p:sldId id="282" r:id="rId14"/>
    <p:sldId id="28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59E9A-47D9-4FFB-9C7D-3C9A15A644FB}" v="51" dt="2022-04-09T18:37:14.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resa Heath" userId="0a643456b5129ff4" providerId="LiveId" clId="{08559E9A-47D9-4FFB-9C7D-3C9A15A644FB}"/>
    <pc:docChg chg="undo custSel modSld sldOrd">
      <pc:chgData name="Theresa Heath" userId="0a643456b5129ff4" providerId="LiveId" clId="{08559E9A-47D9-4FFB-9C7D-3C9A15A644FB}" dt="2022-04-09T20:28:54.450" v="809" actId="20577"/>
      <pc:docMkLst>
        <pc:docMk/>
      </pc:docMkLst>
      <pc:sldChg chg="modSp mod setBg">
        <pc:chgData name="Theresa Heath" userId="0a643456b5129ff4" providerId="LiveId" clId="{08559E9A-47D9-4FFB-9C7D-3C9A15A644FB}" dt="2022-04-09T16:32:25.485" v="376" actId="207"/>
        <pc:sldMkLst>
          <pc:docMk/>
          <pc:sldMk cId="399457455" sldId="265"/>
        </pc:sldMkLst>
        <pc:spChg chg="mod">
          <ac:chgData name="Theresa Heath" userId="0a643456b5129ff4" providerId="LiveId" clId="{08559E9A-47D9-4FFB-9C7D-3C9A15A644FB}" dt="2022-04-09T16:32:25.485" v="376" actId="207"/>
          <ac:spMkLst>
            <pc:docMk/>
            <pc:sldMk cId="399457455" sldId="265"/>
            <ac:spMk id="2" creationId="{48BF80AB-9619-49C8-9D40-FF1028787918}"/>
          </ac:spMkLst>
        </pc:spChg>
      </pc:sldChg>
      <pc:sldChg chg="modSp mod setBg">
        <pc:chgData name="Theresa Heath" userId="0a643456b5129ff4" providerId="LiveId" clId="{08559E9A-47D9-4FFB-9C7D-3C9A15A644FB}" dt="2022-04-09T16:32:59.420" v="385" actId="207"/>
        <pc:sldMkLst>
          <pc:docMk/>
          <pc:sldMk cId="1687308034" sldId="267"/>
        </pc:sldMkLst>
        <pc:spChg chg="mod">
          <ac:chgData name="Theresa Heath" userId="0a643456b5129ff4" providerId="LiveId" clId="{08559E9A-47D9-4FFB-9C7D-3C9A15A644FB}" dt="2022-04-09T16:32:59.420" v="385" actId="207"/>
          <ac:spMkLst>
            <pc:docMk/>
            <pc:sldMk cId="1687308034" sldId="267"/>
            <ac:spMk id="2" creationId="{48BF80AB-9619-49C8-9D40-FF1028787918}"/>
          </ac:spMkLst>
        </pc:spChg>
      </pc:sldChg>
      <pc:sldChg chg="modSp mod">
        <pc:chgData name="Theresa Heath" userId="0a643456b5129ff4" providerId="LiveId" clId="{08559E9A-47D9-4FFB-9C7D-3C9A15A644FB}" dt="2022-04-09T20:22:07.593" v="648" actId="113"/>
        <pc:sldMkLst>
          <pc:docMk/>
          <pc:sldMk cId="3601532697" sldId="271"/>
        </pc:sldMkLst>
        <pc:spChg chg="mod">
          <ac:chgData name="Theresa Heath" userId="0a643456b5129ff4" providerId="LiveId" clId="{08559E9A-47D9-4FFB-9C7D-3C9A15A644FB}" dt="2022-04-09T20:22:07.593" v="648" actId="113"/>
          <ac:spMkLst>
            <pc:docMk/>
            <pc:sldMk cId="3601532697" sldId="271"/>
            <ac:spMk id="2" creationId="{48BF80AB-9619-49C8-9D40-FF1028787918}"/>
          </ac:spMkLst>
        </pc:spChg>
        <pc:picChg chg="mod">
          <ac:chgData name="Theresa Heath" userId="0a643456b5129ff4" providerId="LiveId" clId="{08559E9A-47D9-4FFB-9C7D-3C9A15A644FB}" dt="2022-04-09T20:21:53.603" v="647" actId="14100"/>
          <ac:picMkLst>
            <pc:docMk/>
            <pc:sldMk cId="3601532697" sldId="271"/>
            <ac:picMk id="4" creationId="{988BEC99-851C-4203-85C9-4FF1779C0510}"/>
          </ac:picMkLst>
        </pc:picChg>
      </pc:sldChg>
      <pc:sldChg chg="modSp mod ord">
        <pc:chgData name="Theresa Heath" userId="0a643456b5129ff4" providerId="LiveId" clId="{08559E9A-47D9-4FFB-9C7D-3C9A15A644FB}" dt="2022-04-09T20:28:54.450" v="809" actId="20577"/>
        <pc:sldMkLst>
          <pc:docMk/>
          <pc:sldMk cId="2204897532" sldId="273"/>
        </pc:sldMkLst>
        <pc:spChg chg="mod">
          <ac:chgData name="Theresa Heath" userId="0a643456b5129ff4" providerId="LiveId" clId="{08559E9A-47D9-4FFB-9C7D-3C9A15A644FB}" dt="2022-04-09T20:28:54.450" v="809" actId="20577"/>
          <ac:spMkLst>
            <pc:docMk/>
            <pc:sldMk cId="2204897532" sldId="273"/>
            <ac:spMk id="2" creationId="{48BF80AB-9619-49C8-9D40-FF1028787918}"/>
          </ac:spMkLst>
        </pc:spChg>
      </pc:sldChg>
      <pc:sldChg chg="modSp mod">
        <pc:chgData name="Theresa Heath" userId="0a643456b5129ff4" providerId="LiveId" clId="{08559E9A-47D9-4FFB-9C7D-3C9A15A644FB}" dt="2022-04-09T16:32:51.304" v="383" actId="207"/>
        <pc:sldMkLst>
          <pc:docMk/>
          <pc:sldMk cId="2691451647" sldId="274"/>
        </pc:sldMkLst>
        <pc:spChg chg="mod">
          <ac:chgData name="Theresa Heath" userId="0a643456b5129ff4" providerId="LiveId" clId="{08559E9A-47D9-4FFB-9C7D-3C9A15A644FB}" dt="2022-04-09T16:32:51.304" v="383" actId="207"/>
          <ac:spMkLst>
            <pc:docMk/>
            <pc:sldMk cId="2691451647" sldId="274"/>
            <ac:spMk id="2" creationId="{48BF80AB-9619-49C8-9D40-FF1028787918}"/>
          </ac:spMkLst>
        </pc:spChg>
      </pc:sldChg>
      <pc:sldChg chg="modSp mod">
        <pc:chgData name="Theresa Heath" userId="0a643456b5129ff4" providerId="LiveId" clId="{08559E9A-47D9-4FFB-9C7D-3C9A15A644FB}" dt="2022-04-09T16:31:22.337" v="365" actId="207"/>
        <pc:sldMkLst>
          <pc:docMk/>
          <pc:sldMk cId="313516060" sldId="275"/>
        </pc:sldMkLst>
        <pc:spChg chg="mod">
          <ac:chgData name="Theresa Heath" userId="0a643456b5129ff4" providerId="LiveId" clId="{08559E9A-47D9-4FFB-9C7D-3C9A15A644FB}" dt="2022-04-09T16:31:22.337" v="365" actId="207"/>
          <ac:spMkLst>
            <pc:docMk/>
            <pc:sldMk cId="313516060" sldId="275"/>
            <ac:spMk id="2" creationId="{48BF80AB-9619-49C8-9D40-FF1028787918}"/>
          </ac:spMkLst>
        </pc:spChg>
      </pc:sldChg>
      <pc:sldChg chg="modSp mod">
        <pc:chgData name="Theresa Heath" userId="0a643456b5129ff4" providerId="LiveId" clId="{08559E9A-47D9-4FFB-9C7D-3C9A15A644FB}" dt="2022-04-09T16:33:07.883" v="387" actId="207"/>
        <pc:sldMkLst>
          <pc:docMk/>
          <pc:sldMk cId="1148195285" sldId="276"/>
        </pc:sldMkLst>
        <pc:spChg chg="mod">
          <ac:chgData name="Theresa Heath" userId="0a643456b5129ff4" providerId="LiveId" clId="{08559E9A-47D9-4FFB-9C7D-3C9A15A644FB}" dt="2022-04-09T16:33:07.883" v="387" actId="207"/>
          <ac:spMkLst>
            <pc:docMk/>
            <pc:sldMk cId="1148195285" sldId="276"/>
            <ac:spMk id="2" creationId="{48BF80AB-9619-49C8-9D40-FF1028787918}"/>
          </ac:spMkLst>
        </pc:spChg>
      </pc:sldChg>
      <pc:sldChg chg="modSp mod ord">
        <pc:chgData name="Theresa Heath" userId="0a643456b5129ff4" providerId="LiveId" clId="{08559E9A-47D9-4FFB-9C7D-3C9A15A644FB}" dt="2022-04-09T20:12:03.199" v="550"/>
        <pc:sldMkLst>
          <pc:docMk/>
          <pc:sldMk cId="3884940733" sldId="277"/>
        </pc:sldMkLst>
        <pc:spChg chg="mod">
          <ac:chgData name="Theresa Heath" userId="0a643456b5129ff4" providerId="LiveId" clId="{08559E9A-47D9-4FFB-9C7D-3C9A15A644FB}" dt="2022-04-09T16:32:01.983" v="374" actId="207"/>
          <ac:spMkLst>
            <pc:docMk/>
            <pc:sldMk cId="3884940733" sldId="277"/>
            <ac:spMk id="2" creationId="{48BF80AB-9619-49C8-9D40-FF1028787918}"/>
          </ac:spMkLst>
        </pc:spChg>
      </pc:sldChg>
      <pc:sldChg chg="modSp mod setBg">
        <pc:chgData name="Theresa Heath" userId="0a643456b5129ff4" providerId="LiveId" clId="{08559E9A-47D9-4FFB-9C7D-3C9A15A644FB}" dt="2022-04-09T20:08:45.249" v="545" actId="20577"/>
        <pc:sldMkLst>
          <pc:docMk/>
          <pc:sldMk cId="1614437287" sldId="278"/>
        </pc:sldMkLst>
        <pc:spChg chg="mod">
          <ac:chgData name="Theresa Heath" userId="0a643456b5129ff4" providerId="LiveId" clId="{08559E9A-47D9-4FFB-9C7D-3C9A15A644FB}" dt="2022-04-09T20:08:45.249" v="545" actId="20577"/>
          <ac:spMkLst>
            <pc:docMk/>
            <pc:sldMk cId="1614437287" sldId="278"/>
            <ac:spMk id="2" creationId="{48BF80AB-9619-49C8-9D40-FF1028787918}"/>
          </ac:spMkLst>
        </pc:spChg>
      </pc:sldChg>
      <pc:sldChg chg="modSp mod">
        <pc:chgData name="Theresa Heath" userId="0a643456b5129ff4" providerId="LiveId" clId="{08559E9A-47D9-4FFB-9C7D-3C9A15A644FB}" dt="2022-04-09T20:09:18.618" v="546" actId="20577"/>
        <pc:sldMkLst>
          <pc:docMk/>
          <pc:sldMk cId="1138265758" sldId="279"/>
        </pc:sldMkLst>
        <pc:spChg chg="mod">
          <ac:chgData name="Theresa Heath" userId="0a643456b5129ff4" providerId="LiveId" clId="{08559E9A-47D9-4FFB-9C7D-3C9A15A644FB}" dt="2022-04-09T20:09:18.618" v="546" actId="20577"/>
          <ac:spMkLst>
            <pc:docMk/>
            <pc:sldMk cId="1138265758" sldId="279"/>
            <ac:spMk id="2" creationId="{48BF80AB-9619-49C8-9D40-FF1028787918}"/>
          </ac:spMkLst>
        </pc:spChg>
      </pc:sldChg>
      <pc:sldChg chg="modSp mod">
        <pc:chgData name="Theresa Heath" userId="0a643456b5129ff4" providerId="LiveId" clId="{08559E9A-47D9-4FFB-9C7D-3C9A15A644FB}" dt="2022-04-09T20:14:41.872" v="644" actId="20577"/>
        <pc:sldMkLst>
          <pc:docMk/>
          <pc:sldMk cId="660173787" sldId="280"/>
        </pc:sldMkLst>
        <pc:spChg chg="mod">
          <ac:chgData name="Theresa Heath" userId="0a643456b5129ff4" providerId="LiveId" clId="{08559E9A-47D9-4FFB-9C7D-3C9A15A644FB}" dt="2022-04-09T20:14:41.872" v="644" actId="20577"/>
          <ac:spMkLst>
            <pc:docMk/>
            <pc:sldMk cId="660173787" sldId="280"/>
            <ac:spMk id="2" creationId="{48BF80AB-9619-49C8-9D40-FF1028787918}"/>
          </ac:spMkLst>
        </pc:spChg>
      </pc:sldChg>
      <pc:sldChg chg="modSp mod">
        <pc:chgData name="Theresa Heath" userId="0a643456b5129ff4" providerId="LiveId" clId="{08559E9A-47D9-4FFB-9C7D-3C9A15A644FB}" dt="2022-04-09T16:31:43.862" v="370" actId="207"/>
        <pc:sldMkLst>
          <pc:docMk/>
          <pc:sldMk cId="1499578634" sldId="281"/>
        </pc:sldMkLst>
        <pc:spChg chg="mod">
          <ac:chgData name="Theresa Heath" userId="0a643456b5129ff4" providerId="LiveId" clId="{08559E9A-47D9-4FFB-9C7D-3C9A15A644FB}" dt="2022-04-09T16:31:43.862" v="370" actId="207"/>
          <ac:spMkLst>
            <pc:docMk/>
            <pc:sldMk cId="1499578634" sldId="281"/>
            <ac:spMk id="2" creationId="{48BF80AB-9619-49C8-9D40-FF10287879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38c4cd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38c4cd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285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500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775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4055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61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5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672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62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155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82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0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1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38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public.tableau.com/app/profile/michele.sampson/viz/MarketTrendbyRegion/Dashboard1?publish=yes" TargetMode="Externa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THeath15/Team1--Project/blob/main/Resources/SP500.csv" TargetMode="External"/><Relationship Id="rId13" Type="http://schemas.openxmlformats.org/officeDocument/2006/relationships/hyperlink" Target="https://github.com/THeath15/Team1--Project/blob/main/Resources/geo_conflict_data.csv" TargetMode="External"/><Relationship Id="rId3" Type="http://schemas.openxmlformats.org/officeDocument/2006/relationships/image" Target="../media/image3.png"/><Relationship Id="rId7" Type="http://schemas.openxmlformats.org/officeDocument/2006/relationships/hyperlink" Target="https://github.com/THeath15/Team1--Project/blob/Theresa_Heath/Resources/DowJones.csv" TargetMode="External"/><Relationship Id="rId12" Type="http://schemas.openxmlformats.org/officeDocument/2006/relationships/hyperlink" Target="https://github.com/THeath15/Team1--Project/blob/main/Resources/cleaned_conflict_1.csv" TargetMode="External"/><Relationship Id="rId17" Type="http://schemas.openxmlformats.org/officeDocument/2006/relationships/hyperlink" Target="https://github.com/THeath15/Team1--Project/blob/main/ml_dev.ipynb" TargetMode="External"/><Relationship Id="rId2" Type="http://schemas.openxmlformats.org/officeDocument/2006/relationships/notesSlide" Target="../notesSlides/notesSlide3.xml"/><Relationship Id="rId16" Type="http://schemas.openxmlformats.org/officeDocument/2006/relationships/hyperlink" Target="https://github.com/THeath15/Team1--Project/blob/main/conflicts_stocks_merge.ipynb" TargetMode="External"/><Relationship Id="rId1" Type="http://schemas.openxmlformats.org/officeDocument/2006/relationships/slideLayout" Target="../slideLayouts/slideLayout1.xml"/><Relationship Id="rId6" Type="http://schemas.openxmlformats.org/officeDocument/2006/relationships/hyperlink" Target="https://www.kaggle.com/rishidamarla/stock-prices-over-a-30-year-period" TargetMode="External"/><Relationship Id="rId11" Type="http://schemas.openxmlformats.org/officeDocument/2006/relationships/hyperlink" Target="https://github.com/THeath15/Team1--Project/blob/main/Resources/combined_data_1.csv" TargetMode="External"/><Relationship Id="rId5" Type="http://schemas.openxmlformats.org/officeDocument/2006/relationships/image" Target="../media/image5.jpeg"/><Relationship Id="rId15" Type="http://schemas.openxmlformats.org/officeDocument/2006/relationships/hyperlink" Target="https://github.com/THeath15/Team1--Project/blob/main/conflict_cleaning.ipynb" TargetMode="External"/><Relationship Id="rId10" Type="http://schemas.openxmlformats.org/officeDocument/2006/relationships/hyperlink" Target="https://github.com/THeath15/Team1--Project/blob/main/Resources/joined_stocks.csv" TargetMode="External"/><Relationship Id="rId4" Type="http://schemas.openxmlformats.org/officeDocument/2006/relationships/image" Target="../media/image4.png"/><Relationship Id="rId9" Type="http://schemas.openxmlformats.org/officeDocument/2006/relationships/hyperlink" Target="https://github.com/THeath15/Team1--Project/blob/main/Resources/Nasdaq.csv" TargetMode="External"/><Relationship Id="rId14" Type="http://schemas.openxmlformats.org/officeDocument/2006/relationships/hyperlink" Target="https://github.com/THeath15/Team1--Project/blob/main/Resources/new_geo_conflict_updated.cs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1D6A2-69A2-4061-B96A-245604FF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2" name="Picture 1">
            <a:extLst>
              <a:ext uri="{FF2B5EF4-FFF2-40B4-BE49-F238E27FC236}">
                <a16:creationId xmlns:a16="http://schemas.microsoft.com/office/drawing/2014/main" id="{E94EDF14-8E61-4F0D-A23B-43484F5F2986}"/>
              </a:ext>
            </a:extLst>
          </p:cNvPr>
          <p:cNvPicPr>
            <a:picLocks noChangeAspect="1"/>
          </p:cNvPicPr>
          <p:nvPr/>
        </p:nvPicPr>
        <p:blipFill>
          <a:blip r:embed="rId3"/>
          <a:stretch>
            <a:fillRect/>
          </a:stretch>
        </p:blipFill>
        <p:spPr>
          <a:xfrm>
            <a:off x="-121175" y="-192726"/>
            <a:ext cx="9915624" cy="5717488"/>
          </a:xfrm>
          <a:prstGeom prst="rect">
            <a:avLst/>
          </a:prstGeom>
          <a:effectLst>
            <a:glow rad="127000">
              <a:schemeClr val="accent1">
                <a:alpha val="19000"/>
              </a:schemeClr>
            </a:glow>
          </a:effectLst>
        </p:spPr>
      </p:pic>
      <p:pic>
        <p:nvPicPr>
          <p:cNvPr id="5" name="Picture 4">
            <a:extLst>
              <a:ext uri="{FF2B5EF4-FFF2-40B4-BE49-F238E27FC236}">
                <a16:creationId xmlns:a16="http://schemas.microsoft.com/office/drawing/2014/main" id="{E82ED855-E867-4183-867B-AA932C915427}"/>
              </a:ext>
            </a:extLst>
          </p:cNvPr>
          <p:cNvPicPr>
            <a:picLocks noChangeAspect="1"/>
          </p:cNvPicPr>
          <p:nvPr/>
        </p:nvPicPr>
        <p:blipFill>
          <a:blip r:embed="rId4"/>
          <a:stretch>
            <a:fillRect/>
          </a:stretch>
        </p:blipFill>
        <p:spPr>
          <a:xfrm>
            <a:off x="1737217" y="669303"/>
            <a:ext cx="5669566" cy="3591612"/>
          </a:xfrm>
          <a:prstGeom prst="rect">
            <a:avLst/>
          </a:prstGeom>
          <a:effectLst>
            <a:glow rad="63500">
              <a:schemeClr val="accent3">
                <a:satMod val="175000"/>
                <a:alpha val="40000"/>
              </a:schemeClr>
            </a:glow>
            <a:softEdge rad="3175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63805" y="251361"/>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08626"/>
            <a:ext cx="8286750" cy="3785652"/>
          </a:xfrm>
          <a:prstGeom prst="rect">
            <a:avLst/>
          </a:prstGeom>
          <a:solidFill>
            <a:schemeClr val="lt1">
              <a:alpha val="80000"/>
            </a:schemeClr>
          </a:solidFill>
        </p:spPr>
        <p:txBody>
          <a:bodyPr wrap="square" rtlCol="0">
            <a:spAutoFit/>
          </a:bodyPr>
          <a:lstStyle/>
          <a:p>
            <a:r>
              <a:rPr lang="en-US" b="0" i="0" dirty="0">
                <a:solidFill>
                  <a:srgbClr val="2B2B2B"/>
                </a:solidFill>
                <a:effectLst/>
                <a:latin typeface="Roboto" panose="02000000000000000000" pitchFamily="2" charset="0"/>
              </a:rPr>
              <a:t>Description of the analysis phase of the project:</a:t>
            </a:r>
          </a:p>
          <a:p>
            <a:r>
              <a:rPr lang="en-US" sz="1200" b="0" i="0" dirty="0">
                <a:solidFill>
                  <a:srgbClr val="24292F"/>
                </a:solidFill>
                <a:effectLst/>
                <a:latin typeface="-apple-system"/>
              </a:rPr>
              <a:t>	Using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Notebooks the dataset were uploaded to Amazon Web Services. We use Python for cleaning up war 	dataset file was initiated and joining and cleaning up database for the 3 stock market file for </a:t>
            </a:r>
            <a:r>
              <a:rPr lang="en-US" sz="1200" b="0" i="0" dirty="0" err="1">
                <a:solidFill>
                  <a:srgbClr val="24292F"/>
                </a:solidFill>
                <a:effectLst/>
                <a:latin typeface="-apple-system"/>
              </a:rPr>
              <a:t>Dowjones</a:t>
            </a:r>
            <a:r>
              <a:rPr lang="en-US" sz="1200" b="0" i="0" dirty="0">
                <a:solidFill>
                  <a:srgbClr val="24292F"/>
                </a:solidFill>
                <a:effectLst/>
                <a:latin typeface="-apple-system"/>
              </a:rPr>
              <a:t>, Nasdaq and 	SP500.</a:t>
            </a:r>
          </a:p>
          <a:p>
            <a:endParaRPr lang="en-US" sz="1200" b="0" i="0" dirty="0">
              <a:solidFill>
                <a:srgbClr val="24292F"/>
              </a:solidFill>
              <a:effectLst/>
              <a:latin typeface="-apple-system"/>
            </a:endParaRPr>
          </a:p>
          <a:p>
            <a:r>
              <a:rPr lang="en-US" b="0" i="0" dirty="0">
                <a:solidFill>
                  <a:srgbClr val="24292F"/>
                </a:solidFill>
                <a:effectLst/>
                <a:latin typeface="-apple-system"/>
              </a:rPr>
              <a:t>Description of preliminary feature engineering and preliminary feature selection, including the decision-making process:</a:t>
            </a:r>
          </a:p>
          <a:p>
            <a:endParaRPr lang="en-US" sz="1200" b="0" i="0" dirty="0">
              <a:solidFill>
                <a:srgbClr val="24292F"/>
              </a:solidFill>
              <a:effectLst/>
              <a:latin typeface="-apple-system"/>
            </a:endParaRPr>
          </a:p>
          <a:p>
            <a:pPr marL="228600" lvl="5" indent="-228600">
              <a:buFont typeface="+mj-lt"/>
              <a:buAutoNum type="arabicPeriod"/>
            </a:pPr>
            <a:r>
              <a:rPr lang="en-US" sz="1200" b="0" i="0" dirty="0">
                <a:solidFill>
                  <a:srgbClr val="24292F"/>
                </a:solidFill>
                <a:effectLst/>
                <a:latin typeface="-apple-system"/>
              </a:rPr>
              <a:t>The feature engineering and preliminary feature selection was performed in the </a:t>
            </a:r>
            <a:r>
              <a:rPr lang="en-US" sz="1200" b="0" i="0" dirty="0" err="1">
                <a:solidFill>
                  <a:srgbClr val="24292F"/>
                </a:solidFill>
                <a:effectLst/>
                <a:latin typeface="-apple-system"/>
              </a:rPr>
              <a:t>ml_dev.ipynb</a:t>
            </a:r>
            <a:r>
              <a:rPr lang="en-US" sz="1200" b="0" i="0" dirty="0">
                <a:solidFill>
                  <a:srgbClr val="24292F"/>
                </a:solidFill>
                <a:effectLst/>
                <a:latin typeface="-apple-system"/>
              </a:rPr>
              <a:t>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 The first restriction in the data was selecting only the conflict data where we had stock data available.</a:t>
            </a:r>
          </a:p>
          <a:p>
            <a:pPr marL="228600" lvl="5" indent="-228600">
              <a:buFont typeface="+mj-lt"/>
              <a:buAutoNum type="arabicPeriod"/>
            </a:pPr>
            <a:r>
              <a:rPr lang="en-US" sz="1200" b="0" i="0" dirty="0">
                <a:solidFill>
                  <a:srgbClr val="24292F"/>
                </a:solidFill>
                <a:effectLst/>
                <a:latin typeface="-apple-system"/>
              </a:rPr>
              <a:t>Next, a function called </a:t>
            </a:r>
            <a:r>
              <a:rPr lang="en-US" sz="1200" b="0" i="0" dirty="0" err="1">
                <a:solidFill>
                  <a:srgbClr val="24292F"/>
                </a:solidFill>
                <a:effectLst/>
                <a:latin typeface="-apple-system"/>
              </a:rPr>
              <a:t>find_nearest_date</a:t>
            </a:r>
            <a:r>
              <a:rPr lang="en-US" sz="1200" b="0" i="0" dirty="0">
                <a:solidFill>
                  <a:srgbClr val="24292F"/>
                </a:solidFill>
                <a:effectLst/>
                <a:latin typeface="-apple-system"/>
              </a:rPr>
              <a:t>() was created to find the nearest stock date given the conflict date, this would be used to merge the stock data to the conflict data in a new </a:t>
            </a:r>
            <a:r>
              <a:rPr lang="en-US" sz="1200" b="0" i="0" dirty="0" err="1">
                <a:solidFill>
                  <a:srgbClr val="24292F"/>
                </a:solidFill>
                <a:effectLst/>
                <a:latin typeface="-apple-system"/>
              </a:rPr>
              <a:t>dataframe</a:t>
            </a:r>
            <a:r>
              <a:rPr lang="en-US" sz="1200" b="0" i="0" dirty="0">
                <a:solidFill>
                  <a:srgbClr val="24292F"/>
                </a:solidFill>
                <a:effectLst/>
                <a:latin typeface="-apple-system"/>
              </a:rPr>
              <a:t>. A binning function, </a:t>
            </a:r>
            <a:r>
              <a:rPr lang="en-US" sz="1200" b="0" i="0" dirty="0" err="1">
                <a:solidFill>
                  <a:srgbClr val="24292F"/>
                </a:solidFill>
                <a:effectLst/>
                <a:latin typeface="-apple-system"/>
              </a:rPr>
              <a:t>create_bins</a:t>
            </a:r>
            <a:r>
              <a:rPr lang="en-US" sz="1200" b="0" i="0" dirty="0">
                <a:solidFill>
                  <a:srgbClr val="24292F"/>
                </a:solidFill>
                <a:effectLst/>
                <a:latin typeface="-apple-system"/>
              </a:rPr>
              <a:t>() was created to allow the easy generalization of binning as there are potentially hundreds of different countries/governments, so this would help to prevent the blowing up of the number of features, given the relatively small number of conflicts.</a:t>
            </a:r>
          </a:p>
          <a:p>
            <a:pPr marL="228600" lvl="5" indent="-228600">
              <a:buFont typeface="+mj-lt"/>
              <a:buAutoNum type="arabicPeriod"/>
            </a:pPr>
            <a:r>
              <a:rPr lang="en-US" sz="1200" b="0" i="0" dirty="0">
                <a:solidFill>
                  <a:srgbClr val="24292F"/>
                </a:solidFill>
                <a:effectLst/>
                <a:latin typeface="-apple-system"/>
              </a:rPr>
              <a:t>Binning was performed on all the object </a:t>
            </a:r>
            <a:r>
              <a:rPr lang="en-US" sz="1200" b="0" i="0" dirty="0" err="1">
                <a:solidFill>
                  <a:srgbClr val="24292F"/>
                </a:solidFill>
                <a:effectLst/>
                <a:latin typeface="-apple-system"/>
              </a:rPr>
              <a:t>dtype</a:t>
            </a:r>
            <a:r>
              <a:rPr lang="en-US" sz="1200" b="0" i="0" dirty="0">
                <a:solidFill>
                  <a:srgbClr val="24292F"/>
                </a:solidFill>
                <a:effectLst/>
                <a:latin typeface="-apple-system"/>
              </a:rPr>
              <a:t> columns using the aforementioned </a:t>
            </a:r>
            <a:r>
              <a:rPr lang="en-US" sz="1200" b="0" i="0" dirty="0" err="1">
                <a:solidFill>
                  <a:srgbClr val="24292F"/>
                </a:solidFill>
                <a:effectLst/>
                <a:latin typeface="-apple-system"/>
              </a:rPr>
              <a:t>create_bins</a:t>
            </a:r>
            <a:r>
              <a:rPr lang="en-US" sz="1200" b="0" i="0" dirty="0">
                <a:solidFill>
                  <a:srgbClr val="24292F"/>
                </a:solidFill>
                <a:effectLst/>
                <a:latin typeface="-apple-system"/>
              </a:rPr>
              <a:t>() function. The actual encoding was performed using </a:t>
            </a:r>
            <a:r>
              <a:rPr lang="en-US" sz="1200" b="0" i="0" dirty="0" err="1">
                <a:solidFill>
                  <a:srgbClr val="24292F"/>
                </a:solidFill>
                <a:effectLst/>
                <a:latin typeface="-apple-system"/>
              </a:rPr>
              <a:t>Pandas.get_dummies</a:t>
            </a:r>
            <a:r>
              <a:rPr lang="en-US" sz="1200" b="0" i="0" dirty="0">
                <a:solidFill>
                  <a:srgbClr val="24292F"/>
                </a:solidFill>
                <a:effectLst/>
                <a:latin typeface="-apple-system"/>
              </a:rPr>
              <a:t>() method.</a:t>
            </a:r>
          </a:p>
          <a:p>
            <a:pPr marL="228600" lvl="5" indent="-228600">
              <a:buFont typeface="+mj-lt"/>
              <a:buAutoNum type="arabicPeriod"/>
            </a:pPr>
            <a:r>
              <a:rPr lang="en-US" sz="1200" b="0" i="0" dirty="0">
                <a:solidFill>
                  <a:srgbClr val="24292F"/>
                </a:solidFill>
                <a:effectLst/>
                <a:latin typeface="-apple-system"/>
              </a:rPr>
              <a:t>A simple Pandas merge is then used to combine the conflict and stock data, where stock data that is missing any values are dropped, and then </a:t>
            </a:r>
            <a:r>
              <a:rPr lang="en-US" sz="1200" b="0" i="0" dirty="0" err="1">
                <a:solidFill>
                  <a:srgbClr val="24292F"/>
                </a:solidFill>
                <a:effectLst/>
                <a:latin typeface="-apple-system"/>
              </a:rPr>
              <a:t>NaNs</a:t>
            </a:r>
            <a:r>
              <a:rPr lang="en-US" sz="1200" b="0" i="0" dirty="0">
                <a:solidFill>
                  <a:srgbClr val="24292F"/>
                </a:solidFill>
                <a:effectLst/>
                <a:latin typeface="-apple-system"/>
              </a:rPr>
              <a:t> are filled with 0s</a:t>
            </a:r>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1351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86496"/>
            <a:ext cx="8286750" cy="4062651"/>
          </a:xfrm>
          <a:prstGeom prst="rect">
            <a:avLst/>
          </a:prstGeom>
          <a:solidFill>
            <a:schemeClr val="lt1">
              <a:alpha val="80000"/>
            </a:schemeClr>
          </a:solidFill>
        </p:spPr>
        <p:txBody>
          <a:bodyPr wrap="square" rtlCol="0">
            <a:spAutoFit/>
          </a:bodyPr>
          <a:lstStyle/>
          <a:p>
            <a:pPr algn="l"/>
            <a:r>
              <a:rPr lang="en-US" sz="1600" b="0" i="0" dirty="0">
                <a:solidFill>
                  <a:srgbClr val="24292F"/>
                </a:solidFill>
                <a:effectLst/>
                <a:latin typeface="-apple-system"/>
              </a:rPr>
              <a:t>Explanation of model choice, including limitations and benefits:</a:t>
            </a:r>
          </a:p>
          <a:p>
            <a:pPr algn="l"/>
            <a:endParaRPr lang="en-US" sz="1600"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Extra Random Trees Regressor Ensemble model was selected for machine learning.</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primary limitations for this type of model can be extended training time if there is a significant amount of data, and the decision tree model itself could change drastically with the introduction of new data, rather than adjusting the weights on a previously trained model if this had been a deep learning algorithm.</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However, for this particular data set there are not too many data points, hence the training time is relatively fast. Conflicts around the world don't arise too frequently as measured by the Uppsala Conflict Data Program (UCDP), as they are defined to occur with 25 or more battle-related deaths in a calendar year.</a:t>
            </a:r>
          </a:p>
          <a:p>
            <a:pPr algn="l"/>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major benefits of this model include: being able to see the </a:t>
            </a:r>
            <a:r>
              <a:rPr lang="en-US" b="0" i="0" dirty="0" err="1">
                <a:solidFill>
                  <a:srgbClr val="24292F"/>
                </a:solidFill>
                <a:effectLst/>
                <a:latin typeface="-apple-system"/>
              </a:rPr>
              <a:t>feature_importances</a:t>
            </a:r>
            <a:r>
              <a:rPr lang="en-US" b="0" i="0" dirty="0">
                <a:solidFill>
                  <a:srgbClr val="24292F"/>
                </a:solidFill>
                <a:effectLst/>
                <a:latin typeface="-apple-system"/>
              </a:rPr>
              <a:t> after the training to see which of the features are most relevant in making stock predictions, being able to easily parallelize the training of the model as this is an ensemble method, and being able to easily explain/understand the model after the training.</a:t>
            </a:r>
          </a:p>
          <a:p>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49957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754874"/>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 Questions the team hopes to answer with the data</a:t>
            </a:r>
          </a:p>
          <a:p>
            <a:pPr algn="l"/>
            <a:endParaRPr lang="en-US" sz="1800" dirty="0">
              <a:solidFill>
                <a:srgbClr val="2B2B2B"/>
              </a:solidFill>
              <a:latin typeface="Roboto" panose="02000000000000000000" pitchFamily="2" charset="0"/>
            </a:endParaRPr>
          </a:p>
          <a:p>
            <a:pPr marL="342900" lvl="2" indent="-342900">
              <a:buFont typeface="+mj-lt"/>
              <a:buAutoNum type="arabicPeriod"/>
            </a:pPr>
            <a:r>
              <a:rPr lang="en-US" sz="1800" b="0" i="0" dirty="0">
                <a:solidFill>
                  <a:srgbClr val="2B2B2B"/>
                </a:solidFill>
                <a:effectLst/>
                <a:latin typeface="Roboto" panose="02000000000000000000" pitchFamily="2" charset="0"/>
              </a:rPr>
              <a:t>Does the </a:t>
            </a:r>
            <a:r>
              <a:rPr lang="en-US" sz="1800" dirty="0">
                <a:solidFill>
                  <a:srgbClr val="2B2B2B"/>
                </a:solidFill>
                <a:latin typeface="Roboto" panose="02000000000000000000" pitchFamily="2" charset="0"/>
              </a:rPr>
              <a:t>number </a:t>
            </a:r>
            <a:r>
              <a:rPr lang="en-US" sz="1800" b="0" i="0" dirty="0">
                <a:solidFill>
                  <a:srgbClr val="2B2B2B"/>
                </a:solidFill>
                <a:effectLst/>
                <a:latin typeface="Roboto" panose="02000000000000000000" pitchFamily="2" charset="0"/>
              </a:rPr>
              <a:t>of the conflict have proportional impact?</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dirty="0">
                <a:solidFill>
                  <a:srgbClr val="2B2B2B"/>
                </a:solidFill>
                <a:latin typeface="Roboto" panose="02000000000000000000" pitchFamily="2" charset="0"/>
              </a:rPr>
              <a:t>Does the geographical location matter to the number of conflict?</a:t>
            </a:r>
          </a:p>
          <a:p>
            <a:pPr lvl="2"/>
            <a:endParaRPr lang="en-US" sz="1800" b="0" i="0" dirty="0">
              <a:solidFill>
                <a:srgbClr val="2B2B2B"/>
              </a:solidFill>
              <a:effectLst/>
              <a:latin typeface="Roboto" panose="02000000000000000000" pitchFamily="2" charset="0"/>
            </a:endParaRPr>
          </a:p>
          <a:p>
            <a:pPr lvl="2"/>
            <a:r>
              <a:rPr lang="en-US" sz="1800" dirty="0">
                <a:solidFill>
                  <a:srgbClr val="2B2B2B"/>
                </a:solidFill>
                <a:latin typeface="Roboto" panose="02000000000000000000" pitchFamily="2" charset="0"/>
              </a:rPr>
              <a:t>3.  Does the market bounce back after 90 days from the start of the conflict?</a:t>
            </a:r>
          </a:p>
          <a:p>
            <a:pPr lvl="2"/>
            <a:endParaRPr lang="en-US" sz="1800" dirty="0">
              <a:solidFill>
                <a:srgbClr val="2B2B2B"/>
              </a:solidFill>
              <a:latin typeface="Roboto" panose="02000000000000000000" pitchFamily="2" charset="0"/>
            </a:endParaRPr>
          </a:p>
          <a:p>
            <a:pPr lvl="2"/>
            <a:r>
              <a:rPr lang="en-US" sz="1800" dirty="0">
                <a:solidFill>
                  <a:srgbClr val="2B2B2B"/>
                </a:solidFill>
                <a:latin typeface="Roboto" panose="02000000000000000000" pitchFamily="2" charset="0"/>
              </a:rPr>
              <a:t>4.  Which territory / region or location was greatly affected by the conflicts?</a:t>
            </a:r>
          </a:p>
          <a:p>
            <a:pPr lvl="2"/>
            <a:endParaRPr lang="en-US" sz="1800" dirty="0">
              <a:solidFill>
                <a:srgbClr val="2B2B2B"/>
              </a:solidFill>
              <a:effectLst/>
              <a:latin typeface="Roboto" panose="02000000000000000000" pitchFamily="2" charset="0"/>
              <a:ea typeface="Times New Roman" panose="02020603050405020304" pitchFamily="18" charset="0"/>
              <a:cs typeface="Times New Roman" panose="02020603050405020304" pitchFamily="18" charset="0"/>
            </a:endParaRPr>
          </a:p>
          <a:p>
            <a:pPr lvl="2"/>
            <a:r>
              <a:rPr lang="en-US" sz="1800" dirty="0">
                <a:solidFill>
                  <a:srgbClr val="2B2B2B"/>
                </a:solidFill>
                <a:latin typeface="Roboto" panose="02000000000000000000" pitchFamily="2" charset="0"/>
                <a:ea typeface="Times New Roman" panose="02020603050405020304" pitchFamily="18" charset="0"/>
                <a:cs typeface="Times New Roman" panose="02020603050405020304" pitchFamily="18" charset="0"/>
              </a:rPr>
              <a:t>5.  Describe the 9/11 market  before, during and after the conflict. </a:t>
            </a:r>
            <a:endParaRPr lang="en-US" sz="1800"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20489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00183"/>
            <a:ext cx="8286750" cy="769441"/>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dirty="0">
                <a:solidFill>
                  <a:srgbClr val="2B2B2B"/>
                </a:solidFill>
                <a:latin typeface="Roboto" panose="02000000000000000000" pitchFamily="2" charset="0"/>
                <a:hlinkClick r:id="rId5"/>
              </a:rPr>
              <a:t>Conflicts Dashboard</a:t>
            </a:r>
            <a:endParaRPr lang="en-US" sz="2400" b="0" i="0" dirty="0">
              <a:solidFill>
                <a:srgbClr val="2B2B2B"/>
              </a:solidFill>
              <a:effectLst/>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75759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2038110"/>
            <a:ext cx="8286750" cy="1600438"/>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dirty="0">
                <a:solidFill>
                  <a:schemeClr val="tx1"/>
                </a:solidFill>
                <a:latin typeface="Roboto" panose="02000000000000000000" pitchFamily="2" charset="0"/>
              </a:rPr>
              <a:t>End – Group1 Presentation</a:t>
            </a:r>
          </a:p>
          <a:p>
            <a:pPr algn="ctr"/>
            <a:endParaRPr lang="en-US" sz="2000" b="1" dirty="0">
              <a:solidFill>
                <a:schemeClr val="tx1"/>
              </a:solidFill>
              <a:latin typeface="Roboto" panose="02000000000000000000" pitchFamily="2" charset="0"/>
            </a:endParaRPr>
          </a:p>
          <a:p>
            <a:pPr algn="ctr"/>
            <a:r>
              <a:rPr lang="en-US" sz="2000" b="1" dirty="0">
                <a:solidFill>
                  <a:schemeClr val="tx1"/>
                </a:solidFill>
                <a:latin typeface="Roboto" panose="02000000000000000000" pitchFamily="2" charset="0"/>
              </a:rPr>
              <a:t>Next is Dashboard Presentation to answer some questions we hope to answer with the data.</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66017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1007498"/>
            <a:ext cx="8286750" cy="3570208"/>
          </a:xfrm>
          <a:prstGeom prst="rect">
            <a:avLst/>
          </a:prstGeom>
          <a:solidFill>
            <a:schemeClr val="bg1">
              <a:alpha val="80000"/>
            </a:schemeClr>
          </a:solidFill>
        </p:spPr>
        <p:txBody>
          <a:bodyPr wrap="square" rtlCol="0">
            <a:spAutoFit/>
          </a:bodyPr>
          <a:lstStyle/>
          <a:p>
            <a:pPr algn="ctr"/>
            <a:endParaRPr lang="en-US" sz="2000" b="1" i="0" dirty="0">
              <a:solidFill>
                <a:srgbClr val="2B2B2B"/>
              </a:solidFill>
              <a:effectLst/>
              <a:latin typeface="Roboto" panose="02000000000000000000" pitchFamily="2" charset="0"/>
            </a:endParaRPr>
          </a:p>
          <a:p>
            <a:pPr algn="ctr"/>
            <a:r>
              <a:rPr lang="en-US" sz="2800" b="1" i="0" dirty="0">
                <a:solidFill>
                  <a:srgbClr val="2B2B2B"/>
                </a:solidFill>
                <a:effectLst/>
                <a:latin typeface="Roboto" panose="02000000000000000000" pitchFamily="2" charset="0"/>
              </a:rPr>
              <a:t>Reason topic was selected</a:t>
            </a:r>
          </a:p>
          <a:p>
            <a:pPr algn="l"/>
            <a:endParaRPr lang="en-US" sz="2000" dirty="0">
              <a:solidFill>
                <a:srgbClr val="2B2B2B"/>
              </a:solidFill>
              <a:latin typeface="Roboto" panose="02000000000000000000" pitchFamily="2" charset="0"/>
            </a:endParaRPr>
          </a:p>
          <a:p>
            <a:endParaRPr lang="en-US" sz="2000" b="1" dirty="0">
              <a:solidFill>
                <a:schemeClr val="tx1"/>
              </a:solidFill>
              <a:latin typeface="Roboto" panose="02000000000000000000" pitchFamily="2" charset="0"/>
            </a:endParaRPr>
          </a:p>
          <a:p>
            <a:r>
              <a:rPr lang="en-US" sz="2000" dirty="0">
                <a:effectLst/>
                <a:latin typeface="Univers Condensed" panose="020B0506020202050204" pitchFamily="34" charset="0"/>
                <a:ea typeface="Times New Roman" panose="02020603050405020304" pitchFamily="18" charset="0"/>
                <a:cs typeface="Times New Roman" panose="02020603050405020304" pitchFamily="18" charset="0"/>
              </a:rPr>
              <a:t> 	</a:t>
            </a:r>
            <a:r>
              <a:rPr lang="en-US" sz="2400" dirty="0">
                <a:effectLst/>
                <a:latin typeface="Univers Condensed" panose="020B0506020202050204" pitchFamily="34" charset="0"/>
                <a:ea typeface="Times New Roman" panose="02020603050405020304" pitchFamily="18" charset="0"/>
                <a:cs typeface="Times New Roman" panose="02020603050405020304" pitchFamily="18" charset="0"/>
              </a:rPr>
              <a:t>With the current situation of Russia’s military invading 	Ukraine, the team has agreed to analyze the volatility of 	the stock market during war and uncertainty during 	international conflicts. </a:t>
            </a:r>
            <a:endParaRPr lang="en-US"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1" dirty="0">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994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23598" y="309940"/>
            <a:ext cx="9219724" cy="488542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01879" y="634718"/>
            <a:ext cx="8307406" cy="4462760"/>
          </a:xfrm>
          <a:prstGeom prst="rect">
            <a:avLst/>
          </a:prstGeom>
          <a:solidFill>
            <a:schemeClr val="bg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800" b="1" i="0" dirty="0">
                <a:solidFill>
                  <a:schemeClr val="tx1"/>
                </a:solidFill>
                <a:effectLst/>
                <a:latin typeface="Roboto" panose="02000000000000000000" pitchFamily="2" charset="0"/>
              </a:rPr>
              <a:t>Description of the source of data:</a:t>
            </a:r>
          </a:p>
          <a:p>
            <a:pPr algn="l"/>
            <a:endParaRPr lang="en-US" sz="1800" dirty="0">
              <a:solidFill>
                <a:schemeClr val="bg1"/>
              </a:solidFill>
              <a:latin typeface="Roboto" panose="02000000000000000000" pitchFamily="2" charset="0"/>
            </a:endParaRPr>
          </a:p>
          <a:p>
            <a:pPr algn="l"/>
            <a:r>
              <a:rPr lang="en-US" sz="1200" b="0" i="0" dirty="0">
                <a:solidFill>
                  <a:schemeClr val="tx1"/>
                </a:solidFill>
                <a:effectLst/>
                <a:latin typeface="Roboto" panose="02000000000000000000" pitchFamily="2" charset="0"/>
              </a:rPr>
              <a:t>Stock Market data utilized from Kaggle: </a:t>
            </a:r>
            <a:r>
              <a:rPr lang="en-US" sz="1200" b="0" i="0" u="none" strike="noStrike" dirty="0">
                <a:solidFill>
                  <a:schemeClr val="tx1"/>
                </a:solidFill>
                <a:effectLst/>
                <a:latin typeface="Slack-Lato"/>
                <a:hlinkClick r:id="rId6">
                  <a:extLst>
                    <a:ext uri="{A12FA001-AC4F-418D-AE19-62706E023703}">
                      <ahyp:hlinkClr xmlns:ahyp="http://schemas.microsoft.com/office/drawing/2018/hyperlinkcolor" val="tx"/>
                    </a:ext>
                  </a:extLst>
                </a:hlinkClick>
              </a:rPr>
              <a:t>https://www.kaggle.com/rishidamarla/stock-prices-over-a-30-year-period</a:t>
            </a:r>
            <a:endParaRPr lang="en-US" sz="1200" b="0" i="0" dirty="0">
              <a:solidFill>
                <a:schemeClr val="tx1"/>
              </a:solidFill>
              <a:effectLst/>
              <a:latin typeface="Slack-Lato"/>
            </a:endParaRPr>
          </a:p>
          <a:p>
            <a:endParaRPr lang="en-US" sz="1200" b="0" i="0" dirty="0">
              <a:solidFill>
                <a:schemeClr val="tx1"/>
              </a:solidFill>
              <a:effectLst/>
              <a:latin typeface="Roboto" panose="02000000000000000000" pitchFamily="2" charset="0"/>
            </a:endParaRPr>
          </a:p>
          <a:p>
            <a:pPr algn="l"/>
            <a:r>
              <a:rPr lang="en-US" sz="1200" b="0" i="0" dirty="0">
                <a:solidFill>
                  <a:schemeClr val="tx1"/>
                </a:solidFill>
                <a:effectLst/>
                <a:latin typeface="Roboto" panose="02000000000000000000" pitchFamily="2" charset="0"/>
              </a:rPr>
              <a:t>International conflict database from Uppsala Conflict Data Program - Department of Peace and Conflict Research:</a:t>
            </a:r>
          </a:p>
          <a:p>
            <a:pPr algn="l"/>
            <a:r>
              <a:rPr lang="en-US" sz="1200" b="0" i="0" u="sng" dirty="0">
                <a:solidFill>
                  <a:schemeClr val="tx1"/>
                </a:solidFill>
                <a:effectLst/>
                <a:latin typeface="Roboto" panose="02000000000000000000" pitchFamily="2" charset="0"/>
              </a:rPr>
              <a:t>https://ucdp</a:t>
            </a:r>
            <a:r>
              <a:rPr lang="en-US" sz="1200" u="sng" dirty="0">
                <a:solidFill>
                  <a:schemeClr val="tx1"/>
                </a:solidFill>
                <a:latin typeface="Univers Condensed" panose="020B0506020202050204" pitchFamily="34" charset="0"/>
                <a:cs typeface="Times New Roman" panose="02020603050405020304" pitchFamily="18" charset="0"/>
              </a:rPr>
              <a:t>.uu.se/</a:t>
            </a:r>
            <a:r>
              <a:rPr lang="en-US" sz="1200" b="0" i="0" u="sng" dirty="0">
                <a:solidFill>
                  <a:schemeClr val="tx1"/>
                </a:solidFill>
                <a:effectLst/>
                <a:latin typeface="Roboto" panose="02000000000000000000" pitchFamily="2" charset="0"/>
              </a:rPr>
              <a:t>downloads/ucdpprio/ucdp-prio-acd-211.pdf</a:t>
            </a:r>
          </a:p>
          <a:p>
            <a:pPr algn="l"/>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1" dirty="0">
                <a:solidFill>
                  <a:schemeClr val="tx1"/>
                </a:solidFill>
                <a:latin typeface="Slack-Lato"/>
                <a:ea typeface="Times New Roman" panose="02020603050405020304" pitchFamily="18" charset="0"/>
                <a:cs typeface="Times New Roman" panose="02020603050405020304" pitchFamily="18" charset="0"/>
              </a:rPr>
              <a:t>Cleaned Dataset files used for this project:</a:t>
            </a:r>
          </a:p>
          <a:p>
            <a:pPr algn="l"/>
            <a:r>
              <a:rPr lang="en-US" sz="1200" b="0" i="0" u="sng" dirty="0">
                <a:solidFill>
                  <a:schemeClr val="tx1"/>
                </a:solidFill>
                <a:effectLst/>
                <a:latin typeface="-apple-system"/>
                <a:hlinkClick r:id="rId7" tooltip="DowJones.csv">
                  <a:extLst>
                    <a:ext uri="{A12FA001-AC4F-418D-AE19-62706E023703}">
                      <ahyp:hlinkClr xmlns:ahyp="http://schemas.microsoft.com/office/drawing/2018/hyperlinkcolor" val="tx"/>
                    </a:ext>
                  </a:extLst>
                </a:hlinkClick>
              </a:rPr>
              <a:t>DowJones.csv</a:t>
            </a:r>
            <a:endParaRPr lang="en-US" sz="1200" b="0" i="0" u="sng" dirty="0">
              <a:solidFill>
                <a:schemeClr val="tx1"/>
              </a:solidFill>
              <a:effectLst/>
              <a:latin typeface="-apple-system"/>
            </a:endParaRPr>
          </a:p>
          <a:p>
            <a:pPr algn="l"/>
            <a:r>
              <a:rPr lang="en-US" sz="1200" b="0" i="0" u="none" strike="noStrike" dirty="0">
                <a:solidFill>
                  <a:schemeClr val="tx1"/>
                </a:solidFill>
                <a:effectLst/>
                <a:latin typeface="-apple-system"/>
                <a:hlinkClick r:id="rId8" tooltip="SP500.csv">
                  <a:extLst>
                    <a:ext uri="{A12FA001-AC4F-418D-AE19-62706E023703}">
                      <ahyp:hlinkClr xmlns:ahyp="http://schemas.microsoft.com/office/drawing/2018/hyperlinkcolor" val="tx"/>
                    </a:ext>
                  </a:extLst>
                </a:hlinkClick>
              </a:rPr>
              <a:t>SP500.csv</a:t>
            </a:r>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0" i="0" u="none" strike="noStrike" dirty="0">
                <a:solidFill>
                  <a:schemeClr val="tx1"/>
                </a:solidFill>
                <a:effectLst/>
                <a:latin typeface="-apple-system"/>
                <a:hlinkClick r:id="rId9" tooltip="Nasdaq.csv">
                  <a:extLst>
                    <a:ext uri="{A12FA001-AC4F-418D-AE19-62706E023703}">
                      <ahyp:hlinkClr xmlns:ahyp="http://schemas.microsoft.com/office/drawing/2018/hyperlinkcolor" val="tx"/>
                    </a:ext>
                  </a:extLst>
                </a:hlinkClick>
              </a:rPr>
              <a:t>Nasdaq.csv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0" tooltip="joined_stocks.csv">
                  <a:extLst>
                    <a:ext uri="{A12FA001-AC4F-418D-AE19-62706E023703}">
                      <ahyp:hlinkClr xmlns:ahyp="http://schemas.microsoft.com/office/drawing/2018/hyperlinkcolor" val="tx"/>
                    </a:ext>
                  </a:extLst>
                </a:hlinkClick>
              </a:rPr>
              <a:t>joined_stocks.csv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1" tooltip="combined_data_1.csv">
                  <a:extLst>
                    <a:ext uri="{A12FA001-AC4F-418D-AE19-62706E023703}">
                      <ahyp:hlinkClr xmlns:ahyp="http://schemas.microsoft.com/office/drawing/2018/hyperlinkcolor" val="tx"/>
                    </a:ext>
                  </a:extLst>
                </a:hlinkClick>
              </a:rPr>
              <a:t>combined_data_1.csv</a:t>
            </a:r>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0" i="0" u="sng" dirty="0">
                <a:solidFill>
                  <a:schemeClr val="tx1"/>
                </a:solidFill>
                <a:effectLst/>
                <a:latin typeface="-apple-system"/>
                <a:hlinkClick r:id="rId12" tooltip="cleaned_conflict_1.csv">
                  <a:extLst>
                    <a:ext uri="{A12FA001-AC4F-418D-AE19-62706E023703}">
                      <ahyp:hlinkClr xmlns:ahyp="http://schemas.microsoft.com/office/drawing/2018/hyperlinkcolor" val="tx"/>
                    </a:ext>
                  </a:extLst>
                </a:hlinkClick>
              </a:rPr>
              <a:t>cleaned_conflict_1.csv</a:t>
            </a:r>
            <a:r>
              <a:rPr lang="en-US" sz="1200" b="0" i="0" u="sng" dirty="0">
                <a:solidFill>
                  <a:schemeClr val="tx1"/>
                </a:solidFill>
                <a:effectLst/>
                <a:latin typeface="-apple-system"/>
              </a:rPr>
              <a:t> </a:t>
            </a:r>
          </a:p>
          <a:p>
            <a:pPr algn="l"/>
            <a:r>
              <a:rPr lang="en-US" sz="1200" b="0" i="0" u="none" strike="noStrike" dirty="0">
                <a:solidFill>
                  <a:schemeClr val="tx1"/>
                </a:solidFill>
                <a:effectLst/>
                <a:latin typeface="-apple-system"/>
                <a:hlinkClick r:id="rId13" tooltip="geo_conflict_data.csv">
                  <a:extLst>
                    <a:ext uri="{A12FA001-AC4F-418D-AE19-62706E023703}">
                      <ahyp:hlinkClr xmlns:ahyp="http://schemas.microsoft.com/office/drawing/2018/hyperlinkcolor" val="tx"/>
                    </a:ext>
                  </a:extLst>
                </a:hlinkClick>
              </a:rPr>
              <a:t>geo_conflict_data.csv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4" tooltip="new_geo_conflict_updated.csv">
                  <a:extLst>
                    <a:ext uri="{A12FA001-AC4F-418D-AE19-62706E023703}">
                      <ahyp:hlinkClr xmlns:ahyp="http://schemas.microsoft.com/office/drawing/2018/hyperlinkcolor" val="tx"/>
                    </a:ext>
                  </a:extLst>
                </a:hlinkClick>
              </a:rPr>
              <a:t>new_geo_conflict_updated.csv</a:t>
            </a:r>
            <a:endParaRPr lang="en-US" sz="1200" b="0" i="0" u="none" strike="noStrike" dirty="0">
              <a:solidFill>
                <a:schemeClr val="tx1"/>
              </a:solidFill>
              <a:effectLst/>
              <a:latin typeface="-apple-system"/>
            </a:endParaRPr>
          </a:p>
          <a:p>
            <a:pPr algn="l"/>
            <a:r>
              <a:rPr lang="en-US" sz="1200" b="0" i="0" u="none" strike="noStrike" dirty="0" err="1">
                <a:solidFill>
                  <a:schemeClr val="tx1"/>
                </a:solidFill>
                <a:effectLst/>
                <a:latin typeface="-apple-system"/>
                <a:hlinkClick r:id="rId15" tooltip="conflict_cleaning.ipynb">
                  <a:extLst>
                    <a:ext uri="{A12FA001-AC4F-418D-AE19-62706E023703}">
                      <ahyp:hlinkClr xmlns:ahyp="http://schemas.microsoft.com/office/drawing/2018/hyperlinkcolor" val="tx"/>
                    </a:ext>
                  </a:extLst>
                </a:hlinkClick>
              </a:rPr>
              <a:t>conflict_cleaning.ipynb</a:t>
            </a:r>
            <a:endParaRPr lang="en-US" sz="1200" dirty="0">
              <a:solidFill>
                <a:schemeClr val="tx1"/>
              </a:solidFill>
              <a:latin typeface="-apple-system"/>
            </a:endParaRPr>
          </a:p>
          <a:p>
            <a:pPr algn="l"/>
            <a:r>
              <a:rPr lang="en-US" sz="1200" b="0" i="0" u="sng" dirty="0" err="1">
                <a:solidFill>
                  <a:schemeClr val="tx1"/>
                </a:solidFill>
                <a:effectLst/>
                <a:latin typeface="-apple-system"/>
                <a:hlinkClick r:id="rId16" tooltip="conflicts_stocks_merge.ipynb">
                  <a:extLst>
                    <a:ext uri="{A12FA001-AC4F-418D-AE19-62706E023703}">
                      <ahyp:hlinkClr xmlns:ahyp="http://schemas.microsoft.com/office/drawing/2018/hyperlinkcolor" val="tx"/>
                    </a:ext>
                  </a:extLst>
                </a:hlinkClick>
              </a:rPr>
              <a:t>conflicts_stocks_merge.ipynb</a:t>
            </a:r>
            <a:endParaRPr lang="en-US" sz="1200" b="0" i="0" u="sng" dirty="0">
              <a:solidFill>
                <a:schemeClr val="tx1"/>
              </a:solidFill>
              <a:effectLst/>
              <a:latin typeface="-apple-system"/>
            </a:endParaRPr>
          </a:p>
          <a:p>
            <a:pPr algn="l"/>
            <a:r>
              <a:rPr lang="en-US" sz="1200" b="0" i="0" u="sng" dirty="0" err="1">
                <a:solidFill>
                  <a:schemeClr val="tx1"/>
                </a:solidFill>
                <a:effectLst/>
                <a:latin typeface="-apple-system"/>
                <a:hlinkClick r:id="rId17" tooltip="ml_dev.ipynb">
                  <a:extLst>
                    <a:ext uri="{A12FA001-AC4F-418D-AE19-62706E023703}">
                      <ahyp:hlinkClr xmlns:ahyp="http://schemas.microsoft.com/office/drawing/2018/hyperlinkcolor" val="tx"/>
                    </a:ext>
                  </a:extLst>
                </a:hlinkClick>
              </a:rPr>
              <a:t>ml_dev.ipynb</a:t>
            </a:r>
            <a:endParaRPr lang="en-US" sz="1200" dirty="0">
              <a:solidFill>
                <a:schemeClr val="tx1"/>
              </a:solidFill>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60153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339719"/>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2862322"/>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Description of the data exploration phase of the project</a:t>
            </a:r>
          </a:p>
          <a:p>
            <a:endParaRPr lang="en-US" sz="20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The </a:t>
            </a:r>
            <a:r>
              <a:rPr lang="en-US" dirty="0">
                <a:solidFill>
                  <a:srgbClr val="2B2B2B"/>
                </a:solidFill>
                <a:latin typeface="Roboto" panose="02000000000000000000" pitchFamily="2" charset="0"/>
              </a:rPr>
              <a:t>Team f</a:t>
            </a:r>
            <a:r>
              <a:rPr lang="en-US" b="0" i="0" dirty="0">
                <a:solidFill>
                  <a:srgbClr val="2B2B2B"/>
                </a:solidFill>
                <a:effectLst/>
                <a:latin typeface="Roboto" panose="02000000000000000000" pitchFamily="2" charset="0"/>
              </a:rPr>
              <a:t>irst  searched Kaggle to find stock market data for the 3 markets Dow Jones, Nasdaq, and S&amp;P 500.  </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Next we searched for conflicts and found the Uppsala Conflict Data Program – Department of Peace and Conflict Research website.  This is a great website with multiple datasets of conflict data.</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69145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97132"/>
            <a:ext cx="8286750" cy="3693319"/>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marL="285750" indent="-285750">
              <a:buFont typeface="Arial" panose="020B0604020202020204" pitchFamily="34" charset="0"/>
              <a:buChar char="•"/>
            </a:pPr>
            <a:r>
              <a:rPr lang="en-US" dirty="0">
                <a:solidFill>
                  <a:srgbClr val="2B2B2B"/>
                </a:solidFill>
                <a:latin typeface="Roboto" panose="02000000000000000000" pitchFamily="2" charset="0"/>
              </a:rPr>
              <a:t>Technologies, languages, tools, and algorithms used throughout the project</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err="1">
                <a:solidFill>
                  <a:srgbClr val="2B2B2B"/>
                </a:solidFill>
                <a:latin typeface="Roboto" panose="02000000000000000000" pitchFamily="2" charset="0"/>
              </a:rPr>
              <a:t>Appplications</a:t>
            </a:r>
            <a:r>
              <a:rPr lang="en-US" dirty="0">
                <a:solidFill>
                  <a:srgbClr val="2B2B2B"/>
                </a:solidFill>
                <a:latin typeface="Roboto" panose="02000000000000000000" pitchFamily="2" charset="0"/>
              </a:rPr>
              <a:t>  used:</a:t>
            </a:r>
          </a:p>
          <a:p>
            <a:pPr marL="285750" indent="-285750">
              <a:buFont typeface="Arial" panose="020B0604020202020204" pitchFamily="34" charset="0"/>
              <a:buChar char="•"/>
            </a:pPr>
            <a:r>
              <a:rPr lang="en-US" dirty="0">
                <a:solidFill>
                  <a:srgbClr val="2B2B2B"/>
                </a:solidFill>
                <a:latin typeface="Roboto" panose="02000000000000000000" pitchFamily="2" charset="0"/>
              </a:rPr>
              <a:t>Excel </a:t>
            </a:r>
          </a:p>
          <a:p>
            <a:pPr marL="285750" indent="-285750">
              <a:buFont typeface="Arial" panose="020B0604020202020204" pitchFamily="34" charset="0"/>
              <a:buChar char="•"/>
            </a:pPr>
            <a:r>
              <a:rPr lang="en-US" dirty="0">
                <a:solidFill>
                  <a:srgbClr val="2B2B2B"/>
                </a:solidFill>
                <a:latin typeface="Roboto" panose="02000000000000000000" pitchFamily="2" charset="0"/>
              </a:rPr>
              <a:t>Python</a:t>
            </a:r>
          </a:p>
          <a:p>
            <a:pPr marL="285750" indent="-285750">
              <a:buFont typeface="Arial" panose="020B0604020202020204" pitchFamily="34" charset="0"/>
              <a:buChar char="•"/>
            </a:pPr>
            <a:r>
              <a:rPr lang="en-US" dirty="0">
                <a:solidFill>
                  <a:srgbClr val="2B2B2B"/>
                </a:solidFill>
                <a:latin typeface="Roboto" panose="02000000000000000000" pitchFamily="2" charset="0"/>
              </a:rPr>
              <a:t>Postgres SQL/</a:t>
            </a:r>
            <a:r>
              <a:rPr lang="en-US" dirty="0" err="1">
                <a:solidFill>
                  <a:srgbClr val="2B2B2B"/>
                </a:solidFill>
                <a:latin typeface="Roboto" panose="02000000000000000000" pitchFamily="2" charset="0"/>
              </a:rPr>
              <a:t>Pgadmin</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AWS</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Tools:</a:t>
            </a:r>
          </a:p>
          <a:p>
            <a:pPr marL="285750" indent="-285750">
              <a:buFont typeface="Arial" panose="020B0604020202020204" pitchFamily="34" charset="0"/>
              <a:buChar char="•"/>
            </a:pPr>
            <a:r>
              <a:rPr lang="en-US" dirty="0" err="1">
                <a:solidFill>
                  <a:srgbClr val="2B2B2B"/>
                </a:solidFill>
                <a:latin typeface="Roboto" panose="02000000000000000000" pitchFamily="2" charset="0"/>
              </a:rPr>
              <a:t>QuickDBD</a:t>
            </a:r>
            <a:r>
              <a:rPr lang="en-US" dirty="0">
                <a:solidFill>
                  <a:srgbClr val="2B2B2B"/>
                </a:solidFill>
                <a:latin typeface="Roboto" panose="02000000000000000000" pitchFamily="2" charset="0"/>
              </a:rPr>
              <a:t>  for ERD Diagram</a:t>
            </a:r>
          </a:p>
          <a:p>
            <a:pPr marL="285750" indent="-285750">
              <a:buFont typeface="Arial" panose="020B0604020202020204" pitchFamily="34" charset="0"/>
              <a:buChar char="•"/>
            </a:pPr>
            <a:r>
              <a:rPr lang="en-US" dirty="0">
                <a:solidFill>
                  <a:srgbClr val="2B2B2B"/>
                </a:solidFill>
                <a:latin typeface="Roboto" panose="02000000000000000000" pitchFamily="2" charset="0"/>
              </a:rPr>
              <a:t>Google Slides /</a:t>
            </a:r>
            <a:r>
              <a:rPr lang="en-US" dirty="0" err="1">
                <a:solidFill>
                  <a:srgbClr val="2B2B2B"/>
                </a:solidFill>
                <a:latin typeface="Roboto" panose="02000000000000000000" pitchFamily="2" charset="0"/>
              </a:rPr>
              <a:t>Powerpoint</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Algorithms:</a:t>
            </a:r>
          </a:p>
          <a:p>
            <a:pPr marL="285750" indent="-285750">
              <a:buFont typeface="Arial" panose="020B0604020202020204" pitchFamily="34" charset="0"/>
              <a:buChar char="•"/>
            </a:pPr>
            <a:r>
              <a:rPr lang="en-US" dirty="0">
                <a:solidFill>
                  <a:srgbClr val="2B2B2B"/>
                </a:solidFill>
                <a:latin typeface="Roboto" panose="02000000000000000000" pitchFamily="2" charset="0"/>
              </a:rPr>
              <a:t>Machine Learning/Neural Network</a:t>
            </a: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88494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701830"/>
            <a:ext cx="8286750" cy="4247317"/>
          </a:xfrm>
          <a:prstGeom prst="rect">
            <a:avLst/>
          </a:prstGeom>
          <a:solidFill>
            <a:schemeClr val="lt1">
              <a:alpha val="80000"/>
            </a:schemeClr>
          </a:solidFill>
        </p:spPr>
        <p:txBody>
          <a:bodyPr wrap="square" rtlCol="0">
            <a:spAutoFit/>
          </a:bodyPr>
          <a:lstStyle/>
          <a:p>
            <a:pPr algn="ctr"/>
            <a:endParaRPr lang="en-US" sz="2400" b="0" i="0" dirty="0">
              <a:solidFill>
                <a:srgbClr val="2B2B2B"/>
              </a:solidFill>
              <a:effectLst/>
              <a:latin typeface="Roboto" panose="02000000000000000000" pitchFamily="2" charset="0"/>
            </a:endParaRPr>
          </a:p>
          <a:p>
            <a:pPr algn="ctr"/>
            <a:r>
              <a:rPr lang="en-US" sz="2400" b="0" i="0" dirty="0">
                <a:solidFill>
                  <a:srgbClr val="2B2B2B"/>
                </a:solidFill>
                <a:effectLst/>
                <a:latin typeface="Roboto" panose="02000000000000000000" pitchFamily="2" charset="0"/>
              </a:rPr>
              <a:t>Definition of Armed Conflict</a:t>
            </a:r>
          </a:p>
          <a:p>
            <a:pPr algn="ctr"/>
            <a:endParaRPr lang="en-US" sz="2400" b="0" i="0" dirty="0">
              <a:solidFill>
                <a:srgbClr val="2B2B2B"/>
              </a:solidFill>
              <a:effectLst/>
              <a:latin typeface="Roboto" panose="02000000000000000000" pitchFamily="2" charset="0"/>
            </a:endParaRPr>
          </a:p>
          <a:p>
            <a:r>
              <a:rPr lang="en-US" sz="1800" dirty="0"/>
              <a:t>The main unit used in this project is  a “State based Armed Conflict” – as defined by UCDP is  a “contested incompatibility that concerns government and/or territory where the use of armed force between two parties, of which one at least is a government of state, results in at least 25 battle related deaths in a</a:t>
            </a:r>
          </a:p>
          <a:p>
            <a:r>
              <a:rPr lang="en-US" sz="1800" dirty="0"/>
              <a:t> calendar year”.</a:t>
            </a:r>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8730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939540"/>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sz="12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Location – the name of the country/countries whose government has a claim to the conflict.</a:t>
            </a:r>
          </a:p>
          <a:p>
            <a:pPr lvl="1"/>
            <a:r>
              <a:rPr lang="en-US" sz="1200" dirty="0">
                <a:solidFill>
                  <a:srgbClr val="2B2B2B"/>
                </a:solidFill>
                <a:latin typeface="Roboto" panose="02000000000000000000" pitchFamily="2" charset="0"/>
              </a:rPr>
              <a:t>	</a:t>
            </a: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a -  the name of the country of side A in the conflict. The government side in </a:t>
            </a:r>
            <a:r>
              <a:rPr lang="en-US" sz="1200" dirty="0" err="1">
                <a:solidFill>
                  <a:srgbClr val="2B2B2B"/>
                </a:solidFill>
                <a:latin typeface="Roboto" panose="02000000000000000000" pitchFamily="2" charset="0"/>
              </a:rPr>
              <a:t>instrastate</a:t>
            </a:r>
            <a:r>
              <a:rPr lang="en-US" sz="1200" dirty="0">
                <a:solidFill>
                  <a:srgbClr val="2B2B2B"/>
                </a:solidFill>
                <a:latin typeface="Roboto" panose="02000000000000000000" pitchFamily="2" charset="0"/>
              </a:rPr>
              <a:t> conflicts</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b – identifying the opposition the opposition actor in the conflict, includes military opposition. The primary party in the conflict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Incompatibility – 1 about territory , 2 about government,  3 about govt and territory </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Territory  Name - the name  of territory over which conflict is fought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Intensity Level - The intensity level in the conflict per calendar year. The intensity variable is coded in two categories:</a:t>
            </a:r>
          </a:p>
          <a:p>
            <a:pPr lvl="2"/>
            <a:r>
              <a:rPr lang="en-US" sz="1200" dirty="0">
                <a:solidFill>
                  <a:srgbClr val="2B2B2B"/>
                </a:solidFill>
                <a:latin typeface="Roboto" panose="02000000000000000000" pitchFamily="2" charset="0"/>
              </a:rPr>
              <a:t>	 1. Minor: between 25 and 999 battle-related deaths in a given year. </a:t>
            </a:r>
          </a:p>
          <a:p>
            <a:pPr lvl="2"/>
            <a:r>
              <a:rPr lang="en-US" sz="1200" dirty="0">
                <a:solidFill>
                  <a:srgbClr val="2B2B2B"/>
                </a:solidFill>
                <a:latin typeface="Roboto" panose="02000000000000000000" pitchFamily="2" charset="0"/>
              </a:rPr>
              <a:t>	 2. War: at least 1,000 battle-related deaths in a given year</a:t>
            </a:r>
          </a:p>
          <a:p>
            <a:pPr lvl="2"/>
            <a:endParaRPr lang="en-US" dirty="0">
              <a:solidFill>
                <a:srgbClr val="2B2B2B"/>
              </a:solidFill>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4819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alpha val="80000"/>
          </a:schemeClr>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4001095"/>
          </a:xfrm>
          <a:prstGeom prst="rect">
            <a:avLst/>
          </a:prstGeom>
          <a:solidFill>
            <a:schemeClr val="lt1">
              <a:alpha val="7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Type of conflict – Has 4 types:</a:t>
            </a:r>
          </a:p>
          <a:p>
            <a:r>
              <a:rPr lang="en-US" dirty="0">
                <a:solidFill>
                  <a:srgbClr val="2B2B2B"/>
                </a:solidFill>
                <a:latin typeface="Roboto" panose="02000000000000000000" pitchFamily="2" charset="0"/>
              </a:rPr>
              <a:t>	 1 = </a:t>
            </a:r>
            <a:r>
              <a:rPr lang="en-US" dirty="0" err="1">
                <a:solidFill>
                  <a:srgbClr val="2B2B2B"/>
                </a:solidFill>
                <a:latin typeface="Roboto" panose="02000000000000000000" pitchFamily="2" charset="0"/>
              </a:rPr>
              <a:t>extrasystemic</a:t>
            </a:r>
            <a:r>
              <a:rPr lang="en-US" dirty="0">
                <a:solidFill>
                  <a:srgbClr val="2B2B2B"/>
                </a:solidFill>
                <a:latin typeface="Roboto" panose="02000000000000000000" pitchFamily="2" charset="0"/>
              </a:rPr>
              <a:t> (between a state and a non-state group outside its own territory, where 		the government side is fighting to retain control of a territory outside the state 		system , Location is set to be the disputed area, not the government of the 		colonial power.) </a:t>
            </a:r>
          </a:p>
          <a:p>
            <a:r>
              <a:rPr lang="en-US" dirty="0">
                <a:solidFill>
                  <a:srgbClr val="2B2B2B"/>
                </a:solidFill>
                <a:latin typeface="Roboto" panose="02000000000000000000" pitchFamily="2" charset="0"/>
              </a:rPr>
              <a:t>	2 = interstate (all primary parties are listed in the Location field, this normally means that 		two countries or more are listed 	</a:t>
            </a:r>
          </a:p>
          <a:p>
            <a:r>
              <a:rPr lang="en-US" dirty="0">
                <a:solidFill>
                  <a:srgbClr val="2B2B2B"/>
                </a:solidFill>
                <a:latin typeface="Roboto" panose="02000000000000000000" pitchFamily="2" charset="0"/>
              </a:rPr>
              <a:t>	3 = intrastate (side A is always a government; side B is always  one  or  more  rebel  groups;  		there  is  no involvement  of  foreign  governments  with  troops only one 		country name is listed. This is the country whose government or territory is 		disputed. ) </a:t>
            </a:r>
          </a:p>
          <a:p>
            <a:r>
              <a:rPr lang="en-US" dirty="0">
                <a:solidFill>
                  <a:srgbClr val="2B2B2B"/>
                </a:solidFill>
                <a:latin typeface="Roboto" panose="02000000000000000000" pitchFamily="2" charset="0"/>
              </a:rPr>
              <a:t>	4 = internationalized intrastate (side A is always a government; side B is always one or 		more rebel groups; there is involvement of foreign governments with troops)</a:t>
            </a:r>
          </a:p>
          <a:p>
            <a:r>
              <a:rPr lang="en-US" dirty="0">
                <a:solidFill>
                  <a:srgbClr val="2B2B2B"/>
                </a:solidFill>
                <a:latin typeface="Roboto" panose="02000000000000000000" pitchFamily="2" charset="0"/>
              </a:rPr>
              <a:t> </a:t>
            </a: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1443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200876"/>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Region -  The region of the incompatibility coded as:</a:t>
            </a:r>
          </a:p>
          <a:p>
            <a:pPr lvl="1"/>
            <a:r>
              <a:rPr lang="en-US" dirty="0">
                <a:solidFill>
                  <a:srgbClr val="2B2B2B"/>
                </a:solidFill>
                <a:latin typeface="Roboto" panose="02000000000000000000" pitchFamily="2" charset="0"/>
              </a:rPr>
              <a:t>	 1 = Europe </a:t>
            </a:r>
          </a:p>
          <a:p>
            <a:pPr lvl="1"/>
            <a:r>
              <a:rPr lang="en-US" dirty="0">
                <a:solidFill>
                  <a:srgbClr val="2B2B2B"/>
                </a:solidFill>
                <a:latin typeface="Roboto" panose="02000000000000000000" pitchFamily="2" charset="0"/>
              </a:rPr>
              <a:t>	 2= Middle East </a:t>
            </a:r>
          </a:p>
          <a:p>
            <a:pPr lvl="1"/>
            <a:r>
              <a:rPr lang="en-US" dirty="0">
                <a:solidFill>
                  <a:srgbClr val="2B2B2B"/>
                </a:solidFill>
                <a:latin typeface="Roboto" panose="02000000000000000000" pitchFamily="2" charset="0"/>
              </a:rPr>
              <a:t>	 3= Asia </a:t>
            </a:r>
          </a:p>
          <a:p>
            <a:pPr lvl="1"/>
            <a:r>
              <a:rPr lang="en-US" dirty="0">
                <a:solidFill>
                  <a:srgbClr val="2B2B2B"/>
                </a:solidFill>
                <a:latin typeface="Roboto" panose="02000000000000000000" pitchFamily="2" charset="0"/>
              </a:rPr>
              <a:t>	 4= Africa </a:t>
            </a:r>
          </a:p>
          <a:p>
            <a:pPr lvl="1"/>
            <a:r>
              <a:rPr lang="en-US" dirty="0">
                <a:solidFill>
                  <a:srgbClr val="2B2B2B"/>
                </a:solidFill>
                <a:latin typeface="Roboto" panose="02000000000000000000" pitchFamily="2" charset="0"/>
              </a:rPr>
              <a:t>	 5= Americas</a:t>
            </a:r>
          </a:p>
          <a:p>
            <a:pPr lvl="1"/>
            <a:endParaRPr lang="en-US" dirty="0">
              <a:solidFill>
                <a:srgbClr val="2B2B2B"/>
              </a:solidFill>
              <a:latin typeface="Roboto" panose="02000000000000000000" pitchFamily="2" charset="0"/>
            </a:endParaRPr>
          </a:p>
          <a:p>
            <a:pPr marL="285750" lvl="1" indent="-285750">
              <a:buFont typeface="Arial" panose="020B0604020202020204" pitchFamily="34" charset="0"/>
              <a:buChar char="•"/>
            </a:pPr>
            <a:r>
              <a:rPr lang="en-US" dirty="0">
                <a:solidFill>
                  <a:srgbClr val="2B2B2B"/>
                </a:solidFill>
                <a:latin typeface="Roboto" panose="02000000000000000000" pitchFamily="2" charset="0"/>
              </a:rPr>
              <a:t>Start Date - The date, as precise as possible, of the first battle-related deaths in the conflict</a:t>
            </a:r>
          </a:p>
          <a:p>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382657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12687</TotalTime>
  <Words>1415</Words>
  <Application>Microsoft Office PowerPoint</Application>
  <PresentationFormat>On-screen Show (16:9)</PresentationFormat>
  <Paragraphs>154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Roboto</vt:lpstr>
      <vt:lpstr>Slack-Lato</vt:lpstr>
      <vt:lpstr>Univers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Heath</dc:creator>
  <cp:lastModifiedBy>John Johnson</cp:lastModifiedBy>
  <cp:revision>36</cp:revision>
  <dcterms:modified xsi:type="dcterms:W3CDTF">2022-04-12T00:42:42Z</dcterms:modified>
</cp:coreProperties>
</file>