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4" r:id="rId5"/>
  </p:sldMasterIdLst>
  <p:notesMasterIdLst>
    <p:notesMasterId r:id="rId37"/>
  </p:notesMasterIdLst>
  <p:handoutMasterIdLst>
    <p:handoutMasterId r:id="rId38"/>
  </p:handoutMasterIdLst>
  <p:sldIdLst>
    <p:sldId id="256" r:id="rId6"/>
    <p:sldId id="2877" r:id="rId7"/>
    <p:sldId id="2885" r:id="rId8"/>
    <p:sldId id="2907" r:id="rId9"/>
    <p:sldId id="2908" r:id="rId10"/>
    <p:sldId id="2909" r:id="rId11"/>
    <p:sldId id="2910" r:id="rId12"/>
    <p:sldId id="2912" r:id="rId13"/>
    <p:sldId id="2844" r:id="rId14"/>
    <p:sldId id="2911" r:id="rId15"/>
    <p:sldId id="2913" r:id="rId16"/>
    <p:sldId id="2914" r:id="rId17"/>
    <p:sldId id="2917" r:id="rId18"/>
    <p:sldId id="2915" r:id="rId19"/>
    <p:sldId id="2916" r:id="rId20"/>
    <p:sldId id="326" r:id="rId21"/>
    <p:sldId id="2918" r:id="rId22"/>
    <p:sldId id="2919" r:id="rId23"/>
    <p:sldId id="2920" r:id="rId24"/>
    <p:sldId id="2921" r:id="rId25"/>
    <p:sldId id="2923" r:id="rId26"/>
    <p:sldId id="2922" r:id="rId27"/>
    <p:sldId id="2925" r:id="rId28"/>
    <p:sldId id="2924" r:id="rId29"/>
    <p:sldId id="2926" r:id="rId30"/>
    <p:sldId id="2927" r:id="rId31"/>
    <p:sldId id="2929" r:id="rId32"/>
    <p:sldId id="2930" r:id="rId33"/>
    <p:sldId id="2931" r:id="rId34"/>
    <p:sldId id="270" r:id="rId35"/>
    <p:sldId id="27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CF95"/>
    <a:srgbClr val="7030A0"/>
    <a:srgbClr val="EFE9F4"/>
    <a:srgbClr val="DC4235"/>
    <a:srgbClr val="FFFFFF"/>
    <a:srgbClr val="002060"/>
    <a:srgbClr val="E6E6E6"/>
    <a:srgbClr val="00B050"/>
    <a:srgbClr val="EF3E00"/>
    <a:srgbClr val="FF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3657" autoAdjust="0"/>
  </p:normalViewPr>
  <p:slideViewPr>
    <p:cSldViewPr snapToGrid="0" snapToObjects="1">
      <p:cViewPr varScale="1">
        <p:scale>
          <a:sx n="62" d="100"/>
          <a:sy n="62" d="100"/>
        </p:scale>
        <p:origin x="94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766CB0-6A44-7F43-B4EE-53BDA7C71BCF}"/>
              </a:ext>
            </a:extLst>
          </p:cNvPr>
          <p:cNvSpPr/>
          <p:nvPr/>
        </p:nvSpPr>
        <p:spPr>
          <a:xfrm>
            <a:off x="0" y="8362122"/>
            <a:ext cx="6858000" cy="781878"/>
          </a:xfrm>
          <a:prstGeom prst="rect">
            <a:avLst/>
          </a:prstGeom>
          <a:solidFill>
            <a:srgbClr val="DC4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980EB-3713-6140-9189-0900463AE2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8CCA2-1C4C-3846-BA84-48DA011F15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CF92-06F0-674B-B049-47AD8B8AA9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938E7-0D43-7C42-A51B-535FF6B35664}" type="slidenum">
              <a:rPr lang="en-US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‹#›</a:t>
            </a:fld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BAB6D-5B0B-704D-B562-C1EB1475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3" y="161066"/>
            <a:ext cx="1400037" cy="5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59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F7CDD-23CF-5441-8EE8-3A82C7512332}" type="datetimeFigureOut">
              <a:rPr lang="nl-NL" smtClean="0"/>
              <a:t>25-5-2023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6D0A1-0AEB-9A4F-9A1A-8EF3D1567A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79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835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512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85DF72-0861-C248-A707-AB8A33F14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64163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FC0506-DA08-CA49-93A8-B94B9201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6041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A1C0D8-72A6-D645-BD9C-6EA7C1F2870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905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E9A1BE-72EB-8B47-8480-78AF1B48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543055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7DB2-0471-694C-BA3D-C78C225B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93" y="295470"/>
            <a:ext cx="3932237" cy="1129004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094C-0D9E-304E-BC9D-3DD3E977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98580"/>
            <a:ext cx="6172200" cy="4940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1CE56-8C73-D34A-A442-7F7524B3B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593" y="1424474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4152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4102-EBBF-0746-ABE1-6051466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99" y="289249"/>
            <a:ext cx="3932237" cy="1048139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36FB2-B2DE-3F44-97EA-06B1EF1AC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30629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F3732-9FF0-A647-8916-5C387FF7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699" y="1342053"/>
            <a:ext cx="3932237" cy="3811588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83025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(DARK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jdelijke aanduiding voor afbeelding 16">
            <a:extLst>
              <a:ext uri="{FF2B5EF4-FFF2-40B4-BE49-F238E27FC236}">
                <a16:creationId xmlns:a16="http://schemas.microsoft.com/office/drawing/2014/main" id="{C2AC51C4-F610-4441-B1E7-0BD3D3DF3E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1" cy="68580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Visit ORBIT &gt; Spaces &gt; Corporate Communication to download stock photos.</a:t>
            </a:r>
            <a:endParaRPr lang="en-GB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A546E8-399A-4DE2-8C60-36B2FE674090}" type="datetime2">
              <a:rPr lang="en-GB" noProof="0" smtClean="0"/>
              <a:t>Thursday, 25 May 2023</a:t>
            </a:fld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ORTEC | Optimize your world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5D959D8B-F115-4888-9A80-A8A23D77949B}"/>
              </a:ext>
            </a:extLst>
          </p:cNvPr>
          <p:cNvSpPr/>
          <p:nvPr userDrawn="1"/>
        </p:nvSpPr>
        <p:spPr>
          <a:xfrm>
            <a:off x="0" y="-305724"/>
            <a:ext cx="6096000" cy="1939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sz="2400" b="0" cap="all" baseline="0" noProof="0" dirty="0">
                <a:solidFill>
                  <a:schemeClr val="accent2"/>
                </a:solidFill>
                <a:latin typeface="+mn-lt"/>
              </a:rPr>
              <a:t>PHOTO (DARK LOGO)</a:t>
            </a:r>
          </a:p>
        </p:txBody>
      </p:sp>
      <p:grpSp>
        <p:nvGrpSpPr>
          <p:cNvPr id="10" name="GRID" hidden="1">
            <a:extLst>
              <a:ext uri="{FF2B5EF4-FFF2-40B4-BE49-F238E27FC236}">
                <a16:creationId xmlns:a16="http://schemas.microsoft.com/office/drawing/2014/main" id="{76D7C9E0-812D-4D76-9F25-B8C24F0CAB0B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  <a:solidFill>
            <a:schemeClr val="tx1">
              <a:alpha val="30000"/>
            </a:schemeClr>
          </a:solidFill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89B0A192-292F-4203-BE1E-A1905564CF75}"/>
                </a:ext>
              </a:extLst>
            </p:cNvPr>
            <p:cNvSpPr/>
            <p:nvPr userDrawn="1"/>
          </p:nvSpPr>
          <p:spPr>
            <a:xfrm>
              <a:off x="0" y="0"/>
              <a:ext cx="121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65E8F0E0-2B6C-4B56-94A1-CAA6C8393C19}"/>
                </a:ext>
              </a:extLst>
            </p:cNvPr>
            <p:cNvSpPr/>
            <p:nvPr userDrawn="1"/>
          </p:nvSpPr>
          <p:spPr>
            <a:xfrm>
              <a:off x="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34DEACC0-6BFC-48AE-A3CD-BA9334B0E9D9}"/>
                </a:ext>
              </a:extLst>
            </p:cNvPr>
            <p:cNvSpPr/>
            <p:nvPr userDrawn="1"/>
          </p:nvSpPr>
          <p:spPr>
            <a:xfrm>
              <a:off x="0" y="1218648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5A3E5FC2-A61B-426C-9ACB-6D8DF81F21DD}"/>
                </a:ext>
              </a:extLst>
            </p:cNvPr>
            <p:cNvSpPr/>
            <p:nvPr userDrawn="1"/>
          </p:nvSpPr>
          <p:spPr>
            <a:xfrm>
              <a:off x="0" y="6462000"/>
              <a:ext cx="12192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7F4A43C6-3C6F-4DFC-84BE-DDAF69582CC6}"/>
                </a:ext>
              </a:extLst>
            </p:cNvPr>
            <p:cNvSpPr/>
            <p:nvPr userDrawn="1"/>
          </p:nvSpPr>
          <p:spPr>
            <a:xfrm>
              <a:off x="1140000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777187AF-84FD-4B64-814A-E1041CA2BA4E}"/>
                </a:ext>
              </a:extLst>
            </p:cNvPr>
            <p:cNvSpPr/>
            <p:nvPr userDrawn="1"/>
          </p:nvSpPr>
          <p:spPr>
            <a:xfrm>
              <a:off x="-12032" y="5749435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175A01E0-B59B-4916-9F52-3FE8AB5A543D}"/>
                </a:ext>
              </a:extLst>
            </p:cNvPr>
            <p:cNvSpPr/>
            <p:nvPr userDrawn="1"/>
          </p:nvSpPr>
          <p:spPr>
            <a:xfrm>
              <a:off x="11796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04A3D287-4235-4FC2-9663-BC2C514204BD}"/>
                </a:ext>
              </a:extLst>
            </p:cNvPr>
            <p:cNvSpPr/>
            <p:nvPr userDrawn="1"/>
          </p:nvSpPr>
          <p:spPr>
            <a:xfrm>
              <a:off x="0" y="0"/>
              <a:ext cx="12192000" cy="396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B0459A68-4E9F-47AA-B3E4-4E3695C2C105}"/>
                </a:ext>
              </a:extLst>
            </p:cNvPr>
            <p:cNvSpPr/>
            <p:nvPr userDrawn="1"/>
          </p:nvSpPr>
          <p:spPr>
            <a:xfrm>
              <a:off x="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DF2C3E69-90F3-4A4D-B9E2-0B2027F77B65}"/>
                </a:ext>
              </a:extLst>
            </p:cNvPr>
            <p:cNvSpPr/>
            <p:nvPr userDrawn="1"/>
          </p:nvSpPr>
          <p:spPr>
            <a:xfrm>
              <a:off x="5898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22" name="Tijdelijke aanduiding voor tekst 20">
            <a:extLst>
              <a:ext uri="{FF2B5EF4-FFF2-40B4-BE49-F238E27FC236}">
                <a16:creationId xmlns:a16="http://schemas.microsoft.com/office/drawing/2014/main" id="{4CD176BA-80B5-48CA-9057-7D89D4BBD9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860556" y="6258695"/>
            <a:ext cx="683444" cy="144000"/>
          </a:xfrm>
          <a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267" b="1267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91" name="Titel 1">
            <a:extLst>
              <a:ext uri="{FF2B5EF4-FFF2-40B4-BE49-F238E27FC236}">
                <a16:creationId xmlns:a16="http://schemas.microsoft.com/office/drawing/2014/main" id="{DED4126B-D95D-48A5-AF3C-800AA2EB81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662289"/>
            <a:ext cx="3001491" cy="637849"/>
          </a:xfrm>
          <a:solidFill>
            <a:schemeClr val="accent1"/>
          </a:solidFill>
        </p:spPr>
        <p:txBody>
          <a:bodyPr wrap="none" lIns="144000" tIns="72000" rIns="144000" bIns="72000">
            <a:sp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title here</a:t>
            </a:r>
          </a:p>
        </p:txBody>
      </p:sp>
      <p:grpSp>
        <p:nvGrpSpPr>
          <p:cNvPr id="90" name="INSTRUCTION">
            <a:extLst>
              <a:ext uri="{FF2B5EF4-FFF2-40B4-BE49-F238E27FC236}">
                <a16:creationId xmlns:a16="http://schemas.microsoft.com/office/drawing/2014/main" id="{D7997D88-A099-4750-83DD-39FC25150BFC}"/>
              </a:ext>
            </a:extLst>
          </p:cNvPr>
          <p:cNvGrpSpPr/>
          <p:nvPr userDrawn="1"/>
        </p:nvGrpSpPr>
        <p:grpSpPr>
          <a:xfrm>
            <a:off x="12377595" y="0"/>
            <a:ext cx="3693386" cy="6261886"/>
            <a:chOff x="-3786437" y="0"/>
            <a:chExt cx="3693386" cy="6261886"/>
          </a:xfrm>
        </p:grpSpPr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040B332D-D7AA-41A3-9C99-DC0E946E551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5273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3FB4F5AD-86DC-4D8F-A614-298BBED38737}"/>
                </a:ext>
              </a:extLst>
            </p:cNvPr>
            <p:cNvSpPr/>
            <p:nvPr userDrawn="1"/>
          </p:nvSpPr>
          <p:spPr>
            <a:xfrm>
              <a:off x="-3786437" y="543388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Visit ORBIT &gt; Spaces &gt; Corporate Communication to download </a:t>
              </a:r>
              <a:br>
                <a:rPr lang="en-US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stock photos.</a:t>
              </a:r>
              <a:endParaRPr lang="en-GB" sz="1200" i="1" cap="none" baseline="0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Ovaal 93">
              <a:extLst>
                <a:ext uri="{FF2B5EF4-FFF2-40B4-BE49-F238E27FC236}">
                  <a16:creationId xmlns:a16="http://schemas.microsoft.com/office/drawing/2014/main" id="{6DD0683F-B53D-4793-A9E4-B7A67752A3E6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AF930BC5-83E3-484F-8A55-E9D7180764CC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6" name="Groep 95">
              <a:extLst>
                <a:ext uri="{FF2B5EF4-FFF2-40B4-BE49-F238E27FC236}">
                  <a16:creationId xmlns:a16="http://schemas.microsoft.com/office/drawing/2014/main" id="{ADC30372-A1CC-45FA-A0B5-4FFC0A7E7CEB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42" name="Rechthoek 141">
                <a:extLst>
                  <a:ext uri="{FF2B5EF4-FFF2-40B4-BE49-F238E27FC236}">
                    <a16:creationId xmlns:a16="http://schemas.microsoft.com/office/drawing/2014/main" id="{54408709-7ABC-47A1-B0A8-E122A2553B7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vaal 142">
                <a:extLst>
                  <a:ext uri="{FF2B5EF4-FFF2-40B4-BE49-F238E27FC236}">
                    <a16:creationId xmlns:a16="http://schemas.microsoft.com/office/drawing/2014/main" id="{3C6DCD2D-28D0-45F7-8EFA-DE386312616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Vrije vorm: vorm 143">
                <a:extLst>
                  <a:ext uri="{FF2B5EF4-FFF2-40B4-BE49-F238E27FC236}">
                    <a16:creationId xmlns:a16="http://schemas.microsoft.com/office/drawing/2014/main" id="{8FADD659-DD52-4658-A834-C0136D4BCAE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Rechthoek: afgeronde hoeken 144">
                <a:extLst>
                  <a:ext uri="{FF2B5EF4-FFF2-40B4-BE49-F238E27FC236}">
                    <a16:creationId xmlns:a16="http://schemas.microsoft.com/office/drawing/2014/main" id="{6D3300A2-F281-4EF4-B87D-3DC6F2A869CB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6" name="Rechte verbindingslijn 145">
                <a:extLst>
                  <a:ext uri="{FF2B5EF4-FFF2-40B4-BE49-F238E27FC236}">
                    <a16:creationId xmlns:a16="http://schemas.microsoft.com/office/drawing/2014/main" id="{EC3310FB-30C0-4C49-BD9D-41ED69B8013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7" name="Rechte verbindingslijn 146">
                <a:extLst>
                  <a:ext uri="{FF2B5EF4-FFF2-40B4-BE49-F238E27FC236}">
                    <a16:creationId xmlns:a16="http://schemas.microsoft.com/office/drawing/2014/main" id="{BFA90917-CD1F-4187-A70F-DF334A37BC01}"/>
                  </a:ext>
                </a:extLst>
              </p:cNvPr>
              <p:cNvCxnSpPr>
                <a:cxnSpLocks/>
                <a:stCxn id="14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D9F15147-EA9C-4C99-A7DF-9CFE8802B132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8" name="Rechthoek 97">
              <a:extLst>
                <a:ext uri="{FF2B5EF4-FFF2-40B4-BE49-F238E27FC236}">
                  <a16:creationId xmlns:a16="http://schemas.microsoft.com/office/drawing/2014/main" id="{DAE6A201-A885-4872-A03B-4ED9E82A58A6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9" name="Groep 98">
              <a:extLst>
                <a:ext uri="{FF2B5EF4-FFF2-40B4-BE49-F238E27FC236}">
                  <a16:creationId xmlns:a16="http://schemas.microsoft.com/office/drawing/2014/main" id="{064B7A76-03DD-4781-AAFB-F328AEB47757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39" name="Rechthoek 138">
                <a:extLst>
                  <a:ext uri="{FF2B5EF4-FFF2-40B4-BE49-F238E27FC236}">
                    <a16:creationId xmlns:a16="http://schemas.microsoft.com/office/drawing/2014/main" id="{9E365B47-2C3A-4C0C-986E-0C40CB89E21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40" name="Rechte verbindingslijn 139">
                <a:extLst>
                  <a:ext uri="{FF2B5EF4-FFF2-40B4-BE49-F238E27FC236}">
                    <a16:creationId xmlns:a16="http://schemas.microsoft.com/office/drawing/2014/main" id="{9615C371-7496-445A-870F-286B64A0E70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1" name="Gelijkbenige driehoek 140">
                <a:extLst>
                  <a:ext uri="{FF2B5EF4-FFF2-40B4-BE49-F238E27FC236}">
                    <a16:creationId xmlns:a16="http://schemas.microsoft.com/office/drawing/2014/main" id="{FBC93E14-59FA-492A-97F4-25F347116E2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0D12AA2F-4A88-4C3B-BDED-837484DA043C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1" name="Rechthoek 100">
              <a:extLst>
                <a:ext uri="{FF2B5EF4-FFF2-40B4-BE49-F238E27FC236}">
                  <a16:creationId xmlns:a16="http://schemas.microsoft.com/office/drawing/2014/main" id="{0BD0276A-B41F-4515-A69B-C8836228F961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image and choose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‘Send to back’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A2B316AB-7146-4486-A0CB-436A92932CD4}"/>
                </a:ext>
              </a:extLst>
            </p:cNvPr>
            <p:cNvSpPr/>
            <p:nvPr userDrawn="1"/>
          </p:nvSpPr>
          <p:spPr>
            <a:xfrm>
              <a:off x="-3603587" y="374423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78E560DA-EF23-46B7-B499-5D298588C834}"/>
                </a:ext>
              </a:extLst>
            </p:cNvPr>
            <p:cNvSpPr/>
            <p:nvPr userDrawn="1"/>
          </p:nvSpPr>
          <p:spPr>
            <a:xfrm>
              <a:off x="-3319415" y="3744238"/>
              <a:ext cx="2944682" cy="7868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Scale the image itself with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4" name="Groep 103">
              <a:extLst>
                <a:ext uri="{FF2B5EF4-FFF2-40B4-BE49-F238E27FC236}">
                  <a16:creationId xmlns:a16="http://schemas.microsoft.com/office/drawing/2014/main" id="{2E79BE9E-DDDE-4612-9AE8-E1D554263C2C}"/>
                </a:ext>
              </a:extLst>
            </p:cNvPr>
            <p:cNvGrpSpPr/>
            <p:nvPr userDrawn="1"/>
          </p:nvGrpSpPr>
          <p:grpSpPr>
            <a:xfrm>
              <a:off x="-3447286" y="4645990"/>
              <a:ext cx="622283" cy="612919"/>
              <a:chOff x="12617641" y="3403239"/>
              <a:chExt cx="752963" cy="741634"/>
            </a:xfrm>
          </p:grpSpPr>
          <p:grpSp>
            <p:nvGrpSpPr>
              <p:cNvPr id="123" name="Groep 122">
                <a:extLst>
                  <a:ext uri="{FF2B5EF4-FFF2-40B4-BE49-F238E27FC236}">
                    <a16:creationId xmlns:a16="http://schemas.microsoft.com/office/drawing/2014/main" id="{57D9FC56-35AC-4043-88E6-B8182B4DE616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26" name="Groep 125">
                  <a:extLst>
                    <a:ext uri="{FF2B5EF4-FFF2-40B4-BE49-F238E27FC236}">
                      <a16:creationId xmlns:a16="http://schemas.microsoft.com/office/drawing/2014/main" id="{F61EC0DA-DDCD-4B83-9DE3-803F04E965B7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33" name="Groep 132">
                    <a:extLst>
                      <a:ext uri="{FF2B5EF4-FFF2-40B4-BE49-F238E27FC236}">
                        <a16:creationId xmlns:a16="http://schemas.microsoft.com/office/drawing/2014/main" id="{ACE1C0D1-3E7A-4DCF-86BC-3B87C4C9235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36" name="Rechthoek 135">
                      <a:extLst>
                        <a:ext uri="{FF2B5EF4-FFF2-40B4-BE49-F238E27FC236}">
                          <a16:creationId xmlns:a16="http://schemas.microsoft.com/office/drawing/2014/main" id="{0D5E9C8A-68FF-43C4-A7FA-B05BEEFA5F9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7" name="Rechthoek 136">
                      <a:extLst>
                        <a:ext uri="{FF2B5EF4-FFF2-40B4-BE49-F238E27FC236}">
                          <a16:creationId xmlns:a16="http://schemas.microsoft.com/office/drawing/2014/main" id="{9DF2D20A-78C3-4AA7-8A68-394E0B6568F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8" name="Ovaal 137">
                      <a:extLst>
                        <a:ext uri="{FF2B5EF4-FFF2-40B4-BE49-F238E27FC236}">
                          <a16:creationId xmlns:a16="http://schemas.microsoft.com/office/drawing/2014/main" id="{9EDDCF61-4DFD-4231-B8C8-AD04FBC7F14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34" name="Afbeelding 133">
                    <a:extLst>
                      <a:ext uri="{FF2B5EF4-FFF2-40B4-BE49-F238E27FC236}">
                        <a16:creationId xmlns:a16="http://schemas.microsoft.com/office/drawing/2014/main" id="{A8A868AB-5E8D-4872-BFF5-A7FEE8F6A21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35" name="Afbeelding 134">
                    <a:extLst>
                      <a:ext uri="{FF2B5EF4-FFF2-40B4-BE49-F238E27FC236}">
                        <a16:creationId xmlns:a16="http://schemas.microsoft.com/office/drawing/2014/main" id="{5DFC1ADB-19A3-4789-9DE7-7A668B51132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7" name="Groep 126">
                  <a:extLst>
                    <a:ext uri="{FF2B5EF4-FFF2-40B4-BE49-F238E27FC236}">
                      <a16:creationId xmlns:a16="http://schemas.microsoft.com/office/drawing/2014/main" id="{DF54D8EC-E252-44E1-BD50-62899141489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1" name="Rechthoek 130">
                    <a:extLst>
                      <a:ext uri="{FF2B5EF4-FFF2-40B4-BE49-F238E27FC236}">
                        <a16:creationId xmlns:a16="http://schemas.microsoft.com/office/drawing/2014/main" id="{37ED4E79-EC27-47AD-990B-C43416CD6CF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2" name="Rechthoek 131">
                    <a:extLst>
                      <a:ext uri="{FF2B5EF4-FFF2-40B4-BE49-F238E27FC236}">
                        <a16:creationId xmlns:a16="http://schemas.microsoft.com/office/drawing/2014/main" id="{4548EBF8-F02D-490A-8CB0-A839CD2B3A4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8" name="Groep 127">
                  <a:extLst>
                    <a:ext uri="{FF2B5EF4-FFF2-40B4-BE49-F238E27FC236}">
                      <a16:creationId xmlns:a16="http://schemas.microsoft.com/office/drawing/2014/main" id="{DBCC4DFA-7F56-4239-88EB-B73FA658AFD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9" name="Rechthoek 128">
                    <a:extLst>
                      <a:ext uri="{FF2B5EF4-FFF2-40B4-BE49-F238E27FC236}">
                        <a16:creationId xmlns:a16="http://schemas.microsoft.com/office/drawing/2014/main" id="{81D3BFC8-2586-4BD2-BB81-0ED3CAAE011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0" name="Rechthoek 129">
                    <a:extLst>
                      <a:ext uri="{FF2B5EF4-FFF2-40B4-BE49-F238E27FC236}">
                        <a16:creationId xmlns:a16="http://schemas.microsoft.com/office/drawing/2014/main" id="{AD975734-036B-4D89-8917-AFDE9163BC8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4" name="Rechthoek 123">
                <a:extLst>
                  <a:ext uri="{FF2B5EF4-FFF2-40B4-BE49-F238E27FC236}">
                    <a16:creationId xmlns:a16="http://schemas.microsoft.com/office/drawing/2014/main" id="{919EA8C3-4D5F-49C9-B3F4-A6CCBD3498C6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25" name="Gelijkbenige driehoek 124">
                <a:extLst>
                  <a:ext uri="{FF2B5EF4-FFF2-40B4-BE49-F238E27FC236}">
                    <a16:creationId xmlns:a16="http://schemas.microsoft.com/office/drawing/2014/main" id="{F2B8DA79-5EF6-42D2-88BB-685D43FC637C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479EEDAA-88B2-4B6F-A968-1995A74D55A2}"/>
                </a:ext>
              </a:extLst>
            </p:cNvPr>
            <p:cNvGrpSpPr/>
            <p:nvPr userDrawn="1"/>
          </p:nvGrpSpPr>
          <p:grpSpPr>
            <a:xfrm>
              <a:off x="-3314821" y="2981448"/>
              <a:ext cx="1558053" cy="563933"/>
              <a:chOff x="-3314821" y="2981448"/>
              <a:chExt cx="1558053" cy="563933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74C807EE-C92C-40F4-86A8-08AEBE3F5DCF}"/>
                  </a:ext>
                </a:extLst>
              </p:cNvPr>
              <p:cNvSpPr/>
              <p:nvPr userDrawn="1"/>
            </p:nvSpPr>
            <p:spPr>
              <a:xfrm>
                <a:off x="-3314821" y="2981448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Rechthoek 109">
                <a:extLst>
                  <a:ext uri="{FF2B5EF4-FFF2-40B4-BE49-F238E27FC236}">
                    <a16:creationId xmlns:a16="http://schemas.microsoft.com/office/drawing/2014/main" id="{4A8A821C-AF6C-4106-8082-495E2EE7EAD2}"/>
                  </a:ext>
                </a:extLst>
              </p:cNvPr>
              <p:cNvSpPr/>
              <p:nvPr userDrawn="1"/>
            </p:nvSpPr>
            <p:spPr>
              <a:xfrm>
                <a:off x="-3304719" y="3235173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Tekstvak 110">
                <a:extLst>
                  <a:ext uri="{FF2B5EF4-FFF2-40B4-BE49-F238E27FC236}">
                    <a16:creationId xmlns:a16="http://schemas.microsoft.com/office/drawing/2014/main" id="{E7510173-882C-480F-9256-B3DB7EEC6376}"/>
                  </a:ext>
                </a:extLst>
              </p:cNvPr>
              <p:cNvSpPr txBox="1"/>
              <p:nvPr userDrawn="1"/>
            </p:nvSpPr>
            <p:spPr>
              <a:xfrm>
                <a:off x="-3069820" y="3038892"/>
                <a:ext cx="1089248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front</a:t>
                </a:r>
              </a:p>
            </p:txBody>
          </p:sp>
          <p:sp>
            <p:nvSpPr>
              <p:cNvPr id="112" name="Tekstvak 111">
                <a:extLst>
                  <a:ext uri="{FF2B5EF4-FFF2-40B4-BE49-F238E27FC236}">
                    <a16:creationId xmlns:a16="http://schemas.microsoft.com/office/drawing/2014/main" id="{9C74CEAA-8115-4554-8682-18BC64098BE5}"/>
                  </a:ext>
                </a:extLst>
              </p:cNvPr>
              <p:cNvSpPr txBox="1"/>
              <p:nvPr userDrawn="1"/>
            </p:nvSpPr>
            <p:spPr>
              <a:xfrm>
                <a:off x="-3069820" y="3295269"/>
                <a:ext cx="109851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back</a:t>
                </a:r>
              </a:p>
            </p:txBody>
          </p:sp>
          <p:sp>
            <p:nvSpPr>
              <p:cNvPr id="113" name="Vrije vorm: vorm 112">
                <a:extLst>
                  <a:ext uri="{FF2B5EF4-FFF2-40B4-BE49-F238E27FC236}">
                    <a16:creationId xmlns:a16="http://schemas.microsoft.com/office/drawing/2014/main" id="{670E375E-F7AC-44A1-8E77-C75B5058EC7F}"/>
                  </a:ext>
                </a:extLst>
              </p:cNvPr>
              <p:cNvSpPr/>
              <p:nvPr userDrawn="1"/>
            </p:nvSpPr>
            <p:spPr>
              <a:xfrm>
                <a:off x="-2051274" y="3365381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Gelijkbenige driehoek 113">
                <a:extLst>
                  <a:ext uri="{FF2B5EF4-FFF2-40B4-BE49-F238E27FC236}">
                    <a16:creationId xmlns:a16="http://schemas.microsoft.com/office/drawing/2014/main" id="{5E215477-6063-4CBE-A0DE-3F2F349F9BD2}"/>
                  </a:ext>
                </a:extLst>
              </p:cNvPr>
              <p:cNvSpPr/>
              <p:nvPr userDrawn="1"/>
            </p:nvSpPr>
            <p:spPr>
              <a:xfrm rot="5400000">
                <a:off x="-1900674" y="3332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15" name="Groep 114">
                <a:extLst>
                  <a:ext uri="{FF2B5EF4-FFF2-40B4-BE49-F238E27FC236}">
                    <a16:creationId xmlns:a16="http://schemas.microsoft.com/office/drawing/2014/main" id="{76357926-B3B2-486A-878B-FFB67F038229}"/>
                  </a:ext>
                </a:extLst>
              </p:cNvPr>
              <p:cNvGrpSpPr/>
              <p:nvPr userDrawn="1"/>
            </p:nvGrpSpPr>
            <p:grpSpPr>
              <a:xfrm>
                <a:off x="-3257052" y="3032066"/>
                <a:ext cx="182309" cy="163794"/>
                <a:chOff x="12832541" y="3162395"/>
                <a:chExt cx="219532" cy="197236"/>
              </a:xfrm>
            </p:grpSpPr>
            <p:sp>
              <p:nvSpPr>
                <p:cNvPr id="120" name="Rechthoek 119">
                  <a:extLst>
                    <a:ext uri="{FF2B5EF4-FFF2-40B4-BE49-F238E27FC236}">
                      <a16:creationId xmlns:a16="http://schemas.microsoft.com/office/drawing/2014/main" id="{A95314BD-586D-494A-AF82-F16748579BB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00DE1B08-705B-4246-AF96-7024E576764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2" name="Rechthoek 121">
                  <a:extLst>
                    <a:ext uri="{FF2B5EF4-FFF2-40B4-BE49-F238E27FC236}">
                      <a16:creationId xmlns:a16="http://schemas.microsoft.com/office/drawing/2014/main" id="{47DC35DF-32F7-4C40-921A-E2EB5300F302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16" name="Groep 115">
                <a:extLst>
                  <a:ext uri="{FF2B5EF4-FFF2-40B4-BE49-F238E27FC236}">
                    <a16:creationId xmlns:a16="http://schemas.microsoft.com/office/drawing/2014/main" id="{DEAB583F-8ABD-459F-B62D-0A856C8BC195}"/>
                  </a:ext>
                </a:extLst>
              </p:cNvPr>
              <p:cNvGrpSpPr/>
              <p:nvPr userDrawn="1"/>
            </p:nvGrpSpPr>
            <p:grpSpPr>
              <a:xfrm>
                <a:off x="-3257053" y="3276580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DA4FAD6E-DA06-404F-AF40-80AD05FA49F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8" name="Rechthoek 117">
                  <a:extLst>
                    <a:ext uri="{FF2B5EF4-FFF2-40B4-BE49-F238E27FC236}">
                      <a16:creationId xmlns:a16="http://schemas.microsoft.com/office/drawing/2014/main" id="{21688998-A72B-4849-87BD-720668D4C15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" name="Rechthoek 118">
                  <a:extLst>
                    <a:ext uri="{FF2B5EF4-FFF2-40B4-BE49-F238E27FC236}">
                      <a16:creationId xmlns:a16="http://schemas.microsoft.com/office/drawing/2014/main" id="{7F3A23E5-3DB4-42D3-8C98-6BFB4C9C8FA4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06" name="ICOON_info">
              <a:extLst>
                <a:ext uri="{FF2B5EF4-FFF2-40B4-BE49-F238E27FC236}">
                  <a16:creationId xmlns:a16="http://schemas.microsoft.com/office/drawing/2014/main" id="{9B637BC9-557A-42B5-980D-14F50A751887}"/>
                </a:ext>
              </a:extLst>
            </p:cNvPr>
            <p:cNvGrpSpPr/>
            <p:nvPr userDrawn="1"/>
          </p:nvGrpSpPr>
          <p:grpSpPr>
            <a:xfrm>
              <a:off x="-376736" y="5307660"/>
              <a:ext cx="283685" cy="283685"/>
              <a:chOff x="-510741" y="5913713"/>
              <a:chExt cx="267555" cy="267555"/>
            </a:xfrm>
          </p:grpSpPr>
          <p:sp>
            <p:nvSpPr>
              <p:cNvPr id="107" name="Ovaal 106">
                <a:extLst>
                  <a:ext uri="{FF2B5EF4-FFF2-40B4-BE49-F238E27FC236}">
                    <a16:creationId xmlns:a16="http://schemas.microsoft.com/office/drawing/2014/main" id="{7B7A4AC1-CAF7-466C-9CC5-1C0116F2FA22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Graphic 163" descr="Informatie">
                <a:extLst>
                  <a:ext uri="{FF2B5EF4-FFF2-40B4-BE49-F238E27FC236}">
                    <a16:creationId xmlns:a16="http://schemas.microsoft.com/office/drawing/2014/main" id="{96508843-D29B-4E6F-9882-E7842ED6FC7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990065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EFDC-782B-1D4A-9336-33F5D9CD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514A-3228-F947-A551-AE734351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441255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-209818"/>
            <a:ext cx="12192000" cy="6359605"/>
          </a:xfrm>
          <a:prstGeom prst="rect">
            <a:avLst/>
          </a:prstGeom>
          <a:solidFill>
            <a:srgbClr val="FF3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E87BF-A722-F943-B307-EF8568AED741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76288E4-E3BB-3B46-94FE-EC77AC6511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 rot="20925934">
            <a:off x="-208723" y="3235187"/>
            <a:ext cx="3124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1338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83B4-5A42-9544-9E44-446D6368ED8B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8951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4A625-44D7-9E45-A48B-B899DF68035F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4639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FF352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233F2-90EB-AD4C-B30F-120FB90D324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0344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F3C8-4DEF-8146-B605-699DB2A8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C93D-B61B-8C4C-834E-DE9CB178C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B8360-3ABD-9743-B77C-35458E63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0128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310137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9C28-4CC0-ED4D-BB6F-03E3FE24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515238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9601C-728A-7F4C-98D4-75E7B320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59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5E873-07B8-F448-9AF3-E9FDC786D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596" y="2505075"/>
            <a:ext cx="5157787" cy="30368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E1E5B10F-53EA-C14B-894D-D62B9BBE925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42000" y="346075"/>
            <a:ext cx="5934075" cy="51958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9078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515A-94E6-0642-84EF-F61C8BAB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97249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98340-0F06-F043-8F91-EE57BC73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DC289-7E68-8A4F-8B12-F3259582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85563"/>
            <a:ext cx="11258084" cy="38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2D4948D-E5F5-2247-8729-36FD3BB0B40B}"/>
              </a:ext>
            </a:extLst>
          </p:cNvPr>
          <p:cNvSpPr txBox="1">
            <a:spLocks/>
          </p:cNvSpPr>
          <p:nvPr userDrawn="1"/>
        </p:nvSpPr>
        <p:spPr>
          <a:xfrm>
            <a:off x="268446" y="6305078"/>
            <a:ext cx="777480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FF3521"/>
                </a:solidFill>
              </a:rPr>
              <a:t>Maak</a:t>
            </a:r>
            <a:r>
              <a:rPr lang="en-US" sz="1800" dirty="0">
                <a:solidFill>
                  <a:srgbClr val="FF3521"/>
                </a:solidFill>
              </a:rPr>
              <a:t> </a:t>
            </a:r>
            <a:r>
              <a:rPr lang="en-US" sz="1800" dirty="0" err="1">
                <a:solidFill>
                  <a:srgbClr val="FF3521"/>
                </a:solidFill>
              </a:rPr>
              <a:t>werk</a:t>
            </a:r>
            <a:r>
              <a:rPr lang="en-US" sz="1800" dirty="0">
                <a:solidFill>
                  <a:srgbClr val="FF3521"/>
                </a:solidFill>
              </a:rPr>
              <a:t> van je </a:t>
            </a:r>
            <a:r>
              <a:rPr lang="en-US" sz="1800" dirty="0" err="1">
                <a:solidFill>
                  <a:srgbClr val="FF3521"/>
                </a:solidFill>
              </a:rPr>
              <a:t>toekomst</a:t>
            </a:r>
            <a:endParaRPr lang="en-US" sz="1800" dirty="0">
              <a:solidFill>
                <a:srgbClr val="FF352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191E2F-2E40-DB45-8DB4-37A9A595519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10952921" y="6288108"/>
            <a:ext cx="1125616" cy="47857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23BA-AAC2-B34A-B197-D2DA447F5A16}"/>
              </a:ext>
            </a:extLst>
          </p:cNvPr>
          <p:cNvCxnSpPr>
            <a:cxnSpLocks/>
          </p:cNvCxnSpPr>
          <p:nvPr userDrawn="1"/>
        </p:nvCxnSpPr>
        <p:spPr>
          <a:xfrm>
            <a:off x="0" y="6152468"/>
            <a:ext cx="12192000" cy="0"/>
          </a:xfrm>
          <a:prstGeom prst="line">
            <a:avLst/>
          </a:prstGeom>
          <a:ln>
            <a:solidFill>
              <a:srgbClr val="FF352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942F9C-1529-4C46-9E8B-BCF10AEECBC3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3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60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5" r:id="rId13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Afbeelding 31">
            <a:extLst>
              <a:ext uri="{FF2B5EF4-FFF2-40B4-BE49-F238E27FC236}">
                <a16:creationId xmlns:a16="http://schemas.microsoft.com/office/drawing/2014/main" id="{FDF2F79B-D54E-4CB9-BFC8-606ED103B1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32" y="0"/>
            <a:ext cx="12192000" cy="6858000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9B37A3-82F2-45D5-868F-F00F93F6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792000"/>
            <a:ext cx="10608000" cy="4165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Place title here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1B9A90-182E-49A3-8BF5-04F32288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00" y="1650648"/>
            <a:ext cx="10608000" cy="40987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Default text</a:t>
            </a:r>
          </a:p>
          <a:p>
            <a:pPr lvl="4"/>
            <a:r>
              <a:rPr lang="en-GB" noProof="0" dirty="0"/>
              <a:t>Header #1</a:t>
            </a:r>
          </a:p>
          <a:p>
            <a:pPr lvl="5"/>
            <a:r>
              <a:rPr lang="en-GB" noProof="0" dirty="0"/>
              <a:t>Header #2</a:t>
            </a:r>
          </a:p>
          <a:p>
            <a:pPr lvl="6"/>
            <a:r>
              <a:rPr lang="en-GB" noProof="0" dirty="0"/>
              <a:t>Numeric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C0954C-56F0-4481-AEFC-476FD5516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4032" y="6330695"/>
            <a:ext cx="4114800" cy="1270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F5C00587-4368-4D98-88C9-D75DCD2961D4}" type="datetime2">
              <a:rPr lang="en-GB" noProof="0" smtClean="0"/>
              <a:t>Thursday, 25 May 2023</a:t>
            </a:fld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3B2B64-2362-45C8-9E78-5ECAAAF34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4032" y="6176083"/>
            <a:ext cx="4114800" cy="1164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Footer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49FE6F-67CB-4243-BE03-A9A3C400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5999" y="6176083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15" name="GRID" hidden="1">
            <a:extLst>
              <a:ext uri="{FF2B5EF4-FFF2-40B4-BE49-F238E27FC236}">
                <a16:creationId xmlns:a16="http://schemas.microsoft.com/office/drawing/2014/main" id="{4129D105-9E64-446B-9706-45C80CEFF79A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  <a:solidFill>
            <a:schemeClr val="tx1">
              <a:alpha val="30000"/>
            </a:schemeClr>
          </a:solidFill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7D9988B5-FF41-44BF-9EBA-8ED0383D0B4A}"/>
                </a:ext>
              </a:extLst>
            </p:cNvPr>
            <p:cNvSpPr/>
            <p:nvPr userDrawn="1"/>
          </p:nvSpPr>
          <p:spPr>
            <a:xfrm>
              <a:off x="0" y="0"/>
              <a:ext cx="121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23B51F0-7066-4BAC-B391-CBE4243866E1}"/>
                </a:ext>
              </a:extLst>
            </p:cNvPr>
            <p:cNvSpPr/>
            <p:nvPr userDrawn="1"/>
          </p:nvSpPr>
          <p:spPr>
            <a:xfrm>
              <a:off x="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59F3FC6-346A-4720-8A58-EF51F3E955F9}"/>
                </a:ext>
              </a:extLst>
            </p:cNvPr>
            <p:cNvSpPr/>
            <p:nvPr userDrawn="1"/>
          </p:nvSpPr>
          <p:spPr>
            <a:xfrm>
              <a:off x="0" y="1218648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3D4E2D73-574C-4613-A3A4-5612A2E130A4}"/>
                </a:ext>
              </a:extLst>
            </p:cNvPr>
            <p:cNvSpPr/>
            <p:nvPr userDrawn="1"/>
          </p:nvSpPr>
          <p:spPr>
            <a:xfrm>
              <a:off x="0" y="6462000"/>
              <a:ext cx="12192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E118E804-CD4F-495F-B6B8-AB34617C0B7D}"/>
                </a:ext>
              </a:extLst>
            </p:cNvPr>
            <p:cNvSpPr/>
            <p:nvPr userDrawn="1"/>
          </p:nvSpPr>
          <p:spPr>
            <a:xfrm>
              <a:off x="1140000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D6C9D970-60FE-4B38-ADC1-AAA785A7A505}"/>
                </a:ext>
              </a:extLst>
            </p:cNvPr>
            <p:cNvSpPr/>
            <p:nvPr userDrawn="1"/>
          </p:nvSpPr>
          <p:spPr>
            <a:xfrm>
              <a:off x="-12032" y="5749435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AC096A19-B2E4-4BDA-84F4-84D9899A334C}"/>
                </a:ext>
              </a:extLst>
            </p:cNvPr>
            <p:cNvSpPr/>
            <p:nvPr userDrawn="1"/>
          </p:nvSpPr>
          <p:spPr>
            <a:xfrm>
              <a:off x="11796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C48812F4-9FB4-4BC7-A4BF-EF2194DA02F8}"/>
                </a:ext>
              </a:extLst>
            </p:cNvPr>
            <p:cNvSpPr/>
            <p:nvPr userDrawn="1"/>
          </p:nvSpPr>
          <p:spPr>
            <a:xfrm>
              <a:off x="0" y="0"/>
              <a:ext cx="12192000" cy="396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B97D865D-4874-4468-8ACF-45815EB73176}"/>
                </a:ext>
              </a:extLst>
            </p:cNvPr>
            <p:cNvSpPr/>
            <p:nvPr userDrawn="1"/>
          </p:nvSpPr>
          <p:spPr>
            <a:xfrm>
              <a:off x="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88A106C3-3B5C-4817-A9B9-E1AA65368768}"/>
              </a:ext>
            </a:extLst>
          </p:cNvPr>
          <p:cNvSpPr txBox="1"/>
          <p:nvPr userDrawn="1"/>
        </p:nvSpPr>
        <p:spPr>
          <a:xfrm>
            <a:off x="-12032" y="-510127"/>
            <a:ext cx="2129051" cy="1501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b="0" cap="all" baseline="0" noProof="0" dirty="0">
                <a:latin typeface="+mn-lt"/>
              </a:rPr>
              <a:t>Slide layout</a:t>
            </a:r>
          </a:p>
        </p:txBody>
      </p:sp>
      <p:grpSp>
        <p:nvGrpSpPr>
          <p:cNvPr id="30" name="Groep 29">
            <a:extLst>
              <a:ext uri="{FF2B5EF4-FFF2-40B4-BE49-F238E27FC236}">
                <a16:creationId xmlns:a16="http://schemas.microsoft.com/office/drawing/2014/main" id="{8E2D1FDE-8915-4DCD-AD86-BEC2AFFD56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60556" y="6258695"/>
            <a:ext cx="683444" cy="144000"/>
            <a:chOff x="4148137" y="3019425"/>
            <a:chExt cx="3898201" cy="821340"/>
          </a:xfrm>
        </p:grpSpPr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E444159B-537F-4874-8D9C-7B0D93BEC489}"/>
                </a:ext>
              </a:extLst>
            </p:cNvPr>
            <p:cNvSpPr/>
            <p:nvPr/>
          </p:nvSpPr>
          <p:spPr>
            <a:xfrm>
              <a:off x="6513575" y="3373088"/>
              <a:ext cx="645890" cy="439673"/>
            </a:xfrm>
            <a:custGeom>
              <a:avLst/>
              <a:gdLst>
                <a:gd name="connsiteX0" fmla="*/ 576834 w 645890"/>
                <a:gd name="connsiteY0" fmla="*/ 208693 h 439673"/>
                <a:gd name="connsiteX1" fmla="*/ 570071 w 645890"/>
                <a:gd name="connsiteY1" fmla="*/ 222218 h 439673"/>
                <a:gd name="connsiteX2" fmla="*/ 496157 w 645890"/>
                <a:gd name="connsiteY2" fmla="*/ 329470 h 439673"/>
                <a:gd name="connsiteX3" fmla="*/ 496157 w 645890"/>
                <a:gd name="connsiteY3" fmla="*/ 329470 h 439673"/>
                <a:gd name="connsiteX4" fmla="*/ 380047 w 645890"/>
                <a:gd name="connsiteY4" fmla="*/ 356806 h 439673"/>
                <a:gd name="connsiteX5" fmla="*/ 300704 w 645890"/>
                <a:gd name="connsiteY5" fmla="*/ 340328 h 439673"/>
                <a:gd name="connsiteX6" fmla="*/ 298609 w 645890"/>
                <a:gd name="connsiteY6" fmla="*/ 272320 h 439673"/>
                <a:gd name="connsiteX7" fmla="*/ 300323 w 645890"/>
                <a:gd name="connsiteY7" fmla="*/ 263366 h 439673"/>
                <a:gd name="connsiteX8" fmla="*/ 334137 w 645890"/>
                <a:gd name="connsiteY8" fmla="*/ 87725 h 439673"/>
                <a:gd name="connsiteX9" fmla="*/ 395573 w 645890"/>
                <a:gd name="connsiteY9" fmla="*/ 87725 h 439673"/>
                <a:gd name="connsiteX10" fmla="*/ 472916 w 645890"/>
                <a:gd name="connsiteY10" fmla="*/ 167068 h 439673"/>
                <a:gd name="connsiteX11" fmla="*/ 471583 w 645890"/>
                <a:gd name="connsiteY11" fmla="*/ 181832 h 439673"/>
                <a:gd name="connsiteX12" fmla="*/ 542735 w 645890"/>
                <a:gd name="connsiteY12" fmla="*/ 181832 h 439673"/>
                <a:gd name="connsiteX13" fmla="*/ 577596 w 645890"/>
                <a:gd name="connsiteY13" fmla="*/ 0 h 439673"/>
                <a:gd name="connsiteX14" fmla="*/ 561118 w 645890"/>
                <a:gd name="connsiteY14" fmla="*/ 0 h 439673"/>
                <a:gd name="connsiteX15" fmla="*/ 177451 w 645890"/>
                <a:gd name="connsiteY15" fmla="*/ 0 h 439673"/>
                <a:gd name="connsiteX16" fmla="*/ 129159 w 645890"/>
                <a:gd name="connsiteY16" fmla="*/ 251650 h 439673"/>
                <a:gd name="connsiteX17" fmla="*/ 29051 w 645890"/>
                <a:gd name="connsiteY17" fmla="*/ 371380 h 439673"/>
                <a:gd name="connsiteX18" fmla="*/ 14669 w 645890"/>
                <a:gd name="connsiteY18" fmla="*/ 372618 h 439673"/>
                <a:gd name="connsiteX19" fmla="*/ 0 w 645890"/>
                <a:gd name="connsiteY19" fmla="*/ 439674 h 439673"/>
                <a:gd name="connsiteX20" fmla="*/ 563975 w 645890"/>
                <a:gd name="connsiteY20" fmla="*/ 439674 h 439673"/>
                <a:gd name="connsiteX21" fmla="*/ 569214 w 645890"/>
                <a:gd name="connsiteY21" fmla="*/ 427672 h 439673"/>
                <a:gd name="connsiteX22" fmla="*/ 640366 w 645890"/>
                <a:gd name="connsiteY22" fmla="*/ 237935 h 439673"/>
                <a:gd name="connsiteX23" fmla="*/ 645890 w 645890"/>
                <a:gd name="connsiteY23" fmla="*/ 222218 h 439673"/>
                <a:gd name="connsiteX24" fmla="*/ 576834 w 645890"/>
                <a:gd name="connsiteY24" fmla="*/ 208693 h 43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5890" h="439673">
                  <a:moveTo>
                    <a:pt x="576834" y="208693"/>
                  </a:moveTo>
                  <a:lnTo>
                    <a:pt x="570071" y="222218"/>
                  </a:lnTo>
                  <a:cubicBezTo>
                    <a:pt x="545497" y="271367"/>
                    <a:pt x="521303" y="306514"/>
                    <a:pt x="496157" y="329470"/>
                  </a:cubicBezTo>
                  <a:lnTo>
                    <a:pt x="496157" y="329470"/>
                  </a:lnTo>
                  <a:cubicBezTo>
                    <a:pt x="482441" y="341947"/>
                    <a:pt x="451295" y="356806"/>
                    <a:pt x="380047" y="356806"/>
                  </a:cubicBezTo>
                  <a:cubicBezTo>
                    <a:pt x="333185" y="356806"/>
                    <a:pt x="310229" y="352044"/>
                    <a:pt x="300704" y="340328"/>
                  </a:cubicBezTo>
                  <a:cubicBezTo>
                    <a:pt x="292418" y="330041"/>
                    <a:pt x="291751" y="311277"/>
                    <a:pt x="298609" y="272320"/>
                  </a:cubicBezTo>
                  <a:cubicBezTo>
                    <a:pt x="299085" y="269462"/>
                    <a:pt x="299656" y="266414"/>
                    <a:pt x="300323" y="263366"/>
                  </a:cubicBezTo>
                  <a:cubicBezTo>
                    <a:pt x="300323" y="263366"/>
                    <a:pt x="325279" y="133445"/>
                    <a:pt x="334137" y="87725"/>
                  </a:cubicBezTo>
                  <a:cubicBezTo>
                    <a:pt x="354235" y="87725"/>
                    <a:pt x="395573" y="87725"/>
                    <a:pt x="395573" y="87725"/>
                  </a:cubicBezTo>
                  <a:cubicBezTo>
                    <a:pt x="479870" y="87725"/>
                    <a:pt x="479870" y="87725"/>
                    <a:pt x="472916" y="167068"/>
                  </a:cubicBezTo>
                  <a:lnTo>
                    <a:pt x="471583" y="181832"/>
                  </a:lnTo>
                  <a:lnTo>
                    <a:pt x="542735" y="181832"/>
                  </a:lnTo>
                  <a:lnTo>
                    <a:pt x="577596" y="0"/>
                  </a:lnTo>
                  <a:lnTo>
                    <a:pt x="561118" y="0"/>
                  </a:lnTo>
                  <a:lnTo>
                    <a:pt x="177451" y="0"/>
                  </a:lnTo>
                  <a:lnTo>
                    <a:pt x="129159" y="251650"/>
                  </a:lnTo>
                  <a:cubicBezTo>
                    <a:pt x="107156" y="365093"/>
                    <a:pt x="102584" y="365379"/>
                    <a:pt x="29051" y="371380"/>
                  </a:cubicBezTo>
                  <a:lnTo>
                    <a:pt x="14669" y="372618"/>
                  </a:lnTo>
                  <a:lnTo>
                    <a:pt x="0" y="439674"/>
                  </a:lnTo>
                  <a:lnTo>
                    <a:pt x="563975" y="439674"/>
                  </a:lnTo>
                  <a:lnTo>
                    <a:pt x="569214" y="427672"/>
                  </a:lnTo>
                  <a:cubicBezTo>
                    <a:pt x="589883" y="381191"/>
                    <a:pt x="635222" y="252413"/>
                    <a:pt x="640366" y="237935"/>
                  </a:cubicBezTo>
                  <a:lnTo>
                    <a:pt x="645890" y="222218"/>
                  </a:lnTo>
                  <a:lnTo>
                    <a:pt x="576834" y="20869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DE1BE693-F929-4944-BEF9-5D6B20D57478}"/>
                </a:ext>
              </a:extLst>
            </p:cNvPr>
            <p:cNvSpPr/>
            <p:nvPr/>
          </p:nvSpPr>
          <p:spPr>
            <a:xfrm>
              <a:off x="4148137" y="3019425"/>
              <a:ext cx="775906" cy="794385"/>
            </a:xfrm>
            <a:custGeom>
              <a:avLst/>
              <a:gdLst>
                <a:gd name="connsiteX0" fmla="*/ 449675 w 775906"/>
                <a:gd name="connsiteY0" fmla="*/ 0 h 794385"/>
                <a:gd name="connsiteX1" fmla="*/ 138779 w 775906"/>
                <a:gd name="connsiteY1" fmla="*/ 125825 h 794385"/>
                <a:gd name="connsiteX2" fmla="*/ 0 w 775906"/>
                <a:gd name="connsiteY2" fmla="*/ 462820 h 794385"/>
                <a:gd name="connsiteX3" fmla="*/ 328517 w 775906"/>
                <a:gd name="connsiteY3" fmla="*/ 794385 h 794385"/>
                <a:gd name="connsiteX4" fmla="*/ 638080 w 775906"/>
                <a:gd name="connsiteY4" fmla="*/ 668369 h 794385"/>
                <a:gd name="connsiteX5" fmla="*/ 775907 w 775906"/>
                <a:gd name="connsiteY5" fmla="*/ 336137 h 794385"/>
                <a:gd name="connsiteX6" fmla="*/ 449675 w 775906"/>
                <a:gd name="connsiteY6" fmla="*/ 0 h 794385"/>
                <a:gd name="connsiteX7" fmla="*/ 304991 w 775906"/>
                <a:gd name="connsiteY7" fmla="*/ 157353 h 794385"/>
                <a:gd name="connsiteX8" fmla="*/ 429387 w 775906"/>
                <a:gd name="connsiteY8" fmla="*/ 101441 h 794385"/>
                <a:gd name="connsiteX9" fmla="*/ 586169 w 775906"/>
                <a:gd name="connsiteY9" fmla="*/ 328136 h 794385"/>
                <a:gd name="connsiteX10" fmla="*/ 472916 w 775906"/>
                <a:gd name="connsiteY10" fmla="*/ 637413 h 794385"/>
                <a:gd name="connsiteX11" fmla="*/ 347663 w 775906"/>
                <a:gd name="connsiteY11" fmla="*/ 692944 h 794385"/>
                <a:gd name="connsiteX12" fmla="*/ 189738 w 775906"/>
                <a:gd name="connsiteY12" fmla="*/ 471488 h 794385"/>
                <a:gd name="connsiteX13" fmla="*/ 304991 w 775906"/>
                <a:gd name="connsiteY13" fmla="*/ 157353 h 79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906" h="794385">
                  <a:moveTo>
                    <a:pt x="449675" y="0"/>
                  </a:moveTo>
                  <a:cubicBezTo>
                    <a:pt x="331661" y="0"/>
                    <a:pt x="221266" y="44672"/>
                    <a:pt x="138779" y="125825"/>
                  </a:cubicBezTo>
                  <a:cubicBezTo>
                    <a:pt x="50578" y="212693"/>
                    <a:pt x="0" y="335566"/>
                    <a:pt x="0" y="462820"/>
                  </a:cubicBezTo>
                  <a:cubicBezTo>
                    <a:pt x="0" y="664274"/>
                    <a:pt x="128969" y="794385"/>
                    <a:pt x="328517" y="794385"/>
                  </a:cubicBezTo>
                  <a:cubicBezTo>
                    <a:pt x="445580" y="794385"/>
                    <a:pt x="555498" y="749618"/>
                    <a:pt x="638080" y="668369"/>
                  </a:cubicBezTo>
                  <a:cubicBezTo>
                    <a:pt x="725710" y="582073"/>
                    <a:pt x="775907" y="461010"/>
                    <a:pt x="775907" y="336137"/>
                  </a:cubicBezTo>
                  <a:cubicBezTo>
                    <a:pt x="775907" y="138208"/>
                    <a:pt x="641795" y="0"/>
                    <a:pt x="449675" y="0"/>
                  </a:cubicBezTo>
                  <a:close/>
                  <a:moveTo>
                    <a:pt x="304991" y="157353"/>
                  </a:moveTo>
                  <a:cubicBezTo>
                    <a:pt x="342614" y="120301"/>
                    <a:pt x="384524" y="101441"/>
                    <a:pt x="429387" y="101441"/>
                  </a:cubicBezTo>
                  <a:cubicBezTo>
                    <a:pt x="534829" y="101441"/>
                    <a:pt x="586169" y="175546"/>
                    <a:pt x="586169" y="328136"/>
                  </a:cubicBezTo>
                  <a:cubicBezTo>
                    <a:pt x="586169" y="448247"/>
                    <a:pt x="541687" y="569690"/>
                    <a:pt x="472916" y="637413"/>
                  </a:cubicBezTo>
                  <a:cubicBezTo>
                    <a:pt x="435483" y="674275"/>
                    <a:pt x="393383" y="692944"/>
                    <a:pt x="347663" y="692944"/>
                  </a:cubicBezTo>
                  <a:cubicBezTo>
                    <a:pt x="247364" y="692944"/>
                    <a:pt x="189738" y="612267"/>
                    <a:pt x="189738" y="471488"/>
                  </a:cubicBezTo>
                  <a:cubicBezTo>
                    <a:pt x="189738" y="349663"/>
                    <a:pt x="234982" y="226314"/>
                    <a:pt x="304991" y="15735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81D27DE4-7C79-491A-BDF0-B9737E2DB68D}"/>
                </a:ext>
              </a:extLst>
            </p:cNvPr>
            <p:cNvSpPr/>
            <p:nvPr/>
          </p:nvSpPr>
          <p:spPr>
            <a:xfrm>
              <a:off x="5871495" y="3023806"/>
              <a:ext cx="1355026" cy="788860"/>
            </a:xfrm>
            <a:custGeom>
              <a:avLst/>
              <a:gdLst>
                <a:gd name="connsiteX0" fmla="*/ 1352455 w 1355026"/>
                <a:gd name="connsiteY0" fmla="*/ 16002 h 788860"/>
                <a:gd name="connsiteX1" fmla="*/ 1355027 w 1355026"/>
                <a:gd name="connsiteY1" fmla="*/ 0 h 788860"/>
                <a:gd name="connsiteX2" fmla="*/ 1339025 w 1355026"/>
                <a:gd name="connsiteY2" fmla="*/ 0 h 788860"/>
                <a:gd name="connsiteX3" fmla="*/ 1310354 w 1355026"/>
                <a:gd name="connsiteY3" fmla="*/ 0 h 788860"/>
                <a:gd name="connsiteX4" fmla="*/ 1303973 w 1355026"/>
                <a:gd name="connsiteY4" fmla="*/ 6096 h 788860"/>
                <a:gd name="connsiteX5" fmla="*/ 1259491 w 1355026"/>
                <a:gd name="connsiteY5" fmla="*/ 28004 h 788860"/>
                <a:gd name="connsiteX6" fmla="*/ 152210 w 1355026"/>
                <a:gd name="connsiteY6" fmla="*/ 28004 h 788860"/>
                <a:gd name="connsiteX7" fmla="*/ 112014 w 1355026"/>
                <a:gd name="connsiteY7" fmla="*/ 7715 h 788860"/>
                <a:gd name="connsiteX8" fmla="*/ 108585 w 1355026"/>
                <a:gd name="connsiteY8" fmla="*/ 0 h 788860"/>
                <a:gd name="connsiteX9" fmla="*/ 63341 w 1355026"/>
                <a:gd name="connsiteY9" fmla="*/ 0 h 788860"/>
                <a:gd name="connsiteX10" fmla="*/ 29051 w 1355026"/>
                <a:gd name="connsiteY10" fmla="*/ 134588 h 788860"/>
                <a:gd name="connsiteX11" fmla="*/ 0 w 1355026"/>
                <a:gd name="connsiteY11" fmla="*/ 246602 h 788860"/>
                <a:gd name="connsiteX12" fmla="*/ 17621 w 1355026"/>
                <a:gd name="connsiteY12" fmla="*/ 246507 h 788860"/>
                <a:gd name="connsiteX13" fmla="*/ 70390 w 1355026"/>
                <a:gd name="connsiteY13" fmla="*/ 246507 h 788860"/>
                <a:gd name="connsiteX14" fmla="*/ 75724 w 1355026"/>
                <a:gd name="connsiteY14" fmla="*/ 234410 h 788860"/>
                <a:gd name="connsiteX15" fmla="*/ 118396 w 1355026"/>
                <a:gd name="connsiteY15" fmla="*/ 158115 h 788860"/>
                <a:gd name="connsiteX16" fmla="*/ 124968 w 1355026"/>
                <a:gd name="connsiteY16" fmla="*/ 148685 h 788860"/>
                <a:gd name="connsiteX17" fmla="*/ 264986 w 1355026"/>
                <a:gd name="connsiteY17" fmla="*/ 144018 h 788860"/>
                <a:gd name="connsiteX18" fmla="*/ 181451 w 1355026"/>
                <a:gd name="connsiteY18" fmla="*/ 601123 h 788860"/>
                <a:gd name="connsiteX19" fmla="*/ 71533 w 1355026"/>
                <a:gd name="connsiteY19" fmla="*/ 720757 h 788860"/>
                <a:gd name="connsiteX20" fmla="*/ 56483 w 1355026"/>
                <a:gd name="connsiteY20" fmla="*/ 721805 h 788860"/>
                <a:gd name="connsiteX21" fmla="*/ 43815 w 1355026"/>
                <a:gd name="connsiteY21" fmla="*/ 788861 h 788860"/>
                <a:gd name="connsiteX22" fmla="*/ 432626 w 1355026"/>
                <a:gd name="connsiteY22" fmla="*/ 788861 h 788860"/>
                <a:gd name="connsiteX23" fmla="*/ 445199 w 1355026"/>
                <a:gd name="connsiteY23" fmla="*/ 721709 h 788860"/>
                <a:gd name="connsiteX24" fmla="*/ 430054 w 1355026"/>
                <a:gd name="connsiteY24" fmla="*/ 720662 h 788860"/>
                <a:gd name="connsiteX25" fmla="*/ 348996 w 1355026"/>
                <a:gd name="connsiteY25" fmla="*/ 632460 h 788860"/>
                <a:gd name="connsiteX26" fmla="*/ 354902 w 1355026"/>
                <a:gd name="connsiteY26" fmla="*/ 601504 h 788860"/>
                <a:gd name="connsiteX27" fmla="*/ 447104 w 1355026"/>
                <a:gd name="connsiteY27" fmla="*/ 138017 h 788860"/>
                <a:gd name="connsiteX28" fmla="*/ 1220724 w 1355026"/>
                <a:gd name="connsiteY28" fmla="*/ 138017 h 788860"/>
                <a:gd name="connsiteX29" fmla="*/ 1228630 w 1355026"/>
                <a:gd name="connsiteY29" fmla="*/ 140589 h 788860"/>
                <a:gd name="connsiteX30" fmla="*/ 1250347 w 1355026"/>
                <a:gd name="connsiteY30" fmla="*/ 232220 h 788860"/>
                <a:gd name="connsiteX31" fmla="*/ 1249585 w 1355026"/>
                <a:gd name="connsiteY31" fmla="*/ 247650 h 788860"/>
                <a:gd name="connsiteX32" fmla="*/ 1321403 w 1355026"/>
                <a:gd name="connsiteY32" fmla="*/ 241649 h 788860"/>
                <a:gd name="connsiteX33" fmla="*/ 1327880 w 1355026"/>
                <a:gd name="connsiteY33" fmla="*/ 192977 h 788860"/>
                <a:gd name="connsiteX34" fmla="*/ 1352455 w 1355026"/>
                <a:gd name="connsiteY34" fmla="*/ 16002 h 788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355026" h="788860">
                  <a:moveTo>
                    <a:pt x="1352455" y="16002"/>
                  </a:moveTo>
                  <a:lnTo>
                    <a:pt x="1355027" y="0"/>
                  </a:lnTo>
                  <a:lnTo>
                    <a:pt x="1339025" y="0"/>
                  </a:lnTo>
                  <a:lnTo>
                    <a:pt x="1310354" y="0"/>
                  </a:lnTo>
                  <a:lnTo>
                    <a:pt x="1303973" y="6096"/>
                  </a:lnTo>
                  <a:cubicBezTo>
                    <a:pt x="1283208" y="25908"/>
                    <a:pt x="1281018" y="28004"/>
                    <a:pt x="1259491" y="28004"/>
                  </a:cubicBezTo>
                  <a:lnTo>
                    <a:pt x="152210" y="28004"/>
                  </a:lnTo>
                  <a:cubicBezTo>
                    <a:pt x="124682" y="28004"/>
                    <a:pt x="120206" y="26765"/>
                    <a:pt x="112014" y="7715"/>
                  </a:cubicBezTo>
                  <a:lnTo>
                    <a:pt x="108585" y="0"/>
                  </a:lnTo>
                  <a:lnTo>
                    <a:pt x="63341" y="0"/>
                  </a:lnTo>
                  <a:lnTo>
                    <a:pt x="29051" y="134588"/>
                  </a:lnTo>
                  <a:lnTo>
                    <a:pt x="0" y="246602"/>
                  </a:lnTo>
                  <a:lnTo>
                    <a:pt x="17621" y="246507"/>
                  </a:lnTo>
                  <a:lnTo>
                    <a:pt x="70390" y="246507"/>
                  </a:lnTo>
                  <a:lnTo>
                    <a:pt x="75724" y="234410"/>
                  </a:lnTo>
                  <a:cubicBezTo>
                    <a:pt x="94679" y="191453"/>
                    <a:pt x="107252" y="173736"/>
                    <a:pt x="118396" y="158115"/>
                  </a:cubicBezTo>
                  <a:cubicBezTo>
                    <a:pt x="118396" y="158115"/>
                    <a:pt x="122492" y="152210"/>
                    <a:pt x="124968" y="148685"/>
                  </a:cubicBezTo>
                  <a:cubicBezTo>
                    <a:pt x="139351" y="141923"/>
                    <a:pt x="205073" y="140970"/>
                    <a:pt x="264986" y="144018"/>
                  </a:cubicBezTo>
                  <a:cubicBezTo>
                    <a:pt x="259652" y="173069"/>
                    <a:pt x="181451" y="601123"/>
                    <a:pt x="181451" y="601123"/>
                  </a:cubicBezTo>
                  <a:cubicBezTo>
                    <a:pt x="159353" y="714470"/>
                    <a:pt x="156115" y="714756"/>
                    <a:pt x="71533" y="720757"/>
                  </a:cubicBezTo>
                  <a:lnTo>
                    <a:pt x="56483" y="721805"/>
                  </a:lnTo>
                  <a:lnTo>
                    <a:pt x="43815" y="788861"/>
                  </a:lnTo>
                  <a:lnTo>
                    <a:pt x="432626" y="788861"/>
                  </a:lnTo>
                  <a:lnTo>
                    <a:pt x="445199" y="721709"/>
                  </a:lnTo>
                  <a:lnTo>
                    <a:pt x="430054" y="720662"/>
                  </a:lnTo>
                  <a:cubicBezTo>
                    <a:pt x="346043" y="715232"/>
                    <a:pt x="334518" y="714375"/>
                    <a:pt x="348996" y="632460"/>
                  </a:cubicBezTo>
                  <a:cubicBezTo>
                    <a:pt x="350615" y="623221"/>
                    <a:pt x="352711" y="612934"/>
                    <a:pt x="354902" y="601504"/>
                  </a:cubicBezTo>
                  <a:cubicBezTo>
                    <a:pt x="354902" y="601504"/>
                    <a:pt x="441198" y="167640"/>
                    <a:pt x="447104" y="138017"/>
                  </a:cubicBezTo>
                  <a:cubicBezTo>
                    <a:pt x="477393" y="138017"/>
                    <a:pt x="1216152" y="138017"/>
                    <a:pt x="1220724" y="138017"/>
                  </a:cubicBezTo>
                  <a:cubicBezTo>
                    <a:pt x="1223772" y="139065"/>
                    <a:pt x="1228630" y="140589"/>
                    <a:pt x="1228630" y="140589"/>
                  </a:cubicBezTo>
                  <a:cubicBezTo>
                    <a:pt x="1244441" y="145161"/>
                    <a:pt x="1254919" y="148209"/>
                    <a:pt x="1250347" y="232220"/>
                  </a:cubicBezTo>
                  <a:lnTo>
                    <a:pt x="1249585" y="247650"/>
                  </a:lnTo>
                  <a:lnTo>
                    <a:pt x="1321403" y="241649"/>
                  </a:lnTo>
                  <a:lnTo>
                    <a:pt x="1327880" y="192977"/>
                  </a:lnTo>
                  <a:cubicBezTo>
                    <a:pt x="1336548" y="125635"/>
                    <a:pt x="1345787" y="56102"/>
                    <a:pt x="1352455" y="160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F42B59A0-91FB-4B9E-9FB6-C0F42652B743}"/>
                </a:ext>
              </a:extLst>
            </p:cNvPr>
            <p:cNvSpPr/>
            <p:nvPr/>
          </p:nvSpPr>
          <p:spPr>
            <a:xfrm>
              <a:off x="7321581" y="3041427"/>
              <a:ext cx="724757" cy="794480"/>
            </a:xfrm>
            <a:custGeom>
              <a:avLst/>
              <a:gdLst>
                <a:gd name="connsiteX0" fmla="*/ 657225 w 724757"/>
                <a:gd name="connsiteY0" fmla="*/ 546545 h 794480"/>
                <a:gd name="connsiteX1" fmla="*/ 604075 w 724757"/>
                <a:gd name="connsiteY1" fmla="*/ 528828 h 794480"/>
                <a:gd name="connsiteX2" fmla="*/ 595884 w 724757"/>
                <a:gd name="connsiteY2" fmla="*/ 541782 h 794480"/>
                <a:gd name="connsiteX3" fmla="*/ 368998 w 724757"/>
                <a:gd name="connsiteY3" fmla="*/ 711708 h 794480"/>
                <a:gd name="connsiteX4" fmla="*/ 192024 w 724757"/>
                <a:gd name="connsiteY4" fmla="*/ 448342 h 794480"/>
                <a:gd name="connsiteX5" fmla="*/ 301657 w 724757"/>
                <a:gd name="connsiteY5" fmla="*/ 162020 h 794480"/>
                <a:gd name="connsiteX6" fmla="*/ 489966 w 724757"/>
                <a:gd name="connsiteY6" fmla="*/ 82868 h 794480"/>
                <a:gd name="connsiteX7" fmla="*/ 639985 w 724757"/>
                <a:gd name="connsiteY7" fmla="*/ 235268 h 794480"/>
                <a:gd name="connsiteX8" fmla="*/ 640937 w 724757"/>
                <a:gd name="connsiteY8" fmla="*/ 248317 h 794480"/>
                <a:gd name="connsiteX9" fmla="*/ 711803 w 724757"/>
                <a:gd name="connsiteY9" fmla="*/ 244316 h 794480"/>
                <a:gd name="connsiteX10" fmla="*/ 713041 w 724757"/>
                <a:gd name="connsiteY10" fmla="*/ 227552 h 794480"/>
                <a:gd name="connsiteX11" fmla="*/ 724376 w 724757"/>
                <a:gd name="connsiteY11" fmla="*/ 45339 h 794480"/>
                <a:gd name="connsiteX12" fmla="*/ 724757 w 724757"/>
                <a:gd name="connsiteY12" fmla="*/ 34957 h 794480"/>
                <a:gd name="connsiteX13" fmla="*/ 715232 w 724757"/>
                <a:gd name="connsiteY13" fmla="*/ 32099 h 794480"/>
                <a:gd name="connsiteX14" fmla="*/ 511302 w 724757"/>
                <a:gd name="connsiteY14" fmla="*/ 0 h 794480"/>
                <a:gd name="connsiteX15" fmla="*/ 132112 w 724757"/>
                <a:gd name="connsiteY15" fmla="*/ 147161 h 794480"/>
                <a:gd name="connsiteX16" fmla="*/ 0 w 724757"/>
                <a:gd name="connsiteY16" fmla="*/ 467297 h 794480"/>
                <a:gd name="connsiteX17" fmla="*/ 350901 w 724757"/>
                <a:gd name="connsiteY17" fmla="*/ 794480 h 794480"/>
                <a:gd name="connsiteX18" fmla="*/ 548735 w 724757"/>
                <a:gd name="connsiteY18" fmla="*/ 766001 h 794480"/>
                <a:gd name="connsiteX19" fmla="*/ 570643 w 724757"/>
                <a:gd name="connsiteY19" fmla="*/ 760476 h 794480"/>
                <a:gd name="connsiteX20" fmla="*/ 575024 w 724757"/>
                <a:gd name="connsiteY20" fmla="*/ 752856 h 794480"/>
                <a:gd name="connsiteX21" fmla="*/ 635794 w 724757"/>
                <a:gd name="connsiteY21" fmla="*/ 627983 h 794480"/>
                <a:gd name="connsiteX22" fmla="*/ 671322 w 724757"/>
                <a:gd name="connsiteY22" fmla="*/ 551688 h 794480"/>
                <a:gd name="connsiteX23" fmla="*/ 657225 w 724757"/>
                <a:gd name="connsiteY23" fmla="*/ 546545 h 79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24757" h="794480">
                  <a:moveTo>
                    <a:pt x="657225" y="546545"/>
                  </a:moveTo>
                  <a:lnTo>
                    <a:pt x="604075" y="528828"/>
                  </a:lnTo>
                  <a:lnTo>
                    <a:pt x="595884" y="541782"/>
                  </a:lnTo>
                  <a:cubicBezTo>
                    <a:pt x="517874" y="664083"/>
                    <a:pt x="454247" y="711708"/>
                    <a:pt x="368998" y="711708"/>
                  </a:cubicBezTo>
                  <a:cubicBezTo>
                    <a:pt x="222694" y="711708"/>
                    <a:pt x="192024" y="568452"/>
                    <a:pt x="192024" y="448342"/>
                  </a:cubicBezTo>
                  <a:cubicBezTo>
                    <a:pt x="192024" y="334994"/>
                    <a:pt x="231934" y="230600"/>
                    <a:pt x="301657" y="162020"/>
                  </a:cubicBezTo>
                  <a:cubicBezTo>
                    <a:pt x="354234" y="110204"/>
                    <a:pt x="419386" y="82868"/>
                    <a:pt x="489966" y="82868"/>
                  </a:cubicBezTo>
                  <a:cubicBezTo>
                    <a:pt x="587788" y="82868"/>
                    <a:pt x="632650" y="128492"/>
                    <a:pt x="639985" y="235268"/>
                  </a:cubicBezTo>
                  <a:lnTo>
                    <a:pt x="640937" y="248317"/>
                  </a:lnTo>
                  <a:lnTo>
                    <a:pt x="711803" y="244316"/>
                  </a:lnTo>
                  <a:lnTo>
                    <a:pt x="713041" y="227552"/>
                  </a:lnTo>
                  <a:cubicBezTo>
                    <a:pt x="717328" y="172117"/>
                    <a:pt x="721995" y="107061"/>
                    <a:pt x="724376" y="45339"/>
                  </a:cubicBezTo>
                  <a:lnTo>
                    <a:pt x="724757" y="34957"/>
                  </a:lnTo>
                  <a:lnTo>
                    <a:pt x="715232" y="32099"/>
                  </a:lnTo>
                  <a:cubicBezTo>
                    <a:pt x="686657" y="23336"/>
                    <a:pt x="611029" y="0"/>
                    <a:pt x="511302" y="0"/>
                  </a:cubicBezTo>
                  <a:cubicBezTo>
                    <a:pt x="365284" y="0"/>
                    <a:pt x="227076" y="53626"/>
                    <a:pt x="132112" y="147161"/>
                  </a:cubicBezTo>
                  <a:cubicBezTo>
                    <a:pt x="45720" y="232315"/>
                    <a:pt x="0" y="342995"/>
                    <a:pt x="0" y="467297"/>
                  </a:cubicBezTo>
                  <a:cubicBezTo>
                    <a:pt x="0" y="669131"/>
                    <a:pt x="134493" y="794480"/>
                    <a:pt x="350901" y="794480"/>
                  </a:cubicBezTo>
                  <a:cubicBezTo>
                    <a:pt x="437769" y="794480"/>
                    <a:pt x="509968" y="775906"/>
                    <a:pt x="548735" y="766001"/>
                  </a:cubicBezTo>
                  <a:lnTo>
                    <a:pt x="570643" y="760476"/>
                  </a:lnTo>
                  <a:lnTo>
                    <a:pt x="575024" y="752856"/>
                  </a:lnTo>
                  <a:cubicBezTo>
                    <a:pt x="593122" y="721328"/>
                    <a:pt x="615791" y="671703"/>
                    <a:pt x="635794" y="627983"/>
                  </a:cubicBezTo>
                  <a:lnTo>
                    <a:pt x="671322" y="551688"/>
                  </a:lnTo>
                  <a:lnTo>
                    <a:pt x="657225" y="54654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F457661F-9583-43A4-BEB9-FEA30F303FD4}"/>
                </a:ext>
              </a:extLst>
            </p:cNvPr>
            <p:cNvSpPr/>
            <p:nvPr/>
          </p:nvSpPr>
          <p:spPr>
            <a:xfrm>
              <a:off x="5141784" y="3047047"/>
              <a:ext cx="640365" cy="793718"/>
            </a:xfrm>
            <a:custGeom>
              <a:avLst/>
              <a:gdLst>
                <a:gd name="connsiteX0" fmla="*/ 627793 w 640365"/>
                <a:gd name="connsiteY0" fmla="*/ 726377 h 793718"/>
                <a:gd name="connsiteX1" fmla="*/ 524447 w 640365"/>
                <a:gd name="connsiteY1" fmla="*/ 664845 h 793718"/>
                <a:gd name="connsiteX2" fmla="*/ 461772 w 640365"/>
                <a:gd name="connsiteY2" fmla="*/ 540163 h 793718"/>
                <a:gd name="connsiteX3" fmla="*/ 408623 w 640365"/>
                <a:gd name="connsiteY3" fmla="*/ 403193 h 793718"/>
                <a:gd name="connsiteX4" fmla="*/ 586740 w 640365"/>
                <a:gd name="connsiteY4" fmla="*/ 223742 h 793718"/>
                <a:gd name="connsiteX5" fmla="*/ 589502 w 640365"/>
                <a:gd name="connsiteY5" fmla="*/ 191548 h 793718"/>
                <a:gd name="connsiteX6" fmla="*/ 324898 w 640365"/>
                <a:gd name="connsiteY6" fmla="*/ 0 h 793718"/>
                <a:gd name="connsiteX7" fmla="*/ 34766 w 640365"/>
                <a:gd name="connsiteY7" fmla="*/ 0 h 793718"/>
                <a:gd name="connsiteX8" fmla="*/ 19050 w 640365"/>
                <a:gd name="connsiteY8" fmla="*/ 0 h 793718"/>
                <a:gd name="connsiteX9" fmla="*/ 12954 w 640365"/>
                <a:gd name="connsiteY9" fmla="*/ 29718 h 793718"/>
                <a:gd name="connsiteX10" fmla="*/ 0 w 640365"/>
                <a:gd name="connsiteY10" fmla="*/ 111157 h 793718"/>
                <a:gd name="connsiteX11" fmla="*/ 280511 w 640365"/>
                <a:gd name="connsiteY11" fmla="*/ 113348 h 793718"/>
                <a:gd name="connsiteX12" fmla="*/ 407575 w 640365"/>
                <a:gd name="connsiteY12" fmla="*/ 186023 h 793718"/>
                <a:gd name="connsiteX13" fmla="*/ 312325 w 640365"/>
                <a:gd name="connsiteY13" fmla="*/ 333185 h 793718"/>
                <a:gd name="connsiteX14" fmla="*/ 243840 w 640365"/>
                <a:gd name="connsiteY14" fmla="*/ 345758 h 793718"/>
                <a:gd name="connsiteX15" fmla="*/ 211836 w 640365"/>
                <a:gd name="connsiteY15" fmla="*/ 346043 h 793718"/>
                <a:gd name="connsiteX16" fmla="*/ 199644 w 640365"/>
                <a:gd name="connsiteY16" fmla="*/ 444722 h 793718"/>
                <a:gd name="connsiteX17" fmla="*/ 214598 w 640365"/>
                <a:gd name="connsiteY17" fmla="*/ 445008 h 793718"/>
                <a:gd name="connsiteX18" fmla="*/ 254698 w 640365"/>
                <a:gd name="connsiteY18" fmla="*/ 480632 h 793718"/>
                <a:gd name="connsiteX19" fmla="*/ 264033 w 640365"/>
                <a:gd name="connsiteY19" fmla="*/ 509016 h 793718"/>
                <a:gd name="connsiteX20" fmla="*/ 318135 w 640365"/>
                <a:gd name="connsiteY20" fmla="*/ 654939 h 793718"/>
                <a:gd name="connsiteX21" fmla="*/ 532924 w 640365"/>
                <a:gd name="connsiteY21" fmla="*/ 793718 h 793718"/>
                <a:gd name="connsiteX22" fmla="*/ 637223 w 640365"/>
                <a:gd name="connsiteY22" fmla="*/ 793718 h 793718"/>
                <a:gd name="connsiteX23" fmla="*/ 640366 w 640365"/>
                <a:gd name="connsiteY23" fmla="*/ 727805 h 793718"/>
                <a:gd name="connsiteX24" fmla="*/ 627793 w 640365"/>
                <a:gd name="connsiteY24" fmla="*/ 726377 h 79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0365" h="793718">
                  <a:moveTo>
                    <a:pt x="627793" y="726377"/>
                  </a:moveTo>
                  <a:cubicBezTo>
                    <a:pt x="584073" y="721709"/>
                    <a:pt x="539686" y="687610"/>
                    <a:pt x="524447" y="664845"/>
                  </a:cubicBezTo>
                  <a:cubicBezTo>
                    <a:pt x="508444" y="640747"/>
                    <a:pt x="486156" y="596455"/>
                    <a:pt x="461772" y="540163"/>
                  </a:cubicBezTo>
                  <a:cubicBezTo>
                    <a:pt x="442532" y="497110"/>
                    <a:pt x="420910" y="438150"/>
                    <a:pt x="408623" y="403193"/>
                  </a:cubicBezTo>
                  <a:cubicBezTo>
                    <a:pt x="504920" y="372618"/>
                    <a:pt x="572548" y="304610"/>
                    <a:pt x="586740" y="223742"/>
                  </a:cubicBezTo>
                  <a:cubicBezTo>
                    <a:pt x="588645" y="213265"/>
                    <a:pt x="589502" y="202406"/>
                    <a:pt x="589502" y="191548"/>
                  </a:cubicBezTo>
                  <a:cubicBezTo>
                    <a:pt x="589502" y="64389"/>
                    <a:pt x="500444" y="0"/>
                    <a:pt x="324898" y="0"/>
                  </a:cubicBezTo>
                  <a:lnTo>
                    <a:pt x="34766" y="0"/>
                  </a:lnTo>
                  <a:lnTo>
                    <a:pt x="19050" y="0"/>
                  </a:lnTo>
                  <a:lnTo>
                    <a:pt x="12954" y="29718"/>
                  </a:lnTo>
                  <a:cubicBezTo>
                    <a:pt x="12764" y="30575"/>
                    <a:pt x="0" y="111157"/>
                    <a:pt x="0" y="111157"/>
                  </a:cubicBezTo>
                  <a:lnTo>
                    <a:pt x="280511" y="113348"/>
                  </a:lnTo>
                  <a:cubicBezTo>
                    <a:pt x="359283" y="117920"/>
                    <a:pt x="407670" y="125063"/>
                    <a:pt x="407575" y="186023"/>
                  </a:cubicBezTo>
                  <a:cubicBezTo>
                    <a:pt x="407670" y="254413"/>
                    <a:pt x="367474" y="316325"/>
                    <a:pt x="312325" y="333185"/>
                  </a:cubicBezTo>
                  <a:cubicBezTo>
                    <a:pt x="311182" y="333565"/>
                    <a:pt x="276987" y="345377"/>
                    <a:pt x="243840" y="345758"/>
                  </a:cubicBezTo>
                  <a:lnTo>
                    <a:pt x="211836" y="346043"/>
                  </a:lnTo>
                  <a:lnTo>
                    <a:pt x="199644" y="444722"/>
                  </a:lnTo>
                  <a:lnTo>
                    <a:pt x="214598" y="445008"/>
                  </a:lnTo>
                  <a:cubicBezTo>
                    <a:pt x="237839" y="445580"/>
                    <a:pt x="244983" y="449771"/>
                    <a:pt x="254698" y="480632"/>
                  </a:cubicBezTo>
                  <a:cubicBezTo>
                    <a:pt x="254794" y="480917"/>
                    <a:pt x="264033" y="509016"/>
                    <a:pt x="264033" y="509016"/>
                  </a:cubicBezTo>
                  <a:cubicBezTo>
                    <a:pt x="281083" y="560832"/>
                    <a:pt x="298799" y="614363"/>
                    <a:pt x="318135" y="654939"/>
                  </a:cubicBezTo>
                  <a:cubicBezTo>
                    <a:pt x="356140" y="733425"/>
                    <a:pt x="407098" y="787051"/>
                    <a:pt x="532924" y="793718"/>
                  </a:cubicBezTo>
                  <a:lnTo>
                    <a:pt x="637223" y="793718"/>
                  </a:lnTo>
                  <a:lnTo>
                    <a:pt x="640366" y="727805"/>
                  </a:lnTo>
                  <a:lnTo>
                    <a:pt x="627793" y="72637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68781950-D5BA-4207-8B4F-C4C0381324A4}"/>
                </a:ext>
              </a:extLst>
            </p:cNvPr>
            <p:cNvSpPr/>
            <p:nvPr/>
          </p:nvSpPr>
          <p:spPr>
            <a:xfrm>
              <a:off x="4912327" y="3395567"/>
              <a:ext cx="401383" cy="417004"/>
            </a:xfrm>
            <a:custGeom>
              <a:avLst/>
              <a:gdLst>
                <a:gd name="connsiteX0" fmla="*/ 305181 w 401383"/>
                <a:gd name="connsiteY0" fmla="*/ 260795 h 417004"/>
                <a:gd name="connsiteX1" fmla="*/ 310991 w 401383"/>
                <a:gd name="connsiteY1" fmla="*/ 229838 h 417004"/>
                <a:gd name="connsiteX2" fmla="*/ 362617 w 401383"/>
                <a:gd name="connsiteY2" fmla="*/ 0 h 417004"/>
                <a:gd name="connsiteX3" fmla="*/ 345662 w 401383"/>
                <a:gd name="connsiteY3" fmla="*/ 0 h 417004"/>
                <a:gd name="connsiteX4" fmla="*/ 188404 w 401383"/>
                <a:gd name="connsiteY4" fmla="*/ 0 h 417004"/>
                <a:gd name="connsiteX5" fmla="*/ 137731 w 401383"/>
                <a:gd name="connsiteY5" fmla="*/ 228600 h 417004"/>
                <a:gd name="connsiteX6" fmla="*/ 27622 w 401383"/>
                <a:gd name="connsiteY6" fmla="*/ 348806 h 417004"/>
                <a:gd name="connsiteX7" fmla="*/ 12573 w 401383"/>
                <a:gd name="connsiteY7" fmla="*/ 349949 h 417004"/>
                <a:gd name="connsiteX8" fmla="*/ 0 w 401383"/>
                <a:gd name="connsiteY8" fmla="*/ 417004 h 417004"/>
                <a:gd name="connsiteX9" fmla="*/ 388715 w 401383"/>
                <a:gd name="connsiteY9" fmla="*/ 417004 h 417004"/>
                <a:gd name="connsiteX10" fmla="*/ 401384 w 401383"/>
                <a:gd name="connsiteY10" fmla="*/ 349853 h 417004"/>
                <a:gd name="connsiteX11" fmla="*/ 386239 w 401383"/>
                <a:gd name="connsiteY11" fmla="*/ 348806 h 417004"/>
                <a:gd name="connsiteX12" fmla="*/ 305181 w 401383"/>
                <a:gd name="connsiteY12" fmla="*/ 260795 h 41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83" h="417004">
                  <a:moveTo>
                    <a:pt x="305181" y="260795"/>
                  </a:moveTo>
                  <a:cubicBezTo>
                    <a:pt x="306800" y="251555"/>
                    <a:pt x="308800" y="241268"/>
                    <a:pt x="310991" y="229838"/>
                  </a:cubicBezTo>
                  <a:cubicBezTo>
                    <a:pt x="311182" y="229267"/>
                    <a:pt x="362617" y="0"/>
                    <a:pt x="362617" y="0"/>
                  </a:cubicBezTo>
                  <a:lnTo>
                    <a:pt x="345662" y="0"/>
                  </a:lnTo>
                  <a:lnTo>
                    <a:pt x="188404" y="0"/>
                  </a:lnTo>
                  <a:lnTo>
                    <a:pt x="137731" y="228600"/>
                  </a:lnTo>
                  <a:cubicBezTo>
                    <a:pt x="115538" y="342519"/>
                    <a:pt x="112300" y="342805"/>
                    <a:pt x="27622" y="348806"/>
                  </a:cubicBezTo>
                  <a:lnTo>
                    <a:pt x="12573" y="349949"/>
                  </a:lnTo>
                  <a:lnTo>
                    <a:pt x="0" y="417004"/>
                  </a:lnTo>
                  <a:lnTo>
                    <a:pt x="388715" y="417004"/>
                  </a:lnTo>
                  <a:lnTo>
                    <a:pt x="401384" y="349853"/>
                  </a:lnTo>
                  <a:lnTo>
                    <a:pt x="386239" y="348806"/>
                  </a:lnTo>
                  <a:cubicBezTo>
                    <a:pt x="302228" y="343472"/>
                    <a:pt x="290703" y="342710"/>
                    <a:pt x="305181" y="26079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47802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 cap="none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1813" indent="-176213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Calibri Light" panose="020F030202020403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None/>
        <a:defRPr sz="2400" b="0" kern="1200" cap="none" baseline="0">
          <a:solidFill>
            <a:schemeClr val="tx1"/>
          </a:solidFill>
          <a:latin typeface="+mn-lt"/>
          <a:ea typeface="+mn-ea"/>
          <a:cs typeface="+mn-cs"/>
        </a:defRPr>
      </a:lvl6pPr>
      <a:lvl7pPr marL="342900" indent="-3429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+mj-lt"/>
        <a:buAutoNum type="arabicPeriod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3429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3600" b="1" i="0" kern="12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8">
          <p15:clr>
            <a:srgbClr val="F26B43"/>
          </p15:clr>
        </p15:guide>
        <p15:guide id="2" pos="7180">
          <p15:clr>
            <a:srgbClr val="F26B43"/>
          </p15:clr>
        </p15:guide>
        <p15:guide id="3" pos="496">
          <p15:clr>
            <a:srgbClr val="F26B43"/>
          </p15:clr>
        </p15:guide>
        <p15:guide id="4" orient="horz" pos="3623">
          <p15:clr>
            <a:srgbClr val="F26B43"/>
          </p15:clr>
        </p15:guide>
        <p15:guide id="5" orient="horz" pos="770">
          <p15:clr>
            <a:srgbClr val="A4A3A4"/>
          </p15:clr>
        </p15:guide>
        <p15:guide id="6" orient="horz" pos="496">
          <p15:clr>
            <a:srgbClr val="A4A3A4"/>
          </p15:clr>
        </p15:guide>
        <p15:guide id="7" orient="horz" pos="3891">
          <p15:clr>
            <a:srgbClr val="A4A3A4"/>
          </p15:clr>
        </p15:guide>
        <p15:guide id="8" orient="horz" pos="4072">
          <p15:clr>
            <a:srgbClr val="A4A3A4"/>
          </p15:clr>
        </p15:guide>
        <p15:guide id="9" pos="430">
          <p15:clr>
            <a:srgbClr val="A4A3A4"/>
          </p15:clr>
        </p15:guide>
        <p15:guide id="10" pos="249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C764C-DFAC-82B8-BB04-8624B100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Random Sampling &amp; sample bias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786D4-961E-96AA-C398-819F712D8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006" y="1324163"/>
            <a:ext cx="6943987" cy="546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840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D0A3-4B40-FEA0-5D27-71B0E74C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5ECE5-DEE9-7D88-6F5D-2224EA1BE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86A65-FFEA-72E6-2961-C45ACA4B381F}"/>
              </a:ext>
            </a:extLst>
          </p:cNvPr>
          <p:cNvSpPr txBox="1"/>
          <p:nvPr/>
        </p:nvSpPr>
        <p:spPr>
          <a:xfrm>
            <a:off x="4828389" y="360000"/>
            <a:ext cx="700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don’t know what you’re looking for, look hard enough and you’ll find it. </a:t>
            </a:r>
          </a:p>
          <a:p>
            <a:r>
              <a:rPr lang="en-US" dirty="0"/>
              <a:t> - Yogi Berra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036E68-BF49-F95D-22B9-D8D4336EB33D}"/>
              </a:ext>
            </a:extLst>
          </p:cNvPr>
          <p:cNvSpPr/>
          <p:nvPr/>
        </p:nvSpPr>
        <p:spPr>
          <a:xfrm>
            <a:off x="482885" y="1685563"/>
            <a:ext cx="4345504" cy="1047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Laat 1 </a:t>
            </a:r>
            <a:r>
              <a:rPr lang="en-GB" b="1" dirty="0" err="1"/>
              <a:t>persoon</a:t>
            </a:r>
            <a:r>
              <a:rPr lang="en-GB" b="1" dirty="0"/>
              <a:t> </a:t>
            </a:r>
            <a:r>
              <a:rPr lang="en-GB" b="1" dirty="0" err="1"/>
              <a:t>een</a:t>
            </a:r>
            <a:r>
              <a:rPr lang="en-GB" b="1" dirty="0"/>
              <a:t> </a:t>
            </a:r>
            <a:r>
              <a:rPr lang="en-GB" b="1" dirty="0" err="1"/>
              <a:t>muntstuk</a:t>
            </a:r>
            <a:r>
              <a:rPr lang="en-GB" b="1" dirty="0"/>
              <a:t> 10 </a:t>
            </a:r>
            <a:r>
              <a:rPr lang="en-GB" b="1" dirty="0" err="1"/>
              <a:t>keer</a:t>
            </a:r>
            <a:r>
              <a:rPr lang="en-GB" b="1" dirty="0"/>
              <a:t> </a:t>
            </a:r>
            <a:r>
              <a:rPr lang="en-GB" b="1" dirty="0" err="1"/>
              <a:t>opwerpen</a:t>
            </a:r>
            <a:r>
              <a:rPr lang="en-GB" b="1" dirty="0"/>
              <a:t> </a:t>
            </a:r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verklaar</a:t>
            </a:r>
            <a:r>
              <a:rPr lang="en-GB" b="1" dirty="0"/>
              <a:t> het </a:t>
            </a:r>
            <a:r>
              <a:rPr lang="en-GB" b="1" dirty="0" err="1"/>
              <a:t>als</a:t>
            </a:r>
            <a:r>
              <a:rPr lang="en-GB" b="1" dirty="0"/>
              <a:t> </a:t>
            </a:r>
            <a:r>
              <a:rPr lang="en-GB" b="1" dirty="0" err="1"/>
              <a:t>mirakel</a:t>
            </a:r>
            <a:r>
              <a:rPr lang="en-GB" b="1" dirty="0"/>
              <a:t> </a:t>
            </a:r>
            <a:r>
              <a:rPr lang="en-GB" b="1" dirty="0" err="1"/>
              <a:t>als</a:t>
            </a:r>
            <a:r>
              <a:rPr lang="en-GB" b="1" dirty="0"/>
              <a:t> </a:t>
            </a:r>
            <a:r>
              <a:rPr lang="en-GB" b="1" dirty="0" err="1"/>
              <a:t>hij</a:t>
            </a:r>
            <a:r>
              <a:rPr lang="en-GB" b="1" dirty="0"/>
              <a:t> 10 </a:t>
            </a:r>
            <a:r>
              <a:rPr lang="en-GB" b="1" dirty="0" err="1"/>
              <a:t>keer</a:t>
            </a:r>
            <a:r>
              <a:rPr lang="en-GB" b="1" dirty="0"/>
              <a:t> kop </a:t>
            </a:r>
            <a:r>
              <a:rPr lang="en-GB" b="1" dirty="0" err="1"/>
              <a:t>gooit</a:t>
            </a:r>
            <a:r>
              <a:rPr lang="en-GB" b="1" dirty="0"/>
              <a:t>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7AEA74-4331-82E8-8D19-723D7CA1D94D}"/>
              </a:ext>
            </a:extLst>
          </p:cNvPr>
          <p:cNvSpPr/>
          <p:nvPr/>
        </p:nvSpPr>
        <p:spPr>
          <a:xfrm>
            <a:off x="6851150" y="1687705"/>
            <a:ext cx="4345504" cy="1047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Laat 20 000 </a:t>
            </a:r>
            <a:r>
              <a:rPr lang="en-GB" b="1" dirty="0" err="1"/>
              <a:t>mensen</a:t>
            </a:r>
            <a:r>
              <a:rPr lang="en-GB" b="1" dirty="0"/>
              <a:t> </a:t>
            </a:r>
            <a:r>
              <a:rPr lang="en-GB" b="1" dirty="0" err="1"/>
              <a:t>een</a:t>
            </a:r>
            <a:r>
              <a:rPr lang="en-GB" b="1" dirty="0"/>
              <a:t> </a:t>
            </a:r>
            <a:r>
              <a:rPr lang="en-GB" b="1" dirty="0" err="1"/>
              <a:t>muntstuk</a:t>
            </a:r>
            <a:r>
              <a:rPr lang="en-GB" b="1" dirty="0"/>
              <a:t> 10 </a:t>
            </a:r>
            <a:r>
              <a:rPr lang="en-GB" b="1" dirty="0" err="1"/>
              <a:t>keer</a:t>
            </a:r>
            <a:r>
              <a:rPr lang="en-GB" b="1" dirty="0"/>
              <a:t> </a:t>
            </a:r>
            <a:r>
              <a:rPr lang="en-GB" b="1" dirty="0" err="1"/>
              <a:t>opwerpen</a:t>
            </a:r>
            <a:r>
              <a:rPr lang="en-GB" b="1" dirty="0"/>
              <a:t> </a:t>
            </a:r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verklaar</a:t>
            </a:r>
            <a:r>
              <a:rPr lang="en-GB" b="1" dirty="0"/>
              <a:t> het </a:t>
            </a:r>
            <a:r>
              <a:rPr lang="en-GB" b="1" dirty="0" err="1"/>
              <a:t>als</a:t>
            </a:r>
            <a:r>
              <a:rPr lang="en-GB" b="1" dirty="0"/>
              <a:t> </a:t>
            </a:r>
            <a:r>
              <a:rPr lang="en-GB" b="1" dirty="0" err="1"/>
              <a:t>mirakel</a:t>
            </a:r>
            <a:r>
              <a:rPr lang="en-GB" b="1" dirty="0"/>
              <a:t> </a:t>
            </a:r>
            <a:r>
              <a:rPr lang="en-GB" b="1" dirty="0" err="1"/>
              <a:t>als</a:t>
            </a:r>
            <a:r>
              <a:rPr lang="en-GB" b="1" dirty="0"/>
              <a:t> </a:t>
            </a:r>
            <a:r>
              <a:rPr lang="en-GB" b="1" dirty="0" err="1"/>
              <a:t>bij</a:t>
            </a:r>
            <a:r>
              <a:rPr lang="en-GB" b="1" dirty="0"/>
              <a:t> </a:t>
            </a:r>
            <a:r>
              <a:rPr lang="en-GB" b="1" dirty="0" err="1"/>
              <a:t>iedereen</a:t>
            </a:r>
            <a:r>
              <a:rPr lang="en-GB" b="1" dirty="0"/>
              <a:t> die 10 </a:t>
            </a:r>
            <a:r>
              <a:rPr lang="en-GB" b="1" dirty="0" err="1"/>
              <a:t>keer</a:t>
            </a:r>
            <a:r>
              <a:rPr lang="en-GB" b="1" dirty="0"/>
              <a:t> kop </a:t>
            </a:r>
            <a:r>
              <a:rPr lang="en-GB" b="1" dirty="0" err="1"/>
              <a:t>gooit</a:t>
            </a:r>
            <a:r>
              <a:rPr lang="en-GB" b="1" dirty="0"/>
              <a:t>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92B2075-EFE7-EE90-5DE7-555183DA7771}"/>
              </a:ext>
            </a:extLst>
          </p:cNvPr>
          <p:cNvSpPr/>
          <p:nvPr/>
        </p:nvSpPr>
        <p:spPr>
          <a:xfrm>
            <a:off x="4828389" y="1869897"/>
            <a:ext cx="2022761" cy="595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89E075-F443-C051-5E1A-E5B42E9562F6}"/>
              </a:ext>
            </a:extLst>
          </p:cNvPr>
          <p:cNvSpPr/>
          <p:nvPr/>
        </p:nvSpPr>
        <p:spPr>
          <a:xfrm>
            <a:off x="482885" y="3567202"/>
            <a:ext cx="4345504" cy="104736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Maak </a:t>
            </a:r>
            <a:r>
              <a:rPr lang="en-GB" b="1" dirty="0" err="1"/>
              <a:t>een</a:t>
            </a:r>
            <a:r>
              <a:rPr lang="en-GB" b="1" dirty="0"/>
              <a:t> </a:t>
            </a:r>
            <a:r>
              <a:rPr lang="en-GB" b="1" dirty="0" err="1"/>
              <a:t>hypothese</a:t>
            </a:r>
            <a:r>
              <a:rPr lang="en-GB" b="1" dirty="0"/>
              <a:t> </a:t>
            </a:r>
            <a:r>
              <a:rPr lang="en-GB" b="1" dirty="0" err="1"/>
              <a:t>en</a:t>
            </a:r>
            <a:r>
              <a:rPr lang="en-GB" b="1" dirty="0"/>
              <a:t> test </a:t>
            </a:r>
            <a:r>
              <a:rPr lang="en-GB" b="1" dirty="0" err="1"/>
              <a:t>deze</a:t>
            </a:r>
            <a:r>
              <a:rPr lang="en-GB" b="1" dirty="0"/>
              <a:t> door je data pipeline </a:t>
            </a:r>
            <a:r>
              <a:rPr lang="en-GB" b="1" dirty="0" err="1"/>
              <a:t>te</a:t>
            </a:r>
            <a:r>
              <a:rPr lang="en-GB" b="1" dirty="0"/>
              <a:t> </a:t>
            </a:r>
            <a:r>
              <a:rPr lang="en-GB" b="1" dirty="0" err="1"/>
              <a:t>gebruiken</a:t>
            </a:r>
            <a:r>
              <a:rPr lang="en-GB" b="1" dirty="0"/>
              <a:t> met </a:t>
            </a:r>
            <a:r>
              <a:rPr lang="en-GB" b="1" dirty="0" err="1"/>
              <a:t>een</a:t>
            </a:r>
            <a:r>
              <a:rPr lang="en-GB" b="1" dirty="0"/>
              <a:t> </a:t>
            </a:r>
            <a:r>
              <a:rPr lang="en-GB" b="1" dirty="0" err="1"/>
              <a:t>goed</a:t>
            </a:r>
            <a:r>
              <a:rPr lang="en-GB" b="1" dirty="0"/>
              <a:t> model op het </a:t>
            </a:r>
            <a:r>
              <a:rPr lang="en-GB" b="1" dirty="0" err="1"/>
              <a:t>einde</a:t>
            </a:r>
            <a:r>
              <a:rPr lang="en-GB" b="1" dirty="0"/>
              <a:t> van de rit.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01EBAA-3A33-99D0-1DDE-3FBD67BB218E}"/>
              </a:ext>
            </a:extLst>
          </p:cNvPr>
          <p:cNvSpPr/>
          <p:nvPr/>
        </p:nvSpPr>
        <p:spPr>
          <a:xfrm>
            <a:off x="6851150" y="3569344"/>
            <a:ext cx="4345504" cy="104736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Maak </a:t>
            </a:r>
            <a:r>
              <a:rPr lang="en-GB" b="1" dirty="0" err="1"/>
              <a:t>een</a:t>
            </a:r>
            <a:r>
              <a:rPr lang="en-GB" b="1" dirty="0"/>
              <a:t> </a:t>
            </a:r>
            <a:r>
              <a:rPr lang="en-GB" b="1" dirty="0" err="1"/>
              <a:t>hypothese</a:t>
            </a:r>
            <a:r>
              <a:rPr lang="en-GB" b="1" dirty="0"/>
              <a:t> </a:t>
            </a:r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werk</a:t>
            </a:r>
            <a:r>
              <a:rPr lang="en-GB" b="1" dirty="0"/>
              <a:t> </a:t>
            </a:r>
            <a:r>
              <a:rPr lang="en-GB" b="1" dirty="0" err="1"/>
              <a:t>aan</a:t>
            </a:r>
            <a:r>
              <a:rPr lang="en-GB" b="1" dirty="0"/>
              <a:t> elk </a:t>
            </a:r>
            <a:r>
              <a:rPr lang="en-GB" b="1" dirty="0" err="1"/>
              <a:t>deel</a:t>
            </a:r>
            <a:r>
              <a:rPr lang="en-GB" b="1" dirty="0"/>
              <a:t> van je process om je </a:t>
            </a:r>
            <a:r>
              <a:rPr lang="en-GB" b="1" dirty="0" err="1"/>
              <a:t>hypothese</a:t>
            </a:r>
            <a:r>
              <a:rPr lang="en-GB" b="1" dirty="0"/>
              <a:t> </a:t>
            </a:r>
            <a:r>
              <a:rPr lang="en-GB" b="1" dirty="0" err="1"/>
              <a:t>te</a:t>
            </a:r>
            <a:r>
              <a:rPr lang="en-GB" b="1" dirty="0"/>
              <a:t> </a:t>
            </a:r>
            <a:r>
              <a:rPr lang="en-GB" b="1" dirty="0" err="1"/>
              <a:t>valideren</a:t>
            </a:r>
            <a:r>
              <a:rPr lang="en-GB" b="1" dirty="0"/>
              <a:t>.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C7CD75E-EE87-73DD-32F6-F17C88178E42}"/>
              </a:ext>
            </a:extLst>
          </p:cNvPr>
          <p:cNvSpPr/>
          <p:nvPr/>
        </p:nvSpPr>
        <p:spPr>
          <a:xfrm>
            <a:off x="4828389" y="3751536"/>
            <a:ext cx="2022761" cy="595901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269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C15F-0821-207A-9DE8-BD8E3C69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Regressie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het </a:t>
            </a:r>
            <a:r>
              <a:rPr lang="en-GB" dirty="0" err="1"/>
              <a:t>gemiddelde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A0A0F9-E973-3A26-2F90-643398289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3411" y="1502568"/>
            <a:ext cx="7088330" cy="3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82DCA7-1F8B-3EE1-C775-7E7E9CF9CF63}"/>
              </a:ext>
            </a:extLst>
          </p:cNvPr>
          <p:cNvSpPr txBox="1"/>
          <p:nvPr/>
        </p:nvSpPr>
        <p:spPr>
          <a:xfrm>
            <a:off x="8147407" y="1502568"/>
            <a:ext cx="3935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Voorbeeld</a:t>
            </a:r>
            <a:r>
              <a:rPr lang="en-GB" b="1" dirty="0"/>
              <a:t> 1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 err="1"/>
              <a:t>Verkoopscijfers</a:t>
            </a:r>
            <a:r>
              <a:rPr lang="en-GB" dirty="0"/>
              <a:t> die plots de </a:t>
            </a:r>
            <a:r>
              <a:rPr lang="en-GB" dirty="0" err="1"/>
              <a:t>hoogte</a:t>
            </a:r>
            <a:r>
              <a:rPr lang="en-GB" dirty="0"/>
              <a:t> </a:t>
            </a:r>
            <a:r>
              <a:rPr lang="en-GB" dirty="0" err="1"/>
              <a:t>inschieten</a:t>
            </a:r>
            <a:r>
              <a:rPr lang="en-GB" dirty="0"/>
              <a:t> </a:t>
            </a:r>
            <a:r>
              <a:rPr lang="en-GB" dirty="0" err="1"/>
              <a:t>hebben</a:t>
            </a:r>
            <a:r>
              <a:rPr lang="en-GB" dirty="0"/>
              <a:t> steeds de </a:t>
            </a:r>
            <a:r>
              <a:rPr lang="en-GB" dirty="0" err="1"/>
              <a:t>gewoonte</a:t>
            </a:r>
            <a:r>
              <a:rPr lang="en-GB" dirty="0"/>
              <a:t> om </a:t>
            </a:r>
            <a:r>
              <a:rPr lang="en-GB" dirty="0" err="1"/>
              <a:t>terug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keren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de </a:t>
            </a:r>
            <a:r>
              <a:rPr lang="en-GB" dirty="0" err="1"/>
              <a:t>gemiddelde</a:t>
            </a:r>
            <a:r>
              <a:rPr lang="en-GB" dirty="0"/>
              <a:t> </a:t>
            </a:r>
            <a:r>
              <a:rPr lang="en-GB" dirty="0" err="1"/>
              <a:t>trendlijn</a:t>
            </a:r>
            <a:r>
              <a:rPr lang="en-GB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191D2-9C59-CC82-1FF8-4CA8B9BC34DD}"/>
              </a:ext>
            </a:extLst>
          </p:cNvPr>
          <p:cNvSpPr txBox="1"/>
          <p:nvPr/>
        </p:nvSpPr>
        <p:spPr>
          <a:xfrm>
            <a:off x="8147407" y="3428999"/>
            <a:ext cx="3935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Voorbeeld</a:t>
            </a:r>
            <a:r>
              <a:rPr lang="en-GB" b="1" dirty="0"/>
              <a:t> 2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De Winnaar van de </a:t>
            </a:r>
            <a:r>
              <a:rPr lang="en-GB" dirty="0" err="1"/>
              <a:t>gouden</a:t>
            </a:r>
            <a:r>
              <a:rPr lang="en-GB" dirty="0"/>
              <a:t> Schoen is het </a:t>
            </a:r>
            <a:r>
              <a:rPr lang="en-GB" dirty="0" err="1"/>
              <a:t>daaropvolgend</a:t>
            </a:r>
            <a:r>
              <a:rPr lang="en-GB" dirty="0"/>
              <a:t> </a:t>
            </a:r>
            <a:r>
              <a:rPr lang="en-GB" dirty="0" err="1"/>
              <a:t>jaar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persee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steeds de </a:t>
            </a:r>
            <a:r>
              <a:rPr lang="en-GB" dirty="0" err="1"/>
              <a:t>beste</a:t>
            </a:r>
            <a:r>
              <a:rPr lang="en-GB" dirty="0"/>
              <a:t> </a:t>
            </a:r>
            <a:r>
              <a:rPr lang="en-GB" dirty="0" err="1"/>
              <a:t>voetballer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322759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78ED7-8CFC-11F2-DBF9-D4872E2E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</a:t>
            </a:r>
            <a:r>
              <a:rPr lang="en-GB" dirty="0"/>
              <a:t>:</a:t>
            </a:r>
            <a:br>
              <a:rPr lang="en-GB" dirty="0"/>
            </a:br>
            <a:r>
              <a:rPr lang="en-GB" sz="3200" dirty="0"/>
              <a:t>Hoe </a:t>
            </a:r>
            <a:r>
              <a:rPr lang="en-GB" sz="3200" dirty="0" err="1"/>
              <a:t>meer</a:t>
            </a:r>
            <a:r>
              <a:rPr lang="en-GB" sz="3200" dirty="0"/>
              <a:t> je </a:t>
            </a:r>
            <a:r>
              <a:rPr lang="en-GB" sz="3200" dirty="0" err="1"/>
              <a:t>aggregeert</a:t>
            </a:r>
            <a:r>
              <a:rPr lang="en-GB" sz="3200" dirty="0"/>
              <a:t>, hoe minder </a:t>
            </a:r>
            <a:r>
              <a:rPr lang="en-GB" sz="3200" dirty="0" err="1"/>
              <a:t>variabiliteit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5D98-852B-94E7-02B6-BBABEDC6A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Lees de data in van de dataset </a:t>
            </a:r>
            <a:r>
              <a:rPr lang="en-GB" i="1" dirty="0"/>
              <a:t>eggs.csv.</a:t>
            </a:r>
          </a:p>
          <a:p>
            <a:r>
              <a:rPr lang="en-GB" dirty="0"/>
              <a:t>Maak </a:t>
            </a:r>
            <a:r>
              <a:rPr lang="en-GB" dirty="0" err="1"/>
              <a:t>een</a:t>
            </a:r>
            <a:r>
              <a:rPr lang="en-GB" dirty="0"/>
              <a:t> histogram van 100 </a:t>
            </a:r>
            <a:r>
              <a:rPr lang="en-GB" dirty="0" err="1"/>
              <a:t>willekeurige</a:t>
            </a:r>
            <a:r>
              <a:rPr lang="en-GB" dirty="0"/>
              <a:t> </a:t>
            </a:r>
            <a:r>
              <a:rPr lang="en-GB" dirty="0" err="1"/>
              <a:t>getallen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dataset </a:t>
            </a:r>
            <a:r>
              <a:rPr lang="en-GB" dirty="0" err="1"/>
              <a:t>getrokken</a:t>
            </a:r>
            <a:r>
              <a:rPr lang="en-GB" dirty="0"/>
              <a:t> met replacement.</a:t>
            </a:r>
          </a:p>
          <a:p>
            <a:r>
              <a:rPr lang="en-GB" dirty="0"/>
              <a:t>Trek nu 100 </a:t>
            </a:r>
            <a:r>
              <a:rPr lang="en-GB" dirty="0" err="1"/>
              <a:t>keer</a:t>
            </a:r>
            <a:r>
              <a:rPr lang="en-GB" dirty="0"/>
              <a:t> 10 </a:t>
            </a:r>
            <a:r>
              <a:rPr lang="en-GB" dirty="0" err="1"/>
              <a:t>getallen</a:t>
            </a:r>
            <a:r>
              <a:rPr lang="en-GB" dirty="0"/>
              <a:t> (met replacement) </a:t>
            </a:r>
            <a:r>
              <a:rPr lang="en-GB" dirty="0" err="1"/>
              <a:t>waar</a:t>
            </a:r>
            <a:r>
              <a:rPr lang="en-GB" dirty="0"/>
              <a:t> je steeds het </a:t>
            </a:r>
            <a:r>
              <a:rPr lang="en-GB" dirty="0" err="1"/>
              <a:t>gemiddelde</a:t>
            </a:r>
            <a:r>
              <a:rPr lang="en-GB" dirty="0"/>
              <a:t> van </a:t>
            </a:r>
            <a:r>
              <a:rPr lang="en-GB" dirty="0" err="1"/>
              <a:t>uitrekent</a:t>
            </a:r>
            <a:r>
              <a:rPr lang="en-GB" dirty="0"/>
              <a:t>.</a:t>
            </a:r>
          </a:p>
          <a:p>
            <a:r>
              <a:rPr lang="en-GB" dirty="0"/>
              <a:t>Nu 100 </a:t>
            </a:r>
            <a:r>
              <a:rPr lang="en-GB" dirty="0" err="1"/>
              <a:t>keer</a:t>
            </a:r>
            <a:r>
              <a:rPr lang="en-GB" dirty="0"/>
              <a:t> 100 </a:t>
            </a:r>
            <a:r>
              <a:rPr lang="en-GB" dirty="0" err="1"/>
              <a:t>getallen</a:t>
            </a:r>
            <a:r>
              <a:rPr lang="en-GB" dirty="0"/>
              <a:t> </a:t>
            </a:r>
            <a:r>
              <a:rPr lang="en-GB" dirty="0" err="1"/>
              <a:t>waarvan</a:t>
            </a:r>
            <a:r>
              <a:rPr lang="en-GB" dirty="0"/>
              <a:t> je het </a:t>
            </a:r>
            <a:r>
              <a:rPr lang="en-GB" dirty="0" err="1"/>
              <a:t>gemiddelde</a:t>
            </a:r>
            <a:r>
              <a:rPr lang="en-GB" dirty="0"/>
              <a:t> </a:t>
            </a:r>
            <a:r>
              <a:rPr lang="en-GB" dirty="0" err="1"/>
              <a:t>uitrekent</a:t>
            </a:r>
            <a:r>
              <a:rPr lang="en-GB" dirty="0"/>
              <a:t>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Wat </a:t>
            </a:r>
            <a:r>
              <a:rPr lang="en-GB" dirty="0" err="1"/>
              <a:t>zie</a:t>
            </a:r>
            <a:r>
              <a:rPr lang="en-GB" dirty="0"/>
              <a:t> je </a:t>
            </a:r>
            <a:r>
              <a:rPr lang="en-GB" dirty="0" err="1"/>
              <a:t>gebeuren</a:t>
            </a:r>
            <a:r>
              <a:rPr lang="en-GB" dirty="0"/>
              <a:t> met de </a:t>
            </a:r>
            <a:r>
              <a:rPr lang="en-GB" dirty="0" err="1"/>
              <a:t>histogrammen</a:t>
            </a:r>
            <a:r>
              <a:rPr lang="en-GB" dirty="0"/>
              <a:t> die je </a:t>
            </a:r>
            <a:r>
              <a:rPr lang="en-GB" dirty="0" err="1"/>
              <a:t>maakt</a:t>
            </a:r>
            <a:r>
              <a:rPr lang="en-GB" dirty="0"/>
              <a:t>? </a:t>
            </a:r>
            <a:r>
              <a:rPr lang="en-GB" dirty="0" err="1"/>
              <a:t>Waar</a:t>
            </a:r>
            <a:r>
              <a:rPr lang="en-GB" dirty="0"/>
              <a:t> </a:t>
            </a:r>
            <a:r>
              <a:rPr lang="en-GB" dirty="0" err="1"/>
              <a:t>gaat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uiteindelijk</a:t>
            </a:r>
            <a:r>
              <a:rPr lang="en-GB" dirty="0"/>
              <a:t> </a:t>
            </a:r>
            <a:r>
              <a:rPr lang="en-GB" dirty="0" err="1"/>
              <a:t>naartoe</a:t>
            </a:r>
            <a:r>
              <a:rPr lang="en-GB" dirty="0"/>
              <a:t>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052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DF7D31-3874-EAA3-17C4-BC274660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Centrale </a:t>
            </a:r>
            <a:r>
              <a:rPr lang="en-GB" dirty="0" err="1"/>
              <a:t>limietstelling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701492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7E65-5316-ADEF-59A2-70A9D2AA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1"/>
            <a:ext cx="5218867" cy="811254"/>
          </a:xfrm>
        </p:spPr>
        <p:txBody>
          <a:bodyPr/>
          <a:lstStyle/>
          <a:p>
            <a:r>
              <a:rPr lang="en-GB" dirty="0"/>
              <a:t>Centrale </a:t>
            </a:r>
            <a:r>
              <a:rPr lang="en-GB" dirty="0" err="1"/>
              <a:t>limietstelling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196CC0-674D-B3ED-E0B9-7345B80215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54741"/>
                <a:ext cx="11258084" cy="38531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Stel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reeks </a:t>
                </a:r>
                <a:r>
                  <a:rPr lang="en-GB" b="1" dirty="0" err="1"/>
                  <a:t>i.i.d.</a:t>
                </a:r>
                <a:r>
                  <a:rPr lang="en-GB" b="1" dirty="0"/>
                  <a:t> (independent &amp; identically distributed) </a:t>
                </a:r>
                <a:r>
                  <a:rPr lang="en-GB" dirty="0" err="1"/>
                  <a:t>variabelen</a:t>
                </a:r>
                <a:r>
                  <a:rPr lang="en-GB" dirty="0"/>
                  <a:t> met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GB" dirty="0"/>
                  <a:t>. Dan </a:t>
                </a:r>
                <a:r>
                  <a:rPr lang="en-GB" dirty="0" err="1"/>
                  <a:t>vinden</a:t>
                </a:r>
                <a:r>
                  <a:rPr lang="en-GB" dirty="0"/>
                  <a:t> we </a:t>
                </a:r>
                <a:r>
                  <a:rPr lang="en-GB" dirty="0" err="1"/>
                  <a:t>dat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met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normale</a:t>
                </a:r>
                <a:r>
                  <a:rPr lang="en-GB" dirty="0"/>
                  <a:t> </a:t>
                </a:r>
                <a:r>
                  <a:rPr lang="en-GB" dirty="0" err="1"/>
                  <a:t>verdeling</a:t>
                </a:r>
                <a:r>
                  <a:rPr lang="en-GB" dirty="0"/>
                  <a:t> met </a:t>
                </a:r>
                <a:r>
                  <a:rPr lang="en-GB" dirty="0" err="1"/>
                  <a:t>gemiddelde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standaard</a:t>
                </a:r>
                <a:r>
                  <a:rPr lang="en-GB" dirty="0"/>
                  <a:t> </a:t>
                </a:r>
                <a:r>
                  <a:rPr lang="en-GB" dirty="0" err="1"/>
                  <a:t>deviatie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196CC0-674D-B3ED-E0B9-7345B8021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54741"/>
                <a:ext cx="11258084" cy="3853180"/>
              </a:xfrm>
              <a:blipFill>
                <a:blip r:embed="rId2"/>
                <a:stretch>
                  <a:fillRect l="-1083" t="-2844" r="-379" b="-34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8788A59-9AAC-9A45-F01A-2A6D2C653B69}"/>
              </a:ext>
            </a:extLst>
          </p:cNvPr>
          <p:cNvSpPr txBox="1"/>
          <p:nvPr/>
        </p:nvSpPr>
        <p:spPr>
          <a:xfrm>
            <a:off x="5969285" y="565079"/>
            <a:ext cx="564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i.i.d.</a:t>
            </a:r>
            <a:r>
              <a:rPr lang="en-GB" dirty="0"/>
              <a:t> is </a:t>
            </a:r>
            <a:r>
              <a:rPr lang="en-GB" dirty="0" err="1"/>
              <a:t>vaak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voldaan</a:t>
            </a:r>
            <a:r>
              <a:rPr lang="en-GB" dirty="0"/>
              <a:t> </a:t>
            </a:r>
            <a:r>
              <a:rPr lang="en-GB" dirty="0" err="1"/>
              <a:t>terwijl</a:t>
            </a:r>
            <a:r>
              <a:rPr lang="en-GB" dirty="0"/>
              <a:t> het </a:t>
            </a:r>
            <a:r>
              <a:rPr lang="en-GB" dirty="0" err="1"/>
              <a:t>resultaat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wel</a:t>
            </a:r>
            <a:r>
              <a:rPr lang="en-GB" dirty="0"/>
              <a:t> steeds </a:t>
            </a:r>
            <a:r>
              <a:rPr lang="en-GB" dirty="0" err="1"/>
              <a:t>werkt</a:t>
            </a:r>
            <a:r>
              <a:rPr lang="en-GB" dirty="0"/>
              <a:t>.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je </a:t>
            </a:r>
            <a:r>
              <a:rPr lang="en-GB" dirty="0" err="1"/>
              <a:t>bvb</a:t>
            </a:r>
            <a:r>
              <a:rPr lang="en-GB" dirty="0"/>
              <a:t> met </a:t>
            </a:r>
            <a:r>
              <a:rPr lang="en-GB" dirty="0" err="1"/>
              <a:t>simulatie</a:t>
            </a:r>
            <a:r>
              <a:rPr lang="en-GB" dirty="0"/>
              <a:t> </a:t>
            </a:r>
            <a:r>
              <a:rPr lang="en-GB" dirty="0" err="1"/>
              <a:t>controleren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56238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6B4B-A624-E43A-84F0-9E7C186C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360001"/>
            <a:ext cx="5229142" cy="831802"/>
          </a:xfrm>
        </p:spPr>
        <p:txBody>
          <a:bodyPr/>
          <a:lstStyle/>
          <a:p>
            <a:r>
              <a:rPr lang="en-GB" dirty="0"/>
              <a:t>Centrale </a:t>
            </a:r>
            <a:r>
              <a:rPr lang="en-GB" dirty="0" err="1"/>
              <a:t>limietstelling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4AAC82-7908-6AB0-145A-8A40E8576F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85563"/>
                <a:ext cx="11258084" cy="438646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Werkt pas </a:t>
                </a:r>
                <a:r>
                  <a:rPr lang="en-GB" dirty="0" err="1"/>
                  <a:t>als</a:t>
                </a:r>
                <a:r>
                  <a:rPr lang="en-GB" dirty="0"/>
                  <a:t> je </a:t>
                </a:r>
                <a:r>
                  <a:rPr lang="en-GB" dirty="0" err="1"/>
                  <a:t>voldoende</a:t>
                </a:r>
                <a:r>
                  <a:rPr lang="en-GB" dirty="0"/>
                  <a:t> </a:t>
                </a:r>
                <a:r>
                  <a:rPr lang="en-GB" dirty="0" err="1"/>
                  <a:t>veel</a:t>
                </a:r>
                <a:r>
                  <a:rPr lang="en-GB" dirty="0"/>
                  <a:t> samples </a:t>
                </a:r>
                <a:r>
                  <a:rPr lang="en-GB" dirty="0" err="1"/>
                  <a:t>hebt</a:t>
                </a:r>
                <a:r>
                  <a:rPr lang="en-GB" dirty="0"/>
                  <a:t>.</a:t>
                </a:r>
                <a:br>
                  <a:rPr lang="en-GB" dirty="0"/>
                </a:br>
                <a:r>
                  <a:rPr lang="en-GB" dirty="0"/>
                  <a:t>Je </a:t>
                </a:r>
                <a:r>
                  <a:rPr lang="en-GB" dirty="0" err="1"/>
                  <a:t>kan</a:t>
                </a:r>
                <a:r>
                  <a:rPr lang="en-GB" dirty="0"/>
                  <a:t> </a:t>
                </a:r>
                <a:r>
                  <a:rPr lang="en-GB" dirty="0" err="1"/>
                  <a:t>simuleren</a:t>
                </a:r>
                <a:r>
                  <a:rPr lang="en-GB" dirty="0"/>
                  <a:t> om </a:t>
                </a:r>
                <a:r>
                  <a:rPr lang="en-GB" dirty="0" err="1"/>
                  <a:t>te</a:t>
                </a:r>
                <a:r>
                  <a:rPr lang="en-GB" dirty="0"/>
                  <a:t> </a:t>
                </a:r>
                <a:r>
                  <a:rPr lang="en-GB" dirty="0" err="1"/>
                  <a:t>schatten</a:t>
                </a:r>
                <a:r>
                  <a:rPr lang="en-GB" dirty="0"/>
                  <a:t> hoe </a:t>
                </a:r>
                <a:r>
                  <a:rPr lang="en-GB" dirty="0" err="1"/>
                  <a:t>snel</a:t>
                </a:r>
                <a:r>
                  <a:rPr lang="en-GB" dirty="0"/>
                  <a:t> </a:t>
                </a:r>
                <a:r>
                  <a:rPr lang="en-GB" dirty="0" err="1"/>
                  <a:t>convergentie</a:t>
                </a:r>
                <a:r>
                  <a:rPr lang="en-GB" dirty="0"/>
                  <a:t> </a:t>
                </a:r>
                <a:r>
                  <a:rPr lang="en-GB" dirty="0" err="1"/>
                  <a:t>ongeveer</a:t>
                </a:r>
                <a:r>
                  <a:rPr lang="en-GB" dirty="0"/>
                  <a:t> </a:t>
                </a:r>
                <a:r>
                  <a:rPr lang="en-GB" dirty="0" err="1"/>
                  <a:t>optreed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De </a:t>
                </a:r>
                <a:r>
                  <a:rPr lang="en-GB" dirty="0" err="1"/>
                  <a:t>standaard</a:t>
                </a:r>
                <a:r>
                  <a:rPr lang="en-GB" dirty="0"/>
                  <a:t> </a:t>
                </a:r>
                <a:r>
                  <a:rPr lang="en-GB" dirty="0" err="1"/>
                  <a:t>deviatie</a:t>
                </a:r>
                <a:r>
                  <a:rPr lang="en-GB" dirty="0"/>
                  <a:t> </a:t>
                </a:r>
                <a:r>
                  <a:rPr lang="en-GB" dirty="0" err="1"/>
                  <a:t>schaalt</a:t>
                </a:r>
                <a:r>
                  <a:rPr lang="en-GB" dirty="0"/>
                  <a:t> met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terwijl</a:t>
                </a:r>
                <a:r>
                  <a:rPr lang="en-GB" dirty="0"/>
                  <a:t> het </a:t>
                </a:r>
                <a:r>
                  <a:rPr lang="en-GB" dirty="0" err="1"/>
                  <a:t>gemiddelde</a:t>
                </a:r>
                <a:r>
                  <a:rPr lang="en-GB" dirty="0"/>
                  <a:t> </a:t>
                </a:r>
                <a:r>
                  <a:rPr lang="en-GB" dirty="0" err="1"/>
                  <a:t>schaalt</a:t>
                </a:r>
                <a:r>
                  <a:rPr lang="en-GB" dirty="0"/>
                  <a:t> met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; </a:t>
                </a:r>
                <a:r>
                  <a:rPr lang="en-GB" dirty="0" err="1"/>
                  <a:t>dit</a:t>
                </a:r>
                <a:r>
                  <a:rPr lang="en-GB" dirty="0"/>
                  <a:t> </a:t>
                </a:r>
                <a:r>
                  <a:rPr lang="en-GB" dirty="0" err="1"/>
                  <a:t>wil</a:t>
                </a:r>
                <a:r>
                  <a:rPr lang="en-GB" dirty="0"/>
                  <a:t> </a:t>
                </a:r>
                <a:r>
                  <a:rPr lang="en-GB" dirty="0" err="1"/>
                  <a:t>zeggen</a:t>
                </a:r>
                <a:r>
                  <a:rPr lang="en-GB" dirty="0"/>
                  <a:t> </a:t>
                </a:r>
                <a:r>
                  <a:rPr lang="en-GB" dirty="0" err="1"/>
                  <a:t>dat</a:t>
                </a:r>
                <a:r>
                  <a:rPr lang="en-GB" dirty="0"/>
                  <a:t> de </a:t>
                </a:r>
                <a:r>
                  <a:rPr lang="en-GB" dirty="0" err="1"/>
                  <a:t>relatieve</a:t>
                </a:r>
                <a:r>
                  <a:rPr lang="en-GB" dirty="0"/>
                  <a:t> </a:t>
                </a:r>
                <a:r>
                  <a:rPr lang="en-GB" dirty="0" err="1"/>
                  <a:t>variabiliteit</a:t>
                </a:r>
                <a:r>
                  <a:rPr lang="en-GB" dirty="0"/>
                  <a:t> </a:t>
                </a:r>
                <a:r>
                  <a:rPr lang="en-GB" dirty="0" err="1"/>
                  <a:t>daalt</a:t>
                </a:r>
                <a:r>
                  <a:rPr lang="en-GB" dirty="0"/>
                  <a:t>!</a:t>
                </a:r>
                <a:br>
                  <a:rPr lang="en-GB" dirty="0"/>
                </a:br>
                <a:r>
                  <a:rPr lang="en-GB" dirty="0" err="1"/>
                  <a:t>Deze</a:t>
                </a:r>
                <a:r>
                  <a:rPr lang="en-GB" dirty="0"/>
                  <a:t> </a:t>
                </a:r>
                <a:r>
                  <a:rPr lang="en-GB" dirty="0" err="1"/>
                  <a:t>geef</a:t>
                </a:r>
                <a:r>
                  <a:rPr lang="en-GB" dirty="0"/>
                  <a:t> je </a:t>
                </a:r>
                <a:r>
                  <a:rPr lang="en-GB" dirty="0" err="1"/>
                  <a:t>typisch</a:t>
                </a:r>
                <a:r>
                  <a:rPr lang="en-GB" dirty="0"/>
                  <a:t> </a:t>
                </a:r>
                <a:r>
                  <a:rPr lang="en-GB" dirty="0" err="1"/>
                  <a:t>weer</a:t>
                </a:r>
                <a:r>
                  <a:rPr lang="en-GB" dirty="0"/>
                  <a:t> met de Coefficient of variation, </a:t>
                </a:r>
                <a:r>
                  <a:rPr lang="en-GB" dirty="0" err="1"/>
                  <a:t>deze</a:t>
                </a:r>
                <a:r>
                  <a:rPr lang="en-GB" dirty="0"/>
                  <a:t> is </a:t>
                </a:r>
                <a:r>
                  <a:rPr lang="en-GB" dirty="0" err="1"/>
                  <a:t>hier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Bekijk</a:t>
                </a:r>
                <a:r>
                  <a:rPr lang="en-GB" dirty="0"/>
                  <a:t> </a:t>
                </a:r>
                <a:r>
                  <a:rPr lang="en-GB" dirty="0" err="1"/>
                  <a:t>volgende</a:t>
                </a:r>
                <a:r>
                  <a:rPr lang="en-GB" dirty="0"/>
                  <a:t> video </a:t>
                </a:r>
                <a:r>
                  <a:rPr lang="en-GB" dirty="0" err="1"/>
                  <a:t>voor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beter</a:t>
                </a:r>
                <a:r>
                  <a:rPr lang="en-GB" dirty="0"/>
                  <a:t> begrip:</a:t>
                </a:r>
                <a:br>
                  <a:rPr lang="en-GB" dirty="0"/>
                </a:br>
                <a:r>
                  <a:rPr lang="en-GB" i="1" dirty="0"/>
                  <a:t>https://www.youtube.com/watch?v=zeJD6dqJ5lo&amp;t=1s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4AAC82-7908-6AB0-145A-8A40E8576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85563"/>
                <a:ext cx="11258084" cy="4386464"/>
              </a:xfrm>
              <a:blipFill>
                <a:blip r:embed="rId2"/>
                <a:stretch>
                  <a:fillRect l="-1083" t="-3477" b="-1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03667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C6712F-3016-8499-4DF6-0AC97F67A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35" y="1836036"/>
            <a:ext cx="7915275" cy="3276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92044E-7343-499F-B1A9-8006490F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16</a:t>
            </a:fld>
            <a:endParaRPr lang="en-GB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B78841-6FE6-4EF4-865C-5FD7FA2D0CED}"/>
              </a:ext>
            </a:extLst>
          </p:cNvPr>
          <p:cNvSpPr/>
          <p:nvPr/>
        </p:nvSpPr>
        <p:spPr>
          <a:xfrm>
            <a:off x="1628170" y="3034825"/>
            <a:ext cx="84253" cy="157051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nl-BE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823349-0702-4BAA-A2D5-21C8C554EE82}"/>
              </a:ext>
            </a:extLst>
          </p:cNvPr>
          <p:cNvSpPr/>
          <p:nvPr/>
        </p:nvSpPr>
        <p:spPr>
          <a:xfrm>
            <a:off x="1628170" y="2222499"/>
            <a:ext cx="84253" cy="81308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nl-BE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D96A49-38C2-4CF3-8125-BA7ADE2049CD}"/>
              </a:ext>
            </a:extLst>
          </p:cNvPr>
          <p:cNvSpPr/>
          <p:nvPr/>
        </p:nvSpPr>
        <p:spPr>
          <a:xfrm>
            <a:off x="7949792" y="4105186"/>
            <a:ext cx="92679" cy="50048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nl-BE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0282D3-CC29-4571-B41E-B1CF9117B834}"/>
              </a:ext>
            </a:extLst>
          </p:cNvPr>
          <p:cNvSpPr/>
          <p:nvPr/>
        </p:nvSpPr>
        <p:spPr>
          <a:xfrm>
            <a:off x="191380" y="4933506"/>
            <a:ext cx="3487479" cy="110768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Scheduled Maintenance: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Predictable, therefore excluded from the model.</a:t>
            </a:r>
            <a:endParaRPr lang="nl-BE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7B0DDF2-8AF1-4388-AB54-EDC6DF785E4D}"/>
              </a:ext>
            </a:extLst>
          </p:cNvPr>
          <p:cNvSpPr/>
          <p:nvPr/>
        </p:nvSpPr>
        <p:spPr>
          <a:xfrm>
            <a:off x="386310" y="1085241"/>
            <a:ext cx="3487479" cy="79426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Full Production days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Modeled Separately</a:t>
            </a:r>
            <a:endParaRPr lang="nl-BE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50C15A-ECCE-4505-BBF8-6BAB5B0FFCAD}"/>
              </a:ext>
            </a:extLst>
          </p:cNvPr>
          <p:cNvSpPr/>
          <p:nvPr/>
        </p:nvSpPr>
        <p:spPr>
          <a:xfrm>
            <a:off x="6490120" y="5090213"/>
            <a:ext cx="3487479" cy="79426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0 production days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Modeled Separately</a:t>
            </a:r>
            <a:endParaRPr lang="nl-BE" sz="2000" b="1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9D681D-6359-4738-8633-059406DF957C}"/>
              </a:ext>
            </a:extLst>
          </p:cNvPr>
          <p:cNvSpPr/>
          <p:nvPr/>
        </p:nvSpPr>
        <p:spPr>
          <a:xfrm>
            <a:off x="6691467" y="1085240"/>
            <a:ext cx="3487479" cy="794265"/>
          </a:xfrm>
          <a:prstGeom prst="roundRect">
            <a:avLst/>
          </a:prstGeom>
          <a:solidFill>
            <a:srgbClr val="7490C0"/>
          </a:solidFill>
          <a:ln>
            <a:solidFill>
              <a:srgbClr val="749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“Normal” days, fitted by</a:t>
            </a:r>
          </a:p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a Burr distribution</a:t>
            </a:r>
            <a:endParaRPr lang="nl-BE" sz="2000" b="1" i="1" dirty="0">
              <a:solidFill>
                <a:schemeClr val="tx1"/>
              </a:solidFill>
            </a:endParaRP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B719F448-3228-4865-ADD9-3BEA39A57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73" y="1825762"/>
            <a:ext cx="5983432" cy="212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C59401A-2627-2F9B-496C-82919CDF9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173600" cy="576293"/>
          </a:xfrm>
          <a:noFill/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Hoe </a:t>
            </a:r>
            <a:r>
              <a:rPr lang="en-GB" sz="2800" dirty="0" err="1">
                <a:solidFill>
                  <a:schemeClr val="tx1"/>
                </a:solidFill>
              </a:rPr>
              <a:t>berekenen</a:t>
            </a:r>
            <a:r>
              <a:rPr lang="en-GB" sz="2800" dirty="0">
                <a:solidFill>
                  <a:schemeClr val="tx1"/>
                </a:solidFill>
              </a:rPr>
              <a:t> we de </a:t>
            </a:r>
            <a:r>
              <a:rPr lang="en-GB" sz="2800" dirty="0" err="1">
                <a:solidFill>
                  <a:schemeClr val="tx1"/>
                </a:solidFill>
              </a:rPr>
              <a:t>productieverdeling</a:t>
            </a:r>
            <a:r>
              <a:rPr lang="en-GB" sz="2800" dirty="0">
                <a:solidFill>
                  <a:schemeClr val="tx1"/>
                </a:solidFill>
              </a:rPr>
              <a:t> over </a:t>
            </a:r>
            <a:r>
              <a:rPr lang="en-GB" sz="2800" dirty="0" err="1">
                <a:solidFill>
                  <a:schemeClr val="tx1"/>
                </a:solidFill>
              </a:rPr>
              <a:t>een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lange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tijdsrange</a:t>
            </a:r>
            <a:r>
              <a:rPr lang="en-GB" sz="28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91164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8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0B12-C4EA-D436-110A-CC6F38B3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Werk</a:t>
            </a:r>
            <a:r>
              <a:rPr lang="en-GB" dirty="0"/>
              <a:t> het </a:t>
            </a:r>
            <a:r>
              <a:rPr lang="en-GB" dirty="0" err="1"/>
              <a:t>voorbeeld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de video van 3b1b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2DCCC-BBD5-4FCF-6DD8-7E8D97582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Implementeer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methode</a:t>
            </a:r>
            <a:r>
              <a:rPr lang="en-GB" dirty="0"/>
              <a:t> om </a:t>
            </a:r>
            <a:r>
              <a:rPr lang="en-GB" i="1" dirty="0"/>
              <a:t>n</a:t>
            </a:r>
            <a:r>
              <a:rPr lang="en-GB" dirty="0"/>
              <a:t> </a:t>
            </a:r>
            <a:r>
              <a:rPr lang="en-GB" dirty="0" err="1"/>
              <a:t>dobbelsteenworpen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simuleren</a:t>
            </a:r>
            <a:r>
              <a:rPr lang="en-GB" dirty="0"/>
              <a:t>.</a:t>
            </a:r>
          </a:p>
          <a:p>
            <a:r>
              <a:rPr lang="en-GB" dirty="0" err="1"/>
              <a:t>Bereken</a:t>
            </a:r>
            <a:r>
              <a:rPr lang="en-GB" dirty="0"/>
              <a:t> de </a:t>
            </a:r>
            <a:r>
              <a:rPr lang="en-GB" dirty="0" err="1"/>
              <a:t>totale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van het </a:t>
            </a:r>
            <a:r>
              <a:rPr lang="en-GB" dirty="0" err="1"/>
              <a:t>aantal</a:t>
            </a:r>
            <a:r>
              <a:rPr lang="en-GB" dirty="0"/>
              <a:t> </a:t>
            </a:r>
            <a:r>
              <a:rPr lang="en-GB" dirty="0" err="1"/>
              <a:t>geworpen</a:t>
            </a:r>
            <a:r>
              <a:rPr lang="en-GB" dirty="0"/>
              <a:t> </a:t>
            </a:r>
            <a:r>
              <a:rPr lang="en-GB" dirty="0" err="1"/>
              <a:t>ogen</a:t>
            </a:r>
            <a:r>
              <a:rPr lang="en-GB" dirty="0"/>
              <a:t>.</a:t>
            </a:r>
          </a:p>
          <a:p>
            <a:r>
              <a:rPr lang="en-GB" dirty="0" err="1"/>
              <a:t>Bekijk</a:t>
            </a:r>
            <a:r>
              <a:rPr lang="en-GB" dirty="0"/>
              <a:t> hoe de </a:t>
            </a:r>
            <a:r>
              <a:rPr lang="en-GB" dirty="0" err="1"/>
              <a:t>verdeling</a:t>
            </a:r>
            <a:r>
              <a:rPr lang="en-GB" dirty="0"/>
              <a:t> van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totaal</a:t>
            </a:r>
            <a:r>
              <a:rPr lang="en-GB" dirty="0"/>
              <a:t> </a:t>
            </a:r>
            <a:r>
              <a:rPr lang="en-GB" dirty="0" err="1"/>
              <a:t>aantal</a:t>
            </a:r>
            <a:r>
              <a:rPr lang="en-GB" dirty="0"/>
              <a:t> </a:t>
            </a:r>
            <a:r>
              <a:rPr lang="en-GB" dirty="0" err="1"/>
              <a:t>geworpen</a:t>
            </a:r>
            <a:r>
              <a:rPr lang="en-GB" dirty="0"/>
              <a:t> </a:t>
            </a:r>
            <a:r>
              <a:rPr lang="en-GB" dirty="0" err="1"/>
              <a:t>ogen</a:t>
            </a:r>
            <a:r>
              <a:rPr lang="en-GB" dirty="0"/>
              <a:t> </a:t>
            </a:r>
            <a:r>
              <a:rPr lang="en-GB" dirty="0" err="1"/>
              <a:t>evolueert</a:t>
            </a:r>
            <a:r>
              <a:rPr lang="en-GB" dirty="0"/>
              <a:t>.</a:t>
            </a:r>
          </a:p>
          <a:p>
            <a:r>
              <a:rPr lang="en-GB" dirty="0" err="1"/>
              <a:t>Bekijk</a:t>
            </a:r>
            <a:r>
              <a:rPr lang="en-GB" dirty="0"/>
              <a:t> nu hoe de CLS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van </a:t>
            </a:r>
            <a:r>
              <a:rPr lang="en-GB" dirty="0" err="1"/>
              <a:t>toepassing</a:t>
            </a:r>
            <a:r>
              <a:rPr lang="en-GB" dirty="0"/>
              <a:t> is.</a:t>
            </a:r>
          </a:p>
        </p:txBody>
      </p:sp>
    </p:spTree>
    <p:extLst>
      <p:ext uri="{BB962C8B-B14F-4D97-AF65-F5344CB8AC3E}">
        <p14:creationId xmlns:p14="http://schemas.microsoft.com/office/powerpoint/2010/main" val="428811959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8C9735-1BC0-B0B0-006B-4F76EBAD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Bootstrapping &amp; confidence </a:t>
            </a:r>
            <a:r>
              <a:rPr lang="en-GB" dirty="0" err="1"/>
              <a:t>intervallen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88475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DA42-CB0C-5898-3BAE-B14D8DDD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Bootstrapping : </a:t>
            </a:r>
            <a:r>
              <a:rPr lang="en-GB" dirty="0" err="1"/>
              <a:t>methode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3FD7-604D-274B-0F86-3F5BA98EE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CD18D-16E1-01C3-8639-7E1740F7B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5" y="1218891"/>
            <a:ext cx="10850489" cy="4420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F0169-7E09-3D63-1825-C5E8A698A43D}"/>
              </a:ext>
            </a:extLst>
          </p:cNvPr>
          <p:cNvSpPr txBox="1"/>
          <p:nvPr/>
        </p:nvSpPr>
        <p:spPr>
          <a:xfrm>
            <a:off x="7602876" y="4253501"/>
            <a:ext cx="3801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Dus: </a:t>
            </a:r>
            <a:r>
              <a:rPr lang="en-GB" dirty="0"/>
              <a:t>Je </a:t>
            </a:r>
            <a:r>
              <a:rPr lang="en-GB" dirty="0" err="1"/>
              <a:t>originele</a:t>
            </a:r>
            <a:r>
              <a:rPr lang="en-GB" dirty="0"/>
              <a:t> sample is </a:t>
            </a:r>
            <a:r>
              <a:rPr lang="en-GB" dirty="0" err="1"/>
              <a:t>gewoon</a:t>
            </a:r>
            <a:r>
              <a:rPr lang="en-GB" dirty="0"/>
              <a:t> </a:t>
            </a:r>
            <a:r>
              <a:rPr lang="en-GB" i="1" dirty="0" err="1"/>
              <a:t>een</a:t>
            </a:r>
            <a:r>
              <a:rPr lang="en-GB" dirty="0"/>
              <a:t> </a:t>
            </a:r>
            <a:r>
              <a:rPr lang="en-GB" dirty="0" err="1"/>
              <a:t>mogelijke</a:t>
            </a:r>
            <a:r>
              <a:rPr lang="en-GB" dirty="0"/>
              <a:t> trekking </a:t>
            </a:r>
            <a:r>
              <a:rPr lang="en-GB" dirty="0" err="1"/>
              <a:t>uit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nieuwe</a:t>
            </a:r>
            <a:r>
              <a:rPr lang="en-GB" dirty="0"/>
              <a:t> set </a:t>
            </a:r>
            <a:r>
              <a:rPr lang="en-GB" dirty="0" err="1"/>
              <a:t>punten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91486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Sampling choices</a:t>
            </a:r>
          </a:p>
        </p:txBody>
      </p:sp>
    </p:spTree>
    <p:extLst>
      <p:ext uri="{BB962C8B-B14F-4D97-AF65-F5344CB8AC3E}">
        <p14:creationId xmlns:p14="http://schemas.microsoft.com/office/powerpoint/2010/main" val="146695287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DA42-CB0C-5898-3BAE-B14D8DDD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Bootstrapping : </a:t>
            </a:r>
            <a:r>
              <a:rPr lang="en-GB" dirty="0" err="1"/>
              <a:t>methode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273FD7-604D-274B-0F86-3F5BA98EEA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Trek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willekeurig</a:t>
                </a:r>
                <a:r>
                  <a:rPr lang="en-GB" dirty="0"/>
                  <a:t> </a:t>
                </a:r>
                <a:r>
                  <a:rPr lang="en-GB" dirty="0" err="1"/>
                  <a:t>getal</a:t>
                </a:r>
                <a:r>
                  <a:rPr lang="en-GB" dirty="0"/>
                  <a:t> </a:t>
                </a:r>
                <a:r>
                  <a:rPr lang="en-GB" dirty="0" err="1"/>
                  <a:t>uit</a:t>
                </a:r>
                <a:r>
                  <a:rPr lang="en-GB" dirty="0"/>
                  <a:t> je data (met replacement).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err="1"/>
                  <a:t>Herhaal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keer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err="1"/>
                  <a:t>Bereken</a:t>
                </a:r>
                <a:r>
                  <a:rPr lang="en-GB" dirty="0"/>
                  <a:t> het </a:t>
                </a:r>
                <a:r>
                  <a:rPr lang="en-GB" dirty="0" err="1"/>
                  <a:t>gemiddelde</a:t>
                </a:r>
                <a:r>
                  <a:rPr lang="en-GB" dirty="0"/>
                  <a:t> (of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andere</a:t>
                </a:r>
                <a:r>
                  <a:rPr lang="en-GB" dirty="0"/>
                  <a:t> </a:t>
                </a:r>
                <a:r>
                  <a:rPr lang="en-GB" dirty="0" err="1"/>
                  <a:t>maat</a:t>
                </a:r>
                <a:r>
                  <a:rPr lang="en-GB" dirty="0"/>
                  <a:t>) van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getrokken</a:t>
                </a:r>
                <a:r>
                  <a:rPr lang="en-GB" dirty="0"/>
                  <a:t> </a:t>
                </a:r>
                <a:r>
                  <a:rPr lang="en-GB" dirty="0" err="1"/>
                  <a:t>waardes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err="1"/>
                  <a:t>Herhaal</a:t>
                </a:r>
                <a:r>
                  <a:rPr lang="en-GB" dirty="0"/>
                  <a:t> </a:t>
                </a:r>
                <a:r>
                  <a:rPr lang="en-GB" dirty="0" err="1"/>
                  <a:t>dit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aantal</a:t>
                </a:r>
                <a:r>
                  <a:rPr lang="en-GB" dirty="0"/>
                  <a:t> </a:t>
                </a:r>
                <a:r>
                  <a:rPr lang="en-GB" dirty="0" err="1"/>
                  <a:t>keer</a:t>
                </a:r>
                <a:r>
                  <a:rPr lang="en-GB" dirty="0"/>
                  <a:t> (</a:t>
                </a:r>
                <a:r>
                  <a:rPr lang="en-GB" dirty="0" err="1"/>
                  <a:t>zeg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/>
                  <a:t>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err="1"/>
                  <a:t>Gebruik</a:t>
                </a:r>
                <a:r>
                  <a:rPr lang="en-GB" dirty="0"/>
                  <a:t> </a:t>
                </a:r>
                <a:r>
                  <a:rPr lang="en-GB" dirty="0" err="1"/>
                  <a:t>deze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groepjes</a:t>
                </a:r>
                <a:r>
                  <a:rPr lang="en-GB" dirty="0"/>
                  <a:t> om: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GB" dirty="0"/>
                  <a:t>De </a:t>
                </a:r>
                <a:r>
                  <a:rPr lang="en-GB" dirty="0" err="1"/>
                  <a:t>standaard</a:t>
                </a:r>
                <a:r>
                  <a:rPr lang="en-GB" dirty="0"/>
                  <a:t> </a:t>
                </a:r>
                <a:r>
                  <a:rPr lang="en-GB" dirty="0" err="1"/>
                  <a:t>deviatie</a:t>
                </a:r>
                <a:r>
                  <a:rPr lang="en-GB" dirty="0"/>
                  <a:t> </a:t>
                </a:r>
                <a:r>
                  <a:rPr lang="en-GB" dirty="0" err="1"/>
                  <a:t>te</a:t>
                </a:r>
                <a:r>
                  <a:rPr lang="en-GB" dirty="0"/>
                  <a:t> </a:t>
                </a:r>
                <a:r>
                  <a:rPr lang="en-GB" dirty="0" err="1"/>
                  <a:t>berekenen</a:t>
                </a:r>
                <a:r>
                  <a:rPr lang="en-GB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GB" dirty="0" err="1"/>
                  <a:t>Een</a:t>
                </a:r>
                <a:r>
                  <a:rPr lang="en-GB" dirty="0"/>
                  <a:t> histogram/boxplot </a:t>
                </a:r>
                <a:r>
                  <a:rPr lang="en-GB" dirty="0" err="1"/>
                  <a:t>maken</a:t>
                </a:r>
                <a:r>
                  <a:rPr lang="en-GB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GB" dirty="0"/>
                  <a:t>Confidence intervals </a:t>
                </a:r>
                <a:r>
                  <a:rPr lang="en-GB" dirty="0" err="1"/>
                  <a:t>bepalen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273FD7-604D-274B-0F86-3F5BA98EEA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3" t="-3956" b="-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8955D9-D52C-7BDE-E33C-CEF33DE80620}"/>
              </a:ext>
            </a:extLst>
          </p:cNvPr>
          <p:cNvSpPr/>
          <p:nvPr/>
        </p:nvSpPr>
        <p:spPr>
          <a:xfrm>
            <a:off x="6616557" y="3429000"/>
            <a:ext cx="5198724" cy="2458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ALS JE DATA REPRESENTATIEF IS VOOR DE VERDELING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Dan </a:t>
            </a:r>
            <a:r>
              <a:rPr lang="en-GB" sz="2400" dirty="0" err="1"/>
              <a:t>geeft</a:t>
            </a:r>
            <a:r>
              <a:rPr lang="en-GB" sz="2400" dirty="0"/>
              <a:t> bootstrapping </a:t>
            </a:r>
            <a:r>
              <a:rPr lang="en-GB" sz="2400" dirty="0" err="1"/>
              <a:t>een</a:t>
            </a:r>
            <a:r>
              <a:rPr lang="en-GB" sz="2400" dirty="0"/>
              <a:t> correct Confidence Interval.</a:t>
            </a:r>
          </a:p>
        </p:txBody>
      </p:sp>
    </p:spTree>
    <p:extLst>
      <p:ext uri="{BB962C8B-B14F-4D97-AF65-F5344CB8AC3E}">
        <p14:creationId xmlns:p14="http://schemas.microsoft.com/office/powerpoint/2010/main" val="1025537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D25F-6F1B-B1CF-B6F0-19A0130C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Bootstrapping in a perfect world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CF7A2D-C226-60C9-9B6D-D02D1A2A0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78" y="1582532"/>
            <a:ext cx="6792018" cy="5128160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1005B7-026D-38DC-DA70-B13EF72243D9}"/>
              </a:ext>
            </a:extLst>
          </p:cNvPr>
          <p:cNvCxnSpPr>
            <a:cxnSpLocks/>
          </p:cNvCxnSpPr>
          <p:nvPr/>
        </p:nvCxnSpPr>
        <p:spPr>
          <a:xfrm>
            <a:off x="3863083" y="3647326"/>
            <a:ext cx="3513761" cy="0"/>
          </a:xfrm>
          <a:prstGeom prst="straightConnector1">
            <a:avLst/>
          </a:prstGeom>
          <a:ln w="57150">
            <a:solidFill>
              <a:srgbClr val="95CF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01A972-B258-47D4-08FE-03586789EFD0}"/>
                  </a:ext>
                </a:extLst>
              </p:cNvPr>
              <p:cNvSpPr txBox="1"/>
              <p:nvPr/>
            </p:nvSpPr>
            <p:spPr>
              <a:xfrm>
                <a:off x="7376844" y="1435813"/>
                <a:ext cx="4695290" cy="4247317"/>
              </a:xfrm>
              <a:prstGeom prst="rect">
                <a:avLst/>
              </a:prstGeom>
              <a:noFill/>
              <a:ln w="38100">
                <a:solidFill>
                  <a:srgbClr val="95CF9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Bekomen door: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Neem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keer</a:t>
                </a:r>
                <a:r>
                  <a:rPr lang="en-GB" dirty="0"/>
                  <a:t> 1000 samples van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normale</a:t>
                </a:r>
                <a:r>
                  <a:rPr lang="en-GB" dirty="0"/>
                  <a:t> </a:t>
                </a:r>
                <a:r>
                  <a:rPr lang="en-GB" dirty="0" err="1"/>
                  <a:t>verdeling</a:t>
                </a:r>
                <a:r>
                  <a:rPr lang="en-GB" dirty="0"/>
                  <a:t> met </a:t>
                </a:r>
                <a:r>
                  <a:rPr lang="en-GB" dirty="0" err="1"/>
                  <a:t>gemiddelde</a:t>
                </a:r>
                <a:r>
                  <a:rPr lang="en-GB" dirty="0"/>
                  <a:t> 10.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err="1"/>
                  <a:t>Bereken</a:t>
                </a:r>
                <a:r>
                  <a:rPr lang="en-GB" dirty="0"/>
                  <a:t> het </a:t>
                </a:r>
                <a:r>
                  <a:rPr lang="en-GB" dirty="0" err="1"/>
                  <a:t>gemiddelde</a:t>
                </a:r>
                <a:r>
                  <a:rPr lang="en-GB" dirty="0"/>
                  <a:t> </a:t>
                </a:r>
                <a:r>
                  <a:rPr lang="en-GB" dirty="0" err="1"/>
                  <a:t>voor</a:t>
                </a:r>
                <a:r>
                  <a:rPr lang="en-GB" dirty="0"/>
                  <a:t> elk van die 1000 samples.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Maak </a:t>
                </a:r>
                <a:r>
                  <a:rPr lang="en-GB" dirty="0" err="1"/>
                  <a:t>hiervan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histogram.</a:t>
                </a:r>
              </a:p>
              <a:p>
                <a:r>
                  <a:rPr lang="en-GB" b="1" dirty="0" err="1"/>
                  <a:t>Resutaat</a:t>
                </a:r>
                <a:r>
                  <a:rPr lang="en-GB" dirty="0"/>
                  <a:t>: </a:t>
                </a:r>
                <a:r>
                  <a:rPr lang="en-GB" dirty="0" err="1"/>
                  <a:t>Voor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sample van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elementen</a:t>
                </a:r>
                <a:r>
                  <a:rPr lang="en-GB" dirty="0"/>
                  <a:t> </a:t>
                </a:r>
                <a:r>
                  <a:rPr lang="en-GB" dirty="0" err="1"/>
                  <a:t>uit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normale</a:t>
                </a:r>
                <a:r>
                  <a:rPr lang="en-GB" dirty="0"/>
                  <a:t> </a:t>
                </a:r>
                <a:r>
                  <a:rPr lang="en-GB" dirty="0" err="1"/>
                  <a:t>verdeling</a:t>
                </a:r>
                <a:r>
                  <a:rPr lang="en-GB" dirty="0"/>
                  <a:t> </a:t>
                </a:r>
                <a:r>
                  <a:rPr lang="en-GB" dirty="0" err="1"/>
                  <a:t>zijn</a:t>
                </a:r>
                <a:r>
                  <a:rPr lang="en-GB" dirty="0"/>
                  <a:t> we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zeker</a:t>
                </a:r>
                <a:r>
                  <a:rPr lang="en-GB" dirty="0"/>
                  <a:t> </a:t>
                </a:r>
                <a:r>
                  <a:rPr lang="en-GB" dirty="0" err="1"/>
                  <a:t>dat</a:t>
                </a:r>
                <a:r>
                  <a:rPr lang="en-GB" dirty="0"/>
                  <a:t> het </a:t>
                </a:r>
                <a:r>
                  <a:rPr lang="en-GB" dirty="0" err="1"/>
                  <a:t>berekende</a:t>
                </a:r>
                <a:r>
                  <a:rPr lang="en-GB" dirty="0"/>
                  <a:t> </a:t>
                </a:r>
                <a:r>
                  <a:rPr lang="en-GB" dirty="0" err="1"/>
                  <a:t>gemiddelde</a:t>
                </a:r>
                <a:r>
                  <a:rPr lang="en-GB" dirty="0"/>
                  <a:t> in het interval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[9.4, 10.6]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 err="1"/>
                  <a:t>zal</a:t>
                </a:r>
                <a:r>
                  <a:rPr lang="en-GB" dirty="0"/>
                  <a:t> </a:t>
                </a:r>
                <a:r>
                  <a:rPr lang="en-GB" dirty="0" err="1"/>
                  <a:t>liggen</a:t>
                </a:r>
                <a:r>
                  <a:rPr lang="en-GB" dirty="0"/>
                  <a:t> (merk op: </a:t>
                </a:r>
                <a:r>
                  <a:rPr lang="en-GB" dirty="0" err="1"/>
                  <a:t>netjes</a:t>
                </a:r>
                <a:r>
                  <a:rPr lang="en-GB" dirty="0"/>
                  <a:t> </a:t>
                </a:r>
                <a:r>
                  <a:rPr lang="en-GB" dirty="0" err="1"/>
                  <a:t>gecentreerd</a:t>
                </a:r>
                <a:r>
                  <a:rPr lang="en-GB" dirty="0"/>
                  <a:t> </a:t>
                </a:r>
                <a:r>
                  <a:rPr lang="en-GB" dirty="0" err="1"/>
                  <a:t>rond</a:t>
                </a:r>
                <a:r>
                  <a:rPr lang="en-GB" dirty="0"/>
                  <a:t> de </a:t>
                </a:r>
                <a:r>
                  <a:rPr lang="en-GB" dirty="0" err="1"/>
                  <a:t>echte</a:t>
                </a:r>
                <a:r>
                  <a:rPr lang="en-GB" dirty="0"/>
                  <a:t> mean: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).</a:t>
                </a:r>
              </a:p>
              <a:p>
                <a:r>
                  <a:rPr lang="en-GB" b="1" dirty="0" err="1"/>
                  <a:t>Opmerking</a:t>
                </a:r>
                <a:r>
                  <a:rPr lang="en-GB" b="1" dirty="0"/>
                  <a:t>: </a:t>
                </a:r>
                <a:r>
                  <a:rPr lang="en-GB" dirty="0"/>
                  <a:t>Het </a:t>
                </a:r>
                <a:r>
                  <a:rPr lang="en-GB" dirty="0" err="1"/>
                  <a:t>getoonde</a:t>
                </a:r>
                <a:r>
                  <a:rPr lang="en-GB" dirty="0"/>
                  <a:t> Confidence interval Is </a:t>
                </a:r>
                <a:r>
                  <a:rPr lang="en-GB" dirty="0" err="1"/>
                  <a:t>simpelweg</a:t>
                </a:r>
                <a:r>
                  <a:rPr lang="en-GB" dirty="0"/>
                  <a:t> het </a:t>
                </a:r>
                <a:r>
                  <a:rPr lang="en-GB" b="1" dirty="0"/>
                  <a:t>2.5%</a:t>
                </a:r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b="1" dirty="0"/>
                  <a:t>97.5%</a:t>
                </a:r>
                <a:r>
                  <a:rPr lang="en-GB" dirty="0"/>
                  <a:t> </a:t>
                </a:r>
                <a:r>
                  <a:rPr lang="en-GB" dirty="0" err="1"/>
                  <a:t>percentiel</a:t>
                </a:r>
                <a:r>
                  <a:rPr lang="en-GB" dirty="0"/>
                  <a:t> van het </a:t>
                </a:r>
                <a:r>
                  <a:rPr lang="en-GB" dirty="0" err="1"/>
                  <a:t>getoonde</a:t>
                </a:r>
                <a:r>
                  <a:rPr lang="en-GB" dirty="0"/>
                  <a:t> histogram.</a:t>
                </a:r>
                <a:endParaRPr lang="en-GB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01A972-B258-47D4-08FE-03586789E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844" y="1435813"/>
                <a:ext cx="4695290" cy="4247317"/>
              </a:xfrm>
              <a:prstGeom prst="rect">
                <a:avLst/>
              </a:prstGeom>
              <a:blipFill>
                <a:blip r:embed="rId3"/>
                <a:stretch>
                  <a:fillRect l="-644" t="-427" r="-1675" b="-997"/>
                </a:stretch>
              </a:blipFill>
              <a:ln w="38100">
                <a:solidFill>
                  <a:srgbClr val="95CF95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344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D25F-6F1B-B1CF-B6F0-19A0130C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Bootstrapping in the real world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EC9BFB-F096-A4AC-7AF9-584E5BFC4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28645"/>
            <a:ext cx="6185850" cy="4661964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1BF27C-1EA0-4290-6F6D-628A76C5B058}"/>
              </a:ext>
            </a:extLst>
          </p:cNvPr>
          <p:cNvCxnSpPr>
            <a:cxnSpLocks/>
          </p:cNvCxnSpPr>
          <p:nvPr/>
        </p:nvCxnSpPr>
        <p:spPr>
          <a:xfrm>
            <a:off x="3750069" y="3647326"/>
            <a:ext cx="3513761" cy="0"/>
          </a:xfrm>
          <a:prstGeom prst="straightConnector1">
            <a:avLst/>
          </a:prstGeom>
          <a:ln w="57150">
            <a:solidFill>
              <a:srgbClr val="95CF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EF0A52-9C83-AA3F-FE14-A30EE5EB26F3}"/>
                  </a:ext>
                </a:extLst>
              </p:cNvPr>
              <p:cNvSpPr txBox="1"/>
              <p:nvPr/>
            </p:nvSpPr>
            <p:spPr>
              <a:xfrm>
                <a:off x="7263830" y="2268020"/>
                <a:ext cx="4695290" cy="3970318"/>
              </a:xfrm>
              <a:prstGeom prst="rect">
                <a:avLst/>
              </a:prstGeom>
              <a:noFill/>
              <a:ln w="38100">
                <a:solidFill>
                  <a:srgbClr val="95CF9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Bekomen door: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Neem </a:t>
                </a:r>
                <a:r>
                  <a:rPr lang="en-GB" dirty="0" err="1"/>
                  <a:t>een</a:t>
                </a:r>
                <a:r>
                  <a:rPr lang="en-GB" dirty="0"/>
                  <a:t> sample van size 1000 </a:t>
                </a:r>
                <a:r>
                  <a:rPr lang="en-GB" dirty="0" err="1"/>
                  <a:t>uit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normale</a:t>
                </a:r>
                <a:r>
                  <a:rPr lang="en-GB" dirty="0"/>
                  <a:t> </a:t>
                </a:r>
                <a:r>
                  <a:rPr lang="en-GB" dirty="0" err="1"/>
                  <a:t>verdeling</a:t>
                </a:r>
                <a:r>
                  <a:rPr lang="en-GB" dirty="0"/>
                  <a:t> met </a:t>
                </a:r>
                <a:r>
                  <a:rPr lang="en-GB" dirty="0" err="1"/>
                  <a:t>gemiddelde</a:t>
                </a:r>
                <a:r>
                  <a:rPr lang="en-GB" dirty="0"/>
                  <a:t> 10.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Neem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keer</a:t>
                </a:r>
                <a:r>
                  <a:rPr lang="en-GB" dirty="0"/>
                  <a:t> 1000 samples (with replacement) </a:t>
                </a:r>
                <a:r>
                  <a:rPr lang="en-GB" dirty="0" err="1"/>
                  <a:t>uit</a:t>
                </a:r>
                <a:r>
                  <a:rPr lang="en-GB" dirty="0"/>
                  <a:t> </a:t>
                </a:r>
                <a:r>
                  <a:rPr lang="en-GB" dirty="0" err="1"/>
                  <a:t>onze</a:t>
                </a:r>
                <a:r>
                  <a:rPr lang="en-GB" dirty="0"/>
                  <a:t> 1000 samples.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err="1"/>
                  <a:t>Bereken</a:t>
                </a:r>
                <a:r>
                  <a:rPr lang="en-GB" dirty="0"/>
                  <a:t> het </a:t>
                </a:r>
                <a:r>
                  <a:rPr lang="en-GB" dirty="0" err="1"/>
                  <a:t>gemiddelde</a:t>
                </a:r>
                <a:r>
                  <a:rPr lang="en-GB" dirty="0"/>
                  <a:t> </a:t>
                </a:r>
                <a:r>
                  <a:rPr lang="en-GB" dirty="0" err="1"/>
                  <a:t>voor</a:t>
                </a:r>
                <a:r>
                  <a:rPr lang="en-GB" dirty="0"/>
                  <a:t> elk van die 1000 samples.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Maak </a:t>
                </a:r>
                <a:r>
                  <a:rPr lang="en-GB" dirty="0" err="1"/>
                  <a:t>hiervan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histogram.</a:t>
                </a:r>
              </a:p>
              <a:p>
                <a:r>
                  <a:rPr lang="en-GB" b="1" dirty="0" err="1"/>
                  <a:t>Resutaat</a:t>
                </a:r>
                <a:r>
                  <a:rPr lang="en-GB" dirty="0"/>
                  <a:t>: </a:t>
                </a:r>
                <a:r>
                  <a:rPr lang="en-GB" dirty="0" err="1"/>
                  <a:t>Voor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sample van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GB" dirty="0"/>
                  <a:t> elementen </a:t>
                </a:r>
                <a:r>
                  <a:rPr lang="en-GB" dirty="0" err="1"/>
                  <a:t>zijn</a:t>
                </a:r>
                <a:r>
                  <a:rPr lang="en-GB" dirty="0"/>
                  <a:t> we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zeker</a:t>
                </a:r>
                <a:r>
                  <a:rPr lang="en-GB" dirty="0"/>
                  <a:t> </a:t>
                </a:r>
                <a:r>
                  <a:rPr lang="en-GB" dirty="0" err="1"/>
                  <a:t>dat</a:t>
                </a:r>
                <a:r>
                  <a:rPr lang="en-GB" dirty="0"/>
                  <a:t> het </a:t>
                </a:r>
                <a:r>
                  <a:rPr lang="en-GB" dirty="0" err="1"/>
                  <a:t>berekende</a:t>
                </a:r>
                <a:r>
                  <a:rPr lang="en-GB" dirty="0"/>
                  <a:t> </a:t>
                </a:r>
                <a:r>
                  <a:rPr lang="en-GB" dirty="0" err="1"/>
                  <a:t>gemiddelde</a:t>
                </a:r>
                <a:r>
                  <a:rPr lang="en-GB" dirty="0"/>
                  <a:t> in het interval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[9.8, 11]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 err="1"/>
                  <a:t>zal</a:t>
                </a:r>
                <a:r>
                  <a:rPr lang="en-GB" dirty="0"/>
                  <a:t> </a:t>
                </a:r>
                <a:r>
                  <a:rPr lang="en-GB" dirty="0" err="1"/>
                  <a:t>liggen</a:t>
                </a:r>
                <a:r>
                  <a:rPr lang="en-GB" dirty="0"/>
                  <a:t> (merk op: </a:t>
                </a:r>
                <a:r>
                  <a:rPr lang="en-GB" b="1" dirty="0" err="1"/>
                  <a:t>niet</a:t>
                </a:r>
                <a:r>
                  <a:rPr lang="en-GB" dirty="0"/>
                  <a:t> </a:t>
                </a:r>
                <a:r>
                  <a:rPr lang="en-GB" dirty="0" err="1"/>
                  <a:t>netjes</a:t>
                </a:r>
                <a:r>
                  <a:rPr lang="en-GB" dirty="0"/>
                  <a:t> </a:t>
                </a:r>
                <a:r>
                  <a:rPr lang="en-GB" dirty="0" err="1"/>
                  <a:t>gecentreerd</a:t>
                </a:r>
                <a:r>
                  <a:rPr lang="en-GB" dirty="0"/>
                  <a:t> </a:t>
                </a:r>
                <a:r>
                  <a:rPr lang="en-GB" dirty="0" err="1"/>
                  <a:t>rond</a:t>
                </a:r>
                <a:r>
                  <a:rPr lang="en-GB" dirty="0"/>
                  <a:t> de </a:t>
                </a:r>
                <a:r>
                  <a:rPr lang="en-GB" dirty="0" err="1"/>
                  <a:t>echte</a:t>
                </a:r>
                <a:r>
                  <a:rPr lang="en-GB" dirty="0"/>
                  <a:t> mean: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).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EF0A52-9C83-AA3F-FE14-A30EE5EB2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830" y="2268020"/>
                <a:ext cx="4695290" cy="3970318"/>
              </a:xfrm>
              <a:prstGeom prst="rect">
                <a:avLst/>
              </a:prstGeom>
              <a:blipFill>
                <a:blip r:embed="rId3"/>
                <a:stretch>
                  <a:fillRect l="-773" t="-304" r="-1289" b="-1065"/>
                </a:stretch>
              </a:blipFill>
              <a:ln w="38100">
                <a:solidFill>
                  <a:srgbClr val="95CF95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CD8C5178-A150-64C2-9EA8-2BB57E63B13C}"/>
              </a:ext>
            </a:extLst>
          </p:cNvPr>
          <p:cNvSpPr/>
          <p:nvPr/>
        </p:nvSpPr>
        <p:spPr>
          <a:xfrm>
            <a:off x="6185850" y="389277"/>
            <a:ext cx="5404206" cy="170665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Opgelet</a:t>
            </a:r>
            <a:r>
              <a:rPr lang="en-GB" dirty="0"/>
              <a:t>:</a:t>
            </a:r>
          </a:p>
          <a:p>
            <a:pPr algn="ctr"/>
            <a:r>
              <a:rPr lang="en-GB" dirty="0"/>
              <a:t>Want </a:t>
            </a:r>
            <a:r>
              <a:rPr lang="en-GB" dirty="0" err="1"/>
              <a:t>veel</a:t>
            </a:r>
            <a:r>
              <a:rPr lang="en-GB" dirty="0"/>
              <a:t> </a:t>
            </a:r>
            <a:r>
              <a:rPr lang="en-GB" dirty="0" err="1"/>
              <a:t>mensen</a:t>
            </a:r>
            <a:r>
              <a:rPr lang="en-GB" dirty="0"/>
              <a:t> </a:t>
            </a:r>
            <a:r>
              <a:rPr lang="en-GB" dirty="0" err="1"/>
              <a:t>interpreteren</a:t>
            </a:r>
            <a:r>
              <a:rPr lang="en-GB" dirty="0"/>
              <a:t> bootstrapping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hetgeen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in </a:t>
            </a:r>
            <a:r>
              <a:rPr lang="en-GB" dirty="0" err="1"/>
              <a:t>vorige</a:t>
            </a:r>
            <a:r>
              <a:rPr lang="en-GB" dirty="0"/>
              <a:t> slide </a:t>
            </a:r>
            <a:r>
              <a:rPr lang="en-GB" dirty="0" err="1"/>
              <a:t>staat</a:t>
            </a:r>
            <a:r>
              <a:rPr lang="en-GB" dirty="0"/>
              <a:t>! De </a:t>
            </a:r>
            <a:r>
              <a:rPr lang="en-GB" dirty="0" err="1"/>
              <a:t>interpretatie</a:t>
            </a:r>
            <a:r>
              <a:rPr lang="en-GB" dirty="0"/>
              <a:t> is </a:t>
            </a:r>
            <a:r>
              <a:rPr lang="en-GB" dirty="0" err="1"/>
              <a:t>dezelfde</a:t>
            </a:r>
            <a:r>
              <a:rPr lang="en-GB" dirty="0"/>
              <a:t> maar </a:t>
            </a:r>
            <a:r>
              <a:rPr lang="en-GB" dirty="0" err="1"/>
              <a:t>moet</a:t>
            </a:r>
            <a:r>
              <a:rPr lang="en-GB" dirty="0"/>
              <a:t> steeds met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korreltje</a:t>
            </a:r>
            <a:r>
              <a:rPr lang="en-GB" dirty="0"/>
              <a:t> </a:t>
            </a:r>
            <a:r>
              <a:rPr lang="en-GB" dirty="0" err="1"/>
              <a:t>zout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genomen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36491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3649-E75A-28AB-4C02-1E148C0B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Doel van bootstrapping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E6DE31-BBF9-C25D-6C70-9627D07F8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704" y="2683539"/>
            <a:ext cx="10774279" cy="1857634"/>
          </a:xfrm>
        </p:spPr>
      </p:pic>
    </p:spTree>
    <p:extLst>
      <p:ext uri="{BB962C8B-B14F-4D97-AF65-F5344CB8AC3E}">
        <p14:creationId xmlns:p14="http://schemas.microsoft.com/office/powerpoint/2010/main" val="423860163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AB6B-A218-3783-7A14-9876F498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Bootstrapping in ML: Bagging &amp; Boosting</a:t>
            </a:r>
          </a:p>
        </p:txBody>
      </p:sp>
      <p:pic>
        <p:nvPicPr>
          <p:cNvPr id="1026" name="Picture 2" descr="Ensemble Learning: Bagging &amp; Boosting | by Fernando López | Towards Data  Science">
            <a:extLst>
              <a:ext uri="{FF2B5EF4-FFF2-40B4-BE49-F238E27FC236}">
                <a16:creationId xmlns:a16="http://schemas.microsoft.com/office/drawing/2014/main" id="{867A68EA-4737-6DFC-D398-835CEF96A4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077" y="1542089"/>
            <a:ext cx="6849534" cy="3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D669C2-5FF9-7A44-001E-998C9D00F007}"/>
              </a:ext>
            </a:extLst>
          </p:cNvPr>
          <p:cNvSpPr txBox="1"/>
          <p:nvPr/>
        </p:nvSpPr>
        <p:spPr>
          <a:xfrm>
            <a:off x="5455577" y="5558588"/>
            <a:ext cx="659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Opmerking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nu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leuke</a:t>
            </a:r>
            <a:r>
              <a:rPr lang="en-GB" dirty="0"/>
              <a:t> FYI,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komt</a:t>
            </a:r>
            <a:r>
              <a:rPr lang="en-GB" dirty="0"/>
              <a:t> later </a:t>
            </a:r>
            <a:r>
              <a:rPr lang="en-GB" dirty="0" err="1"/>
              <a:t>nog</a:t>
            </a:r>
            <a:r>
              <a:rPr lang="en-GB" dirty="0"/>
              <a:t> in detail </a:t>
            </a:r>
            <a:r>
              <a:rPr lang="en-GB" dirty="0" err="1"/>
              <a:t>terug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7230656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DDF6B0-3279-3B4D-F8B7-CB35DB28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Traditionele</a:t>
            </a:r>
            <a:r>
              <a:rPr lang="en-GB" dirty="0"/>
              <a:t> </a:t>
            </a:r>
            <a:r>
              <a:rPr lang="en-GB" dirty="0" err="1"/>
              <a:t>statistiek</a:t>
            </a:r>
            <a:r>
              <a:rPr lang="en-GB" dirty="0"/>
              <a:t> &amp; de </a:t>
            </a:r>
            <a:r>
              <a:rPr lang="en-GB" dirty="0" err="1"/>
              <a:t>normale</a:t>
            </a:r>
            <a:r>
              <a:rPr lang="en-GB" dirty="0"/>
              <a:t> </a:t>
            </a:r>
            <a:r>
              <a:rPr lang="en-GB" dirty="0" err="1"/>
              <a:t>verdeling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30468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EF1D-DA0D-D650-718E-79D654D9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Confidence intervals op basis van de </a:t>
            </a:r>
            <a:r>
              <a:rPr lang="en-GB" sz="3200" dirty="0" err="1"/>
              <a:t>normale</a:t>
            </a:r>
            <a:r>
              <a:rPr lang="en-GB" sz="3200" dirty="0"/>
              <a:t> </a:t>
            </a:r>
            <a:r>
              <a:rPr lang="en-GB" sz="3200" dirty="0" err="1"/>
              <a:t>verdeling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48B429-E35E-ED3E-7B41-3058C5F9A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85562"/>
                <a:ext cx="11258084" cy="4345367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We </a:t>
                </a:r>
                <a:r>
                  <a:rPr lang="en-GB" dirty="0" err="1"/>
                  <a:t>veronderstellen</a:t>
                </a:r>
                <a:r>
                  <a:rPr lang="en-GB" dirty="0"/>
                  <a:t> </a:t>
                </a:r>
                <a:r>
                  <a:rPr lang="en-GB" dirty="0" err="1"/>
                  <a:t>dat</a:t>
                </a:r>
                <a:r>
                  <a:rPr lang="en-GB" dirty="0"/>
                  <a:t> het </a:t>
                </a:r>
                <a:r>
                  <a:rPr lang="en-GB" dirty="0" err="1"/>
                  <a:t>gemiddelde</a:t>
                </a:r>
                <a:r>
                  <a:rPr lang="en-GB" dirty="0"/>
                  <a:t> (of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andere</a:t>
                </a:r>
                <a:r>
                  <a:rPr lang="en-GB" dirty="0"/>
                  <a:t> </a:t>
                </a:r>
                <a:r>
                  <a:rPr lang="en-GB" dirty="0" err="1"/>
                  <a:t>maat</a:t>
                </a:r>
                <a:r>
                  <a:rPr lang="en-GB" dirty="0"/>
                  <a:t>) </a:t>
                </a:r>
                <a:r>
                  <a:rPr lang="en-GB" dirty="0" err="1"/>
                  <a:t>normaal</a:t>
                </a:r>
                <a:r>
                  <a:rPr lang="en-GB" dirty="0"/>
                  <a:t> </a:t>
                </a:r>
                <a:r>
                  <a:rPr lang="en-GB" dirty="0" err="1"/>
                  <a:t>verdeeld</a:t>
                </a:r>
                <a:r>
                  <a:rPr lang="en-GB" dirty="0"/>
                  <a:t> is. (Merk op: het is de </a:t>
                </a:r>
                <a:r>
                  <a:rPr lang="en-GB" dirty="0" err="1"/>
                  <a:t>waarde</a:t>
                </a:r>
                <a:r>
                  <a:rPr lang="en-GB" dirty="0"/>
                  <a:t> van de </a:t>
                </a:r>
                <a:r>
                  <a:rPr lang="en-GB" dirty="0" err="1"/>
                  <a:t>maat</a:t>
                </a:r>
                <a:r>
                  <a:rPr lang="en-GB" dirty="0"/>
                  <a:t> </a:t>
                </a:r>
                <a:r>
                  <a:rPr lang="en-GB" dirty="0" err="1"/>
                  <a:t>zelf</a:t>
                </a:r>
                <a:r>
                  <a:rPr lang="en-GB" dirty="0"/>
                  <a:t> die </a:t>
                </a:r>
                <a:r>
                  <a:rPr lang="en-GB" dirty="0" err="1"/>
                  <a:t>normaal</a:t>
                </a:r>
                <a:r>
                  <a:rPr lang="en-GB" dirty="0"/>
                  <a:t> </a:t>
                </a:r>
                <a:r>
                  <a:rPr lang="en-GB" dirty="0" err="1"/>
                  <a:t>verdeeld</a:t>
                </a:r>
                <a:r>
                  <a:rPr lang="en-GB" dirty="0"/>
                  <a:t> is </a:t>
                </a:r>
                <a:r>
                  <a:rPr lang="en-GB" b="1" dirty="0"/>
                  <a:t>NIET</a:t>
                </a:r>
                <a:r>
                  <a:rPr lang="en-GB" dirty="0"/>
                  <a:t> de data!)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err="1"/>
                  <a:t>Bepaal</a:t>
                </a:r>
                <a:r>
                  <a:rPr lang="en-GB" dirty="0"/>
                  <a:t> het </a:t>
                </a:r>
                <a:r>
                  <a:rPr lang="en-GB" dirty="0" err="1"/>
                  <a:t>gemiddelde</a:t>
                </a:r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de standard </a:t>
                </a:r>
                <a:r>
                  <a:rPr lang="en-GB" dirty="0" err="1"/>
                  <a:t>deviatie</a:t>
                </a:r>
                <a:r>
                  <a:rPr lang="en-GB" dirty="0"/>
                  <a:t> van de data (</a:t>
                </a:r>
                <a:r>
                  <a:rPr lang="en-GB" dirty="0" err="1"/>
                  <a:t>noteer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/>
                  <a:t>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We </a:t>
                </a:r>
                <a:r>
                  <a:rPr lang="en-US" dirty="0" err="1"/>
                  <a:t>veronderstellen</a:t>
                </a:r>
                <a:r>
                  <a:rPr lang="en-US" dirty="0"/>
                  <a:t> nu (via de CLS) de </a:t>
                </a:r>
                <a:r>
                  <a:rPr lang="en-US" dirty="0" err="1"/>
                  <a:t>verdeling</a:t>
                </a:r>
                <a:r>
                  <a:rPr lang="en-US" dirty="0"/>
                  <a:t> </a:t>
                </a:r>
                <a:r>
                  <a:rPr lang="en-US" dirty="0" err="1"/>
                  <a:t>rond</a:t>
                </a:r>
                <a:r>
                  <a:rPr lang="en-US" dirty="0"/>
                  <a:t> het </a:t>
                </a:r>
                <a:r>
                  <a:rPr lang="en-US" dirty="0" err="1"/>
                  <a:t>berekende</a:t>
                </a:r>
                <a:r>
                  <a:rPr lang="en-US" dirty="0"/>
                  <a:t> </a:t>
                </a:r>
                <a:r>
                  <a:rPr lang="en-US" dirty="0" err="1"/>
                  <a:t>gemiddelde</a:t>
                </a:r>
                <a:r>
                  <a:rPr lang="en-US" dirty="0"/>
                  <a:t> </a:t>
                </a:r>
                <a:r>
                  <a:rPr lang="en-US" dirty="0" err="1"/>
                  <a:t>gegeven</a:t>
                </a:r>
                <a:r>
                  <a:rPr lang="en-US" dirty="0"/>
                  <a:t> is door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normale</a:t>
                </a:r>
                <a:r>
                  <a:rPr lang="en-US" dirty="0"/>
                  <a:t> </a:t>
                </a:r>
                <a:r>
                  <a:rPr lang="en-US" dirty="0" err="1"/>
                  <a:t>verdeling</a:t>
                </a:r>
                <a:r>
                  <a:rPr lang="en-US" dirty="0"/>
                  <a:t> met </a:t>
                </a:r>
                <a:r>
                  <a:rPr lang="en-US" dirty="0" err="1"/>
                  <a:t>als</a:t>
                </a:r>
                <a:r>
                  <a:rPr lang="en-US" dirty="0"/>
                  <a:t> </a:t>
                </a:r>
                <a:r>
                  <a:rPr lang="en-US" dirty="0" err="1"/>
                  <a:t>gemiddelde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standaard</a:t>
                </a:r>
                <a:r>
                  <a:rPr lang="en-GB" dirty="0"/>
                  <a:t> </a:t>
                </a:r>
                <a:r>
                  <a:rPr lang="en-GB" dirty="0" err="1"/>
                  <a:t>deviatie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Nu </a:t>
                </a:r>
                <a:r>
                  <a:rPr lang="en-GB" dirty="0" err="1"/>
                  <a:t>kan</a:t>
                </a:r>
                <a:r>
                  <a:rPr lang="en-GB" dirty="0"/>
                  <a:t> je confidence </a:t>
                </a:r>
                <a:r>
                  <a:rPr lang="en-GB" dirty="0" err="1"/>
                  <a:t>intervallen</a:t>
                </a:r>
                <a:r>
                  <a:rPr lang="en-GB" dirty="0"/>
                  <a:t> </a:t>
                </a:r>
                <a:r>
                  <a:rPr lang="en-GB" dirty="0" err="1"/>
                  <a:t>berekenen</a:t>
                </a:r>
                <a:r>
                  <a:rPr lang="en-GB" dirty="0"/>
                  <a:t> op basis van die </a:t>
                </a:r>
                <a:r>
                  <a:rPr lang="en-GB" dirty="0" err="1"/>
                  <a:t>normale</a:t>
                </a:r>
                <a:r>
                  <a:rPr lang="en-GB" dirty="0"/>
                  <a:t> </a:t>
                </a:r>
                <a:r>
                  <a:rPr lang="en-GB" dirty="0" err="1"/>
                  <a:t>verdeling</a:t>
                </a:r>
                <a:r>
                  <a:rPr lang="en-GB" dirty="0"/>
                  <a:t>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48B429-E35E-ED3E-7B41-3058C5F9A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85562"/>
                <a:ext cx="11258084" cy="4345367"/>
              </a:xfrm>
              <a:blipFill>
                <a:blip r:embed="rId2"/>
                <a:stretch>
                  <a:fillRect l="-1083" t="-3511" r="-1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26045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6AC0B5E-1D28-337D-6C55-F369B8C48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81" y="1685563"/>
            <a:ext cx="6087428" cy="43272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C5D25F-6F1B-B1CF-B6F0-19A0130C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Confidence intervals op basis van de </a:t>
            </a:r>
            <a:r>
              <a:rPr lang="en-GB" sz="3200" dirty="0" err="1"/>
              <a:t>normale</a:t>
            </a:r>
            <a:r>
              <a:rPr lang="en-GB" sz="3200" dirty="0"/>
              <a:t> </a:t>
            </a:r>
            <a:r>
              <a:rPr lang="en-GB" sz="3200" dirty="0" err="1"/>
              <a:t>verdeling</a:t>
            </a:r>
            <a:endParaRPr lang="en-GB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1005B7-026D-38DC-DA70-B13EF72243D9}"/>
              </a:ext>
            </a:extLst>
          </p:cNvPr>
          <p:cNvCxnSpPr>
            <a:cxnSpLocks/>
          </p:cNvCxnSpPr>
          <p:nvPr/>
        </p:nvCxnSpPr>
        <p:spPr>
          <a:xfrm>
            <a:off x="3739795" y="3647326"/>
            <a:ext cx="3513761" cy="0"/>
          </a:xfrm>
          <a:prstGeom prst="straightConnector1">
            <a:avLst/>
          </a:prstGeom>
          <a:ln w="57150">
            <a:solidFill>
              <a:srgbClr val="95CF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01A972-B258-47D4-08FE-03586789EFD0}"/>
                  </a:ext>
                </a:extLst>
              </p:cNvPr>
              <p:cNvSpPr txBox="1"/>
              <p:nvPr/>
            </p:nvSpPr>
            <p:spPr>
              <a:xfrm>
                <a:off x="7253556" y="1435813"/>
                <a:ext cx="4695290" cy="3988592"/>
              </a:xfrm>
              <a:prstGeom prst="rect">
                <a:avLst/>
              </a:prstGeom>
              <a:noFill/>
              <a:ln w="38100">
                <a:solidFill>
                  <a:srgbClr val="95CF9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Bekomen door: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Neem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normale</a:t>
                </a:r>
                <a:r>
                  <a:rPr lang="en-US" dirty="0"/>
                  <a:t> </a:t>
                </a:r>
                <a:r>
                  <a:rPr lang="en-US" dirty="0" err="1"/>
                  <a:t>verdeling</a:t>
                </a:r>
                <a:r>
                  <a:rPr lang="en-US" dirty="0"/>
                  <a:t> met </a:t>
                </a:r>
                <a:r>
                  <a:rPr lang="en-US" dirty="0" err="1"/>
                  <a:t>gemiddelde</a:t>
                </a:r>
                <a:r>
                  <a:rPr lang="en-US" dirty="0"/>
                  <a:t> 10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standaard</a:t>
                </a:r>
                <a:r>
                  <a:rPr lang="en-US" dirty="0"/>
                  <a:t> </a:t>
                </a:r>
                <a:r>
                  <a:rPr lang="en-US" dirty="0" err="1"/>
                  <a:t>deviatie</a:t>
                </a:r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≈0.3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b="1" dirty="0" err="1"/>
                  <a:t>Resutaat</a:t>
                </a:r>
                <a:r>
                  <a:rPr lang="en-GB" dirty="0"/>
                  <a:t>: </a:t>
                </a:r>
                <a:r>
                  <a:rPr lang="en-GB" dirty="0" err="1"/>
                  <a:t>Voor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sample van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elementen</a:t>
                </a:r>
                <a:r>
                  <a:rPr lang="en-GB" dirty="0"/>
                  <a:t> </a:t>
                </a:r>
                <a:r>
                  <a:rPr lang="en-GB" dirty="0" err="1"/>
                  <a:t>uit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normale</a:t>
                </a:r>
                <a:r>
                  <a:rPr lang="en-GB" dirty="0"/>
                  <a:t> </a:t>
                </a:r>
                <a:r>
                  <a:rPr lang="en-GB" dirty="0" err="1"/>
                  <a:t>verdeling</a:t>
                </a:r>
                <a:r>
                  <a:rPr lang="en-GB" dirty="0"/>
                  <a:t> </a:t>
                </a:r>
                <a:r>
                  <a:rPr lang="en-GB" dirty="0" err="1"/>
                  <a:t>zijn</a:t>
                </a:r>
                <a:r>
                  <a:rPr lang="en-GB" dirty="0"/>
                  <a:t> we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zeker</a:t>
                </a:r>
                <a:r>
                  <a:rPr lang="en-GB" dirty="0"/>
                  <a:t> </a:t>
                </a:r>
                <a:r>
                  <a:rPr lang="en-GB" dirty="0" err="1"/>
                  <a:t>dat</a:t>
                </a:r>
                <a:r>
                  <a:rPr lang="en-GB" dirty="0"/>
                  <a:t> het </a:t>
                </a:r>
                <a:r>
                  <a:rPr lang="en-GB" dirty="0" err="1"/>
                  <a:t>berekende</a:t>
                </a:r>
                <a:r>
                  <a:rPr lang="en-GB" dirty="0"/>
                  <a:t> </a:t>
                </a:r>
                <a:r>
                  <a:rPr lang="en-GB" dirty="0" err="1"/>
                  <a:t>gemiddelde</a:t>
                </a:r>
                <a:r>
                  <a:rPr lang="en-GB" dirty="0"/>
                  <a:t> in het interval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[9.38, 10.62]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 err="1"/>
                  <a:t>zal</a:t>
                </a:r>
                <a:r>
                  <a:rPr lang="en-GB" dirty="0"/>
                  <a:t> </a:t>
                </a:r>
                <a:r>
                  <a:rPr lang="en-GB" dirty="0" err="1"/>
                  <a:t>liggen</a:t>
                </a:r>
                <a:r>
                  <a:rPr lang="en-GB" dirty="0"/>
                  <a:t> (merk op: perfect </a:t>
                </a:r>
                <a:r>
                  <a:rPr lang="en-GB" dirty="0" err="1"/>
                  <a:t>gecentreerd</a:t>
                </a:r>
                <a:r>
                  <a:rPr lang="en-GB" dirty="0"/>
                  <a:t> </a:t>
                </a:r>
                <a:r>
                  <a:rPr lang="en-GB" dirty="0" err="1"/>
                  <a:t>rond</a:t>
                </a:r>
                <a:r>
                  <a:rPr lang="en-GB" dirty="0"/>
                  <a:t> de </a:t>
                </a:r>
                <a:r>
                  <a:rPr lang="en-GB" dirty="0" err="1"/>
                  <a:t>echte</a:t>
                </a:r>
                <a:r>
                  <a:rPr lang="en-GB" dirty="0"/>
                  <a:t> mean: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).</a:t>
                </a:r>
              </a:p>
              <a:p>
                <a:r>
                  <a:rPr lang="en-GB" b="1" dirty="0" err="1"/>
                  <a:t>Opmerking</a:t>
                </a:r>
                <a:r>
                  <a:rPr lang="en-GB" b="1" dirty="0"/>
                  <a:t>: </a:t>
                </a:r>
                <a:r>
                  <a:rPr lang="en-GB" dirty="0"/>
                  <a:t>Het </a:t>
                </a:r>
                <a:r>
                  <a:rPr lang="en-GB" dirty="0" err="1"/>
                  <a:t>getoonde</a:t>
                </a:r>
                <a:r>
                  <a:rPr lang="en-GB" dirty="0"/>
                  <a:t> Confidence interval Is </a:t>
                </a:r>
                <a:r>
                  <a:rPr lang="en-GB" dirty="0" err="1"/>
                  <a:t>simpelweg</a:t>
                </a:r>
                <a:r>
                  <a:rPr lang="en-GB" dirty="0"/>
                  <a:t> het </a:t>
                </a:r>
                <a:r>
                  <a:rPr lang="en-GB" b="1" dirty="0"/>
                  <a:t>2.5%</a:t>
                </a:r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b="1" dirty="0"/>
                  <a:t>97.5%</a:t>
                </a:r>
                <a:r>
                  <a:rPr lang="en-GB" dirty="0"/>
                  <a:t> </a:t>
                </a:r>
                <a:r>
                  <a:rPr lang="en-GB" dirty="0" err="1"/>
                  <a:t>percentiel</a:t>
                </a:r>
                <a:r>
                  <a:rPr lang="en-GB" dirty="0"/>
                  <a:t> van de </a:t>
                </a:r>
                <a:r>
                  <a:rPr lang="en-GB" dirty="0" err="1"/>
                  <a:t>getoonde</a:t>
                </a:r>
                <a:r>
                  <a:rPr lang="en-GB" dirty="0"/>
                  <a:t> </a:t>
                </a:r>
                <a:r>
                  <a:rPr lang="en-GB" dirty="0" err="1"/>
                  <a:t>normale</a:t>
                </a:r>
                <a:r>
                  <a:rPr lang="en-GB" dirty="0"/>
                  <a:t> </a:t>
                </a:r>
                <a:r>
                  <a:rPr lang="en-GB" dirty="0" err="1"/>
                  <a:t>verdeling</a:t>
                </a:r>
                <a:r>
                  <a:rPr lang="en-GB" dirty="0"/>
                  <a:t>.</a:t>
                </a:r>
                <a:endParaRPr lang="en-GB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01A972-B258-47D4-08FE-03586789E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556" y="1435813"/>
                <a:ext cx="4695290" cy="3988592"/>
              </a:xfrm>
              <a:prstGeom prst="rect">
                <a:avLst/>
              </a:prstGeom>
              <a:blipFill>
                <a:blip r:embed="rId4"/>
                <a:stretch>
                  <a:fillRect l="-773" t="-455" r="-1546" b="-1061"/>
                </a:stretch>
              </a:blipFill>
              <a:ln w="38100">
                <a:solidFill>
                  <a:srgbClr val="95CF95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2C24D46-72FC-22D3-72A4-05C9BB043067}"/>
              </a:ext>
            </a:extLst>
          </p:cNvPr>
          <p:cNvSpPr txBox="1"/>
          <p:nvPr/>
        </p:nvSpPr>
        <p:spPr>
          <a:xfrm>
            <a:off x="3421295" y="6215866"/>
            <a:ext cx="7037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Opmerking</a:t>
            </a:r>
            <a:r>
              <a:rPr lang="en-GB" dirty="0"/>
              <a:t>: </a:t>
            </a:r>
            <a:r>
              <a:rPr lang="en-GB" dirty="0" err="1"/>
              <a:t>Dit</a:t>
            </a:r>
            <a:r>
              <a:rPr lang="en-GB" dirty="0"/>
              <a:t> is de </a:t>
            </a:r>
            <a:r>
              <a:rPr lang="en-GB" dirty="0" err="1"/>
              <a:t>manier</a:t>
            </a:r>
            <a:r>
              <a:rPr lang="en-GB" dirty="0"/>
              <a:t> </a:t>
            </a:r>
            <a:r>
              <a:rPr lang="en-GB" dirty="0" err="1"/>
              <a:t>waarop</a:t>
            </a:r>
            <a:r>
              <a:rPr lang="en-GB" dirty="0"/>
              <a:t> confidence </a:t>
            </a:r>
            <a:r>
              <a:rPr lang="en-GB" dirty="0" err="1"/>
              <a:t>intervallen</a:t>
            </a:r>
            <a:r>
              <a:rPr lang="en-GB" dirty="0"/>
              <a:t> </a:t>
            </a:r>
            <a:r>
              <a:rPr lang="en-GB" dirty="0" err="1"/>
              <a:t>klassiek</a:t>
            </a:r>
            <a:r>
              <a:rPr lang="en-GB" dirty="0"/>
              <a:t> </a:t>
            </a:r>
            <a:r>
              <a:rPr lang="en-GB" dirty="0" err="1"/>
              <a:t>berekent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(</a:t>
            </a:r>
            <a:r>
              <a:rPr lang="en-GB" dirty="0" err="1"/>
              <a:t>vaak</a:t>
            </a:r>
            <a:r>
              <a:rPr lang="en-GB" dirty="0"/>
              <a:t> door </a:t>
            </a:r>
            <a:r>
              <a:rPr lang="en-GB" dirty="0" err="1"/>
              <a:t>mensen</a:t>
            </a:r>
            <a:r>
              <a:rPr lang="en-GB" dirty="0"/>
              <a:t> die de CLS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kennen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97030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DDF6B0-3279-3B4D-F8B7-CB35DB28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Projectoefening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1019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D5A3-2FD9-C3F5-B9FD-38FE73CF0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Confidence </a:t>
            </a:r>
            <a:r>
              <a:rPr lang="en-GB" dirty="0" err="1"/>
              <a:t>intervallen</a:t>
            </a:r>
            <a:r>
              <a:rPr lang="en-GB" dirty="0"/>
              <a:t> in de </a:t>
            </a:r>
            <a:r>
              <a:rPr lang="en-GB" dirty="0" err="1"/>
              <a:t>praktijk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713A-607D-2568-3758-3E810B11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85562"/>
            <a:ext cx="11258084" cy="42939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err="1"/>
              <a:t>Algemeen</a:t>
            </a:r>
            <a:r>
              <a:rPr lang="en-GB" dirty="0"/>
              <a:t>: pas de </a:t>
            </a:r>
            <a:r>
              <a:rPr lang="en-GB" dirty="0" err="1"/>
              <a:t>concepten</a:t>
            </a:r>
            <a:r>
              <a:rPr lang="en-GB" dirty="0"/>
              <a:t> van bootstrapping &amp; de CLS toe om de </a:t>
            </a:r>
            <a:r>
              <a:rPr lang="en-GB" dirty="0" err="1"/>
              <a:t>accuraatheid</a:t>
            </a:r>
            <a:r>
              <a:rPr lang="en-GB" dirty="0"/>
              <a:t> van de </a:t>
            </a:r>
            <a:r>
              <a:rPr lang="en-GB" dirty="0" err="1"/>
              <a:t>voorspelling</a:t>
            </a:r>
            <a:r>
              <a:rPr lang="en-GB" dirty="0"/>
              <a:t> van het </a:t>
            </a:r>
            <a:r>
              <a:rPr lang="en-GB" dirty="0" err="1"/>
              <a:t>gemiddelde</a:t>
            </a:r>
            <a:r>
              <a:rPr lang="en-GB" dirty="0"/>
              <a:t> &amp; de </a:t>
            </a:r>
            <a:r>
              <a:rPr lang="en-GB" dirty="0" err="1"/>
              <a:t>mediaan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bepalen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de </a:t>
            </a:r>
            <a:r>
              <a:rPr lang="en-GB" dirty="0" err="1"/>
              <a:t>totale</a:t>
            </a:r>
            <a:r>
              <a:rPr lang="en-GB" dirty="0"/>
              <a:t> “charge” in de dataset </a:t>
            </a:r>
            <a:r>
              <a:rPr lang="en-GB" i="1" dirty="0"/>
              <a:t>insurance.csv.</a:t>
            </a:r>
            <a:r>
              <a:rPr lang="en-GB" dirty="0"/>
              <a:t> </a:t>
            </a:r>
          </a:p>
          <a:p>
            <a:r>
              <a:rPr lang="en-GB" dirty="0"/>
              <a:t>Lees de data van </a:t>
            </a:r>
            <a:r>
              <a:rPr lang="en-GB" i="1" dirty="0"/>
              <a:t>insurance.csv</a:t>
            </a:r>
            <a:r>
              <a:rPr lang="en-GB" dirty="0"/>
              <a:t> in.</a:t>
            </a:r>
          </a:p>
          <a:p>
            <a:r>
              <a:rPr lang="en-GB" dirty="0" err="1"/>
              <a:t>Bepaal</a:t>
            </a:r>
            <a:r>
              <a:rPr lang="en-GB" dirty="0"/>
              <a:t> het </a:t>
            </a:r>
            <a:r>
              <a:rPr lang="en-GB" dirty="0" err="1"/>
              <a:t>gemiddelde</a:t>
            </a:r>
            <a:r>
              <a:rPr lang="en-GB" dirty="0"/>
              <a:t> van de </a:t>
            </a:r>
            <a:r>
              <a:rPr lang="en-GB" dirty="0" err="1"/>
              <a:t>kolom</a:t>
            </a:r>
            <a:r>
              <a:rPr lang="en-GB" dirty="0"/>
              <a:t> charges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b="1" dirty="0"/>
              <a:t>alle</a:t>
            </a:r>
            <a:r>
              <a:rPr lang="en-GB" dirty="0"/>
              <a:t> data.</a:t>
            </a:r>
          </a:p>
          <a:p>
            <a:r>
              <a:rPr lang="en-GB" dirty="0" err="1"/>
              <a:t>Gebruik</a:t>
            </a:r>
            <a:r>
              <a:rPr lang="en-GB" dirty="0"/>
              <a:t> nu bootstrapping om </a:t>
            </a:r>
            <a:r>
              <a:rPr lang="en-GB" dirty="0" err="1"/>
              <a:t>een</a:t>
            </a:r>
            <a:r>
              <a:rPr lang="en-GB" dirty="0"/>
              <a:t> CI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 </a:t>
            </a:r>
            <a:r>
              <a:rPr lang="en-GB" dirty="0" err="1"/>
              <a:t>rondom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gemiddelde</a:t>
            </a:r>
            <a:r>
              <a:rPr lang="en-GB" dirty="0"/>
              <a:t>.</a:t>
            </a:r>
          </a:p>
          <a:p>
            <a:r>
              <a:rPr lang="en-GB" dirty="0" err="1"/>
              <a:t>Bepaal</a:t>
            </a:r>
            <a:r>
              <a:rPr lang="en-GB" dirty="0"/>
              <a:t> nu </a:t>
            </a:r>
            <a:r>
              <a:rPr lang="en-GB" dirty="0" err="1"/>
              <a:t>een</a:t>
            </a:r>
            <a:r>
              <a:rPr lang="en-GB" dirty="0"/>
              <a:t> CI op basis van de CLS; </a:t>
            </a:r>
            <a:r>
              <a:rPr lang="en-GB" dirty="0" err="1"/>
              <a:t>vergelijk</a:t>
            </a:r>
            <a:r>
              <a:rPr lang="en-GB" dirty="0"/>
              <a:t> de </a:t>
            </a:r>
            <a:r>
              <a:rPr lang="en-GB" dirty="0" err="1"/>
              <a:t>verdelingen</a:t>
            </a:r>
            <a:r>
              <a:rPr lang="en-GB" dirty="0"/>
              <a:t> die je </a:t>
            </a:r>
            <a:r>
              <a:rPr lang="en-GB" dirty="0" err="1"/>
              <a:t>bekomt</a:t>
            </a:r>
            <a:r>
              <a:rPr lang="en-GB" dirty="0"/>
              <a:t> in </a:t>
            </a:r>
            <a:r>
              <a:rPr lang="en-GB" dirty="0" err="1"/>
              <a:t>beide</a:t>
            </a:r>
            <a:r>
              <a:rPr lang="en-GB" dirty="0"/>
              <a:t> </a:t>
            </a:r>
            <a:r>
              <a:rPr lang="en-GB" dirty="0" err="1"/>
              <a:t>gevallen</a:t>
            </a:r>
            <a:r>
              <a:rPr lang="en-GB" dirty="0"/>
              <a:t>.</a:t>
            </a:r>
          </a:p>
          <a:p>
            <a:r>
              <a:rPr lang="en-GB" dirty="0" err="1"/>
              <a:t>Herhaal</a:t>
            </a:r>
            <a:r>
              <a:rPr lang="en-GB" dirty="0"/>
              <a:t> </a:t>
            </a:r>
            <a:r>
              <a:rPr lang="en-GB" dirty="0" err="1"/>
              <a:t>bovenstaande</a:t>
            </a:r>
            <a:r>
              <a:rPr lang="en-GB" dirty="0"/>
              <a:t> procedure </a:t>
            </a:r>
            <a:r>
              <a:rPr lang="en-GB" dirty="0" err="1"/>
              <a:t>waarbij</a:t>
            </a:r>
            <a:r>
              <a:rPr lang="en-GB" dirty="0"/>
              <a:t> je </a:t>
            </a:r>
            <a:r>
              <a:rPr lang="en-GB" dirty="0" err="1"/>
              <a:t>slechts</a:t>
            </a:r>
            <a:r>
              <a:rPr lang="en-GB" dirty="0"/>
              <a:t> 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klein</a:t>
            </a:r>
            <a:r>
              <a:rPr lang="en-GB" dirty="0"/>
              <a:t> </a:t>
            </a:r>
            <a:r>
              <a:rPr lang="en-GB" dirty="0" err="1"/>
              <a:t>deel</a:t>
            </a:r>
            <a:r>
              <a:rPr lang="en-GB" dirty="0"/>
              <a:t> van de data </a:t>
            </a:r>
            <a:r>
              <a:rPr lang="en-GB" dirty="0" err="1"/>
              <a:t>werkt</a:t>
            </a:r>
            <a:r>
              <a:rPr lang="en-GB" dirty="0"/>
              <a:t> (</a:t>
            </a:r>
            <a:r>
              <a:rPr lang="en-GB" dirty="0" err="1"/>
              <a:t>bvb</a:t>
            </a:r>
            <a:r>
              <a:rPr lang="en-GB" dirty="0"/>
              <a:t> 10/100/1000 </a:t>
            </a:r>
            <a:r>
              <a:rPr lang="en-GB" dirty="0" err="1"/>
              <a:t>punten</a:t>
            </a:r>
            <a:r>
              <a:rPr lang="en-GB" dirty="0"/>
              <a:t>). Wat merk je?</a:t>
            </a:r>
          </a:p>
          <a:p>
            <a:r>
              <a:rPr lang="en-GB" dirty="0" err="1"/>
              <a:t>Herhaal</a:t>
            </a:r>
            <a:r>
              <a:rPr lang="en-GB" dirty="0"/>
              <a:t> </a:t>
            </a:r>
            <a:r>
              <a:rPr lang="en-GB" dirty="0" err="1"/>
              <a:t>bovenstaande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de median </a:t>
            </a:r>
            <a:r>
              <a:rPr lang="en-GB" dirty="0" err="1"/>
              <a:t>ipv</a:t>
            </a:r>
            <a:r>
              <a:rPr lang="en-GB" dirty="0"/>
              <a:t> het </a:t>
            </a:r>
            <a:r>
              <a:rPr lang="en-GB" dirty="0" err="1"/>
              <a:t>gemiddelde</a:t>
            </a:r>
            <a:r>
              <a:rPr lang="en-GB" dirty="0"/>
              <a:t>. </a:t>
            </a:r>
            <a:r>
              <a:rPr lang="en-GB" dirty="0" err="1"/>
              <a:t>Werkt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/>
              <a:t>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61521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5AD4-A6AC-4A9D-F665-60E6AB2E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 vs without replacement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DCF8E-A00B-5839-035C-78D97740B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replacement: every chosen element is put back into the dataset directly and can be chosen again.</a:t>
            </a:r>
          </a:p>
          <a:p>
            <a:endParaRPr lang="en-GB" dirty="0"/>
          </a:p>
          <a:p>
            <a:r>
              <a:rPr lang="en-GB" dirty="0"/>
              <a:t>Without replacement: every chosen element is removed from the dataset such that it can not be selected again.</a:t>
            </a:r>
          </a:p>
        </p:txBody>
      </p:sp>
    </p:spTree>
    <p:extLst>
      <p:ext uri="{BB962C8B-B14F-4D97-AF65-F5344CB8AC3E}">
        <p14:creationId xmlns:p14="http://schemas.microsoft.com/office/powerpoint/2010/main" val="1941473771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9120A86B-2AB2-7946-80AA-2F815590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err="1"/>
              <a:t>aandacht</a:t>
            </a: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Dank u</a:t>
            </a:r>
          </a:p>
        </p:txBody>
      </p:sp>
    </p:spTree>
    <p:extLst>
      <p:ext uri="{BB962C8B-B14F-4D97-AF65-F5344CB8AC3E}">
        <p14:creationId xmlns:p14="http://schemas.microsoft.com/office/powerpoint/2010/main" val="237117027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B4203A8D-7154-4942-ACDF-B8485C73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724025"/>
            <a:ext cx="95916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85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CB57-9059-19DF-4019-9B264C13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BAFDD-7705-DE8A-C1B8-3A4A934AC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Sampling more from certain groups can lead to sample bias.</a:t>
            </a:r>
          </a:p>
          <a:p>
            <a:pPr marL="0" indent="0">
              <a:buNone/>
            </a:pPr>
            <a:r>
              <a:rPr lang="en-GB" dirty="0" err="1"/>
              <a:t>Voorbeeld</a:t>
            </a:r>
            <a:r>
              <a:rPr lang="en-GB" dirty="0"/>
              <a:t>:</a:t>
            </a:r>
          </a:p>
          <a:p>
            <a:r>
              <a:rPr lang="en-GB" dirty="0"/>
              <a:t>Literary digest 1936 </a:t>
            </a:r>
            <a:r>
              <a:rPr lang="en-GB" dirty="0" err="1"/>
              <a:t>doet</a:t>
            </a:r>
            <a:r>
              <a:rPr lang="en-GB" dirty="0"/>
              <a:t> </a:t>
            </a:r>
            <a:r>
              <a:rPr lang="en-GB" dirty="0" err="1"/>
              <a:t>peiling</a:t>
            </a:r>
            <a:r>
              <a:rPr lang="en-GB" dirty="0"/>
              <a:t> Alf Landon vs Franklin Roosevelt.</a:t>
            </a:r>
          </a:p>
          <a:p>
            <a:r>
              <a:rPr lang="nl-NL" dirty="0"/>
              <a:t>Ze stuurden enquêtes naar miljoenen mensen, waaronder hun eigen abonnees, telefoonboeken en autoregistraties.</a:t>
            </a:r>
          </a:p>
          <a:p>
            <a:r>
              <a:rPr lang="nl-NL" dirty="0"/>
              <a:t>De peiling gaf duidelijk aan dat Alf </a:t>
            </a:r>
            <a:r>
              <a:rPr lang="nl-NL" dirty="0" err="1"/>
              <a:t>Landon</a:t>
            </a:r>
            <a:r>
              <a:rPr lang="nl-NL" dirty="0"/>
              <a:t> zou winnen.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Wat is hier misgelopen?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DCE83-6CB0-552B-72DF-906C064B1C84}"/>
              </a:ext>
            </a:extLst>
          </p:cNvPr>
          <p:cNvSpPr txBox="1"/>
          <p:nvPr/>
        </p:nvSpPr>
        <p:spPr>
          <a:xfrm>
            <a:off x="5782363" y="4892412"/>
            <a:ext cx="5835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/>
              <a:t>Klassiek</a:t>
            </a:r>
            <a:r>
              <a:rPr lang="en-GB" sz="2000" b="1" dirty="0"/>
              <a:t> </a:t>
            </a:r>
            <a:r>
              <a:rPr lang="en-GB" sz="2000" b="1" dirty="0" err="1"/>
              <a:t>voorbeeld</a:t>
            </a:r>
            <a:r>
              <a:rPr lang="en-GB" sz="2000" b="1" dirty="0"/>
              <a:t>:</a:t>
            </a:r>
            <a:br>
              <a:rPr lang="en-GB" sz="2000" dirty="0"/>
            </a:br>
            <a:r>
              <a:rPr lang="en-GB" sz="2000" dirty="0"/>
              <a:t>Reviews op </a:t>
            </a:r>
            <a:r>
              <a:rPr lang="en-GB" sz="2000" dirty="0" err="1"/>
              <a:t>tripadvisor</a:t>
            </a:r>
            <a:r>
              <a:rPr lang="en-GB" sz="2000" dirty="0"/>
              <a:t>/google/…</a:t>
            </a:r>
          </a:p>
        </p:txBody>
      </p:sp>
    </p:spTree>
    <p:extLst>
      <p:ext uri="{BB962C8B-B14F-4D97-AF65-F5344CB8AC3E}">
        <p14:creationId xmlns:p14="http://schemas.microsoft.com/office/powerpoint/2010/main" val="243833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B371-F504-B65B-7BD7-84D6D226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Statistieke</a:t>
            </a:r>
            <a:r>
              <a:rPr lang="en-GB" dirty="0"/>
              <a:t> bias in het </a:t>
            </a:r>
            <a:r>
              <a:rPr lang="en-GB" dirty="0" err="1"/>
              <a:t>algemeen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291C0-275E-6E13-5FFC-B3D549FE9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1" y="1346515"/>
            <a:ext cx="11258084" cy="3853180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Eenders</a:t>
            </a:r>
            <a:r>
              <a:rPr lang="en-GB" dirty="0"/>
              <a:t> wat </a:t>
            </a:r>
            <a:r>
              <a:rPr lang="en-GB" dirty="0" err="1"/>
              <a:t>ervoor</a:t>
            </a:r>
            <a:r>
              <a:rPr lang="en-GB" dirty="0"/>
              <a:t> </a:t>
            </a:r>
            <a:r>
              <a:rPr lang="en-GB" dirty="0" err="1"/>
              <a:t>zorgt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je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systematische</a:t>
            </a:r>
            <a:r>
              <a:rPr lang="en-GB" dirty="0"/>
              <a:t> “</a:t>
            </a:r>
            <a:r>
              <a:rPr lang="en-GB" dirty="0" err="1"/>
              <a:t>fout</a:t>
            </a:r>
            <a:r>
              <a:rPr lang="en-GB" dirty="0"/>
              <a:t>” </a:t>
            </a:r>
            <a:r>
              <a:rPr lang="en-GB" dirty="0" err="1"/>
              <a:t>hebt</a:t>
            </a:r>
            <a:r>
              <a:rPr lang="en-GB" dirty="0"/>
              <a:t> in je data, </a:t>
            </a:r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geen</a:t>
            </a:r>
            <a:r>
              <a:rPr lang="en-GB" dirty="0"/>
              <a:t> “random” </a:t>
            </a:r>
            <a:r>
              <a:rPr lang="en-GB" dirty="0" err="1"/>
              <a:t>fout</a:t>
            </a:r>
            <a:r>
              <a:rPr lang="en-GB" dirty="0"/>
              <a:t>, maar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systematische</a:t>
            </a:r>
            <a:r>
              <a:rPr lang="en-GB" dirty="0"/>
              <a:t> </a:t>
            </a:r>
            <a:r>
              <a:rPr lang="en-GB" dirty="0" err="1"/>
              <a:t>incosistentie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Het is die bias die we </a:t>
            </a:r>
            <a:r>
              <a:rPr lang="en-GB" dirty="0" err="1"/>
              <a:t>eruit</a:t>
            </a:r>
            <a:r>
              <a:rPr lang="en-GB" dirty="0"/>
              <a:t> </a:t>
            </a:r>
            <a:r>
              <a:rPr lang="en-GB" dirty="0" err="1"/>
              <a:t>willen</a:t>
            </a:r>
            <a:r>
              <a:rPr lang="en-GB" dirty="0"/>
              <a:t> </a:t>
            </a:r>
            <a:r>
              <a:rPr lang="en-GB" dirty="0" err="1"/>
              <a:t>halen</a:t>
            </a:r>
            <a:r>
              <a:rPr lang="en-GB" dirty="0"/>
              <a:t>/</a:t>
            </a:r>
            <a:r>
              <a:rPr lang="en-GB" dirty="0" err="1"/>
              <a:t>willen</a:t>
            </a:r>
            <a:r>
              <a:rPr lang="en-GB" dirty="0"/>
              <a:t> </a:t>
            </a:r>
            <a:r>
              <a:rPr lang="en-GB" dirty="0" err="1"/>
              <a:t>kennen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Het is de </a:t>
            </a:r>
            <a:r>
              <a:rPr lang="en-GB" dirty="0" err="1"/>
              <a:t>inherente</a:t>
            </a:r>
            <a:r>
              <a:rPr lang="en-GB" dirty="0"/>
              <a:t> noise/error die we </a:t>
            </a:r>
            <a:r>
              <a:rPr lang="en-GB" dirty="0" err="1"/>
              <a:t>willen</a:t>
            </a:r>
            <a:r>
              <a:rPr lang="en-GB" dirty="0"/>
              <a:t> </a:t>
            </a:r>
            <a:r>
              <a:rPr lang="en-GB" dirty="0" err="1"/>
              <a:t>modeleren</a:t>
            </a:r>
            <a:r>
              <a:rPr lang="en-GB" dirty="0"/>
              <a:t>.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foutenmarge</a:t>
            </a:r>
            <a:r>
              <a:rPr lang="en-GB" dirty="0"/>
              <a:t> </a:t>
            </a:r>
            <a:r>
              <a:rPr lang="en-GB" dirty="0" err="1"/>
              <a:t>blijf</a:t>
            </a:r>
            <a:r>
              <a:rPr lang="en-GB" dirty="0"/>
              <a:t> je </a:t>
            </a:r>
            <a:r>
              <a:rPr lang="en-GB" dirty="0" err="1"/>
              <a:t>altijd</a:t>
            </a:r>
            <a:r>
              <a:rPr lang="en-GB" dirty="0"/>
              <a:t> </a:t>
            </a:r>
            <a:r>
              <a:rPr lang="en-GB" dirty="0" err="1"/>
              <a:t>behouden</a:t>
            </a:r>
            <a:r>
              <a:rPr lang="en-GB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42C07-38BC-DA13-4198-033A18615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336" y="3664128"/>
            <a:ext cx="3258683" cy="2833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9FD1DE-48E2-3043-AF92-03D55096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593" y="3552279"/>
            <a:ext cx="3756089" cy="294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16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3777-8BF8-E993-A547-7684C4EE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Random selection (RS) vs design of experiments DoE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2C46F-8E48-56D8-CA8A-D4A9C12B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85562"/>
            <a:ext cx="11258084" cy="4304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Voorbeeld</a:t>
            </a:r>
            <a:r>
              <a:rPr lang="en-GB" dirty="0"/>
              <a:t>: performance </a:t>
            </a:r>
            <a:r>
              <a:rPr lang="en-GB" dirty="0" err="1"/>
              <a:t>voorspellen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optimizer.</a:t>
            </a:r>
          </a:p>
          <a:p>
            <a:r>
              <a:rPr lang="en-GB" dirty="0"/>
              <a:t>Pool </a:t>
            </a:r>
            <a:r>
              <a:rPr lang="en-GB" dirty="0" err="1"/>
              <a:t>vele</a:t>
            </a:r>
            <a:r>
              <a:rPr lang="en-GB" dirty="0"/>
              <a:t> </a:t>
            </a:r>
            <a:r>
              <a:rPr lang="en-GB" dirty="0" err="1"/>
              <a:t>voorbeelden</a:t>
            </a:r>
            <a:r>
              <a:rPr lang="en-GB" dirty="0"/>
              <a:t>.</a:t>
            </a:r>
          </a:p>
          <a:p>
            <a:r>
              <a:rPr lang="en-GB" dirty="0" err="1"/>
              <a:t>Kies</a:t>
            </a:r>
            <a:r>
              <a:rPr lang="en-GB" dirty="0"/>
              <a:t> features.</a:t>
            </a:r>
          </a:p>
          <a:p>
            <a:r>
              <a:rPr lang="en-GB" dirty="0" err="1"/>
              <a:t>Optie</a:t>
            </a:r>
            <a:r>
              <a:rPr lang="en-GB" dirty="0"/>
              <a:t> 1 RS:</a:t>
            </a:r>
          </a:p>
          <a:p>
            <a:pPr lvl="1"/>
            <a:r>
              <a:rPr lang="en-GB" dirty="0" err="1"/>
              <a:t>Simuleer</a:t>
            </a:r>
            <a:r>
              <a:rPr lang="en-GB" dirty="0"/>
              <a:t> extra </a:t>
            </a:r>
            <a:r>
              <a:rPr lang="en-GB" dirty="0" err="1"/>
              <a:t>voorbeelden</a:t>
            </a:r>
            <a:r>
              <a:rPr lang="en-GB" dirty="0"/>
              <a:t> door </a:t>
            </a:r>
            <a:r>
              <a:rPr lang="en-GB" dirty="0" err="1"/>
              <a:t>zodanig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samplen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je samples de </a:t>
            </a:r>
            <a:r>
              <a:rPr lang="en-GB" dirty="0" err="1"/>
              <a:t>werkelijkheid</a:t>
            </a:r>
            <a:r>
              <a:rPr lang="en-GB" dirty="0"/>
              <a:t> </a:t>
            </a:r>
            <a:r>
              <a:rPr lang="en-GB" dirty="0" err="1"/>
              <a:t>voorstellen</a:t>
            </a:r>
            <a:r>
              <a:rPr lang="en-GB" dirty="0"/>
              <a:t>.</a:t>
            </a:r>
          </a:p>
          <a:p>
            <a:r>
              <a:rPr lang="en-GB" dirty="0" err="1"/>
              <a:t>Optie</a:t>
            </a:r>
            <a:r>
              <a:rPr lang="en-GB" dirty="0"/>
              <a:t> 2 DoE:</a:t>
            </a:r>
          </a:p>
          <a:p>
            <a:pPr lvl="1"/>
            <a:r>
              <a:rPr lang="en-GB" dirty="0" err="1"/>
              <a:t>Simuleer</a:t>
            </a:r>
            <a:r>
              <a:rPr lang="en-GB" dirty="0"/>
              <a:t> extra </a:t>
            </a:r>
            <a:r>
              <a:rPr lang="en-GB" dirty="0" err="1"/>
              <a:t>voorbeelden</a:t>
            </a:r>
            <a:r>
              <a:rPr lang="en-GB" dirty="0"/>
              <a:t> door je feature values op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splitsen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zo </a:t>
            </a:r>
            <a:r>
              <a:rPr lang="en-GB" dirty="0" err="1"/>
              <a:t>goed</a:t>
            </a:r>
            <a:r>
              <a:rPr lang="en-GB" dirty="0"/>
              <a:t> </a:t>
            </a:r>
            <a:r>
              <a:rPr lang="en-GB" dirty="0" err="1"/>
              <a:t>mogelijk</a:t>
            </a:r>
            <a:r>
              <a:rPr lang="en-GB" dirty="0"/>
              <a:t> van </a:t>
            </a:r>
            <a:r>
              <a:rPr lang="en-GB" dirty="0" err="1"/>
              <a:t>alles</a:t>
            </a:r>
            <a:r>
              <a:rPr lang="en-GB" dirty="0"/>
              <a:t> wat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nemen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23115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8833-0D6E-A072-2BB5-7A24B687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Quantity vs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7B8C-2ABE-C39E-1661-A909D57BF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Vaak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kleinere</a:t>
            </a:r>
            <a:r>
              <a:rPr lang="en-GB" dirty="0"/>
              <a:t> </a:t>
            </a:r>
            <a:r>
              <a:rPr lang="en-GB" dirty="0" err="1"/>
              <a:t>wel</a:t>
            </a:r>
            <a:r>
              <a:rPr lang="en-GB" dirty="0"/>
              <a:t> </a:t>
            </a:r>
            <a:r>
              <a:rPr lang="en-GB" dirty="0" err="1"/>
              <a:t>doordachte</a:t>
            </a:r>
            <a:r>
              <a:rPr lang="en-GB" dirty="0"/>
              <a:t> samples </a:t>
            </a:r>
            <a:r>
              <a:rPr lang="en-GB" dirty="0" err="1"/>
              <a:t>beter</a:t>
            </a:r>
            <a:r>
              <a:rPr lang="en-GB" dirty="0"/>
              <a:t> dan in de </a:t>
            </a:r>
            <a:r>
              <a:rPr lang="en-GB" dirty="0" err="1"/>
              <a:t>wilde</a:t>
            </a:r>
            <a:r>
              <a:rPr lang="en-GB" dirty="0"/>
              <a:t> </a:t>
            </a:r>
            <a:r>
              <a:rPr lang="en-GB" dirty="0" err="1"/>
              <a:t>weg</a:t>
            </a:r>
            <a:r>
              <a:rPr lang="en-GB" dirty="0"/>
              <a:t> data </a:t>
            </a:r>
            <a:r>
              <a:rPr lang="en-GB" dirty="0" err="1"/>
              <a:t>gaan</a:t>
            </a:r>
            <a:r>
              <a:rPr lang="en-GB" dirty="0"/>
              <a:t> </a:t>
            </a:r>
            <a:r>
              <a:rPr lang="en-GB" dirty="0" err="1"/>
              <a:t>verzamelen</a:t>
            </a:r>
            <a:r>
              <a:rPr lang="en-GB" dirty="0"/>
              <a:t>.</a:t>
            </a:r>
          </a:p>
          <a:p>
            <a:r>
              <a:rPr lang="en-GB" dirty="0" err="1"/>
              <a:t>Wanneer</a:t>
            </a:r>
            <a:r>
              <a:rPr lang="en-GB" dirty="0"/>
              <a:t> is </a:t>
            </a:r>
            <a:r>
              <a:rPr lang="en-GB" dirty="0" err="1"/>
              <a:t>kwaniteit</a:t>
            </a:r>
            <a:r>
              <a:rPr lang="en-GB" dirty="0"/>
              <a:t> </a:t>
            </a:r>
            <a:r>
              <a:rPr lang="en-GB" dirty="0" err="1"/>
              <a:t>belangrijk</a:t>
            </a:r>
            <a:r>
              <a:rPr lang="en-GB" dirty="0"/>
              <a:t>?</a:t>
            </a:r>
            <a:br>
              <a:rPr lang="en-GB" dirty="0"/>
            </a:br>
            <a:r>
              <a:rPr lang="en-GB" dirty="0" err="1"/>
              <a:t>Voorbeeld</a:t>
            </a:r>
            <a:r>
              <a:rPr lang="en-GB" dirty="0"/>
              <a:t>, heel erg sparse data die je </a:t>
            </a:r>
            <a:r>
              <a:rPr lang="en-GB" dirty="0" err="1"/>
              <a:t>wil</a:t>
            </a:r>
            <a:r>
              <a:rPr lang="en-GB" dirty="0"/>
              <a:t> </a:t>
            </a:r>
            <a:r>
              <a:rPr lang="en-GB" dirty="0" err="1"/>
              <a:t>meenemen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Search </a:t>
            </a:r>
            <a:r>
              <a:rPr lang="en-GB" dirty="0" err="1"/>
              <a:t>querries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google (</a:t>
            </a:r>
            <a:r>
              <a:rPr lang="en-GB" dirty="0" err="1"/>
              <a:t>rijen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woorden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kolommen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queries).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 Recommender </a:t>
            </a:r>
            <a:r>
              <a:rPr lang="en-GB" dirty="0" err="1">
                <a:sym typeface="Wingdings" panose="05000000000000000000" pitchFamily="2" charset="2"/>
              </a:rPr>
              <a:t>systemen</a:t>
            </a:r>
            <a:r>
              <a:rPr lang="en-GB" dirty="0">
                <a:sym typeface="Wingdings" panose="05000000000000000000" pitchFamily="2" charset="2"/>
              </a:rPr>
              <a:t> in het </a:t>
            </a:r>
            <a:r>
              <a:rPr lang="en-GB" dirty="0" err="1">
                <a:sym typeface="Wingdings" panose="05000000000000000000" pitchFamily="2" charset="2"/>
              </a:rPr>
              <a:t>algemeen</a:t>
            </a:r>
            <a:r>
              <a:rPr lang="en-GB" dirty="0">
                <a:sym typeface="Wingdings" panose="05000000000000000000" pitchFamily="2" charset="2"/>
              </a:rPr>
              <a:t>.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 err="1">
                <a:sym typeface="Wingdings" panose="05000000000000000000" pitchFamily="2" charset="2"/>
              </a:rPr>
              <a:t>Denk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ook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aan</a:t>
            </a:r>
            <a:r>
              <a:rPr lang="en-GB" dirty="0">
                <a:sym typeface="Wingdings" panose="05000000000000000000" pitchFamily="2" charset="2"/>
              </a:rPr>
              <a:t> user-item ranking </a:t>
            </a:r>
            <a:r>
              <a:rPr lang="en-GB" dirty="0" err="1">
                <a:sym typeface="Wingdings" panose="05000000000000000000" pitchFamily="2" charset="2"/>
              </a:rPr>
              <a:t>systemen</a:t>
            </a:r>
            <a:r>
              <a:rPr lang="en-GB" dirty="0">
                <a:sym typeface="Wingdings" panose="05000000000000000000" pitchFamily="2" charset="2"/>
              </a:rPr>
              <a:t>.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1030" name="Picture 6" descr="Fundamental of Matrix Factorization For Recommender System">
            <a:extLst>
              <a:ext uri="{FF2B5EF4-FFF2-40B4-BE49-F238E27FC236}">
                <a16:creationId xmlns:a16="http://schemas.microsoft.com/office/drawing/2014/main" id="{F3DD897F-1438-FEC3-4BA2-72739C1BB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720" y="3950885"/>
            <a:ext cx="5170598" cy="29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4982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66C9-5374-70D8-7301-0ABDE9E8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mean vs population mean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6F7E33-8382-B5E9-E857-3912A6B04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0555" y="1685925"/>
            <a:ext cx="4896578" cy="38528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F328FD-4153-542A-6727-BF86F3427A1E}"/>
                  </a:ext>
                </a:extLst>
              </p:cNvPr>
              <p:cNvSpPr txBox="1"/>
              <p:nvPr/>
            </p:nvSpPr>
            <p:spPr>
              <a:xfrm>
                <a:off x="3899042" y="4053154"/>
                <a:ext cx="23612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/>
                  <a:t>et </a:t>
                </a:r>
                <a:r>
                  <a:rPr lang="en-GB" dirty="0" err="1"/>
                  <a:t>echte</a:t>
                </a:r>
                <a:r>
                  <a:rPr lang="en-GB" dirty="0"/>
                  <a:t> </a:t>
                </a:r>
                <a:r>
                  <a:rPr lang="en-GB" dirty="0" err="1"/>
                  <a:t>gemiddelde</a:t>
                </a:r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F328FD-4153-542A-6727-BF86F3427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042" y="4053154"/>
                <a:ext cx="2361287" cy="276999"/>
              </a:xfrm>
              <a:prstGeom prst="rect">
                <a:avLst/>
              </a:prstGeom>
              <a:blipFill>
                <a:blip r:embed="rId3"/>
                <a:stretch>
                  <a:fillRect l="-3618" t="-28889" r="-2067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79D816-F3B0-EB92-0C96-DB134BD2EDE1}"/>
                  </a:ext>
                </a:extLst>
              </p:cNvPr>
              <p:cNvSpPr txBox="1"/>
              <p:nvPr/>
            </p:nvSpPr>
            <p:spPr>
              <a:xfrm>
                <a:off x="6917932" y="3637655"/>
                <a:ext cx="44232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/>
                  <a:t>et </a:t>
                </a:r>
                <a:r>
                  <a:rPr lang="en-GB" dirty="0" err="1"/>
                  <a:t>gemiddelde</a:t>
                </a:r>
                <a:r>
                  <a:rPr lang="en-GB" dirty="0"/>
                  <a:t> van de sample </a:t>
                </a:r>
                <a:r>
                  <a:rPr lang="en-GB" dirty="0" err="1"/>
                  <a:t>gebruikt</a:t>
                </a:r>
                <a:r>
                  <a:rPr lang="en-GB" dirty="0"/>
                  <a:t> </a:t>
                </a:r>
                <a:r>
                  <a:rPr lang="en-GB" dirty="0" err="1"/>
                  <a:t>voor</a:t>
                </a:r>
                <a:br>
                  <a:rPr lang="en-GB" dirty="0"/>
                </a:br>
                <a:r>
                  <a:rPr lang="en-GB" dirty="0"/>
                  <a:t>het </a:t>
                </a:r>
                <a:r>
                  <a:rPr lang="en-GB" dirty="0" err="1"/>
                  <a:t>echte</a:t>
                </a:r>
                <a:r>
                  <a:rPr lang="en-GB" dirty="0"/>
                  <a:t> </a:t>
                </a:r>
                <a:r>
                  <a:rPr lang="en-GB" dirty="0" err="1"/>
                  <a:t>gemiddelde</a:t>
                </a:r>
                <a:r>
                  <a:rPr lang="en-GB" dirty="0"/>
                  <a:t> </a:t>
                </a:r>
                <a:r>
                  <a:rPr lang="en-GB" dirty="0" err="1"/>
                  <a:t>te</a:t>
                </a:r>
                <a:r>
                  <a:rPr lang="en-GB" dirty="0"/>
                  <a:t> </a:t>
                </a:r>
                <a:r>
                  <a:rPr lang="en-GB" dirty="0" err="1"/>
                  <a:t>schatten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79D816-F3B0-EB92-0C96-DB134BD2E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932" y="3637655"/>
                <a:ext cx="4423262" cy="553998"/>
              </a:xfrm>
              <a:prstGeom prst="rect">
                <a:avLst/>
              </a:prstGeom>
              <a:blipFill>
                <a:blip r:embed="rId4"/>
                <a:stretch>
                  <a:fillRect l="-3310" t="-14286" r="-2207" b="-24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335CEE-75DB-E355-BC10-5987A89E2E29}"/>
              </a:ext>
            </a:extLst>
          </p:cNvPr>
          <p:cNvSpPr txBox="1"/>
          <p:nvPr/>
        </p:nvSpPr>
        <p:spPr>
          <a:xfrm>
            <a:off x="226031" y="1613043"/>
            <a:ext cx="3314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Population mean is nooit </a:t>
            </a:r>
            <a:r>
              <a:rPr lang="en-GB" dirty="0" err="1"/>
              <a:t>gekend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i="1" dirty="0" err="1"/>
              <a:t>echte</a:t>
            </a:r>
            <a:r>
              <a:rPr lang="en-GB" dirty="0"/>
              <a:t> </a:t>
            </a:r>
            <a:r>
              <a:rPr lang="en-GB" dirty="0" err="1"/>
              <a:t>problemen</a:t>
            </a:r>
            <a:r>
              <a:rPr lang="en-GB" dirty="0"/>
              <a:t>. We </a:t>
            </a:r>
            <a:r>
              <a:rPr lang="en-GB" dirty="0" err="1"/>
              <a:t>gebruiken</a:t>
            </a:r>
            <a:r>
              <a:rPr lang="en-GB" dirty="0"/>
              <a:t> </a:t>
            </a:r>
            <a:r>
              <a:rPr lang="en-GB" dirty="0" err="1"/>
              <a:t>daarom</a:t>
            </a:r>
            <a:r>
              <a:rPr lang="en-GB" dirty="0"/>
              <a:t> </a:t>
            </a:r>
            <a:r>
              <a:rPr lang="en-GB" dirty="0" err="1"/>
              <a:t>altijd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schatting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geldt</a:t>
            </a:r>
            <a:r>
              <a:rPr lang="en-GB" dirty="0"/>
              <a:t> </a:t>
            </a:r>
            <a:r>
              <a:rPr lang="en-GB" dirty="0" err="1"/>
              <a:t>natuurlijk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alle centrum-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spreidingsmaten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451256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Selection bias</a:t>
            </a:r>
          </a:p>
        </p:txBody>
      </p:sp>
    </p:spTree>
    <p:extLst>
      <p:ext uri="{BB962C8B-B14F-4D97-AF65-F5344CB8AC3E}">
        <p14:creationId xmlns:p14="http://schemas.microsoft.com/office/powerpoint/2010/main" val="253635578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Aangepast 1">
      <a:dk1>
        <a:srgbClr val="000000"/>
      </a:dk1>
      <a:lt1>
        <a:srgbClr val="FFFFFF"/>
      </a:lt1>
      <a:dk2>
        <a:srgbClr val="DC4235"/>
      </a:dk2>
      <a:lt2>
        <a:srgbClr val="E9E9E3"/>
      </a:lt2>
      <a:accent1>
        <a:srgbClr val="FF7800"/>
      </a:accent1>
      <a:accent2>
        <a:srgbClr val="E14298"/>
      </a:accent2>
      <a:accent3>
        <a:srgbClr val="393654"/>
      </a:accent3>
      <a:accent4>
        <a:srgbClr val="F8B218"/>
      </a:accent4>
      <a:accent5>
        <a:srgbClr val="D3CEBD"/>
      </a:accent5>
      <a:accent6>
        <a:srgbClr val="EF3E00"/>
      </a:accent6>
      <a:hlink>
        <a:srgbClr val="393654"/>
      </a:hlink>
      <a:folHlink>
        <a:srgbClr val="373D4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TEC TEMPLATE - SLIDEBUILDER">
  <a:themeElements>
    <a:clrScheme name="Aangepast 24">
      <a:dk1>
        <a:sysClr val="windowText" lastClr="000000"/>
      </a:dk1>
      <a:lt1>
        <a:sysClr val="window" lastClr="FFFFFF"/>
      </a:lt1>
      <a:dk2>
        <a:srgbClr val="B2B2BA"/>
      </a:dk2>
      <a:lt2>
        <a:srgbClr val="EBEBED"/>
      </a:lt2>
      <a:accent1>
        <a:srgbClr val="002E67"/>
      </a:accent1>
      <a:accent2>
        <a:srgbClr val="EE7D11"/>
      </a:accent2>
      <a:accent3>
        <a:srgbClr val="4796B0"/>
      </a:accent3>
      <a:accent4>
        <a:srgbClr val="A90074"/>
      </a:accent4>
      <a:accent5>
        <a:srgbClr val="00687F"/>
      </a:accent5>
      <a:accent6>
        <a:srgbClr val="84BF42"/>
      </a:accent6>
      <a:hlink>
        <a:srgbClr val="F67D2A"/>
      </a:hlink>
      <a:folHlink>
        <a:srgbClr val="012C67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98679BBEF31544BF1C5E94380D134B" ma:contentTypeVersion="11" ma:contentTypeDescription="Een nieuw document maken." ma:contentTypeScope="" ma:versionID="928c7503a392f8c19ded68dda1121e60">
  <xsd:schema xmlns:xsd="http://www.w3.org/2001/XMLSchema" xmlns:xs="http://www.w3.org/2001/XMLSchema" xmlns:p="http://schemas.microsoft.com/office/2006/metadata/properties" xmlns:ns2="e60f335d-e4bd-4666-890a-892f5e8cff2d" xmlns:ns3="d5f8be41-0169-49b5-b686-d4287d5aac73" targetNamespace="http://schemas.microsoft.com/office/2006/metadata/properties" ma:root="true" ma:fieldsID="8f91e335dd6c64b6d30237bdd58663b1" ns2:_="" ns3:_="">
    <xsd:import namespace="e60f335d-e4bd-4666-890a-892f5e8cff2d"/>
    <xsd:import namespace="d5f8be41-0169-49b5-b686-d4287d5aac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0f335d-e4bd-4666-890a-892f5e8cf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8be41-0169-49b5-b686-d4287d5aac7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BDE53D-6E78-4709-828D-56940832F2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178D45-7F39-4ADD-A744-70639435E68C}">
  <ds:schemaRefs>
    <ds:schemaRef ds:uri="http://purl.org/dc/elements/1.1/"/>
    <ds:schemaRef ds:uri="d5f8be41-0169-49b5-b686-d4287d5aac73"/>
    <ds:schemaRef ds:uri="http://schemas.microsoft.com/office/infopath/2007/PartnerControls"/>
    <ds:schemaRef ds:uri="http://purl.org/dc/terms/"/>
    <ds:schemaRef ds:uri="http://schemas.microsoft.com/office/2006/documentManagement/types"/>
    <ds:schemaRef ds:uri="e60f335d-e4bd-4666-890a-892f5e8cff2d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95D00C5-A255-4B17-B283-B46EAB3061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0f335d-e4bd-4666-890a-892f5e8cff2d"/>
    <ds:schemaRef ds:uri="d5f8be41-0169-49b5-b686-d4287d5aac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1588</Words>
  <Application>Microsoft Office PowerPoint</Application>
  <PresentationFormat>Widescreen</PresentationFormat>
  <Paragraphs>145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Lato</vt:lpstr>
      <vt:lpstr>Wingdings</vt:lpstr>
      <vt:lpstr>Office Theme</vt:lpstr>
      <vt:lpstr>ORTEC TEMPLATE - SLIDEBUILDER</vt:lpstr>
      <vt:lpstr>Random Sampling &amp; sample bias</vt:lpstr>
      <vt:lpstr>Sampling choices</vt:lpstr>
      <vt:lpstr>With vs without replacement</vt:lpstr>
      <vt:lpstr>Sample bias</vt:lpstr>
      <vt:lpstr>Statistieke bias in het algemeen</vt:lpstr>
      <vt:lpstr>Random selection (RS) vs design of experiments DoE</vt:lpstr>
      <vt:lpstr>Quantity vs quality</vt:lpstr>
      <vt:lpstr>Sample mean vs population mean</vt:lpstr>
      <vt:lpstr>Selection bias</vt:lpstr>
      <vt:lpstr>Selection bias</vt:lpstr>
      <vt:lpstr>Regressie naar het gemiddelde</vt:lpstr>
      <vt:lpstr>Oefening: Hoe meer je aggregeert, hoe minder variabiliteit</vt:lpstr>
      <vt:lpstr>Centrale limietstelling</vt:lpstr>
      <vt:lpstr>Centrale limietstelling</vt:lpstr>
      <vt:lpstr>Centrale limietstelling</vt:lpstr>
      <vt:lpstr>Hoe berekenen we de productieverdeling over een lange tijdsrange?</vt:lpstr>
      <vt:lpstr>Werk het voorbeeld uit de video van 3b1b </vt:lpstr>
      <vt:lpstr>Bootstrapping &amp; confidence intervallen</vt:lpstr>
      <vt:lpstr>Bootstrapping : methode</vt:lpstr>
      <vt:lpstr>Bootstrapping : methode</vt:lpstr>
      <vt:lpstr>Bootstrapping in a perfect world</vt:lpstr>
      <vt:lpstr>Bootstrapping in the real world</vt:lpstr>
      <vt:lpstr>Doel van bootstrapping</vt:lpstr>
      <vt:lpstr>Bootstrapping in ML: Bagging &amp; Boosting</vt:lpstr>
      <vt:lpstr>Traditionele statistiek &amp; de normale verdeling</vt:lpstr>
      <vt:lpstr>Confidence intervals op basis van de normale verdeling</vt:lpstr>
      <vt:lpstr>Confidence intervals op basis van de normale verdeling</vt:lpstr>
      <vt:lpstr>Projectoefening</vt:lpstr>
      <vt:lpstr>Confidence intervallen in de praktijk</vt:lpstr>
      <vt:lpstr>Dank 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Tim Hellemans</cp:lastModifiedBy>
  <cp:revision>742</cp:revision>
  <dcterms:created xsi:type="dcterms:W3CDTF">2018-05-02T07:41:02Z</dcterms:created>
  <dcterms:modified xsi:type="dcterms:W3CDTF">2023-05-25T13:00:00Z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0x0101000198679BBEF31544BF1C5E94380D134B</vt:lpwstr>
  </property>
</Properties>
</file>