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46"/>
  </p:notesMasterIdLst>
  <p:handoutMasterIdLst>
    <p:handoutMasterId r:id="rId47"/>
  </p:handoutMasterIdLst>
  <p:sldIdLst>
    <p:sldId id="256" r:id="rId6"/>
    <p:sldId id="2862" r:id="rId7"/>
    <p:sldId id="2844" r:id="rId8"/>
    <p:sldId id="2845" r:id="rId9"/>
    <p:sldId id="325" r:id="rId10"/>
    <p:sldId id="268" r:id="rId11"/>
    <p:sldId id="326" r:id="rId12"/>
    <p:sldId id="2846" r:id="rId13"/>
    <p:sldId id="2854" r:id="rId14"/>
    <p:sldId id="2848" r:id="rId15"/>
    <p:sldId id="2541" r:id="rId16"/>
    <p:sldId id="2855" r:id="rId17"/>
    <p:sldId id="2876" r:id="rId18"/>
    <p:sldId id="2847" r:id="rId19"/>
    <p:sldId id="2872" r:id="rId20"/>
    <p:sldId id="2873" r:id="rId21"/>
    <p:sldId id="2874" r:id="rId22"/>
    <p:sldId id="2875" r:id="rId23"/>
    <p:sldId id="2849" r:id="rId24"/>
    <p:sldId id="2851" r:id="rId25"/>
    <p:sldId id="2871" r:id="rId26"/>
    <p:sldId id="2852" r:id="rId27"/>
    <p:sldId id="2853" r:id="rId28"/>
    <p:sldId id="2860" r:id="rId29"/>
    <p:sldId id="2861" r:id="rId30"/>
    <p:sldId id="2863" r:id="rId31"/>
    <p:sldId id="2864" r:id="rId32"/>
    <p:sldId id="2865" r:id="rId33"/>
    <p:sldId id="2828" r:id="rId34"/>
    <p:sldId id="2866" r:id="rId35"/>
    <p:sldId id="2869" r:id="rId36"/>
    <p:sldId id="2867" r:id="rId37"/>
    <p:sldId id="2868" r:id="rId38"/>
    <p:sldId id="2870" r:id="rId39"/>
    <p:sldId id="2856" r:id="rId40"/>
    <p:sldId id="2859" r:id="rId41"/>
    <p:sldId id="2857" r:id="rId42"/>
    <p:sldId id="2858" r:id="rId43"/>
    <p:sldId id="270" r:id="rId44"/>
    <p:sldId id="27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FE9F4"/>
    <a:srgbClr val="DC4235"/>
    <a:srgbClr val="FFFFFF"/>
    <a:srgbClr val="002060"/>
    <a:srgbClr val="E6E6E6"/>
    <a:srgbClr val="00B050"/>
    <a:srgbClr val="EF3E00"/>
    <a:srgbClr val="FF7800"/>
    <a:srgbClr val="17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>
        <p:scale>
          <a:sx n="75" d="100"/>
          <a:sy n="75" d="100"/>
        </p:scale>
        <p:origin x="436" y="-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8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35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A546E8-399A-4DE2-8C60-36B2FE674090}" type="datetime2">
              <a:rPr lang="en-GB" noProof="0" smtClean="0"/>
              <a:t>Monday, 15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(DARK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67" b="1267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91" name="Titel 1">
            <a:extLst>
              <a:ext uri="{FF2B5EF4-FFF2-40B4-BE49-F238E27FC236}">
                <a16:creationId xmlns:a16="http://schemas.microsoft.com/office/drawing/2014/main" id="{DED4126B-D95D-48A5-AF3C-800AA2EB8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grpSp>
        <p:nvGrpSpPr>
          <p:cNvPr id="90" name="INSTRUCTION">
            <a:extLst>
              <a:ext uri="{FF2B5EF4-FFF2-40B4-BE49-F238E27FC236}">
                <a16:creationId xmlns:a16="http://schemas.microsoft.com/office/drawing/2014/main" id="{D7997D88-A099-4750-83DD-39FC25150BFC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40B332D-D7AA-41A3-9C99-DC0E946E5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3FB4F5AD-86DC-4D8F-A614-298BBED3873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6DD0683F-B53D-4793-A9E4-B7A67752A3E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AF930BC5-83E3-484F-8A55-E9D7180764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ADC30372-A1CC-45FA-A0B5-4FFC0A7E7CE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54408709-7ABC-47A1-B0A8-E122A2553B7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vaal 142">
                <a:extLst>
                  <a:ext uri="{FF2B5EF4-FFF2-40B4-BE49-F238E27FC236}">
                    <a16:creationId xmlns:a16="http://schemas.microsoft.com/office/drawing/2014/main" id="{3C6DCD2D-28D0-45F7-8EFA-DE386312616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Vrije vorm: vorm 143">
                <a:extLst>
                  <a:ext uri="{FF2B5EF4-FFF2-40B4-BE49-F238E27FC236}">
                    <a16:creationId xmlns:a16="http://schemas.microsoft.com/office/drawing/2014/main" id="{8FADD659-DD52-4658-A834-C0136D4BCAE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hthoek: afgeronde hoeken 144">
                <a:extLst>
                  <a:ext uri="{FF2B5EF4-FFF2-40B4-BE49-F238E27FC236}">
                    <a16:creationId xmlns:a16="http://schemas.microsoft.com/office/drawing/2014/main" id="{6D3300A2-F281-4EF4-B87D-3DC6F2A869C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EC3310FB-30C0-4C49-BD9D-41ED69B801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BFA90917-CD1F-4187-A70F-DF334A37BC01}"/>
                  </a:ext>
                </a:extLst>
              </p:cNvPr>
              <p:cNvCxnSpPr>
                <a:cxnSpLocks/>
                <a:stCxn id="14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9F15147-EA9C-4C99-A7DF-9CFE8802B13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DAE6A201-A885-4872-A03B-4ED9E82A58A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064B7A76-03DD-4781-AAFB-F328AEB4775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9E365B47-2C3A-4C0C-986E-0C40CB89E21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9615C371-7496-445A-870F-286B64A0E70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1" name="Gelijkbenige driehoek 140">
                <a:extLst>
                  <a:ext uri="{FF2B5EF4-FFF2-40B4-BE49-F238E27FC236}">
                    <a16:creationId xmlns:a16="http://schemas.microsoft.com/office/drawing/2014/main" id="{FBC93E14-59FA-492A-97F4-25F347116E2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0D12AA2F-4A88-4C3B-BDED-837484DA043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BD0276A-B41F-4515-A69B-C8836228F96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A2B316AB-7146-4486-A0CB-436A92932CD4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8E560DA-EF23-46B7-B499-5D298588C834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2E79BE9E-DDDE-4612-9AE8-E1D554263C2C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57D9FC56-35AC-4043-88E6-B8182B4DE61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F61EC0DA-DDCD-4B83-9DE3-803F04E965B7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ACE1C0D1-3E7A-4DCF-86BC-3B87C4C923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0D5E9C8A-68FF-43C4-A7FA-B05BEEFA5F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9DF2D20A-78C3-4AA7-8A68-394E0B6568F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9EDDCF61-4DFD-4231-B8C8-AD04FBC7F14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A8A868AB-5E8D-4872-BFF5-A7FEE8F6A21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5DFC1ADB-19A3-4789-9DE7-7A668B5113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F54D8EC-E252-44E1-BD50-62899141489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37ED4E79-EC27-47AD-990B-C43416CD6C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4548EBF8-F02D-490A-8CB0-A839CD2B3A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BCC4DFA-7F56-4239-88EB-B73FA658AFD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81D3BFC8-2586-4BD2-BB81-0ED3CAAE01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AD975734-036B-4D89-8917-AFDE9163BC8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919EA8C3-4D5F-49C9-B3F4-A6CCBD3498C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F2B8DA79-5EF6-42D2-88BB-685D43FC637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479EEDAA-88B2-4B6F-A968-1995A74D55A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74C807EE-C92C-40F4-86A8-08AEBE3F5DCF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4A8A821C-AF6C-4106-8082-495E2EE7EAD2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Tekstvak 110">
                <a:extLst>
                  <a:ext uri="{FF2B5EF4-FFF2-40B4-BE49-F238E27FC236}">
                    <a16:creationId xmlns:a16="http://schemas.microsoft.com/office/drawing/2014/main" id="{E7510173-882C-480F-9256-B3DB7EEC6376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12" name="Tekstvak 111">
                <a:extLst>
                  <a:ext uri="{FF2B5EF4-FFF2-40B4-BE49-F238E27FC236}">
                    <a16:creationId xmlns:a16="http://schemas.microsoft.com/office/drawing/2014/main" id="{9C74CEAA-8115-4554-8682-18BC64098BE5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13" name="Vrije vorm: vorm 112">
                <a:extLst>
                  <a:ext uri="{FF2B5EF4-FFF2-40B4-BE49-F238E27FC236}">
                    <a16:creationId xmlns:a16="http://schemas.microsoft.com/office/drawing/2014/main" id="{670E375E-F7AC-44A1-8E77-C75B5058EC7F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5E215477-6063-4CBE-A0DE-3F2F349F9BD2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76357926-B3B2-486A-878B-FFB67F038229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A95314BD-586D-494A-AF82-F16748579BB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00DE1B08-705B-4246-AF96-7024E576764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47DC35DF-32F7-4C40-921A-E2EB5300F30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DEAB583F-8ABD-459F-B62D-0A856C8BC19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A4FAD6E-DA06-404F-AF40-80AD05FA49F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21688998-A72B-4849-87BD-720668D4C1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F3A23E5-3DB4-42D3-8C98-6BFB4C9C8F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6" name="ICOON_info">
              <a:extLst>
                <a:ext uri="{FF2B5EF4-FFF2-40B4-BE49-F238E27FC236}">
                  <a16:creationId xmlns:a16="http://schemas.microsoft.com/office/drawing/2014/main" id="{9B637BC9-557A-42B5-980D-14F50A751887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107" name="Ovaal 106">
                <a:extLst>
                  <a:ext uri="{FF2B5EF4-FFF2-40B4-BE49-F238E27FC236}">
                    <a16:creationId xmlns:a16="http://schemas.microsoft.com/office/drawing/2014/main" id="{7B7A4AC1-CAF7-466C-9CC5-1C0116F2FA2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Graphic 163" descr="Informatie">
                <a:extLst>
                  <a:ext uri="{FF2B5EF4-FFF2-40B4-BE49-F238E27FC236}">
                    <a16:creationId xmlns:a16="http://schemas.microsoft.com/office/drawing/2014/main" id="{96508843-D29B-4E6F-9882-E7842ED6FC7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75163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FCD4-EEE5-4A16-9ED2-37516E7989C8}" type="datetime2">
              <a:rPr lang="en-GB" noProof="0" smtClean="0"/>
              <a:t>Monday, 15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(WHITE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575A583A-923F-498B-AF8C-CA75FDDA7145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580454FD-7FA2-430E-9168-45502BF19C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AFF50C07-280D-40B1-A9A3-CE085738DD2E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29C0CF66-7A99-412E-B738-4CA6573D594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B5C2BD12-A4D2-4085-8762-F5D77912E27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5EC9BBCE-E9CE-4903-8CF0-667581A6C1C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73A38E5E-5EDA-4B18-B3B7-5F87B58BBCE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D73A4E16-9ED9-453D-ABC7-8D852ECE2E1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2901096D-D4FD-406C-809C-A33A0CD78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32BFF5D5-4CC0-4D3F-9FE8-4505D0F76A5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675DEC15-DA69-49EE-AFFC-E5F01C3002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79EA892C-FC77-445C-8DDC-852FA37926F7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C845166-CA73-420E-A7FA-C6D9230FFA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9E33DC31-E043-4BBB-A2CE-BD1DE553DF5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0645BD90-8F87-40CD-A15F-2CBB987F101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C7EFA900-3B41-408A-8983-8E132A3420D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62B2CA2D-6764-4B3D-9BA8-FA7A9A8E384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58153DA4-8B28-4109-B96B-FC55860DF553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E225D926-807A-4289-90CD-E7EAE9D85D8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6DA12280-5665-46D8-9FC9-C15D48E9E33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0B9728FA-9A02-4E8E-8D74-B1D8A71FEB53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E3CA1191-4693-4628-BD01-ED058C3B52FA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4DCAA57-DFCA-4B2A-8485-8CC96AB5739F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C43C52B8-DA41-4272-AEDD-4EAF8FC4402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BF9F191D-11B6-4FCF-B23B-110C040F138C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ED217688-0091-4153-8BD8-2DD3889CFF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96050288-385C-4459-AE23-86D2F38881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A871251D-DBF5-4929-B3DD-39AF67D6CD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230D82F2-7834-4052-BA6D-1F59A623C1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9DDB8D3C-52CF-42E4-8FD0-CF902C20888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7CA7EDD0-50B0-48C8-8644-C37F0C51CDC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10EA0680-54A4-41B1-ADC9-337ABF4C9F3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C97E01AE-CC92-49AD-A0E6-5D2865AC97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B6A433E2-1CAF-476F-93A3-3FA5E62144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7375EDEB-8437-45A6-A0B8-3F1BC5C4C43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75B8CA06-2E3B-4CB6-915B-0721342D4E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A8D29682-2767-4D54-AC04-4D7D6EC549F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D719F9A9-CBB3-42A3-812D-AAB3C5C9D62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9D8DCD78-322C-4DAE-840F-043CD5021D7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EAC95C2E-F9BE-4BDF-8F14-A4E0044A9707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BBF47972-FEB5-454A-883F-67E75BA4ED52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48D8B01-5DA3-4289-8499-31EBEA148655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9BE61A6B-37F9-439B-BB41-65137447F0AA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97504B92-19E1-4A13-8C96-656BC7CC6A28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02" name="Vrije vorm: vorm 101">
                <a:extLst>
                  <a:ext uri="{FF2B5EF4-FFF2-40B4-BE49-F238E27FC236}">
                    <a16:creationId xmlns:a16="http://schemas.microsoft.com/office/drawing/2014/main" id="{1F7B9B92-70C4-404E-9C99-959407752459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E226C6B4-6C42-46B8-B006-879AE4545216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06252791-6D40-4385-ABA6-9E99318C5BA8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49C30E27-DAB0-4828-A00B-697C009A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057360D3-56E6-438A-A0E2-EE1133AB32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408CDECC-C017-42CE-A8C7-0C5301564A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002AE378-6D9C-49E8-8720-4FF18238AFE8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6" name="Rechthoek 105">
                  <a:extLst>
                    <a:ext uri="{FF2B5EF4-FFF2-40B4-BE49-F238E27FC236}">
                      <a16:creationId xmlns:a16="http://schemas.microsoft.com/office/drawing/2014/main" id="{9940E814-85DF-4960-B9FE-B3D0CBC6F5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F5CD301D-551E-4222-BFDC-3A94D00CEC1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B46E708B-D213-4A0A-ADBF-E08A15CABD2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5" name="ICOON_info">
              <a:extLst>
                <a:ext uri="{FF2B5EF4-FFF2-40B4-BE49-F238E27FC236}">
                  <a16:creationId xmlns:a16="http://schemas.microsoft.com/office/drawing/2014/main" id="{A2F17102-D289-47E5-9613-FDE9BC28C22E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96" name="Ovaal 95">
                <a:extLst>
                  <a:ext uri="{FF2B5EF4-FFF2-40B4-BE49-F238E27FC236}">
                    <a16:creationId xmlns:a16="http://schemas.microsoft.com/office/drawing/2014/main" id="{EF948449-DD61-4EED-881B-98D84D2A46A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Graphic 163" descr="Informatie">
                <a:extLst>
                  <a:ext uri="{FF2B5EF4-FFF2-40B4-BE49-F238E27FC236}">
                    <a16:creationId xmlns:a16="http://schemas.microsoft.com/office/drawing/2014/main" id="{05A739DC-A8B0-4F4A-B6DA-5372FCB01C8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57008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5" r:id="rId13"/>
    <p:sldLayoutId id="2147483666" r:id="rId14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Monday, 15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idr1WZ1A7Q&amp;t=620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watch?v=HZGCoVF3YvM&amp;t=14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36.png"/><Relationship Id="rId10" Type="http://schemas.openxmlformats.org/officeDocument/2006/relationships/image" Target="../media/image330.png"/><Relationship Id="rId4" Type="http://schemas.openxmlformats.org/officeDocument/2006/relationships/image" Target="../media/image11.png"/><Relationship Id="rId9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Verdelingen</a:t>
            </a:r>
            <a:r>
              <a:rPr lang="en-GB" dirty="0"/>
              <a:t> </a:t>
            </a:r>
            <a:r>
              <a:rPr lang="en-GB" dirty="0" err="1"/>
              <a:t>verkennen</a:t>
            </a:r>
            <a:endParaRPr lang="en-GB" dirty="0"/>
          </a:p>
        </p:txBody>
      </p:sp>
      <p:pic>
        <p:nvPicPr>
          <p:cNvPr id="5122" name="Picture 2" descr="The shape of gene expression distributions matter: how incorporating  distribution shape improves the interpretation of cancer transcriptomic  data | BMC Bioinformatics | Full Text">
            <a:extLst>
              <a:ext uri="{FF2B5EF4-FFF2-40B4-BE49-F238E27FC236}">
                <a16:creationId xmlns:a16="http://schemas.microsoft.com/office/drawing/2014/main" id="{E220EE1B-7C79-2A4D-C7AD-9C359175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02" y="1084668"/>
            <a:ext cx="7894797" cy="54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A6F0-76B4-097D-D6E6-538888D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 &amp; </a:t>
            </a:r>
            <a:r>
              <a:rPr lang="en-GB" dirty="0" err="1"/>
              <a:t>frequenties</a:t>
            </a:r>
            <a:r>
              <a:rPr lang="en-GB" dirty="0"/>
              <a:t> </a:t>
            </a:r>
          </a:p>
        </p:txBody>
      </p:sp>
      <p:pic>
        <p:nvPicPr>
          <p:cNvPr id="3074" name="Picture 2" descr="What is a Bar Chart? - Twinkl">
            <a:extLst>
              <a:ext uri="{FF2B5EF4-FFF2-40B4-BE49-F238E27FC236}">
                <a16:creationId xmlns:a16="http://schemas.microsoft.com/office/drawing/2014/main" id="{AFF1A63C-44E1-A87C-5FCB-F26D2D5174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1" y="1418797"/>
            <a:ext cx="4511716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00DF97-3B8F-350D-8B80-31F2D7BE047A}"/>
              </a:ext>
            </a:extLst>
          </p:cNvPr>
          <p:cNvGraphicFramePr>
            <a:graphicFrameLocks noGrp="1"/>
          </p:cNvGraphicFramePr>
          <p:nvPr/>
        </p:nvGraphicFramePr>
        <p:xfrm>
          <a:off x="6937079" y="761070"/>
          <a:ext cx="41838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933">
                  <a:extLst>
                    <a:ext uri="{9D8B030D-6E8A-4147-A177-3AD203B41FA5}">
                      <a16:colId xmlns:a16="http://schemas.microsoft.com/office/drawing/2014/main" val="18938263"/>
                    </a:ext>
                  </a:extLst>
                </a:gridCol>
                <a:gridCol w="2091933">
                  <a:extLst>
                    <a:ext uri="{9D8B030D-6E8A-4147-A177-3AD203B41FA5}">
                      <a16:colId xmlns:a16="http://schemas.microsoft.com/office/drawing/2014/main" val="272443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Categorie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Frequentie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Blauw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Groen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Geel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4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3466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7790158F-946B-21FF-DAD6-56477080C560}"/>
              </a:ext>
            </a:extLst>
          </p:cNvPr>
          <p:cNvSpPr/>
          <p:nvPr/>
        </p:nvSpPr>
        <p:spPr>
          <a:xfrm>
            <a:off x="7015277" y="3184991"/>
            <a:ext cx="4027470" cy="821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/>
              <a:t>Verdeling</a:t>
            </a:r>
            <a:endParaRPr lang="en-GB" sz="2800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A5A7080-D81A-71E8-EC31-B02F036BAC47}"/>
              </a:ext>
            </a:extLst>
          </p:cNvPr>
          <p:cNvGraphicFramePr>
            <a:graphicFrameLocks noGrp="1"/>
          </p:cNvGraphicFramePr>
          <p:nvPr/>
        </p:nvGraphicFramePr>
        <p:xfrm>
          <a:off x="6953633" y="4159140"/>
          <a:ext cx="41838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933">
                  <a:extLst>
                    <a:ext uri="{9D8B030D-6E8A-4147-A177-3AD203B41FA5}">
                      <a16:colId xmlns:a16="http://schemas.microsoft.com/office/drawing/2014/main" val="18938263"/>
                    </a:ext>
                  </a:extLst>
                </a:gridCol>
                <a:gridCol w="2091933">
                  <a:extLst>
                    <a:ext uri="{9D8B030D-6E8A-4147-A177-3AD203B41FA5}">
                      <a16:colId xmlns:a16="http://schemas.microsoft.com/office/drawing/2014/main" val="272443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Categorie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Frequentie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Blauw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Groen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Geel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4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346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DE365-F0EA-68AC-0A21-985D61368B89}"/>
              </a:ext>
            </a:extLst>
          </p:cNvPr>
          <p:cNvSpPr/>
          <p:nvPr/>
        </p:nvSpPr>
        <p:spPr>
          <a:xfrm>
            <a:off x="3657600" y="2270589"/>
            <a:ext cx="821933" cy="32671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EAC3B-636A-5DAE-D145-617FFED96FC9}"/>
              </a:ext>
            </a:extLst>
          </p:cNvPr>
          <p:cNvSpPr txBox="1"/>
          <p:nvPr/>
        </p:nvSpPr>
        <p:spPr>
          <a:xfrm>
            <a:off x="3482939" y="5537771"/>
            <a:ext cx="155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Modus: </a:t>
            </a:r>
            <a:r>
              <a:rPr lang="en-GB" b="1" dirty="0" err="1"/>
              <a:t>meest</a:t>
            </a:r>
            <a:r>
              <a:rPr lang="en-GB" b="1" dirty="0"/>
              <a:t> </a:t>
            </a:r>
            <a:r>
              <a:rPr lang="en-GB" b="1" dirty="0" err="1"/>
              <a:t>voorkomende</a:t>
            </a:r>
            <a:r>
              <a:rPr lang="en-GB" b="1" dirty="0"/>
              <a:t> </a:t>
            </a:r>
            <a:r>
              <a:rPr lang="en-GB" b="1" dirty="0" err="1"/>
              <a:t>waarde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566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75CF7-EA6A-14FB-33C8-38201C1C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</a:t>
            </a:r>
            <a:r>
              <a:rPr lang="en-GB" dirty="0" err="1"/>
              <a:t>kansverdeling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79BBE32-E04E-4475-5A32-39373062F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812437"/>
              </a:xfrm>
            </p:spPr>
            <p:txBody>
              <a:bodyPr/>
              <a:lstStyle/>
              <a:p>
                <a:r>
                  <a:rPr lang="en-GB" dirty="0"/>
                  <a:t>Eindig (of </a:t>
                </a:r>
                <a:r>
                  <a:rPr lang="en-GB" dirty="0" err="1"/>
                  <a:t>aftelbaar</a:t>
                </a:r>
                <a:r>
                  <a:rPr lang="en-GB" dirty="0"/>
                  <a:t>)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mogelijke</a:t>
                </a:r>
                <a:r>
                  <a:rPr lang="en-GB" dirty="0"/>
                  <a:t> </a:t>
                </a:r>
                <a:r>
                  <a:rPr lang="en-GB" dirty="0" err="1"/>
                  <a:t>waarden</a:t>
                </a:r>
                <a:r>
                  <a:rPr lang="en-GB" dirty="0"/>
                  <a:t>.</a:t>
                </a:r>
              </a:p>
              <a:p>
                <a:r>
                  <a:rPr lang="en-GB" dirty="0" err="1"/>
                  <a:t>Gedefinieerd</a:t>
                </a:r>
                <a:r>
                  <a:rPr lang="en-GB" dirty="0"/>
                  <a:t> door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kansverdelingsfunctie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𝑘𝑎𝑛𝑠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 err="1"/>
                  <a:t>Voorbeelden</a:t>
                </a:r>
                <a:r>
                  <a:rPr lang="en-GB" dirty="0"/>
                  <a:t>:</a:t>
                </a:r>
              </a:p>
              <a:p>
                <a:r>
                  <a:rPr lang="en-GB" dirty="0"/>
                  <a:t>Bernoulli: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 err="1"/>
                  <a:t>Binomiale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GB" dirty="0" err="1"/>
                  <a:t>Uniforme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79BBE32-E04E-4475-5A32-39373062F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812437"/>
              </a:xfrm>
              <a:blipFill>
                <a:blip r:embed="rId2"/>
                <a:stretch>
                  <a:fillRect l="-1083" t="-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: afgeronde hoeken 3">
                <a:extLst>
                  <a:ext uri="{FF2B5EF4-FFF2-40B4-BE49-F238E27FC236}">
                    <a16:creationId xmlns:a16="http://schemas.microsoft.com/office/drawing/2014/main" id="{E562ACEE-06CB-CA9F-3A74-F11A170C47E3}"/>
                  </a:ext>
                </a:extLst>
              </p:cNvPr>
              <p:cNvSpPr/>
              <p:nvPr/>
            </p:nvSpPr>
            <p:spPr>
              <a:xfrm>
                <a:off x="9174822" y="4006921"/>
                <a:ext cx="3017178" cy="1941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/>
                  <a:t>Voorbeeld met </a:t>
                </a:r>
                <a:r>
                  <a:rPr lang="en-GB" sz="2000" b="1" dirty="0" err="1"/>
                  <a:t>oneindig</a:t>
                </a:r>
                <a:r>
                  <a:rPr lang="en-GB" sz="2000" b="1" dirty="0"/>
                  <a:t> </a:t>
                </a:r>
                <a:r>
                  <a:rPr lang="en-GB" sz="2000" b="1" dirty="0" err="1"/>
                  <a:t>aantal</a:t>
                </a:r>
                <a:r>
                  <a:rPr lang="en-GB" sz="2000" b="1" dirty="0"/>
                  <a:t> </a:t>
                </a:r>
                <a:r>
                  <a:rPr lang="en-GB" sz="2000" b="1" dirty="0" err="1"/>
                  <a:t>mogelijkheden</a:t>
                </a:r>
                <a:r>
                  <a:rPr lang="en-GB" sz="2000" b="1" dirty="0"/>
                  <a:t>:</a:t>
                </a:r>
              </a:p>
              <a:p>
                <a:pPr algn="ctr"/>
                <a:endParaRPr lang="en-GB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4" name="Rechthoek: afgeronde hoeken 3">
                <a:extLst>
                  <a:ext uri="{FF2B5EF4-FFF2-40B4-BE49-F238E27FC236}">
                    <a16:creationId xmlns:a16="http://schemas.microsoft.com/office/drawing/2014/main" id="{E562ACEE-06CB-CA9F-3A74-F11A170C4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822" y="4006921"/>
                <a:ext cx="3017178" cy="194181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B2AB9789-8A98-DCE9-F484-0ACCFE2EDF4D}"/>
              </a:ext>
            </a:extLst>
          </p:cNvPr>
          <p:cNvSpPr/>
          <p:nvPr/>
        </p:nvSpPr>
        <p:spPr>
          <a:xfrm>
            <a:off x="3291155" y="1022781"/>
            <a:ext cx="6530939" cy="586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Niet</a:t>
            </a:r>
            <a:r>
              <a:rPr lang="en-GB" b="1" dirty="0"/>
              <a:t> super </a:t>
            </a:r>
            <a:r>
              <a:rPr lang="en-GB" b="1" dirty="0" err="1"/>
              <a:t>belangrijk</a:t>
            </a:r>
            <a:r>
              <a:rPr lang="en-GB" b="1" dirty="0"/>
              <a:t> maar </a:t>
            </a:r>
            <a:r>
              <a:rPr lang="en-GB" b="1" dirty="0" err="1"/>
              <a:t>dit</a:t>
            </a:r>
            <a:r>
              <a:rPr lang="en-GB" b="1" dirty="0"/>
              <a:t> </a:t>
            </a:r>
            <a:r>
              <a:rPr lang="en-GB" b="1" dirty="0" err="1"/>
              <a:t>betekent</a:t>
            </a:r>
            <a:r>
              <a:rPr lang="en-GB" b="1" dirty="0"/>
              <a:t> </a:t>
            </a:r>
            <a:r>
              <a:rPr lang="en-GB" b="1" dirty="0" err="1"/>
              <a:t>dat</a:t>
            </a:r>
            <a:r>
              <a:rPr lang="en-GB" b="1" dirty="0"/>
              <a:t> je het </a:t>
            </a:r>
            <a:r>
              <a:rPr lang="en-GB" b="1" dirty="0" err="1"/>
              <a:t>kan</a:t>
            </a:r>
            <a:r>
              <a:rPr lang="en-GB" b="1" dirty="0"/>
              <a:t> </a:t>
            </a:r>
            <a:r>
              <a:rPr lang="en-GB" b="1" dirty="0" err="1"/>
              <a:t>tellen</a:t>
            </a:r>
            <a:r>
              <a:rPr lang="en-GB" b="1" dirty="0"/>
              <a:t>; </a:t>
            </a:r>
            <a:r>
              <a:rPr lang="en-GB" b="1" dirty="0" err="1"/>
              <a:t>natuurlijke</a:t>
            </a:r>
            <a:r>
              <a:rPr lang="en-GB" b="1" dirty="0"/>
              <a:t> </a:t>
            </a:r>
            <a:r>
              <a:rPr lang="en-GB" b="1" dirty="0" err="1"/>
              <a:t>getallen</a:t>
            </a:r>
            <a:r>
              <a:rPr lang="en-GB" b="1" dirty="0"/>
              <a:t> </a:t>
            </a:r>
            <a:r>
              <a:rPr lang="en-GB" b="1" dirty="0" err="1"/>
              <a:t>zijn</a:t>
            </a:r>
            <a:r>
              <a:rPr lang="en-GB" b="1" dirty="0"/>
              <a:t> </a:t>
            </a:r>
            <a:r>
              <a:rPr lang="en-GB" b="1" dirty="0" err="1"/>
              <a:t>aftelbaar</a:t>
            </a:r>
            <a:r>
              <a:rPr lang="en-GB" b="1" dirty="0"/>
              <a:t>, </a:t>
            </a:r>
            <a:r>
              <a:rPr lang="en-GB" b="1" dirty="0" err="1"/>
              <a:t>reele</a:t>
            </a:r>
            <a:r>
              <a:rPr lang="en-GB" b="1" dirty="0"/>
              <a:t> </a:t>
            </a:r>
            <a:r>
              <a:rPr lang="en-GB" b="1" dirty="0" err="1"/>
              <a:t>getallen</a:t>
            </a:r>
            <a:r>
              <a:rPr lang="en-GB" b="1" dirty="0"/>
              <a:t> </a:t>
            </a:r>
            <a:r>
              <a:rPr lang="en-GB" b="1" dirty="0" err="1"/>
              <a:t>niet</a:t>
            </a:r>
            <a:r>
              <a:rPr lang="en-GB" b="1" dirty="0"/>
              <a:t>.</a:t>
            </a:r>
          </a:p>
        </p:txBody>
      </p:sp>
      <p:cxnSp>
        <p:nvCxnSpPr>
          <p:cNvPr id="7" name="Verbindingslijn: gebogen 6">
            <a:extLst>
              <a:ext uri="{FF2B5EF4-FFF2-40B4-BE49-F238E27FC236}">
                <a16:creationId xmlns:a16="http://schemas.microsoft.com/office/drawing/2014/main" id="{55B0853C-3667-763A-72E0-00F3224429F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12378" y="1315894"/>
            <a:ext cx="578777" cy="492358"/>
          </a:xfrm>
          <a:prstGeom prst="bentConnector3">
            <a:avLst>
              <a:gd name="adj1" fmla="val 207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A294E17A-6CA5-C41F-59DA-BC81A43B7D52}"/>
              </a:ext>
            </a:extLst>
          </p:cNvPr>
          <p:cNvSpPr/>
          <p:nvPr/>
        </p:nvSpPr>
        <p:spPr>
          <a:xfrm>
            <a:off x="3780890" y="4880225"/>
            <a:ext cx="513708" cy="1325563"/>
          </a:xfrm>
          <a:prstGeom prst="roundRect">
            <a:avLst/>
          </a:prstGeom>
          <a:noFill/>
          <a:ln w="7620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7ACFCD0-4152-7C9A-37C1-82B53B1EF169}"/>
              </a:ext>
            </a:extLst>
          </p:cNvPr>
          <p:cNvSpPr/>
          <p:nvPr/>
        </p:nvSpPr>
        <p:spPr>
          <a:xfrm>
            <a:off x="3780890" y="6061544"/>
            <a:ext cx="3123344" cy="832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De n in de index </a:t>
            </a:r>
            <a:r>
              <a:rPr lang="en-GB" b="1" dirty="0" err="1"/>
              <a:t>hier</a:t>
            </a:r>
            <a:r>
              <a:rPr lang="en-GB" b="1" dirty="0"/>
              <a:t> is </a:t>
            </a:r>
            <a:r>
              <a:rPr lang="en-GB" b="1" dirty="0" err="1"/>
              <a:t>een</a:t>
            </a:r>
            <a:r>
              <a:rPr lang="en-GB" b="1" dirty="0"/>
              <a:t> parameter van de </a:t>
            </a:r>
            <a:r>
              <a:rPr lang="en-GB" b="1" dirty="0" err="1"/>
              <a:t>verdeling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57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F478-BF40-BCA6-FE21-40D37355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B572-F940-3819-93DF-83AE2E03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verdeling</a:t>
            </a:r>
            <a:r>
              <a:rPr lang="en-GB" dirty="0"/>
              <a:t> van </a:t>
            </a:r>
            <a:r>
              <a:rPr lang="en-GB" i="1" dirty="0" err="1"/>
              <a:t>Pclass</a:t>
            </a:r>
            <a:r>
              <a:rPr lang="en-GB" dirty="0"/>
              <a:t> feature in de </a:t>
            </a:r>
            <a:r>
              <a:rPr lang="en-GB" i="1" dirty="0"/>
              <a:t>titanic</a:t>
            </a:r>
            <a:r>
              <a:rPr lang="en-GB" dirty="0"/>
              <a:t> dataset.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Tip: </a:t>
            </a:r>
            <a:r>
              <a:rPr lang="en-GB" dirty="0" err="1"/>
              <a:t>Gebruik</a:t>
            </a:r>
            <a:r>
              <a:rPr lang="en-GB" i="1" dirty="0"/>
              <a:t> .</a:t>
            </a:r>
            <a:r>
              <a:rPr lang="en-GB" i="1" dirty="0" err="1"/>
              <a:t>plot.bar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i="1" dirty="0"/>
              <a:t>.</a:t>
            </a:r>
            <a:r>
              <a:rPr lang="en-GB" i="1" dirty="0" err="1"/>
              <a:t>value_counts</a:t>
            </a:r>
            <a:r>
              <a:rPr lang="en-GB" dirty="0"/>
              <a:t>. Je </a:t>
            </a:r>
            <a:r>
              <a:rPr lang="en-GB" dirty="0" err="1"/>
              <a:t>kan</a:t>
            </a:r>
            <a:r>
              <a:rPr lang="en-GB" dirty="0"/>
              <a:t> je data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omvormen</a:t>
            </a:r>
            <a:r>
              <a:rPr lang="en-GB" dirty="0"/>
              <a:t> tot </a:t>
            </a:r>
            <a:r>
              <a:rPr lang="en-GB" dirty="0" err="1"/>
              <a:t>ordinale</a:t>
            </a:r>
            <a:r>
              <a:rPr lang="en-GB" dirty="0"/>
              <a:t> </a:t>
            </a:r>
            <a:r>
              <a:rPr lang="en-GB" dirty="0" err="1"/>
              <a:t>categorische</a:t>
            </a:r>
            <a:r>
              <a:rPr lang="en-GB" dirty="0"/>
              <a:t> data om de bars </a:t>
            </a:r>
            <a:r>
              <a:rPr lang="en-GB" dirty="0" err="1"/>
              <a:t>automatisch</a:t>
            </a:r>
            <a:r>
              <a:rPr lang="en-GB" dirty="0"/>
              <a:t> in de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volgorde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laten </a:t>
            </a:r>
            <a:r>
              <a:rPr lang="en-GB" dirty="0" err="1"/>
              <a:t>zetten</a:t>
            </a:r>
            <a:r>
              <a:rPr lang="en-GB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926154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4DCF-31D1-90EE-0E38-8A85220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Leuke</a:t>
            </a:r>
            <a:r>
              <a:rPr lang="en-GB" dirty="0"/>
              <a:t> video - </a:t>
            </a:r>
            <a:r>
              <a:rPr lang="en-GB" dirty="0" err="1"/>
              <a:t>binomiaalverdeling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7960-87BD-AFE3-A9BD-81B28AD1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Binomiaalverdeling</a:t>
            </a:r>
            <a:br>
              <a:rPr lang="en-GB" dirty="0"/>
            </a:br>
            <a:r>
              <a:rPr lang="en-GB" dirty="0">
                <a:hlinkClick r:id="rId2"/>
              </a:rPr>
              <a:t>https://www.youtube.com/watch?v=8idr1WZ1A7Q&amp;t=620s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Opmerking</a:t>
            </a:r>
            <a:r>
              <a:rPr lang="en-GB" dirty="0"/>
              <a:t>: De </a:t>
            </a:r>
            <a:r>
              <a:rPr lang="en-GB" dirty="0" err="1"/>
              <a:t>algemene</a:t>
            </a:r>
            <a:r>
              <a:rPr lang="en-GB" dirty="0"/>
              <a:t> </a:t>
            </a:r>
            <a:r>
              <a:rPr lang="en-GB" dirty="0" err="1"/>
              <a:t>motivatie</a:t>
            </a:r>
            <a:r>
              <a:rPr lang="en-GB" dirty="0"/>
              <a:t> van </a:t>
            </a:r>
            <a:r>
              <a:rPr lang="en-GB" dirty="0" err="1"/>
              <a:t>deze</a:t>
            </a:r>
            <a:r>
              <a:rPr lang="en-GB" dirty="0"/>
              <a:t> video </a:t>
            </a:r>
            <a:r>
              <a:rPr lang="en-GB" dirty="0" err="1"/>
              <a:t>komt</a:t>
            </a:r>
            <a:r>
              <a:rPr lang="en-GB" dirty="0"/>
              <a:t> later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bod!</a:t>
            </a:r>
          </a:p>
        </p:txBody>
      </p:sp>
    </p:spTree>
    <p:extLst>
      <p:ext uri="{BB962C8B-B14F-4D97-AF65-F5344CB8AC3E}">
        <p14:creationId xmlns:p14="http://schemas.microsoft.com/office/powerpoint/2010/main" val="25237763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12DF1-F030-E158-A5DE-9A631BC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Verdeling</a:t>
            </a:r>
            <a:r>
              <a:rPr lang="en-GB" dirty="0"/>
              <a:t> continue data </a:t>
            </a:r>
            <a:r>
              <a:rPr lang="en-GB" dirty="0" err="1"/>
              <a:t>verkennen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109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FE7-A8D1-4B85-F6BA-79B88252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Dichtheidsfunctie</a:t>
            </a:r>
            <a:r>
              <a:rPr lang="en-GB" dirty="0"/>
              <a:t> (pdf)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C4B3B28-B9CB-D445-CBF4-85A106128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427561"/>
              </a:xfrm>
            </p:spPr>
            <p:txBody>
              <a:bodyPr/>
              <a:lstStyle/>
              <a:p>
                <a:r>
                  <a:rPr lang="en-GB" dirty="0"/>
                  <a:t>Probability</a:t>
                </a:r>
                <a:br>
                  <a:rPr lang="en-GB" dirty="0"/>
                </a:br>
                <a:r>
                  <a:rPr lang="en-GB" dirty="0"/>
                  <a:t>Density</a:t>
                </a:r>
                <a:br>
                  <a:rPr lang="en-GB" dirty="0"/>
                </a:br>
                <a:r>
                  <a:rPr lang="en-GB" dirty="0"/>
                  <a:t>Function</a:t>
                </a:r>
              </a:p>
              <a:p>
                <a:r>
                  <a:rPr lang="en-GB" dirty="0" err="1"/>
                  <a:t>Notatie</a:t>
                </a:r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Variabele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 err="1"/>
                  <a:t>Oppervlakte</a:t>
                </a:r>
                <a:r>
                  <a:rPr lang="en-GB" dirty="0"/>
                  <a:t> = </a:t>
                </a:r>
                <a:r>
                  <a:rPr lang="en-GB" dirty="0" err="1"/>
                  <a:t>kans</a:t>
                </a:r>
                <a:r>
                  <a:rPr lang="en-GB" dirty="0"/>
                  <a:t>, </a:t>
                </a:r>
                <a:r>
                  <a:rPr lang="en-GB" dirty="0" err="1"/>
                  <a:t>dus</a:t>
                </a:r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totale</a:t>
                </a:r>
                <a:r>
                  <a:rPr lang="en-GB" dirty="0"/>
                  <a:t> </a:t>
                </a:r>
                <a:r>
                  <a:rPr lang="en-GB" dirty="0" err="1"/>
                  <a:t>oppervlakte</a:t>
                </a:r>
                <a:r>
                  <a:rPr lang="en-GB" dirty="0"/>
                  <a:t> is 1).</a:t>
                </a:r>
              </a:p>
              <a:p>
                <a:pPr lvl="1"/>
                <a:r>
                  <a:rPr lang="en-GB" dirty="0"/>
                  <a:t>Kansen </a:t>
                </a:r>
                <a:r>
                  <a:rPr lang="en-GB" dirty="0" err="1"/>
                  <a:t>zijn</a:t>
                </a:r>
                <a:r>
                  <a:rPr lang="en-GB" dirty="0"/>
                  <a:t> </a:t>
                </a:r>
                <a:r>
                  <a:rPr lang="en-GB" dirty="0" err="1"/>
                  <a:t>altijd</a:t>
                </a:r>
                <a:r>
                  <a:rPr lang="en-GB" dirty="0"/>
                  <a:t> </a:t>
                </a:r>
                <a:r>
                  <a:rPr lang="en-GB" dirty="0" err="1"/>
                  <a:t>positief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C4B3B28-B9CB-D445-CBF4-85A106128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427561"/>
              </a:xfrm>
              <a:blipFill>
                <a:blip r:embed="rId2"/>
                <a:stretch>
                  <a:fillRect l="-920" t="-2479" b="-11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7963D22-1CD9-C2D8-A48F-E4AF7BAB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01" y="963461"/>
            <a:ext cx="6581827" cy="38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9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51F-6460-D78C-95C6-E13ACE7A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Cumulatieve</a:t>
            </a:r>
            <a:r>
              <a:rPr lang="en-GB" dirty="0"/>
              <a:t> </a:t>
            </a:r>
            <a:r>
              <a:rPr lang="en-GB" dirty="0" err="1"/>
              <a:t>Distributie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(</a:t>
            </a:r>
            <a:r>
              <a:rPr lang="en-GB" dirty="0" err="1"/>
              <a:t>cdf</a:t>
            </a:r>
            <a:r>
              <a:rPr lang="en-GB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7EC5D-6CC9-EDA3-B2E3-D9D69A7BB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56112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Notatie: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of</a:t>
                </a:r>
              </a:p>
              <a:p>
                <a:pPr lvl="1"/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variabele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endParaRPr lang="en-GB" dirty="0"/>
              </a:p>
              <a:p>
                <a:r>
                  <a:rPr lang="en-GB" dirty="0" err="1"/>
                  <a:t>Kans</a:t>
                </a:r>
                <a:r>
                  <a:rPr lang="en-GB" dirty="0"/>
                  <a:t> op </a:t>
                </a:r>
                <a:r>
                  <a:rPr lang="en-GB" dirty="0" err="1"/>
                  <a:t>kleiner</a:t>
                </a:r>
                <a:r>
                  <a:rPr lang="en-GB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 err="1"/>
                  <a:t>Stijgende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b="1" dirty="0"/>
                  <a:t>Lees</a:t>
                </a:r>
                <a:r>
                  <a:rPr lang="en-US" dirty="0"/>
                  <a:t>: </a:t>
                </a:r>
                <a:r>
                  <a:rPr lang="en-US" dirty="0" err="1"/>
                  <a:t>Voor</a:t>
                </a:r>
                <a:r>
                  <a:rPr lang="en-US" dirty="0"/>
                  <a:t> alle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 </a:t>
                </a:r>
                <a:r>
                  <a:rPr lang="en-GB" dirty="0" err="1"/>
                  <a:t>oppervlakte</a:t>
                </a:r>
                <a:br>
                  <a:rPr lang="en-GB" dirty="0"/>
                </a:br>
                <a:r>
                  <a:rPr lang="en-GB" dirty="0" err="1"/>
                  <a:t>onder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tot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7EC5D-6CC9-EDA3-B2E3-D9D69A7BB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561125"/>
              </a:xfrm>
              <a:blipFill>
                <a:blip r:embed="rId2"/>
                <a:stretch>
                  <a:fillRect l="-920" t="-2406" b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6A2998-5FDF-C391-98B5-42C613A3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868" y="861025"/>
            <a:ext cx="5521365" cy="60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00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E4C1-57F8-9753-7A30-C61AB36D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Complement van Continue </a:t>
            </a:r>
            <a:r>
              <a:rPr lang="en-GB" sz="3600" dirty="0" err="1"/>
              <a:t>Distributie</a:t>
            </a:r>
            <a:r>
              <a:rPr lang="en-GB" sz="3600" dirty="0"/>
              <a:t> </a:t>
            </a:r>
            <a:r>
              <a:rPr lang="en-GB" sz="3600" dirty="0" err="1"/>
              <a:t>Functie</a:t>
            </a:r>
            <a:r>
              <a:rPr lang="en-GB" sz="3600" dirty="0"/>
              <a:t> (</a:t>
            </a:r>
            <a:r>
              <a:rPr lang="en-GB" sz="3600" dirty="0" err="1"/>
              <a:t>ccdf</a:t>
            </a:r>
            <a:r>
              <a:rPr lang="en-GB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D939-C783-7B8E-CB16-C2BBBC20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Notatie: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of</a:t>
                </a:r>
              </a:p>
              <a:p>
                <a:pPr lvl="1"/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variabele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endParaRPr lang="en-GB" dirty="0"/>
              </a:p>
              <a:p>
                <a:r>
                  <a:rPr lang="en-GB" dirty="0" err="1"/>
                  <a:t>Kans</a:t>
                </a:r>
                <a:r>
                  <a:rPr lang="en-GB" dirty="0"/>
                  <a:t> op </a:t>
                </a:r>
                <a:r>
                  <a:rPr lang="en-GB" dirty="0" err="1"/>
                  <a:t>kleiner</a:t>
                </a:r>
                <a:r>
                  <a:rPr lang="en-GB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 err="1"/>
                  <a:t>Stijgende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b="1" dirty="0"/>
                  <a:t>Lees</a:t>
                </a:r>
                <a:r>
                  <a:rPr lang="en-US" dirty="0"/>
                  <a:t>: </a:t>
                </a:r>
                <a:r>
                  <a:rPr lang="en-US" dirty="0" err="1"/>
                  <a:t>Voor</a:t>
                </a:r>
                <a:r>
                  <a:rPr lang="en-US" dirty="0"/>
                  <a:t> alle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 </a:t>
                </a:r>
                <a:r>
                  <a:rPr lang="en-GB" dirty="0" err="1"/>
                  <a:t>oppervlakte</a:t>
                </a:r>
                <a:br>
                  <a:rPr lang="en-GB" dirty="0"/>
                </a:br>
                <a:r>
                  <a:rPr lang="en-GB" dirty="0" err="1"/>
                  <a:t>onder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vanaf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D939-C783-7B8E-CB16-C2BBBC20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4589" b="-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D1A3BD3-4296-1F9C-83BB-419DF53B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152" y="1408940"/>
            <a:ext cx="4286848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915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1AA3-F7E5-FF12-2119-22B5E81F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Leuke</a:t>
            </a:r>
            <a:r>
              <a:rPr lang="en-GB" dirty="0"/>
              <a:t> video over continue </a:t>
            </a:r>
            <a:r>
              <a:rPr lang="en-GB" dirty="0" err="1"/>
              <a:t>verdelingen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5A42-0B1C-517A-0B7A-26691D2A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</a:t>
            </a:r>
            <a:r>
              <a:rPr lang="en-GB" dirty="0" err="1"/>
              <a:t>verdelingen</a:t>
            </a:r>
            <a:br>
              <a:rPr lang="en-GB" dirty="0"/>
            </a:br>
            <a:r>
              <a:rPr lang="en-GB" dirty="0"/>
              <a:t>https://www.youtube.com/watch?v=ZA4JkHKZM50</a:t>
            </a:r>
          </a:p>
        </p:txBody>
      </p:sp>
    </p:spTree>
    <p:extLst>
      <p:ext uri="{BB962C8B-B14F-4D97-AF65-F5344CB8AC3E}">
        <p14:creationId xmlns:p14="http://schemas.microsoft.com/office/powerpoint/2010/main" val="376510945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F42-327A-049B-CA85-02A2DD2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Memo: </a:t>
            </a:r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A9D91-D8C9-86EB-BCD0-5337402B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Typische</a:t>
            </a:r>
            <a:r>
              <a:rPr lang="en-US" dirty="0"/>
              <a:t> use cases: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falen</a:t>
            </a:r>
            <a:r>
              <a:rPr lang="en-US" dirty="0"/>
              <a:t> (</a:t>
            </a:r>
            <a:r>
              <a:rPr lang="en-US" dirty="0" err="1"/>
              <a:t>bvb</a:t>
            </a:r>
            <a:r>
              <a:rPr lang="en-US" dirty="0"/>
              <a:t> </a:t>
            </a:r>
            <a:r>
              <a:rPr lang="en-US" dirty="0" err="1"/>
              <a:t>chipmachine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kernreactor</a:t>
            </a:r>
            <a:r>
              <a:rPr lang="en-US" dirty="0"/>
              <a:t>).</a:t>
            </a:r>
          </a:p>
          <a:p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verzekeringen</a:t>
            </a:r>
            <a:r>
              <a:rPr lang="en-US" dirty="0"/>
              <a:t>.</a:t>
            </a:r>
          </a:p>
          <a:p>
            <a:r>
              <a:rPr lang="en-US" dirty="0"/>
              <a:t>SLA’s (</a:t>
            </a:r>
            <a:r>
              <a:rPr lang="en-US" dirty="0" err="1"/>
              <a:t>minstens</a:t>
            </a:r>
            <a:r>
              <a:rPr lang="en-US" dirty="0"/>
              <a:t> x% </a:t>
            </a:r>
            <a:r>
              <a:rPr lang="en-US" dirty="0" err="1"/>
              <a:t>moet</a:t>
            </a:r>
            <a:r>
              <a:rPr lang="en-US" dirty="0"/>
              <a:t> op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aankomen</a:t>
            </a:r>
            <a:r>
              <a:rPr lang="en-US" dirty="0"/>
              <a:t>)</a:t>
            </a:r>
          </a:p>
          <a:p>
            <a:r>
              <a:rPr lang="en-US" dirty="0"/>
              <a:t>….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D3249-6435-85B6-6D65-C89E38E7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74" y="1037689"/>
            <a:ext cx="4905375" cy="370522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907F9FD-1AC0-A488-F9A6-5096A56FE298}"/>
              </a:ext>
            </a:extLst>
          </p:cNvPr>
          <p:cNvSpPr/>
          <p:nvPr/>
        </p:nvSpPr>
        <p:spPr>
          <a:xfrm rot="16200000">
            <a:off x="7839939" y="3953259"/>
            <a:ext cx="543044" cy="1843659"/>
          </a:xfrm>
          <a:prstGeom prst="leftBrace">
            <a:avLst/>
          </a:prstGeom>
          <a:ln w="38100">
            <a:solidFill>
              <a:srgbClr val="178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C69F8-FBCF-ADFC-514A-B4C6089ACD46}"/>
              </a:ext>
            </a:extLst>
          </p:cNvPr>
          <p:cNvSpPr txBox="1"/>
          <p:nvPr/>
        </p:nvSpPr>
        <p:spPr>
          <a:xfrm>
            <a:off x="7263830" y="5215190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78B17"/>
                </a:solidFill>
              </a:rPr>
              <a:t>Dit</a:t>
            </a:r>
            <a:r>
              <a:rPr lang="en-US" b="1" dirty="0">
                <a:solidFill>
                  <a:srgbClr val="178B17"/>
                </a:solidFill>
              </a:rPr>
              <a:t> </a:t>
            </a:r>
            <a:r>
              <a:rPr lang="en-US" b="1" dirty="0" err="1">
                <a:solidFill>
                  <a:srgbClr val="178B17"/>
                </a:solidFill>
              </a:rPr>
              <a:t>bevat</a:t>
            </a:r>
            <a:r>
              <a:rPr lang="en-US" b="1" dirty="0">
                <a:solidFill>
                  <a:srgbClr val="178B17"/>
                </a:solidFill>
              </a:rPr>
              <a:t> 75% van de data.</a:t>
            </a:r>
            <a:endParaRPr lang="en-GB" b="1" dirty="0">
              <a:solidFill>
                <a:srgbClr val="178B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287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76AB-A05E-1081-CE65-5A8DF60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Algemene</a:t>
            </a:r>
            <a:r>
              <a:rPr lang="en-GB" dirty="0"/>
              <a:t>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CC3E-E4FE-84DC-D4DE-A4B34EDC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Tijdens</a:t>
            </a:r>
            <a:r>
              <a:rPr lang="en-GB" dirty="0"/>
              <a:t> de les </a:t>
            </a:r>
            <a:r>
              <a:rPr lang="en-GB" dirty="0" err="1"/>
              <a:t>zien</a:t>
            </a:r>
            <a:r>
              <a:rPr lang="en-GB" dirty="0"/>
              <a:t> we wat </a:t>
            </a:r>
            <a:r>
              <a:rPr lang="en-GB" dirty="0" err="1"/>
              <a:t>voorbeelden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In het </a:t>
            </a:r>
            <a:r>
              <a:rPr lang="en-GB" dirty="0" err="1"/>
              <a:t>boek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we </a:t>
            </a:r>
            <a:r>
              <a:rPr lang="en-GB" dirty="0" err="1"/>
              <a:t>volgen</a:t>
            </a:r>
            <a:r>
              <a:rPr lang="en-GB" dirty="0"/>
              <a:t> (Practical statistics for Data Scientists) </a:t>
            </a:r>
            <a:r>
              <a:rPr lang="en-GB" dirty="0" err="1"/>
              <a:t>zijn</a:t>
            </a:r>
            <a:r>
              <a:rPr lang="en-GB" dirty="0"/>
              <a:t> er </a:t>
            </a:r>
            <a:r>
              <a:rPr lang="en-GB" dirty="0" err="1"/>
              <a:t>nog</a:t>
            </a:r>
            <a:r>
              <a:rPr lang="en-GB" dirty="0"/>
              <a:t> wat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voorbeelden</a:t>
            </a:r>
            <a:r>
              <a:rPr lang="en-GB" dirty="0"/>
              <a:t> met data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zeker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volgen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55554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950B-A3A6-14AD-AD38-1A17B34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0EB0-C2C2-B03A-D5CE-5C7A1525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92" y="1022781"/>
            <a:ext cx="9175379" cy="4898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30D1E-E654-4CEA-E45E-0FC1A69068E9}"/>
              </a:ext>
            </a:extLst>
          </p:cNvPr>
          <p:cNvSpPr txBox="1"/>
          <p:nvPr/>
        </p:nvSpPr>
        <p:spPr>
          <a:xfrm>
            <a:off x="7325474" y="3472238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1.5 IQR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C172A-EBCD-1566-4C19-A55263C40C8E}"/>
              </a:ext>
            </a:extLst>
          </p:cNvPr>
          <p:cNvSpPr txBox="1"/>
          <p:nvPr/>
        </p:nvSpPr>
        <p:spPr>
          <a:xfrm>
            <a:off x="2710665" y="3472238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1.5 IQR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E932C-91C8-477C-B726-4DB7CDBCB3E1}"/>
              </a:ext>
            </a:extLst>
          </p:cNvPr>
          <p:cNvSpPr txBox="1"/>
          <p:nvPr/>
        </p:nvSpPr>
        <p:spPr>
          <a:xfrm>
            <a:off x="4640526" y="275892"/>
            <a:ext cx="6695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Oefening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Gebruik</a:t>
            </a:r>
            <a:r>
              <a:rPr lang="en-GB" sz="2400" dirty="0"/>
              <a:t> </a:t>
            </a:r>
            <a:r>
              <a:rPr lang="en-GB" sz="2400" i="1" dirty="0"/>
              <a:t>.</a:t>
            </a:r>
            <a:r>
              <a:rPr lang="en-GB" sz="2400" i="1" dirty="0" err="1"/>
              <a:t>plot.boxplot</a:t>
            </a:r>
            <a:r>
              <a:rPr lang="en-GB" sz="2400" dirty="0"/>
              <a:t> om </a:t>
            </a:r>
            <a:r>
              <a:rPr lang="en-GB" sz="2400" dirty="0" err="1"/>
              <a:t>een</a:t>
            </a:r>
            <a:r>
              <a:rPr lang="en-GB" sz="2400" dirty="0"/>
              <a:t> </a:t>
            </a:r>
            <a:r>
              <a:rPr lang="en-GB" sz="2400" dirty="0" err="1"/>
              <a:t>boxplotje</a:t>
            </a:r>
            <a:r>
              <a:rPr lang="en-GB" sz="2400" dirty="0"/>
              <a:t>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maken</a:t>
            </a:r>
            <a:r>
              <a:rPr lang="en-GB" sz="2400" dirty="0"/>
              <a:t> van de </a:t>
            </a:r>
            <a:r>
              <a:rPr lang="en-GB" sz="2400" i="1" dirty="0"/>
              <a:t>7_dwarfs_train.csv</a:t>
            </a:r>
            <a:r>
              <a:rPr lang="en-GB" sz="24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164060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FF56-B914-C827-BD3E-9CACD8FA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Beetje</a:t>
            </a:r>
            <a:r>
              <a:rPr lang="en-GB" dirty="0"/>
              <a:t> hipper: violin plot</a:t>
            </a:r>
          </a:p>
        </p:txBody>
      </p:sp>
      <p:pic>
        <p:nvPicPr>
          <p:cNvPr id="8194" name="Picture 2" descr="python - Seaborn stripplot with violin plot bars in front of points - Stack  Overflow">
            <a:extLst>
              <a:ext uri="{FF2B5EF4-FFF2-40B4-BE49-F238E27FC236}">
                <a16:creationId xmlns:a16="http://schemas.microsoft.com/office/drawing/2014/main" id="{332B7CB3-42F4-99AC-CEED-75F0F50E6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80" y="1022781"/>
            <a:ext cx="7107631" cy="5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698EA-7CA0-1A31-EDF1-53E886047347}"/>
              </a:ext>
            </a:extLst>
          </p:cNvPr>
          <p:cNvSpPr txBox="1"/>
          <p:nvPr/>
        </p:nvSpPr>
        <p:spPr>
          <a:xfrm>
            <a:off x="256854" y="2558265"/>
            <a:ext cx="307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Gebruik</a:t>
            </a:r>
            <a:r>
              <a:rPr lang="en-GB" dirty="0"/>
              <a:t> in python</a:t>
            </a:r>
          </a:p>
          <a:p>
            <a:r>
              <a:rPr lang="en-GB" i="1" dirty="0" err="1"/>
              <a:t>sns.violinplot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207217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A1F8-4EB5-FED0-9990-ABFD044E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Dichtheidsplotjes</a:t>
            </a:r>
            <a:r>
              <a:rPr lang="en-GB" dirty="0"/>
              <a:t> &amp; </a:t>
            </a:r>
            <a:r>
              <a:rPr lang="en-GB" dirty="0" err="1"/>
              <a:t>histogrammen</a:t>
            </a:r>
            <a:endParaRPr lang="en-GB" dirty="0"/>
          </a:p>
        </p:txBody>
      </p:sp>
      <p:pic>
        <p:nvPicPr>
          <p:cNvPr id="2050" name="Picture 2" descr="Histogram - Wikipedia">
            <a:extLst>
              <a:ext uri="{FF2B5EF4-FFF2-40B4-BE49-F238E27FC236}">
                <a16:creationId xmlns:a16="http://schemas.microsoft.com/office/drawing/2014/main" id="{1FB639EB-0994-DE6A-70A1-945F41935D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6" y="1821064"/>
            <a:ext cx="4549506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stograms and Density Plots in Python | by Will Koehrsen | Towards Data  Science">
            <a:extLst>
              <a:ext uri="{FF2B5EF4-FFF2-40B4-BE49-F238E27FC236}">
                <a16:creationId xmlns:a16="http://schemas.microsoft.com/office/drawing/2014/main" id="{3C0AF877-31F7-08AC-A41A-F20B0249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01" y="1948668"/>
            <a:ext cx="4723141" cy="359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F5637-B1D4-48CC-FBD6-6C24600F88BB}"/>
              </a:ext>
            </a:extLst>
          </p:cNvPr>
          <p:cNvSpPr txBox="1"/>
          <p:nvPr/>
        </p:nvSpPr>
        <p:spPr>
          <a:xfrm>
            <a:off x="936837" y="5546322"/>
            <a:ext cx="36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C4235"/>
                </a:solidFill>
              </a:rPr>
              <a:t>Goed</a:t>
            </a:r>
            <a:r>
              <a:rPr lang="en-GB" dirty="0">
                <a:solidFill>
                  <a:srgbClr val="DC4235"/>
                </a:solidFill>
              </a:rPr>
              <a:t> </a:t>
            </a:r>
            <a:r>
              <a:rPr lang="en-GB" dirty="0" err="1">
                <a:solidFill>
                  <a:srgbClr val="DC4235"/>
                </a:solidFill>
              </a:rPr>
              <a:t>voor</a:t>
            </a:r>
            <a:r>
              <a:rPr lang="en-GB" dirty="0">
                <a:solidFill>
                  <a:srgbClr val="DC4235"/>
                </a:solidFill>
              </a:rPr>
              <a:t> business &amp; intuitive </a:t>
            </a:r>
            <a:r>
              <a:rPr lang="en-GB" dirty="0" err="1">
                <a:solidFill>
                  <a:srgbClr val="DC4235"/>
                </a:solidFill>
              </a:rPr>
              <a:t>maken</a:t>
            </a:r>
            <a:r>
              <a:rPr lang="en-GB" dirty="0">
                <a:solidFill>
                  <a:srgbClr val="DC4235"/>
                </a:solidFill>
              </a:rPr>
              <a:t> van de </a:t>
            </a:r>
            <a:r>
              <a:rPr lang="en-GB" dirty="0" err="1">
                <a:solidFill>
                  <a:srgbClr val="DC4235"/>
                </a:solidFill>
              </a:rPr>
              <a:t>vorm</a:t>
            </a:r>
            <a:r>
              <a:rPr lang="en-GB" dirty="0">
                <a:solidFill>
                  <a:srgbClr val="DC4235"/>
                </a:solidFill>
              </a:rPr>
              <a:t> van de </a:t>
            </a:r>
            <a:r>
              <a:rPr lang="en-GB" dirty="0" err="1">
                <a:solidFill>
                  <a:srgbClr val="DC4235"/>
                </a:solidFill>
              </a:rPr>
              <a:t>verdeling</a:t>
            </a:r>
            <a:r>
              <a:rPr lang="en-GB" dirty="0">
                <a:solidFill>
                  <a:srgbClr val="DC4235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6D90B-92C8-99B1-DA68-05602967200B}"/>
              </a:ext>
            </a:extLst>
          </p:cNvPr>
          <p:cNvSpPr txBox="1"/>
          <p:nvPr/>
        </p:nvSpPr>
        <p:spPr>
          <a:xfrm>
            <a:off x="7356473" y="5546321"/>
            <a:ext cx="36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Goed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voor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mede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statistici</a:t>
            </a:r>
            <a:r>
              <a:rPr lang="en-GB" dirty="0">
                <a:solidFill>
                  <a:srgbClr val="7030A0"/>
                </a:solidFill>
              </a:rPr>
              <a:t>;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 err="1">
                <a:solidFill>
                  <a:srgbClr val="7030A0"/>
                </a:solidFill>
              </a:rPr>
              <a:t>toont</a:t>
            </a:r>
            <a:r>
              <a:rPr lang="en-GB" dirty="0">
                <a:solidFill>
                  <a:srgbClr val="7030A0"/>
                </a:solidFill>
              </a:rPr>
              <a:t> de </a:t>
            </a:r>
            <a:r>
              <a:rPr lang="en-GB" dirty="0" err="1">
                <a:solidFill>
                  <a:srgbClr val="7030A0"/>
                </a:solidFill>
              </a:rPr>
              <a:t>verdeling</a:t>
            </a:r>
            <a:r>
              <a:rPr lang="en-GB" dirty="0">
                <a:solidFill>
                  <a:srgbClr val="7030A0"/>
                </a:solidFill>
              </a:rPr>
              <a:t>/</a:t>
            </a:r>
            <a:r>
              <a:rPr lang="en-GB" dirty="0" err="1">
                <a:solidFill>
                  <a:srgbClr val="7030A0"/>
                </a:solidFill>
              </a:rPr>
              <a:t>goedheid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vd</a:t>
            </a:r>
            <a:r>
              <a:rPr lang="en-GB" dirty="0">
                <a:solidFill>
                  <a:srgbClr val="7030A0"/>
                </a:solidFill>
              </a:rPr>
              <a:t> fit.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AEB40C-6513-4480-2CBD-49392E7698BD}"/>
              </a:ext>
            </a:extLst>
          </p:cNvPr>
          <p:cNvSpPr/>
          <p:nvPr/>
        </p:nvSpPr>
        <p:spPr>
          <a:xfrm>
            <a:off x="647272" y="2157573"/>
            <a:ext cx="536411" cy="3516354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8211E5-59BF-EC91-0B3A-D4001FCA4338}"/>
              </a:ext>
            </a:extLst>
          </p:cNvPr>
          <p:cNvSpPr/>
          <p:nvPr/>
        </p:nvSpPr>
        <p:spPr>
          <a:xfrm>
            <a:off x="6606284" y="2029968"/>
            <a:ext cx="678162" cy="35163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684E0-C7D6-8058-4075-4EE89BEC4863}"/>
              </a:ext>
            </a:extLst>
          </p:cNvPr>
          <p:cNvSpPr txBox="1"/>
          <p:nvPr/>
        </p:nvSpPr>
        <p:spPr>
          <a:xfrm>
            <a:off x="0" y="1568647"/>
            <a:ext cx="235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DC4235"/>
                </a:solidFill>
              </a:rPr>
              <a:t>Tel </a:t>
            </a:r>
            <a:r>
              <a:rPr lang="en-GB" dirty="0" err="1">
                <a:solidFill>
                  <a:srgbClr val="DC4235"/>
                </a:solidFill>
              </a:rPr>
              <a:t>aantal</a:t>
            </a:r>
            <a:r>
              <a:rPr lang="en-GB" dirty="0">
                <a:solidFill>
                  <a:srgbClr val="DC4235"/>
                </a:solidFill>
              </a:rPr>
              <a:t> </a:t>
            </a:r>
            <a:r>
              <a:rPr lang="en-GB" dirty="0" err="1">
                <a:solidFill>
                  <a:srgbClr val="DC4235"/>
                </a:solidFill>
              </a:rPr>
              <a:t>voorkomens</a:t>
            </a:r>
            <a:endParaRPr lang="en-GB" dirty="0">
              <a:solidFill>
                <a:srgbClr val="DC423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F05F1-BFF4-7838-8657-4C2CBB1F11E6}"/>
              </a:ext>
            </a:extLst>
          </p:cNvPr>
          <p:cNvSpPr txBox="1"/>
          <p:nvPr/>
        </p:nvSpPr>
        <p:spPr>
          <a:xfrm>
            <a:off x="5792942" y="1245481"/>
            <a:ext cx="235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Dichtheid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balkje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zodat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totale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oppervlate</a:t>
            </a:r>
            <a:r>
              <a:rPr lang="en-GB" dirty="0">
                <a:solidFill>
                  <a:srgbClr val="7030A0"/>
                </a:solidFill>
              </a:rPr>
              <a:t> 1 is.</a:t>
            </a:r>
          </a:p>
        </p:txBody>
      </p:sp>
    </p:spTree>
    <p:extLst>
      <p:ext uri="{BB962C8B-B14F-4D97-AF65-F5344CB8AC3E}">
        <p14:creationId xmlns:p14="http://schemas.microsoft.com/office/powerpoint/2010/main" val="180813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7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2EBD-E5AF-710A-4B4A-39995516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2EE-F3AD-B351-748B-EBC1EE88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i="1" dirty="0"/>
              <a:t>.</a:t>
            </a:r>
            <a:r>
              <a:rPr lang="en-GB" i="1" dirty="0" err="1"/>
              <a:t>plot.hist</a:t>
            </a:r>
            <a:r>
              <a:rPr lang="en-GB" dirty="0"/>
              <a:t> &amp; </a:t>
            </a:r>
            <a:r>
              <a:rPr lang="en-GB" i="1" dirty="0"/>
              <a:t>.</a:t>
            </a:r>
            <a:r>
              <a:rPr lang="en-GB" i="1" dirty="0" err="1"/>
              <a:t>plot.density</a:t>
            </a:r>
            <a:r>
              <a:rPr lang="en-GB" dirty="0"/>
              <a:t> om de </a:t>
            </a:r>
            <a:r>
              <a:rPr lang="en-GB" dirty="0" err="1"/>
              <a:t>verdeling</a:t>
            </a:r>
            <a:r>
              <a:rPr lang="en-GB" dirty="0"/>
              <a:t> van de </a:t>
            </a:r>
            <a:r>
              <a:rPr lang="en-GB" dirty="0" err="1"/>
              <a:t>wachttijden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i="1" dirty="0"/>
              <a:t>7_dwarfs_train.csv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tekenen</a:t>
            </a:r>
            <a:r>
              <a:rPr lang="en-GB" dirty="0"/>
              <a:t> (</a:t>
            </a:r>
            <a:r>
              <a:rPr lang="en-GB" dirty="0" err="1"/>
              <a:t>een</a:t>
            </a:r>
            <a:r>
              <a:rPr lang="en-GB" dirty="0"/>
              <a:t> histogram met/</a:t>
            </a:r>
            <a:r>
              <a:rPr lang="en-GB" dirty="0" err="1"/>
              <a:t>zonder</a:t>
            </a:r>
            <a:r>
              <a:rPr lang="en-GB" dirty="0"/>
              <a:t> density </a:t>
            </a:r>
            <a:r>
              <a:rPr lang="en-GB" dirty="0" err="1"/>
              <a:t>zoals</a:t>
            </a:r>
            <a:r>
              <a:rPr lang="en-GB" dirty="0"/>
              <a:t> in </a:t>
            </a:r>
            <a:r>
              <a:rPr lang="en-GB" dirty="0" err="1"/>
              <a:t>vorige</a:t>
            </a:r>
            <a:r>
              <a:rPr lang="en-GB" dirty="0"/>
              <a:t> slide).</a:t>
            </a:r>
          </a:p>
          <a:p>
            <a:endParaRPr lang="en-GB" dirty="0"/>
          </a:p>
          <a:p>
            <a:r>
              <a:rPr lang="en-GB" dirty="0" err="1"/>
              <a:t>Verdeel</a:t>
            </a:r>
            <a:r>
              <a:rPr lang="en-GB" dirty="0"/>
              <a:t> nu de </a:t>
            </a:r>
            <a:r>
              <a:rPr lang="en-GB" dirty="0" err="1"/>
              <a:t>wachttijden</a:t>
            </a:r>
            <a:r>
              <a:rPr lang="en-GB" dirty="0"/>
              <a:t> per </a:t>
            </a:r>
            <a:r>
              <a:rPr lang="en-GB" dirty="0" err="1"/>
              <a:t>weekdag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vergelijk</a:t>
            </a:r>
            <a:r>
              <a:rPr lang="en-GB" dirty="0"/>
              <a:t> </a:t>
            </a:r>
            <a:r>
              <a:rPr lang="en-GB" dirty="0" err="1"/>
              <a:t>histogrammen</a:t>
            </a:r>
            <a:r>
              <a:rPr lang="en-GB" dirty="0"/>
              <a:t>, boxplots &amp; violin plots van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dagen</a:t>
            </a:r>
            <a:r>
              <a:rPr lang="en-GB" dirty="0"/>
              <a:t> met </a:t>
            </a:r>
            <a:r>
              <a:rPr lang="en-GB" dirty="0" err="1"/>
              <a:t>elkaar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4844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Correlatie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94883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868-5C85-5B54-47CB-5019A3C7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Correlatie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Gegeven 2 feature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dan </a:t>
                </a:r>
                <a:r>
                  <a:rPr lang="en-GB" dirty="0" err="1"/>
                  <a:t>berekenen</a:t>
                </a:r>
                <a:r>
                  <a:rPr lang="en-GB" dirty="0"/>
                  <a:t> we de </a:t>
                </a:r>
                <a:r>
                  <a:rPr lang="en-GB" dirty="0" err="1"/>
                  <a:t>correlatie</a:t>
                </a:r>
                <a:r>
                  <a:rPr lang="en-GB" dirty="0"/>
                  <a:t> </a:t>
                </a:r>
                <a:r>
                  <a:rPr lang="en-GB" dirty="0" err="1"/>
                  <a:t>tussen</a:t>
                </a:r>
                <a:r>
                  <a:rPr lang="en-GB" dirty="0"/>
                  <a:t> </a:t>
                </a:r>
                <a:r>
                  <a:rPr lang="en-GB" dirty="0" err="1"/>
                  <a:t>deze</a:t>
                </a:r>
                <a:r>
                  <a:rPr lang="en-GB" dirty="0"/>
                  <a:t> 2 features door:</a:t>
                </a:r>
                <a:br>
                  <a:rPr lang="en-GB" dirty="0"/>
                </a:b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Hierbij</a:t>
                </a:r>
                <a:r>
                  <a:rPr lang="en-GB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de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:r>
                  <a:rPr lang="en-GB" dirty="0" err="1"/>
                  <a:t>gegeven</a:t>
                </a:r>
                <a:r>
                  <a:rPr lang="en-GB" dirty="0"/>
                  <a:t> door: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D754C2-81B2-A6CC-3C32-2592DABAEEBE}"/>
              </a:ext>
            </a:extLst>
          </p:cNvPr>
          <p:cNvSpPr txBox="1"/>
          <p:nvPr/>
        </p:nvSpPr>
        <p:spPr>
          <a:xfrm>
            <a:off x="3462391" y="6174834"/>
            <a:ext cx="757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Tip:</a:t>
            </a:r>
            <a:r>
              <a:rPr lang="en-GB" dirty="0"/>
              <a:t> In pandas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i="1" dirty="0"/>
              <a:t>.</a:t>
            </a:r>
            <a:r>
              <a:rPr lang="en-GB" i="1" dirty="0" err="1"/>
              <a:t>corr</a:t>
            </a:r>
            <a:r>
              <a:rPr lang="en-GB" i="1" dirty="0"/>
              <a:t> </a:t>
            </a:r>
            <a:r>
              <a:rPr lang="en-GB" i="1" dirty="0" err="1"/>
              <a:t>gebruiken</a:t>
            </a:r>
            <a:r>
              <a:rPr lang="en-GB" i="1" dirty="0"/>
              <a:t> op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dataframe</a:t>
            </a:r>
            <a:r>
              <a:rPr lang="en-GB" i="1" dirty="0"/>
              <a:t>.</a:t>
            </a:r>
            <a:br>
              <a:rPr lang="en-GB" i="1" dirty="0"/>
            </a:br>
            <a:r>
              <a:rPr lang="en-GB" i="1" dirty="0"/>
              <a:t>https://pandas.pydata.org/docs/reference/api/pandas.DataFrame.corr.html</a:t>
            </a:r>
          </a:p>
        </p:txBody>
      </p:sp>
    </p:spTree>
    <p:extLst>
      <p:ext uri="{BB962C8B-B14F-4D97-AF65-F5344CB8AC3E}">
        <p14:creationId xmlns:p14="http://schemas.microsoft.com/office/powerpoint/2010/main" val="1266647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868-5C85-5B54-47CB-5019A3C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48351"/>
            <a:ext cx="11225885" cy="1325563"/>
          </a:xfrm>
        </p:spPr>
        <p:txBody>
          <a:bodyPr/>
          <a:lstStyle/>
          <a:p>
            <a:r>
              <a:rPr lang="en-GB" dirty="0" err="1"/>
              <a:t>Correlatie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orrelation - Correlation Coefficient, Types, Formulas &amp; Example">
            <a:extLst>
              <a:ext uri="{FF2B5EF4-FFF2-40B4-BE49-F238E27FC236}">
                <a16:creationId xmlns:a16="http://schemas.microsoft.com/office/drawing/2014/main" id="{52B29337-2F68-DAAE-154F-A3BFBA35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49" y="778466"/>
            <a:ext cx="71437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657033-FCBC-D306-CC10-4AE4CEC9235F}"/>
                  </a:ext>
                </a:extLst>
              </p:cNvPr>
              <p:cNvSpPr txBox="1"/>
              <p:nvPr/>
            </p:nvSpPr>
            <p:spPr>
              <a:xfrm>
                <a:off x="4931063" y="1547063"/>
                <a:ext cx="612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657033-FCBC-D306-CC10-4AE4CEC9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63" y="1547063"/>
                <a:ext cx="612347" cy="276999"/>
              </a:xfrm>
              <a:prstGeom prst="rect">
                <a:avLst/>
              </a:prstGeom>
              <a:blipFill>
                <a:blip r:embed="rId4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E42F6-0A20-F624-E909-EBE98C2E1474}"/>
                  </a:ext>
                </a:extLst>
              </p:cNvPr>
              <p:cNvSpPr txBox="1"/>
              <p:nvPr/>
            </p:nvSpPr>
            <p:spPr>
              <a:xfrm>
                <a:off x="7021571" y="1426261"/>
                <a:ext cx="61234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E42F6-0A20-F624-E909-EBE98C2E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71" y="1426261"/>
                <a:ext cx="61234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0D629-B50F-4429-FDEB-C13D11519430}"/>
                  </a:ext>
                </a:extLst>
              </p:cNvPr>
              <p:cNvSpPr txBox="1"/>
              <p:nvPr/>
            </p:nvSpPr>
            <p:spPr>
              <a:xfrm>
                <a:off x="9650043" y="1547062"/>
                <a:ext cx="78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0D629-B50F-4429-FDEB-C13D1151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043" y="1547062"/>
                <a:ext cx="785471" cy="276999"/>
              </a:xfrm>
              <a:prstGeom prst="rect">
                <a:avLst/>
              </a:prstGeom>
              <a:blipFill>
                <a:blip r:embed="rId6"/>
                <a:stretch>
                  <a:fillRect l="-3876" r="-697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419EC-C68D-106C-C856-2414D1212DC6}"/>
                  </a:ext>
                </a:extLst>
              </p:cNvPr>
              <p:cNvSpPr txBox="1"/>
              <p:nvPr/>
            </p:nvSpPr>
            <p:spPr>
              <a:xfrm>
                <a:off x="5237236" y="3812379"/>
                <a:ext cx="82394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419EC-C68D-106C-C856-2414D121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6" y="3812379"/>
                <a:ext cx="823944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784DD-E394-BA4F-3B1E-99A7DE52F555}"/>
                  </a:ext>
                </a:extLst>
              </p:cNvPr>
              <p:cNvSpPr txBox="1"/>
              <p:nvPr/>
            </p:nvSpPr>
            <p:spPr>
              <a:xfrm>
                <a:off x="7623863" y="3777330"/>
                <a:ext cx="82394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784DD-E394-BA4F-3B1E-99A7DE52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63" y="3777330"/>
                <a:ext cx="823944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6B026-24ED-5E21-3CD3-455A6CCB22B6}"/>
                  </a:ext>
                </a:extLst>
              </p:cNvPr>
              <p:cNvSpPr txBox="1"/>
              <p:nvPr/>
            </p:nvSpPr>
            <p:spPr>
              <a:xfrm>
                <a:off x="10435514" y="3902357"/>
                <a:ext cx="612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6B026-24ED-5E21-3CD3-455A6CCB2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514" y="3902357"/>
                <a:ext cx="612347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5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ECB7-E17D-CDE1-6D28-887B5649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voorstellingen</a:t>
            </a:r>
            <a:r>
              <a:rPr lang="en-GB" dirty="0"/>
              <a:t> van </a:t>
            </a:r>
            <a:r>
              <a:rPr lang="en-GB" dirty="0" err="1"/>
              <a:t>correlatie</a:t>
            </a:r>
            <a:endParaRPr lang="en-GB" dirty="0"/>
          </a:p>
        </p:txBody>
      </p:sp>
      <p:pic>
        <p:nvPicPr>
          <p:cNvPr id="7170" name="Picture 2" descr="Correlation - Wikipedia">
            <a:extLst>
              <a:ext uri="{FF2B5EF4-FFF2-40B4-BE49-F238E27FC236}">
                <a16:creationId xmlns:a16="http://schemas.microsoft.com/office/drawing/2014/main" id="{1F705CD5-41D2-6B60-CA72-B8345EA71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4" y="1281374"/>
            <a:ext cx="10208681" cy="46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563B64-A754-A89C-2A99-6B844896D872}"/>
              </a:ext>
            </a:extLst>
          </p:cNvPr>
          <p:cNvSpPr/>
          <p:nvPr/>
        </p:nvSpPr>
        <p:spPr>
          <a:xfrm>
            <a:off x="1273996" y="1127261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15875-0630-D80D-D8AD-C7B96E0743DC}"/>
              </a:ext>
            </a:extLst>
          </p:cNvPr>
          <p:cNvSpPr/>
          <p:nvPr/>
        </p:nvSpPr>
        <p:spPr>
          <a:xfrm>
            <a:off x="1016152" y="2759337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94675-3B60-DDE6-530F-465C12B2A059}"/>
              </a:ext>
            </a:extLst>
          </p:cNvPr>
          <p:cNvSpPr/>
          <p:nvPr/>
        </p:nvSpPr>
        <p:spPr>
          <a:xfrm>
            <a:off x="1123308" y="4174472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CA5F-39E5-E60E-DCEB-F3DF69C1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1"/>
            <a:ext cx="11225885" cy="58553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Vele</a:t>
            </a:r>
            <a:r>
              <a:rPr lang="en-GB" dirty="0"/>
              <a:t> </a:t>
            </a:r>
            <a:r>
              <a:rPr lang="en-GB" dirty="0" err="1"/>
              <a:t>correlaties</a:t>
            </a:r>
            <a:r>
              <a:rPr lang="en-GB" dirty="0"/>
              <a:t> </a:t>
            </a:r>
            <a:r>
              <a:rPr lang="en-GB" dirty="0" err="1"/>
              <a:t>samen</a:t>
            </a:r>
            <a:r>
              <a:rPr lang="en-GB" dirty="0"/>
              <a:t> </a:t>
            </a:r>
            <a:r>
              <a:rPr lang="en-GB" dirty="0" err="1"/>
              <a:t>plotten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3A136-081A-E9B1-887D-65F48D8F5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0" y="945534"/>
            <a:ext cx="5792043" cy="51281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E7C8A-1A80-A956-F615-8D1702040A82}"/>
              </a:ext>
            </a:extLst>
          </p:cNvPr>
          <p:cNvSpPr txBox="1"/>
          <p:nvPr/>
        </p:nvSpPr>
        <p:spPr>
          <a:xfrm>
            <a:off x="6493267" y="1685563"/>
            <a:ext cx="533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plot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gebruik</a:t>
            </a:r>
            <a:r>
              <a:rPr lang="en-GB" dirty="0"/>
              <a:t> je de data in </a:t>
            </a:r>
            <a:r>
              <a:rPr lang="en-GB" i="1" dirty="0"/>
              <a:t>sp500_sectors.csv </a:t>
            </a:r>
            <a:r>
              <a:rPr lang="en-GB" dirty="0" err="1"/>
              <a:t>samen</a:t>
            </a:r>
            <a:r>
              <a:rPr lang="en-GB" dirty="0"/>
              <a:t> met </a:t>
            </a:r>
            <a:r>
              <a:rPr lang="en-GB" dirty="0" err="1"/>
              <a:t>volgende</a:t>
            </a:r>
            <a:r>
              <a:rPr lang="en-GB" dirty="0"/>
              <a:t> code: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972617-B12E-D146-E244-6152809F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48" y="2806542"/>
            <a:ext cx="5560195" cy="845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2F03D3-0787-877A-DC78-EB247BBCE550}"/>
              </a:ext>
            </a:extLst>
          </p:cNvPr>
          <p:cNvSpPr txBox="1"/>
          <p:nvPr/>
        </p:nvSpPr>
        <p:spPr>
          <a:xfrm>
            <a:off x="6549310" y="4873365"/>
            <a:ext cx="533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</a:t>
            </a:r>
            <a:r>
              <a:rPr lang="en-GB" b="1" dirty="0"/>
              <a:t>:</a:t>
            </a:r>
            <a:r>
              <a:rPr lang="en-GB" dirty="0"/>
              <a:t> De </a:t>
            </a:r>
            <a:r>
              <a:rPr lang="en-GB" dirty="0" err="1"/>
              <a:t>correlatie</a:t>
            </a:r>
            <a:r>
              <a:rPr lang="en-GB" dirty="0"/>
              <a:t> is </a:t>
            </a:r>
            <a:r>
              <a:rPr lang="en-GB" dirty="0" err="1"/>
              <a:t>uiteraard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gevoelig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outliers; </a:t>
            </a:r>
            <a:r>
              <a:rPr lang="en-GB" dirty="0" err="1"/>
              <a:t>dus</a:t>
            </a:r>
            <a:r>
              <a:rPr lang="en-GB" dirty="0"/>
              <a:t> dan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data </a:t>
            </a:r>
            <a:r>
              <a:rPr lang="en-GB" dirty="0" err="1"/>
              <a:t>gooien</a:t>
            </a:r>
            <a:r>
              <a:rPr lang="en-GB" dirty="0"/>
              <a:t>, </a:t>
            </a:r>
            <a:r>
              <a:rPr lang="en-GB" dirty="0" err="1"/>
              <a:t>begrijpen</a:t>
            </a:r>
            <a:r>
              <a:rPr lang="en-GB" dirty="0"/>
              <a:t> of </a:t>
            </a:r>
            <a:r>
              <a:rPr lang="en-GB" dirty="0" err="1"/>
              <a:t>alternatieve</a:t>
            </a:r>
            <a:r>
              <a:rPr lang="en-GB" dirty="0"/>
              <a:t>,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/>
              <a:t>robuuste</a:t>
            </a:r>
            <a:r>
              <a:rPr lang="en-GB" dirty="0"/>
              <a:t> </a:t>
            </a:r>
            <a:r>
              <a:rPr lang="en-GB" dirty="0" err="1"/>
              <a:t>maten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.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i="1" dirty="0" err="1"/>
              <a:t>sklearn.covariance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55310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2734-C4B3-DD48-93DC-23B175E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9788"/>
            <a:ext cx="11225885" cy="1325563"/>
          </a:xfrm>
        </p:spPr>
        <p:txBody>
          <a:bodyPr>
            <a:normAutofit/>
          </a:bodyPr>
          <a:lstStyle/>
          <a:p>
            <a:r>
              <a:rPr lang="en-GB" sz="3200" dirty="0" err="1"/>
              <a:t>Waarom</a:t>
            </a:r>
            <a:r>
              <a:rPr lang="en-GB" sz="3200" dirty="0"/>
              <a:t> </a:t>
            </a:r>
            <a:r>
              <a:rPr lang="en-GB" sz="3200" dirty="0" err="1"/>
              <a:t>zijn</a:t>
            </a:r>
            <a:r>
              <a:rPr lang="en-GB" sz="3200" dirty="0"/>
              <a:t> we </a:t>
            </a:r>
            <a:r>
              <a:rPr lang="en-GB" sz="3200" dirty="0" err="1"/>
              <a:t>geïnteresseerd</a:t>
            </a:r>
            <a:r>
              <a:rPr lang="en-GB" sz="3200" dirty="0"/>
              <a:t> in </a:t>
            </a:r>
            <a:r>
              <a:rPr lang="en-GB" sz="3200" dirty="0" err="1"/>
              <a:t>correlatie</a:t>
            </a:r>
            <a:r>
              <a:rPr lang="en-GB" sz="3200" dirty="0"/>
              <a:t>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1C86D-D650-3691-C396-49D2091D6F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363" y="1685925"/>
          <a:ext cx="1125695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89897746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262322027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0966836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3465867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29414327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4224538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19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207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40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71.2833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268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127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40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8.4583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6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51.8625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76355943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6CA3E2-B08B-A0E6-646A-9CF62431D3F8}"/>
              </a:ext>
            </a:extLst>
          </p:cNvPr>
          <p:cNvSpPr/>
          <p:nvPr/>
        </p:nvSpPr>
        <p:spPr>
          <a:xfrm>
            <a:off x="9554966" y="184935"/>
            <a:ext cx="2527443" cy="84785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Response/outcome/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dependent variable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F5B7056-7F07-B852-2517-C780943BAF7D}"/>
              </a:ext>
            </a:extLst>
          </p:cNvPr>
          <p:cNvSpPr/>
          <p:nvPr/>
        </p:nvSpPr>
        <p:spPr>
          <a:xfrm rot="16200000">
            <a:off x="10614977" y="754337"/>
            <a:ext cx="462337" cy="1155605"/>
          </a:xfrm>
          <a:prstGeom prst="rightArrow">
            <a:avLst>
              <a:gd name="adj1" fmla="val 50000"/>
              <a:gd name="adj2" fmla="val 71111"/>
            </a:avLst>
          </a:prstGeom>
          <a:solidFill>
            <a:srgbClr val="BDE5FF"/>
          </a:solidFill>
          <a:ln>
            <a:solidFill>
              <a:srgbClr val="C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AD7526E-181C-52E9-7F37-A4A65D166773}"/>
              </a:ext>
            </a:extLst>
          </p:cNvPr>
          <p:cNvSpPr/>
          <p:nvPr/>
        </p:nvSpPr>
        <p:spPr>
          <a:xfrm rot="5400000">
            <a:off x="5047378" y="-3262780"/>
            <a:ext cx="252088" cy="96261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9C2EA-C4C8-A6EF-CE33-A1D465FBA0B6}"/>
              </a:ext>
            </a:extLst>
          </p:cNvPr>
          <p:cNvSpPr txBox="1"/>
          <p:nvPr/>
        </p:nvSpPr>
        <p:spPr>
          <a:xfrm>
            <a:off x="4161784" y="836555"/>
            <a:ext cx="216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7800"/>
                </a:solidFill>
              </a:rPr>
              <a:t>Features/predictor</a:t>
            </a:r>
          </a:p>
          <a:p>
            <a:pPr algn="ctr"/>
            <a:r>
              <a:rPr lang="en-GB" b="1" dirty="0">
                <a:solidFill>
                  <a:srgbClr val="FF7800"/>
                </a:solidFill>
              </a:rPr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A327D-B839-49A3-81F3-49FD618E46A9}"/>
              </a:ext>
            </a:extLst>
          </p:cNvPr>
          <p:cNvSpPr txBox="1"/>
          <p:nvPr/>
        </p:nvSpPr>
        <p:spPr>
          <a:xfrm>
            <a:off x="3708971" y="6431622"/>
            <a:ext cx="51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i="1" dirty="0"/>
              <a:t>data/titanic.xlsx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BC18017-C7A5-AC4E-695D-2596799A3620}"/>
              </a:ext>
            </a:extLst>
          </p:cNvPr>
          <p:cNvSpPr/>
          <p:nvPr/>
        </p:nvSpPr>
        <p:spPr>
          <a:xfrm rot="16200000">
            <a:off x="5047015" y="61093"/>
            <a:ext cx="252088" cy="9626117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90C83-C7B2-217F-7638-8C3ACBBD8D63}"/>
              </a:ext>
            </a:extLst>
          </p:cNvPr>
          <p:cNvSpPr txBox="1"/>
          <p:nvPr/>
        </p:nvSpPr>
        <p:spPr>
          <a:xfrm>
            <a:off x="3533760" y="5009000"/>
            <a:ext cx="3278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2060"/>
                </a:solidFill>
              </a:rPr>
              <a:t>Hier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veel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correlatie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geeft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aan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dat</a:t>
            </a:r>
            <a:r>
              <a:rPr lang="en-GB" b="1" dirty="0">
                <a:solidFill>
                  <a:srgbClr val="002060"/>
                </a:solidFill>
              </a:rPr>
              <a:t> we </a:t>
            </a:r>
            <a:r>
              <a:rPr lang="en-GB" b="1" dirty="0" err="1">
                <a:solidFill>
                  <a:srgbClr val="002060"/>
                </a:solidFill>
              </a:rPr>
              <a:t>bepaalde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variabelen</a:t>
            </a:r>
            <a:r>
              <a:rPr lang="en-GB" b="1" dirty="0">
                <a:solidFill>
                  <a:srgbClr val="002060"/>
                </a:solidFill>
              </a:rPr>
              <a:t> (</a:t>
            </a:r>
            <a:r>
              <a:rPr lang="en-GB" b="1" dirty="0" err="1">
                <a:solidFill>
                  <a:srgbClr val="002060"/>
                </a:solidFill>
              </a:rPr>
              <a:t>niet</a:t>
            </a:r>
            <a:r>
              <a:rPr lang="en-GB" b="1" dirty="0">
                <a:solidFill>
                  <a:srgbClr val="002060"/>
                </a:solidFill>
              </a:rPr>
              <a:t>) </a:t>
            </a:r>
            <a:r>
              <a:rPr lang="en-GB" b="1" dirty="0" err="1">
                <a:solidFill>
                  <a:srgbClr val="002060"/>
                </a:solidFill>
              </a:rPr>
              <a:t>moeten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meenemen</a:t>
            </a:r>
            <a:r>
              <a:rPr lang="en-GB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80E3B29-4C7D-ECB2-955F-3C8D895B2986}"/>
              </a:ext>
            </a:extLst>
          </p:cNvPr>
          <p:cNvSpPr/>
          <p:nvPr/>
        </p:nvSpPr>
        <p:spPr>
          <a:xfrm rot="10800000">
            <a:off x="10404356" y="4685834"/>
            <a:ext cx="883578" cy="646331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0FA5CC-4411-DF16-5B27-6F8083D49BA3}"/>
              </a:ext>
            </a:extLst>
          </p:cNvPr>
          <p:cNvCxnSpPr>
            <a:cxnSpLocks/>
          </p:cNvCxnSpPr>
          <p:nvPr/>
        </p:nvCxnSpPr>
        <p:spPr>
          <a:xfrm flipH="1">
            <a:off x="6812358" y="5311123"/>
            <a:ext cx="4033787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941CD2-471E-F522-ECE8-6EF18724D9DE}"/>
              </a:ext>
            </a:extLst>
          </p:cNvPr>
          <p:cNvSpPr txBox="1"/>
          <p:nvPr/>
        </p:nvSpPr>
        <p:spPr>
          <a:xfrm>
            <a:off x="8301520" y="5381185"/>
            <a:ext cx="3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2060"/>
                </a:solidFill>
              </a:rPr>
              <a:t>Correlatie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tussen</a:t>
            </a:r>
            <a:r>
              <a:rPr lang="en-GB" b="1" dirty="0">
                <a:solidFill>
                  <a:srgbClr val="002060"/>
                </a:solidFill>
              </a:rPr>
              <a:t> features </a:t>
            </a:r>
            <a:r>
              <a:rPr lang="en-GB" b="1" dirty="0" err="1">
                <a:solidFill>
                  <a:srgbClr val="002060"/>
                </a:solidFill>
              </a:rPr>
              <a:t>en</a:t>
            </a:r>
            <a:r>
              <a:rPr lang="en-GB" b="1" dirty="0">
                <a:solidFill>
                  <a:srgbClr val="002060"/>
                </a:solidFill>
              </a:rPr>
              <a:t> de response </a:t>
            </a:r>
            <a:r>
              <a:rPr lang="en-GB" b="1" dirty="0" err="1">
                <a:solidFill>
                  <a:srgbClr val="002060"/>
                </a:solidFill>
              </a:rPr>
              <a:t>geven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voorspelbaarheid</a:t>
            </a:r>
            <a:r>
              <a:rPr lang="en-GB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487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5" grpId="0" animBg="1"/>
      <p:bldP spid="15" grpId="0"/>
      <p:bldP spid="16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Productieproces</a:t>
            </a:r>
            <a:r>
              <a:rPr lang="en-US" dirty="0"/>
              <a:t> </a:t>
            </a:r>
            <a:r>
              <a:rPr lang="en-US" dirty="0" err="1"/>
              <a:t>modeleren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CFC7-49CB-125B-2671-B7275BD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Scatterplot: </a:t>
            </a:r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6589-77FC-9789-DFCE-E4D9A5DD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scatterplot om het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fare </a:t>
            </a:r>
            <a:r>
              <a:rPr lang="en-GB" dirty="0" err="1"/>
              <a:t>en</a:t>
            </a:r>
            <a:r>
              <a:rPr lang="en-GB" dirty="0"/>
              <a:t> age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bekijken</a:t>
            </a:r>
            <a:r>
              <a:rPr lang="en-GB" dirty="0"/>
              <a:t>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scatterplot om het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fare </a:t>
            </a:r>
            <a:r>
              <a:rPr lang="en-GB" dirty="0" err="1"/>
              <a:t>en</a:t>
            </a:r>
            <a:r>
              <a:rPr lang="en-GB" dirty="0"/>
              <a:t> survived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bekijken</a:t>
            </a:r>
            <a:r>
              <a:rPr lang="en-GB" dirty="0"/>
              <a:t>.</a:t>
            </a:r>
          </a:p>
          <a:p>
            <a:r>
              <a:rPr lang="en-GB" dirty="0"/>
              <a:t>Maak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eens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regressielijn</a:t>
            </a:r>
            <a:r>
              <a:rPr lang="en-GB" dirty="0"/>
              <a:t> op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plot </a:t>
            </a:r>
            <a:r>
              <a:rPr lang="en-GB" dirty="0" err="1"/>
              <a:t>dit</a:t>
            </a:r>
            <a:r>
              <a:rPr lang="en-GB" dirty="0"/>
              <a:t> mee. Hoe </a:t>
            </a:r>
            <a:r>
              <a:rPr lang="en-GB" dirty="0" err="1"/>
              <a:t>zou</a:t>
            </a:r>
            <a:r>
              <a:rPr lang="en-GB" dirty="0"/>
              <a:t> je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op basis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regressielijn</a:t>
            </a:r>
            <a:r>
              <a:rPr lang="en-GB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FEC7-7D2F-0D8A-D69F-906ACB81D903}"/>
              </a:ext>
            </a:extLst>
          </p:cNvPr>
          <p:cNvSpPr txBox="1"/>
          <p:nvPr/>
        </p:nvSpPr>
        <p:spPr>
          <a:xfrm>
            <a:off x="1292831" y="4428161"/>
            <a:ext cx="9606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doen</a:t>
            </a:r>
            <a:r>
              <a:rPr lang="en-GB" dirty="0"/>
              <a:t> met de workflow die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beschreven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; </a:t>
            </a:r>
            <a:r>
              <a:rPr lang="en-GB" dirty="0" err="1"/>
              <a:t>dit</a:t>
            </a:r>
            <a:r>
              <a:rPr lang="en-GB" dirty="0"/>
              <a:t> is de workflow die je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volgt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het “</a:t>
            </a:r>
            <a:r>
              <a:rPr lang="en-GB" dirty="0" err="1"/>
              <a:t>fitten</a:t>
            </a:r>
            <a:r>
              <a:rPr lang="en-GB" dirty="0"/>
              <a:t>” van </a:t>
            </a:r>
            <a:r>
              <a:rPr lang="en-GB" dirty="0" err="1"/>
              <a:t>een</a:t>
            </a:r>
            <a:r>
              <a:rPr lang="en-GB" dirty="0"/>
              <a:t> “model”:</a:t>
            </a:r>
          </a:p>
          <a:p>
            <a:r>
              <a:rPr lang="en-GB" i="1" dirty="0">
                <a:hlinkClick r:id="rId2"/>
              </a:rPr>
              <a:t>https://scikit-learn.org/stable/modules/generated/sklearn.linear_model.LinearRegression.html</a:t>
            </a:r>
            <a:endParaRPr lang="en-GB" i="1" dirty="0"/>
          </a:p>
          <a:p>
            <a:r>
              <a:rPr lang="en-GB" i="1" dirty="0"/>
              <a:t>Advanced:</a:t>
            </a:r>
          </a:p>
          <a:p>
            <a:r>
              <a:rPr lang="en-GB" i="1" dirty="0" err="1"/>
              <a:t>Voor</a:t>
            </a:r>
            <a:r>
              <a:rPr lang="en-GB" i="1" dirty="0"/>
              <a:t> het </a:t>
            </a:r>
            <a:r>
              <a:rPr lang="en-GB" i="1" dirty="0" err="1"/>
              <a:t>voorspellen</a:t>
            </a:r>
            <a:r>
              <a:rPr lang="en-GB" i="1" dirty="0"/>
              <a:t> van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binaire</a:t>
            </a:r>
            <a:r>
              <a:rPr lang="en-GB" i="1" dirty="0"/>
              <a:t> response </a:t>
            </a:r>
            <a:r>
              <a:rPr lang="en-GB" i="1" dirty="0" err="1"/>
              <a:t>gebruik</a:t>
            </a:r>
            <a:r>
              <a:rPr lang="en-GB" i="1" dirty="0"/>
              <a:t> je </a:t>
            </a:r>
            <a:r>
              <a:rPr lang="en-GB" i="1" dirty="0" err="1"/>
              <a:t>beter</a:t>
            </a:r>
            <a:r>
              <a:rPr lang="en-GB" i="1" dirty="0"/>
              <a:t> </a:t>
            </a:r>
            <a:r>
              <a:rPr lang="en-GB" i="1" dirty="0" err="1"/>
              <a:t>logistieke</a:t>
            </a:r>
            <a:r>
              <a:rPr lang="en-GB" i="1" dirty="0"/>
              <a:t> regressive:</a:t>
            </a:r>
          </a:p>
          <a:p>
            <a:r>
              <a:rPr lang="en-GB" i="1" dirty="0"/>
              <a:t>https://scikit-learn.org/stable/modules/generated/sklearn.linear_model.LogisticRegression.html</a:t>
            </a:r>
          </a:p>
        </p:txBody>
      </p:sp>
    </p:spTree>
    <p:extLst>
      <p:ext uri="{BB962C8B-B14F-4D97-AF65-F5344CB8AC3E}">
        <p14:creationId xmlns:p14="http://schemas.microsoft.com/office/powerpoint/2010/main" val="329023756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F26E-C6A4-B65C-6C6A-62F51361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Meer dan 2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tegelijk</a:t>
            </a:r>
            <a:r>
              <a:rPr lang="en-GB" dirty="0"/>
              <a:t> </a:t>
            </a:r>
            <a:r>
              <a:rPr lang="en-GB" dirty="0" err="1"/>
              <a:t>vergelijken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B22F-0A21-AB7F-49FA-FED88C47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Zie</a:t>
            </a:r>
            <a:r>
              <a:rPr lang="en-GB" dirty="0"/>
              <a:t> contour plots &amp; </a:t>
            </a:r>
            <a:r>
              <a:rPr lang="en-GB" dirty="0" err="1"/>
              <a:t>histogrammen</a:t>
            </a:r>
            <a:r>
              <a:rPr lang="en-GB" dirty="0"/>
              <a:t> in de case studies slides.</a:t>
            </a:r>
          </a:p>
          <a:p>
            <a:r>
              <a:rPr lang="en-GB" dirty="0"/>
              <a:t>Er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uiteraard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alternatieven</a:t>
            </a:r>
            <a:r>
              <a:rPr lang="en-GB" dirty="0"/>
              <a:t> op; maar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visualisaties</a:t>
            </a:r>
            <a:r>
              <a:rPr lang="en-GB" dirty="0"/>
              <a:t> </a:t>
            </a:r>
            <a:r>
              <a:rPr lang="en-GB" dirty="0" err="1"/>
              <a:t>behoren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tot de standard </a:t>
            </a:r>
            <a:r>
              <a:rPr lang="en-GB" dirty="0" err="1"/>
              <a:t>gebruikte</a:t>
            </a:r>
            <a:r>
              <a:rPr lang="en-GB" dirty="0"/>
              <a:t> </a:t>
            </a:r>
            <a:r>
              <a:rPr lang="en-GB" dirty="0" err="1"/>
              <a:t>visualisaties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7646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FFB33-4BA6-DD8D-A30F-2B2F69EE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Vergelijken</a:t>
            </a:r>
            <a:r>
              <a:rPr lang="en-GB" dirty="0"/>
              <a:t> met </a:t>
            </a:r>
            <a:r>
              <a:rPr lang="en-GB" dirty="0" err="1"/>
              <a:t>categorische</a:t>
            </a:r>
            <a:r>
              <a:rPr lang="en-GB" dirty="0"/>
              <a:t> </a:t>
            </a:r>
            <a:r>
              <a:rPr lang="en-GB" dirty="0" err="1"/>
              <a:t>variabelen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73497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D17-7B85-8973-E567-D9A09BD3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</a:t>
            </a:r>
            <a:r>
              <a:rPr lang="en-GB" dirty="0" err="1"/>
              <a:t>categorische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vergelijken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F884-7456-05EA-8114-B6208F3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het </a:t>
            </a:r>
            <a:r>
              <a:rPr lang="en-GB" dirty="0" err="1"/>
              <a:t>makkelijkste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met </a:t>
            </a:r>
            <a:r>
              <a:rPr lang="en-GB" dirty="0" err="1"/>
              <a:t>bvb</a:t>
            </a:r>
            <a:r>
              <a:rPr lang="en-GB" dirty="0"/>
              <a:t> pivot tables (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dirty="0" err="1"/>
              <a:t>opdracht</a:t>
            </a:r>
            <a:r>
              <a:rPr lang="en-GB" dirty="0"/>
              <a:t> CTR).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DA2C1-7C13-A528-9D76-43611375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76" y="2550483"/>
            <a:ext cx="7365484" cy="34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188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CE9C-A93F-4F46-E168-955966E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Oefening</a:t>
            </a:r>
            <a:r>
              <a:rPr lang="en-GB" sz="3200" dirty="0"/>
              <a:t>: </a:t>
            </a:r>
            <a:r>
              <a:rPr lang="en-GB" sz="3200" dirty="0" err="1"/>
              <a:t>categorische</a:t>
            </a:r>
            <a:r>
              <a:rPr lang="en-GB" sz="3200" dirty="0"/>
              <a:t> met </a:t>
            </a:r>
            <a:r>
              <a:rPr lang="en-GB" sz="3200" dirty="0" err="1"/>
              <a:t>numerieke</a:t>
            </a:r>
            <a:r>
              <a:rPr lang="en-GB" sz="3200" dirty="0"/>
              <a:t> data </a:t>
            </a:r>
            <a:r>
              <a:rPr lang="en-GB" sz="3200" dirty="0" err="1"/>
              <a:t>vergelijken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4DE3-8F89-7D4D-9616-E54E589D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Groepeer</a:t>
            </a:r>
            <a:r>
              <a:rPr lang="en-GB" dirty="0"/>
              <a:t> de data van de 7_dwarfs_train.csv dataset </a:t>
            </a:r>
            <a:r>
              <a:rPr lang="en-GB" dirty="0" err="1"/>
              <a:t>volgens</a:t>
            </a:r>
            <a:r>
              <a:rPr lang="en-GB" dirty="0"/>
              <a:t> </a:t>
            </a:r>
            <a:r>
              <a:rPr lang="en-GB" dirty="0" err="1"/>
              <a:t>weekdag</a:t>
            </a:r>
            <a:r>
              <a:rPr lang="en-GB" dirty="0"/>
              <a:t> &amp; </a:t>
            </a:r>
            <a:r>
              <a:rPr lang="en-GB" dirty="0" err="1"/>
              <a:t>vergelijk</a:t>
            </a:r>
            <a:r>
              <a:rPr lang="en-GB" dirty="0"/>
              <a:t> de </a:t>
            </a:r>
            <a:r>
              <a:rPr lang="en-GB" dirty="0" err="1"/>
              <a:t>verdeling</a:t>
            </a:r>
            <a:r>
              <a:rPr lang="en-GB" dirty="0"/>
              <a:t> van de </a:t>
            </a:r>
            <a:r>
              <a:rPr lang="en-GB" dirty="0" err="1"/>
              <a:t>wachttijden</a:t>
            </a:r>
            <a:r>
              <a:rPr lang="en-GB" dirty="0"/>
              <a:t> met 7 boxplots (in 1 </a:t>
            </a:r>
            <a:r>
              <a:rPr lang="en-GB" dirty="0" err="1"/>
              <a:t>grafiek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Doe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eens</a:t>
            </a:r>
            <a:r>
              <a:rPr lang="en-GB" dirty="0"/>
              <a:t> </a:t>
            </a:r>
            <a:r>
              <a:rPr lang="en-GB" dirty="0" err="1"/>
              <a:t>hetzelfde</a:t>
            </a:r>
            <a:r>
              <a:rPr lang="en-GB" dirty="0"/>
              <a:t> maar met </a:t>
            </a:r>
            <a:r>
              <a:rPr lang="en-GB" dirty="0" err="1"/>
              <a:t>een</a:t>
            </a:r>
            <a:r>
              <a:rPr lang="en-GB" dirty="0"/>
              <a:t> violin plot (</a:t>
            </a:r>
            <a:r>
              <a:rPr lang="en-GB" i="1" dirty="0" err="1"/>
              <a:t>sns.violinplot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447703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Voorwaardelijke</a:t>
            </a:r>
            <a:r>
              <a:rPr lang="en-GB" dirty="0"/>
              <a:t> </a:t>
            </a:r>
            <a:r>
              <a:rPr lang="en-GB" dirty="0" err="1"/>
              <a:t>kansen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33742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DE89-151D-FF3E-8D26-E367FD15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Voorwaardelijke</a:t>
            </a:r>
            <a:r>
              <a:rPr lang="en-GB" dirty="0"/>
              <a:t> </a:t>
            </a:r>
            <a:r>
              <a:rPr lang="en-GB" dirty="0" err="1"/>
              <a:t>kansen</a:t>
            </a:r>
            <a:endParaRPr lang="en-GB" dirty="0"/>
          </a:p>
        </p:txBody>
      </p:sp>
      <p:pic>
        <p:nvPicPr>
          <p:cNvPr id="4098" name="Picture 2" descr="Why is the denominator in a conditional probability the probability of the  conditioning event? - Cross Validated">
            <a:extLst>
              <a:ext uri="{FF2B5EF4-FFF2-40B4-BE49-F238E27FC236}">
                <a16:creationId xmlns:a16="http://schemas.microsoft.com/office/drawing/2014/main" id="{304C5D64-4F3E-C5A7-2FA8-9EC4F7B956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9" y="1057432"/>
            <a:ext cx="8804869" cy="49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359F1-DE37-E569-82D8-7C9231108C8D}"/>
              </a:ext>
            </a:extLst>
          </p:cNvPr>
          <p:cNvSpPr txBox="1"/>
          <p:nvPr/>
        </p:nvSpPr>
        <p:spPr>
          <a:xfrm>
            <a:off x="6462445" y="205484"/>
            <a:ext cx="5157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</a:t>
            </a:r>
            <a:r>
              <a:rPr lang="en-GB" b="1" dirty="0"/>
              <a:t>:</a:t>
            </a:r>
          </a:p>
          <a:p>
            <a:r>
              <a:rPr lang="en-GB" dirty="0" err="1"/>
              <a:t>Kans</a:t>
            </a:r>
            <a:r>
              <a:rPr lang="en-GB" dirty="0"/>
              <a:t> op </a:t>
            </a:r>
            <a:r>
              <a:rPr lang="en-GB" dirty="0" err="1"/>
              <a:t>bewolking</a:t>
            </a:r>
            <a:r>
              <a:rPr lang="en-GB" dirty="0"/>
              <a:t> is 50%.</a:t>
            </a:r>
          </a:p>
          <a:p>
            <a:r>
              <a:rPr lang="en-GB" dirty="0" err="1"/>
              <a:t>Kans</a:t>
            </a:r>
            <a:r>
              <a:rPr lang="en-GB" dirty="0"/>
              <a:t> op </a:t>
            </a:r>
            <a:r>
              <a:rPr lang="en-GB" dirty="0" err="1"/>
              <a:t>bewolking</a:t>
            </a:r>
            <a:r>
              <a:rPr lang="en-GB" dirty="0"/>
              <a:t> &amp; regen is 30%.</a:t>
            </a:r>
          </a:p>
          <a:p>
            <a:r>
              <a:rPr lang="en-GB" dirty="0"/>
              <a:t>Wat is de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het regent </a:t>
            </a:r>
            <a:r>
              <a:rPr lang="en-GB" dirty="0" err="1"/>
              <a:t>gegeven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het </a:t>
            </a:r>
            <a:r>
              <a:rPr lang="en-GB" dirty="0" err="1"/>
              <a:t>bewolkt</a:t>
            </a:r>
            <a:r>
              <a:rPr lang="en-GB" dirty="0"/>
              <a:t> is?</a:t>
            </a:r>
          </a:p>
        </p:txBody>
      </p:sp>
    </p:spTree>
    <p:extLst>
      <p:ext uri="{BB962C8B-B14F-4D97-AF65-F5344CB8AC3E}">
        <p14:creationId xmlns:p14="http://schemas.microsoft.com/office/powerpoint/2010/main" val="265971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A65-8C90-1CC2-9BD0-467FE888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</a:t>
            </a:r>
            <a:r>
              <a:rPr lang="en-GB" dirty="0" err="1"/>
              <a:t>theorema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21F02-472E-8162-FD48-0672608E1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 err="1"/>
                  <a:t>Zie</a:t>
                </a:r>
                <a:r>
                  <a:rPr lang="en-GB" b="1" dirty="0"/>
                  <a:t> </a:t>
                </a:r>
                <a:r>
                  <a:rPr lang="en-GB" b="1" dirty="0" err="1"/>
                  <a:t>ook</a:t>
                </a:r>
                <a:r>
                  <a:rPr lang="en-GB" b="1" dirty="0"/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hlinkClick r:id="rId2"/>
                  </a:rPr>
                  <a:t>https://www.youtube.com/watch?v=HZGCoVF3YvM&amp;t=14s</a:t>
                </a:r>
                <a:br>
                  <a:rPr lang="en-GB" dirty="0"/>
                </a:br>
                <a:r>
                  <a:rPr lang="en-GB" dirty="0"/>
                  <a:t>https://www.youtube.com/watch?v=lG4VkPoG3ko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21F02-472E-8162-FD48-0672608E1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3" b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08514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DD6A-FEC9-F5B4-6549-59D4524F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2ABE-5E73-4FB6-2A99-7AB2C374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produceert</a:t>
            </a:r>
            <a:r>
              <a:rPr lang="en-GB" dirty="0"/>
              <a:t> chips </a:t>
            </a:r>
            <a:r>
              <a:rPr lang="en-GB" dirty="0" err="1"/>
              <a:t>voor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gsm; </a:t>
            </a:r>
            <a:r>
              <a:rPr lang="en-GB" dirty="0" err="1"/>
              <a:t>nadat</a:t>
            </a:r>
            <a:r>
              <a:rPr lang="en-GB" dirty="0"/>
              <a:t> de chips </a:t>
            </a:r>
            <a:r>
              <a:rPr lang="en-GB" dirty="0" err="1"/>
              <a:t>gemaakt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kwaliteitscontrole</a:t>
            </a:r>
            <a:r>
              <a:rPr lang="en-GB" dirty="0"/>
              <a:t> de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detecteert</a:t>
            </a:r>
            <a:r>
              <a:rPr lang="en-GB" dirty="0"/>
              <a:t>. van </a:t>
            </a:r>
            <a:r>
              <a:rPr lang="en-GB" dirty="0" err="1"/>
              <a:t>deze</a:t>
            </a:r>
            <a:r>
              <a:rPr lang="en-GB" dirty="0"/>
              <a:t> chips </a:t>
            </a:r>
            <a:r>
              <a:rPr lang="en-GB" dirty="0" err="1"/>
              <a:t>weet</a:t>
            </a:r>
            <a:r>
              <a:rPr lang="en-GB" dirty="0"/>
              <a:t> je </a:t>
            </a:r>
            <a:r>
              <a:rPr lang="en-GB" dirty="0" err="1"/>
              <a:t>dat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1 op de 1000 </a:t>
            </a:r>
            <a:r>
              <a:rPr lang="en-GB" dirty="0" err="1"/>
              <a:t>geproduceerde</a:t>
            </a:r>
            <a:r>
              <a:rPr lang="en-GB" dirty="0"/>
              <a:t> chips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defect.</a:t>
            </a:r>
          </a:p>
          <a:p>
            <a:pPr lvl="1"/>
            <a:r>
              <a:rPr lang="en-GB" dirty="0"/>
              <a:t>1% van de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alsnog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99% van de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 err="1"/>
              <a:t>Vraag</a:t>
            </a:r>
            <a:r>
              <a:rPr lang="en-GB" dirty="0"/>
              <a:t>: Als </a:t>
            </a:r>
            <a:r>
              <a:rPr lang="en-GB" dirty="0" err="1"/>
              <a:t>een</a:t>
            </a:r>
            <a:r>
              <a:rPr lang="en-GB" dirty="0"/>
              <a:t> chip </a:t>
            </a:r>
            <a:r>
              <a:rPr lang="en-GB" dirty="0" err="1"/>
              <a:t>positief</a:t>
            </a:r>
            <a:r>
              <a:rPr lang="en-GB" dirty="0"/>
              <a:t> test; wat is de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hij</a:t>
            </a:r>
            <a:r>
              <a:rPr lang="en-GB" dirty="0"/>
              <a:t> </a:t>
            </a:r>
            <a:r>
              <a:rPr lang="en-GB" dirty="0" err="1"/>
              <a:t>effectief</a:t>
            </a:r>
            <a:r>
              <a:rPr lang="en-GB" dirty="0"/>
              <a:t> defect is?</a:t>
            </a:r>
          </a:p>
        </p:txBody>
      </p:sp>
    </p:spTree>
    <p:extLst>
      <p:ext uri="{BB962C8B-B14F-4D97-AF65-F5344CB8AC3E}">
        <p14:creationId xmlns:p14="http://schemas.microsoft.com/office/powerpoint/2010/main" val="71187747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72A-0266-4E00-7ECC-7E7653F4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00F4-BE9D-9C18-49F5-86C4CCC6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Probleem</a:t>
            </a:r>
            <a:r>
              <a:rPr lang="en-GB" dirty="0"/>
              <a:t> setting: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bedrijf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b="1" dirty="0" err="1"/>
              <a:t>productiecapaciteit</a:t>
            </a:r>
            <a:r>
              <a:rPr lang="en-GB" dirty="0"/>
              <a:t> </a:t>
            </a:r>
            <a:r>
              <a:rPr lang="en-GB" dirty="0" err="1"/>
              <a:t>modeleren</a:t>
            </a:r>
            <a:r>
              <a:rPr lang="en-GB" dirty="0"/>
              <a:t> om zo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inschatten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verkopen</a:t>
            </a:r>
            <a:r>
              <a:rPr lang="en-GB" dirty="0"/>
              <a:t> ze </a:t>
            </a:r>
            <a:r>
              <a:rPr lang="en-GB" dirty="0" err="1"/>
              <a:t>wel</a:t>
            </a:r>
            <a:r>
              <a:rPr lang="en-GB" dirty="0"/>
              <a:t>/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aanvaarden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8549458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BA166-6126-458A-A4ED-058B2369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9B2616-C188-4A63-9EAD-96888833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51" y="1894994"/>
            <a:ext cx="8963298" cy="40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671A06-FCCA-4E1A-B699-7EBAE6098A60}"/>
              </a:ext>
            </a:extLst>
          </p:cNvPr>
          <p:cNvGrpSpPr/>
          <p:nvPr/>
        </p:nvGrpSpPr>
        <p:grpSpPr>
          <a:xfrm>
            <a:off x="2147299" y="2286000"/>
            <a:ext cx="8209052" cy="914400"/>
            <a:chOff x="2147299" y="2286000"/>
            <a:chExt cx="8209052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1644B5-A5AA-47A7-9AE8-DF3012CB7FCC}"/>
                </a:ext>
              </a:extLst>
            </p:cNvPr>
            <p:cNvCxnSpPr/>
            <p:nvPr/>
          </p:nvCxnSpPr>
          <p:spPr>
            <a:xfrm>
              <a:off x="2147299" y="2743200"/>
              <a:ext cx="8209052" cy="0"/>
            </a:xfrm>
            <a:prstGeom prst="line">
              <a:avLst/>
            </a:prstGeom>
            <a:ln w="5715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DEC2F-73C6-40CD-8F5C-B0045DC8AD58}"/>
                </a:ext>
              </a:extLst>
            </p:cNvPr>
            <p:cNvSpPr txBox="1"/>
            <p:nvPr/>
          </p:nvSpPr>
          <p:spPr>
            <a:xfrm>
              <a:off x="2534606" y="228600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2400" b="1" dirty="0">
                  <a:solidFill>
                    <a:srgbClr val="00B050"/>
                  </a:solidFill>
                </a:rPr>
                <a:t>Maximal Sustainable Rate</a:t>
              </a:r>
              <a:endParaRPr lang="nl-BE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A626C8-F8BA-453B-BEC7-8BE5597CF298}"/>
              </a:ext>
            </a:extLst>
          </p:cNvPr>
          <p:cNvGrpSpPr/>
          <p:nvPr/>
        </p:nvGrpSpPr>
        <p:grpSpPr>
          <a:xfrm>
            <a:off x="8940543" y="2743200"/>
            <a:ext cx="1778141" cy="1726058"/>
            <a:chOff x="8940543" y="2743200"/>
            <a:chExt cx="1778141" cy="172605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1B1014-895A-4CE9-8FE5-87A35F053F32}"/>
                </a:ext>
              </a:extLst>
            </p:cNvPr>
            <p:cNvCxnSpPr>
              <a:cxnSpLocks/>
            </p:cNvCxnSpPr>
            <p:nvPr/>
          </p:nvCxnSpPr>
          <p:spPr>
            <a:xfrm>
              <a:off x="8940543" y="2743200"/>
              <a:ext cx="0" cy="1726058"/>
            </a:xfrm>
            <a:prstGeom prst="straightConnector1">
              <a:avLst/>
            </a:prstGeom>
            <a:ln w="57150" cap="rnd">
              <a:solidFill>
                <a:srgbClr val="C00000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C8B054-03E1-41CE-A2B7-A4FFFD1CD9F6}"/>
                </a:ext>
              </a:extLst>
            </p:cNvPr>
            <p:cNvSpPr txBox="1"/>
            <p:nvPr/>
          </p:nvSpPr>
          <p:spPr>
            <a:xfrm>
              <a:off x="9036435" y="3317504"/>
              <a:ext cx="1682249" cy="4589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2400" b="1" dirty="0" err="1">
                  <a:solidFill>
                    <a:srgbClr val="C00000"/>
                  </a:solidFill>
                </a:rPr>
                <a:t>Productie</a:t>
              </a:r>
              <a:endParaRPr lang="nl-BE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494B338-C6E5-2679-77D2-526A9E52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4165271" cy="760959"/>
          </a:xfrm>
          <a:noFill/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0DCCE-0589-6ECA-9795-48C0BB365613}"/>
              </a:ext>
            </a:extLst>
          </p:cNvPr>
          <p:cNvSpPr/>
          <p:nvPr/>
        </p:nvSpPr>
        <p:spPr>
          <a:xfrm>
            <a:off x="4489807" y="1458930"/>
            <a:ext cx="3318553" cy="709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1839A-26C7-6FC9-AF8C-DABD64199B80}"/>
              </a:ext>
            </a:extLst>
          </p:cNvPr>
          <p:cNvSpPr/>
          <p:nvPr/>
        </p:nvSpPr>
        <p:spPr>
          <a:xfrm>
            <a:off x="4313434" y="5701776"/>
            <a:ext cx="3318553" cy="288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0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813CF80-0387-4A84-A2AA-4D887FD3EC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34F3B2-62D4-46D3-9ACE-4FA49FF4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73" y="129540"/>
            <a:ext cx="3870319" cy="760959"/>
          </a:xfrm>
        </p:spPr>
        <p:txBody>
          <a:bodyPr/>
          <a:lstStyle/>
          <a:p>
            <a:r>
              <a:rPr lang="en-GB" dirty="0"/>
              <a:t>Naïve approach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8E26B9-6BEE-43A6-BADA-B5EA5D12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196F96C-7A9F-40D2-9998-CCD362FB9A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F71182-644A-4C22-B0FA-E3CB83413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2699281"/>
            <a:ext cx="6553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E7969856-3FCA-45C3-8D4D-DA7F7A60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2718330"/>
            <a:ext cx="6553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DD630F-066E-4BE9-A0C0-7B584F41EFB9}"/>
              </a:ext>
            </a:extLst>
          </p:cNvPr>
          <p:cNvGrpSpPr/>
          <p:nvPr/>
        </p:nvGrpSpPr>
        <p:grpSpPr>
          <a:xfrm>
            <a:off x="898418" y="4477237"/>
            <a:ext cx="3571452" cy="2148552"/>
            <a:chOff x="508000" y="4477852"/>
            <a:chExt cx="3571452" cy="2148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17954D-FCE1-41BE-B983-ECB2532CC23D}"/>
                    </a:ext>
                  </a:extLst>
                </p:cNvPr>
                <p:cNvSpPr txBox="1"/>
                <p:nvPr/>
              </p:nvSpPr>
              <p:spPr>
                <a:xfrm>
                  <a:off x="508000" y="5426075"/>
                  <a:ext cx="3063659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Bad fit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misleading insights</a:t>
                  </a:r>
                  <a:b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</a:br>
                  <a: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E.g. :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nl-BE" b="1" dirty="0">
                      <a:solidFill>
                        <a:srgbClr val="DD8452"/>
                      </a:solidFill>
                    </a:rPr>
                    <a:t> of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the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observations</a:t>
                  </a:r>
                  <a:endParaRPr lang="nl-BE" b="1" dirty="0">
                    <a:solidFill>
                      <a:srgbClr val="DD8452"/>
                    </a:solidFill>
                  </a:endParaRPr>
                </a:p>
                <a:p>
                  <a:r>
                    <a:rPr lang="nl-BE" b="1" dirty="0">
                      <a:solidFill>
                        <a:srgbClr val="DD8452"/>
                      </a:solidFill>
                    </a:rPr>
                    <a:t>are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assumed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here,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while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only</a:t>
                  </a:r>
                  <a:endParaRPr lang="nl-BE" b="1" dirty="0">
                    <a:solidFill>
                      <a:srgbClr val="DD8452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nl-BE" b="1" i="1" dirty="0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nl-BE" b="1" i="1" dirty="0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nl-BE" b="1" dirty="0">
                      <a:solidFill>
                        <a:srgbClr val="DD8452"/>
                      </a:solidFill>
                    </a:rPr>
                    <a:t> are!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434D91-8EF3-4993-9481-D7C3DF03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00" y="5426075"/>
                  <a:ext cx="3063659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1590" t="-3046" r="-994" b="-71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BA1FB03-AB2C-4DA2-A831-95F2CDB5C8E5}"/>
                </a:ext>
              </a:extLst>
            </p:cNvPr>
            <p:cNvSpPr/>
            <p:nvPr/>
          </p:nvSpPr>
          <p:spPr>
            <a:xfrm>
              <a:off x="508000" y="5426075"/>
              <a:ext cx="3063658" cy="1200328"/>
            </a:xfrm>
            <a:prstGeom prst="roundRect">
              <a:avLst/>
            </a:prstGeom>
            <a:noFill/>
            <a:ln w="38100">
              <a:solidFill>
                <a:srgbClr val="DD84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4C9273E-6167-4C53-B240-831BFDD6787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>
              <a:off x="3051362" y="4998149"/>
              <a:ext cx="1548387" cy="507793"/>
            </a:xfrm>
            <a:prstGeom prst="bentConnector2">
              <a:avLst/>
            </a:prstGeom>
            <a:ln w="3810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F65C8D-3329-4DCF-BE5B-4C4BD56DF4C9}"/>
              </a:ext>
            </a:extLst>
          </p:cNvPr>
          <p:cNvGrpSpPr/>
          <p:nvPr/>
        </p:nvGrpSpPr>
        <p:grpSpPr>
          <a:xfrm>
            <a:off x="1524000" y="1477855"/>
            <a:ext cx="3949543" cy="3618020"/>
            <a:chOff x="1524000" y="1477855"/>
            <a:chExt cx="3949543" cy="36180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E660A-256C-4598-BAA6-5DCF607B26E4}"/>
                </a:ext>
              </a:extLst>
            </p:cNvPr>
            <p:cNvSpPr/>
            <p:nvPr/>
          </p:nvSpPr>
          <p:spPr>
            <a:xfrm>
              <a:off x="1764842" y="3114675"/>
              <a:ext cx="438150" cy="1981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007317-4590-49D6-A33E-BA835B51C35D}"/>
                </a:ext>
              </a:extLst>
            </p:cNvPr>
            <p:cNvSpPr txBox="1"/>
            <p:nvPr/>
          </p:nvSpPr>
          <p:spPr>
            <a:xfrm>
              <a:off x="1524000" y="1533525"/>
              <a:ext cx="39495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This part is completely missed</a:t>
              </a:r>
              <a:r>
                <a:rPr lang="nl-BE" b="1" dirty="0"/>
                <a:t>,</a:t>
              </a:r>
            </a:p>
            <a:p>
              <a:r>
                <a:rPr lang="nl-BE" b="1" dirty="0" err="1"/>
                <a:t>while</a:t>
              </a:r>
              <a:r>
                <a:rPr lang="nl-BE" b="1" dirty="0"/>
                <a:t> </a:t>
              </a:r>
              <a:r>
                <a:rPr lang="nl-BE" b="1" dirty="0" err="1"/>
                <a:t>it</a:t>
              </a:r>
              <a:r>
                <a:rPr lang="nl-BE" b="1" dirty="0"/>
                <a:t> is </a:t>
              </a:r>
              <a:r>
                <a:rPr lang="nl-BE" b="1" dirty="0" err="1"/>
                <a:t>mostly</a:t>
              </a:r>
              <a:r>
                <a:rPr lang="nl-BE" b="1" dirty="0"/>
                <a:t> </a:t>
              </a:r>
              <a:r>
                <a:rPr lang="nl-BE" b="1" dirty="0" err="1"/>
                <a:t>predictable</a:t>
              </a:r>
              <a:r>
                <a:rPr lang="nl-BE" b="1" dirty="0"/>
                <a:t>,</a:t>
              </a:r>
              <a:br>
                <a:rPr lang="nl-BE" b="1" dirty="0"/>
              </a:br>
              <a:r>
                <a:rPr lang="nl-BE" b="1" dirty="0"/>
                <a:t>these are </a:t>
              </a:r>
              <a:r>
                <a:rPr lang="nl-BE" b="1" dirty="0" err="1"/>
                <a:t>the</a:t>
              </a:r>
              <a:r>
                <a:rPr lang="nl-BE" b="1" dirty="0"/>
                <a:t> </a:t>
              </a:r>
              <a:r>
                <a:rPr lang="nl-BE" b="1" dirty="0" err="1"/>
                <a:t>mainly</a:t>
              </a:r>
              <a:r>
                <a:rPr lang="nl-BE" b="1" dirty="0"/>
                <a:t> </a:t>
              </a:r>
              <a:r>
                <a:rPr lang="nl-BE" b="1" dirty="0" err="1"/>
                <a:t>turnaround</a:t>
              </a:r>
              <a:r>
                <a:rPr lang="nl-BE" b="1" dirty="0"/>
                <a:t> </a:t>
              </a:r>
              <a:r>
                <a:rPr lang="nl-BE" b="1" dirty="0" err="1"/>
                <a:t>times</a:t>
              </a:r>
              <a:r>
                <a:rPr lang="nl-BE" b="1" dirty="0"/>
                <a:t>!</a:t>
              </a:r>
              <a:endParaRPr lang="en-US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87E82EF-FA92-4ECD-A81F-915EA7AD1482}"/>
                </a:ext>
              </a:extLst>
            </p:cNvPr>
            <p:cNvSpPr/>
            <p:nvPr/>
          </p:nvSpPr>
          <p:spPr>
            <a:xfrm>
              <a:off x="1552575" y="1477855"/>
              <a:ext cx="3866798" cy="97899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91A1993-D774-481F-9BFC-FC0CFD43A278}"/>
                </a:ext>
              </a:extLst>
            </p:cNvPr>
            <p:cNvCxnSpPr>
              <a:cxnSpLocks/>
              <a:stCxn id="18" idx="7"/>
              <a:endCxn id="20" idx="2"/>
            </p:cNvCxnSpPr>
            <p:nvPr/>
          </p:nvCxnSpPr>
          <p:spPr>
            <a:xfrm rot="5400000" flipH="1" flipV="1">
              <a:off x="2338420" y="2257261"/>
              <a:ext cx="947961" cy="13471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E6E37-4846-4DC7-BBE9-20F0BD7C12FA}"/>
              </a:ext>
            </a:extLst>
          </p:cNvPr>
          <p:cNvGrpSpPr/>
          <p:nvPr/>
        </p:nvGrpSpPr>
        <p:grpSpPr>
          <a:xfrm>
            <a:off x="5473543" y="41806"/>
            <a:ext cx="6664288" cy="2657475"/>
            <a:chOff x="5473543" y="41806"/>
            <a:chExt cx="6664288" cy="2657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215BA58-DC43-4E01-B10C-D2D30A656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081" y="41806"/>
              <a:ext cx="638175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9B2B74-9257-4226-986D-164F9BE4BDB6}"/>
                </a:ext>
              </a:extLst>
            </p:cNvPr>
            <p:cNvSpPr/>
            <p:nvPr/>
          </p:nvSpPr>
          <p:spPr>
            <a:xfrm>
              <a:off x="5895975" y="1995190"/>
              <a:ext cx="1066800" cy="367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2E838B68-AC1E-405C-8A36-FEF627949F2A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5473543" y="1995190"/>
              <a:ext cx="422432" cy="19556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5543C2-D5BA-44DE-9E09-6A95E9920A5E}"/>
              </a:ext>
            </a:extLst>
          </p:cNvPr>
          <p:cNvGrpSpPr/>
          <p:nvPr/>
        </p:nvGrpSpPr>
        <p:grpSpPr>
          <a:xfrm>
            <a:off x="5756081" y="228600"/>
            <a:ext cx="6381750" cy="6612999"/>
            <a:chOff x="5756081" y="228600"/>
            <a:chExt cx="6381750" cy="661299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426C0D8-D97E-431F-9E1B-DD76E82509FA}"/>
                </a:ext>
              </a:extLst>
            </p:cNvPr>
            <p:cNvSpPr/>
            <p:nvPr/>
          </p:nvSpPr>
          <p:spPr>
            <a:xfrm>
              <a:off x="6962775" y="228600"/>
              <a:ext cx="5175056" cy="204787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E44E060C-28F2-4581-B474-64F6DEB40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081" y="4450824"/>
              <a:ext cx="6334125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A0A6232-29C5-4B9C-99A4-8F86A69001F7}"/>
                </a:ext>
              </a:extLst>
            </p:cNvPr>
            <p:cNvCxnSpPr>
              <a:endCxn id="28" idx="0"/>
            </p:cNvCxnSpPr>
            <p:nvPr/>
          </p:nvCxnSpPr>
          <p:spPr>
            <a:xfrm rot="5400000">
              <a:off x="8149550" y="3050070"/>
              <a:ext cx="2174349" cy="627159"/>
            </a:xfrm>
            <a:prstGeom prst="bentConnector3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F7E36A3-FC55-448A-AAF3-C571B512B9AE}"/>
                    </a:ext>
                  </a:extLst>
                </p:cNvPr>
                <p:cNvSpPr txBox="1"/>
                <p:nvPr/>
              </p:nvSpPr>
              <p:spPr>
                <a:xfrm>
                  <a:off x="9044230" y="3457203"/>
                  <a:ext cx="246644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4"/>
                      </a:solidFill>
                    </a:rPr>
                    <a:t>Can be fit very well by a</a:t>
                  </a:r>
                </a:p>
                <a:p>
                  <a:r>
                    <a:rPr lang="en-US" b="1" dirty="0">
                      <a:solidFill>
                        <a:schemeClr val="accent4"/>
                      </a:solidFill>
                    </a:rPr>
                    <a:t>Burr distribution.</a:t>
                  </a:r>
                </a:p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nl-BE" b="1" dirty="0">
                      <a:solidFill>
                        <a:schemeClr val="accent4"/>
                      </a:solidFill>
                    </a:rPr>
                    <a:t>Correct </a:t>
                  </a:r>
                  <a:r>
                    <a:rPr lang="nl-BE" b="1">
                      <a:solidFill>
                        <a:schemeClr val="accent4"/>
                      </a:solidFill>
                    </a:rPr>
                    <a:t>Insights</a:t>
                  </a:r>
                  <a:endParaRPr lang="nl-BE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0FB4BA-5F9F-43DB-8273-8239D76A3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230" y="3457203"/>
                  <a:ext cx="2466444" cy="923330"/>
                </a:xfrm>
                <a:prstGeom prst="rect">
                  <a:avLst/>
                </a:prstGeom>
                <a:blipFill>
                  <a:blip r:embed="rId8"/>
                  <a:stretch>
                    <a:fillRect l="-2228" t="-3289" r="-1238" b="-9211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3A1DE3F-765E-4B8B-8047-06272D9C5A57}"/>
                </a:ext>
              </a:extLst>
            </p:cNvPr>
            <p:cNvSpPr/>
            <p:nvPr/>
          </p:nvSpPr>
          <p:spPr>
            <a:xfrm>
              <a:off x="9029700" y="3457203"/>
              <a:ext cx="2480974" cy="99097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27E8-E172-41D7-BBED-9188F740F5DC}"/>
                  </a:ext>
                </a:extLst>
              </p:cNvPr>
              <p:cNvSpPr txBox="1"/>
              <p:nvPr/>
            </p:nvSpPr>
            <p:spPr>
              <a:xfrm>
                <a:off x="2884101" y="3248958"/>
                <a:ext cx="237333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2000" b="1" dirty="0">
                    <a:solidFill>
                      <a:srgbClr val="DD8452"/>
                    </a:solidFill>
                  </a:rPr>
                  <a:t>Root Mean Squared Error :</a:t>
                </a:r>
                <a:br>
                  <a:rPr lang="en-US" sz="2000" b="1" dirty="0">
                    <a:solidFill>
                      <a:srgbClr val="DD845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nl-BE" sz="2000" b="1" dirty="0">
                    <a:solidFill>
                      <a:srgbClr val="DD8452"/>
                    </a:solidFill>
                  </a:rPr>
                  <a:t> : </a:t>
                </a:r>
                <a:r>
                  <a:rPr lang="nl-BE" sz="2000" b="1">
                    <a:solidFill>
                      <a:srgbClr val="DD8452"/>
                    </a:solidFill>
                  </a:rPr>
                  <a:t>Unreliable</a:t>
                </a:r>
                <a:endParaRPr lang="nl-BE" sz="2000" b="1" dirty="0">
                  <a:solidFill>
                    <a:srgbClr val="DD845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27E8-E172-41D7-BBED-9188F740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01" y="3248958"/>
                <a:ext cx="2373330" cy="914400"/>
              </a:xfrm>
              <a:prstGeom prst="rect">
                <a:avLst/>
              </a:prstGeom>
              <a:blipFill>
                <a:blip r:embed="rId9"/>
                <a:stretch>
                  <a:fillRect l="-6427" t="-8667" r="-254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39B9A1-269C-42F0-AC67-E9F50ED2CE9D}"/>
                  </a:ext>
                </a:extLst>
              </p:cNvPr>
              <p:cNvSpPr txBox="1"/>
              <p:nvPr/>
            </p:nvSpPr>
            <p:spPr>
              <a:xfrm>
                <a:off x="6676910" y="4877700"/>
                <a:ext cx="237333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2000" b="1" dirty="0">
                    <a:solidFill>
                      <a:srgbClr val="A90074"/>
                    </a:solidFill>
                  </a:rPr>
                  <a:t>Root Mean Squared Error :</a:t>
                </a:r>
                <a:br>
                  <a:rPr lang="en-US" sz="2000" b="1" dirty="0">
                    <a:solidFill>
                      <a:srgbClr val="A90074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𝟎𝟎𝟓</m:t>
                    </m:r>
                  </m:oMath>
                </a14:m>
                <a:r>
                  <a:rPr lang="nl-BE" sz="2000" b="1" dirty="0">
                    <a:solidFill>
                      <a:srgbClr val="A90074"/>
                    </a:solidFill>
                  </a:rPr>
                  <a:t> : </a:t>
                </a:r>
                <a:r>
                  <a:rPr lang="nl-BE" sz="2000" b="1" dirty="0" err="1">
                    <a:solidFill>
                      <a:srgbClr val="A90074"/>
                    </a:solidFill>
                  </a:rPr>
                  <a:t>Good</a:t>
                </a:r>
                <a:endParaRPr lang="nl-BE" sz="2000" b="1" dirty="0">
                  <a:solidFill>
                    <a:srgbClr val="A90074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39B9A1-269C-42F0-AC67-E9F50ED2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10" y="4877700"/>
                <a:ext cx="2373330" cy="914400"/>
              </a:xfrm>
              <a:prstGeom prst="rect">
                <a:avLst/>
              </a:prstGeom>
              <a:blipFill>
                <a:blip r:embed="rId10"/>
                <a:stretch>
                  <a:fillRect l="-6410" t="-8667" r="-2512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85FADB09-6F36-44A5-A0F4-52156C336C59}"/>
                  </a:ext>
                </a:extLst>
              </p:cNvPr>
              <p:cNvSpPr/>
              <p:nvPr/>
            </p:nvSpPr>
            <p:spPr>
              <a:xfrm rot="2754854">
                <a:off x="5468378" y="3530192"/>
                <a:ext cx="1495547" cy="1548387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44000" rIns="144000" b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nl-BE" sz="1600" b="1" dirty="0" err="1"/>
              </a:p>
            </p:txBody>
          </p:sp>
        </mc:Choice>
        <mc:Fallback xmlns=""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85FADB09-6F36-44A5-A0F4-52156C336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4854">
                <a:off x="5468378" y="3530192"/>
                <a:ext cx="1495547" cy="1548387"/>
              </a:xfrm>
              <a:prstGeom prst="rightArrow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55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6712F-3016-8499-4DF6-0AC97F67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5" y="1836036"/>
            <a:ext cx="7915275" cy="3276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2044E-7343-499F-B1A9-8006490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78841-6FE6-4EF4-865C-5FD7FA2D0CED}"/>
              </a:ext>
            </a:extLst>
          </p:cNvPr>
          <p:cNvSpPr/>
          <p:nvPr/>
        </p:nvSpPr>
        <p:spPr>
          <a:xfrm>
            <a:off x="1628170" y="3034825"/>
            <a:ext cx="84253" cy="15705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23349-0702-4BAA-A2D5-21C8C554EE82}"/>
              </a:ext>
            </a:extLst>
          </p:cNvPr>
          <p:cNvSpPr/>
          <p:nvPr/>
        </p:nvSpPr>
        <p:spPr>
          <a:xfrm>
            <a:off x="1628170" y="2222499"/>
            <a:ext cx="84253" cy="8130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96A49-38C2-4CF3-8125-BA7ADE2049CD}"/>
              </a:ext>
            </a:extLst>
          </p:cNvPr>
          <p:cNvSpPr/>
          <p:nvPr/>
        </p:nvSpPr>
        <p:spPr>
          <a:xfrm>
            <a:off x="7949792" y="4105186"/>
            <a:ext cx="92679" cy="5004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0282D3-CC29-4571-B41E-B1CF9117B834}"/>
              </a:ext>
            </a:extLst>
          </p:cNvPr>
          <p:cNvSpPr/>
          <p:nvPr/>
        </p:nvSpPr>
        <p:spPr>
          <a:xfrm>
            <a:off x="191380" y="4933506"/>
            <a:ext cx="3487479" cy="11076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Scheduled Maintenance: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Predictable, therefore excluded from the model.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0DDF2-8AF1-4388-AB54-EDC6DF785E4D}"/>
              </a:ext>
            </a:extLst>
          </p:cNvPr>
          <p:cNvSpPr/>
          <p:nvPr/>
        </p:nvSpPr>
        <p:spPr>
          <a:xfrm>
            <a:off x="386310" y="1085241"/>
            <a:ext cx="3487479" cy="79426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Full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50C15A-ECCE-4505-BBF8-6BAB5B0FFCAD}"/>
              </a:ext>
            </a:extLst>
          </p:cNvPr>
          <p:cNvSpPr/>
          <p:nvPr/>
        </p:nvSpPr>
        <p:spPr>
          <a:xfrm>
            <a:off x="6490120" y="5090213"/>
            <a:ext cx="3487479" cy="7942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9D681D-6359-4738-8633-059406DF957C}"/>
              </a:ext>
            </a:extLst>
          </p:cNvPr>
          <p:cNvSpPr/>
          <p:nvPr/>
        </p:nvSpPr>
        <p:spPr>
          <a:xfrm>
            <a:off x="6691467" y="1085240"/>
            <a:ext cx="3487479" cy="794265"/>
          </a:xfrm>
          <a:prstGeom prst="roundRect">
            <a:avLst/>
          </a:prstGeom>
          <a:solidFill>
            <a:srgbClr val="7490C0"/>
          </a:solidFill>
          <a:ln>
            <a:solidFill>
              <a:srgbClr val="749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“Normal” days, fitted by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a Burr distribution</a:t>
            </a:r>
            <a:endParaRPr lang="nl-BE" sz="2000" b="1" i="1" dirty="0">
              <a:solidFill>
                <a:schemeClr val="tx1"/>
              </a:solidFill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B719F448-3228-4865-ADD9-3BEA39A57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73" y="1825762"/>
            <a:ext cx="5983432" cy="21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59401A-2627-2F9B-496C-82919CDF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4266260" cy="760959"/>
          </a:xfrm>
          <a:noFill/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6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9250-4721-DC38-7C56-837DFCE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D53C4-4772-9A55-DEDE-E7611ED8E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3"/>
                <a:ext cx="11258084" cy="42015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Wat </a:t>
                </a:r>
                <a:r>
                  <a:rPr lang="en-GB" dirty="0" err="1"/>
                  <a:t>gebruik</a:t>
                </a:r>
                <a:r>
                  <a:rPr lang="en-GB" dirty="0"/>
                  <a:t> je best? </a:t>
                </a:r>
                <a:r>
                  <a:rPr lang="en-GB" dirty="0" err="1"/>
                  <a:t>Gemiddelde</a:t>
                </a:r>
                <a:r>
                  <a:rPr lang="en-GB" dirty="0"/>
                  <a:t> of </a:t>
                </a:r>
                <a:r>
                  <a:rPr lang="en-GB" dirty="0" err="1"/>
                  <a:t>mediaan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Hoe </a:t>
                </a:r>
                <a:r>
                  <a:rPr lang="en-GB" dirty="0" err="1"/>
                  <a:t>beantwoord</a:t>
                </a:r>
                <a:r>
                  <a:rPr lang="en-GB" dirty="0"/>
                  <a:t> je </a:t>
                </a:r>
                <a:r>
                  <a:rPr lang="en-GB" dirty="0" err="1"/>
                  <a:t>volgende</a:t>
                </a:r>
                <a:r>
                  <a:rPr lang="en-GB" dirty="0"/>
                  <a:t> business </a:t>
                </a:r>
                <a:r>
                  <a:rPr lang="en-GB" dirty="0" err="1"/>
                  <a:t>vraagstukken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 err="1"/>
                  <a:t>Hoeveel</a:t>
                </a:r>
                <a:r>
                  <a:rPr lang="en-GB" dirty="0"/>
                  <a:t> </a:t>
                </a:r>
                <a:r>
                  <a:rPr lang="en-GB" dirty="0" err="1"/>
                  <a:t>verwachten</a:t>
                </a:r>
                <a:r>
                  <a:rPr lang="en-GB" dirty="0"/>
                  <a:t> we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produceren</a:t>
                </a:r>
                <a:r>
                  <a:rPr lang="en-GB" dirty="0"/>
                  <a:t> in </a:t>
                </a:r>
                <a:r>
                  <a:rPr lang="en-GB" dirty="0" err="1"/>
                  <a:t>volgende</a:t>
                </a:r>
                <a:r>
                  <a:rPr lang="en-GB" dirty="0"/>
                  <a:t> 3 </a:t>
                </a:r>
                <a:r>
                  <a:rPr lang="en-GB" dirty="0" err="1"/>
                  <a:t>maanden</a:t>
                </a:r>
                <a:r>
                  <a:rPr lang="en-GB" dirty="0"/>
                  <a:t>?</a:t>
                </a:r>
              </a:p>
              <a:p>
                <a:pPr lvl="1"/>
                <a:r>
                  <a:rPr lang="en-GB" dirty="0" err="1"/>
                  <a:t>Welke</a:t>
                </a:r>
                <a:r>
                  <a:rPr lang="en-GB" dirty="0"/>
                  <a:t> </a:t>
                </a:r>
                <a:r>
                  <a:rPr lang="en-GB" dirty="0" err="1"/>
                  <a:t>hoeveelheid</a:t>
                </a:r>
                <a:r>
                  <a:rPr lang="en-GB" dirty="0"/>
                  <a:t> product </a:t>
                </a:r>
                <a:r>
                  <a:rPr lang="en-GB" dirty="0" err="1"/>
                  <a:t>kunnen</a:t>
                </a:r>
                <a:r>
                  <a:rPr lang="en-GB" dirty="0"/>
                  <a:t> we met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zekerheid</a:t>
                </a:r>
                <a:r>
                  <a:rPr lang="en-GB" dirty="0"/>
                  <a:t> </a:t>
                </a:r>
                <a:r>
                  <a:rPr lang="en-GB" dirty="0" err="1"/>
                  <a:t>beloven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klant</a:t>
                </a:r>
                <a:r>
                  <a:rPr lang="en-GB" dirty="0"/>
                  <a:t> die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bestelling</a:t>
                </a:r>
                <a:r>
                  <a:rPr lang="en-GB" dirty="0"/>
                  <a:t> </a:t>
                </a:r>
                <a:r>
                  <a:rPr lang="en-GB" dirty="0" err="1"/>
                  <a:t>plaatste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morgen?</a:t>
                </a:r>
                <a:br>
                  <a:rPr lang="en-GB" dirty="0"/>
                </a:br>
                <a:r>
                  <a:rPr lang="en-GB" dirty="0"/>
                  <a:t>Wat </a:t>
                </a:r>
                <a:r>
                  <a:rPr lang="en-GB" dirty="0" err="1"/>
                  <a:t>als</a:t>
                </a:r>
                <a:r>
                  <a:rPr lang="en-GB" dirty="0"/>
                  <a:t> je </a:t>
                </a:r>
                <a:r>
                  <a:rPr lang="en-GB" dirty="0" err="1"/>
                  <a:t>productie</a:t>
                </a:r>
                <a:r>
                  <a:rPr lang="en-GB" dirty="0"/>
                  <a:t> van 1 week </a:t>
                </a:r>
                <a:r>
                  <a:rPr lang="en-GB" dirty="0" err="1"/>
                  <a:t>bekijkt</a:t>
                </a:r>
                <a:r>
                  <a:rPr lang="en-GB" dirty="0"/>
                  <a:t>?</a:t>
                </a:r>
                <a:br>
                  <a:rPr lang="en-GB" dirty="0"/>
                </a:br>
                <a:r>
                  <a:rPr lang="en-GB" dirty="0"/>
                  <a:t>Wat </a:t>
                </a:r>
                <a:r>
                  <a:rPr lang="en-GB" dirty="0" err="1"/>
                  <a:t>als</a:t>
                </a:r>
                <a:r>
                  <a:rPr lang="en-GB" dirty="0"/>
                  <a:t> je </a:t>
                </a:r>
                <a:r>
                  <a:rPr lang="en-GB" dirty="0" err="1"/>
                  <a:t>productie</a:t>
                </a:r>
                <a:r>
                  <a:rPr lang="en-GB" dirty="0"/>
                  <a:t> van 3 </a:t>
                </a:r>
                <a:r>
                  <a:rPr lang="en-GB" dirty="0" err="1"/>
                  <a:t>maanden</a:t>
                </a:r>
                <a:r>
                  <a:rPr lang="en-GB" dirty="0"/>
                  <a:t> </a:t>
                </a:r>
                <a:r>
                  <a:rPr lang="en-GB" dirty="0" err="1"/>
                  <a:t>bekijkt</a:t>
                </a:r>
                <a:r>
                  <a:rPr lang="en-GB" dirty="0"/>
                  <a:t>?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Kan je </a:t>
                </a:r>
                <a:r>
                  <a:rPr lang="en-GB" dirty="0" err="1"/>
                  <a:t>statistisch</a:t>
                </a:r>
                <a:r>
                  <a:rPr lang="en-GB" dirty="0"/>
                  <a:t> om met </a:t>
                </a:r>
                <a:r>
                  <a:rPr lang="en-GB" dirty="0" err="1"/>
                  <a:t>voorbeelden</a:t>
                </a:r>
                <a:r>
                  <a:rPr lang="en-GB" dirty="0"/>
                  <a:t> je </a:t>
                </a:r>
                <a:r>
                  <a:rPr lang="en-GB" dirty="0" err="1"/>
                  <a:t>antwoorden</a:t>
                </a:r>
                <a:r>
                  <a:rPr lang="en-GB" dirty="0"/>
                  <a:t> op </a:t>
                </a:r>
                <a:r>
                  <a:rPr lang="en-GB" dirty="0" err="1"/>
                  <a:t>bovenstaande</a:t>
                </a:r>
                <a:r>
                  <a:rPr lang="en-GB" dirty="0"/>
                  <a:t> </a:t>
                </a:r>
                <a:r>
                  <a:rPr lang="en-GB" dirty="0" err="1"/>
                  <a:t>vragen</a:t>
                </a:r>
                <a:r>
                  <a:rPr lang="en-GB" dirty="0"/>
                  <a:t> </a:t>
                </a:r>
                <a:r>
                  <a:rPr lang="en-GB" dirty="0" err="1"/>
                  <a:t>motiveren</a:t>
                </a:r>
                <a:r>
                  <a:rPr lang="en-GB" dirty="0"/>
                  <a:t>?</a:t>
                </a:r>
              </a:p>
              <a:p>
                <a:pPr marL="0" indent="0">
                  <a:buNone/>
                </a:pPr>
                <a:r>
                  <a:rPr lang="en-GB" dirty="0"/>
                  <a:t>We </a:t>
                </a:r>
                <a:r>
                  <a:rPr lang="en-GB" dirty="0" err="1"/>
                  <a:t>kunnen</a:t>
                </a:r>
                <a:r>
                  <a:rPr lang="en-GB" dirty="0"/>
                  <a:t> </a:t>
                </a: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vragen</a:t>
                </a:r>
                <a:r>
                  <a:rPr lang="en-GB" dirty="0"/>
                  <a:t> </a:t>
                </a:r>
                <a:r>
                  <a:rPr lang="en-GB" dirty="0" err="1"/>
                  <a:t>momenteel</a:t>
                </a:r>
                <a:r>
                  <a:rPr lang="en-GB" dirty="0"/>
                  <a:t> </a:t>
                </a:r>
                <a:r>
                  <a:rPr lang="en-GB" dirty="0" err="1"/>
                  <a:t>nog</a:t>
                </a:r>
                <a:r>
                  <a:rPr lang="en-GB" dirty="0"/>
                  <a:t> </a:t>
                </a:r>
                <a:r>
                  <a:rPr lang="en-GB" dirty="0" err="1"/>
                  <a:t>zeker</a:t>
                </a:r>
                <a:r>
                  <a:rPr lang="en-GB" dirty="0"/>
                  <a:t> </a:t>
                </a:r>
                <a:r>
                  <a:rPr lang="en-GB" dirty="0" err="1"/>
                  <a:t>niet</a:t>
                </a:r>
                <a:r>
                  <a:rPr lang="en-GB" dirty="0"/>
                  <a:t> </a:t>
                </a:r>
                <a:r>
                  <a:rPr lang="en-GB" dirty="0" err="1"/>
                  <a:t>allemaal</a:t>
                </a:r>
                <a:r>
                  <a:rPr lang="en-GB" dirty="0"/>
                  <a:t> </a:t>
                </a:r>
                <a:r>
                  <a:rPr lang="en-GB" dirty="0" err="1"/>
                  <a:t>beantwoorden</a:t>
                </a:r>
                <a:r>
                  <a:rPr lang="en-GB" dirty="0"/>
                  <a:t> maar we </a:t>
                </a:r>
                <a:r>
                  <a:rPr lang="en-GB" dirty="0" err="1"/>
                  <a:t>komen</a:t>
                </a:r>
                <a:r>
                  <a:rPr lang="en-GB" dirty="0"/>
                  <a:t> </a:t>
                </a:r>
                <a:r>
                  <a:rPr lang="en-GB" dirty="0" err="1"/>
                  <a:t>hier</a:t>
                </a:r>
                <a:r>
                  <a:rPr lang="en-GB" dirty="0"/>
                  <a:t> </a:t>
                </a:r>
                <a:r>
                  <a:rPr lang="en-GB" dirty="0" err="1"/>
                  <a:t>nog</a:t>
                </a:r>
                <a:r>
                  <a:rPr lang="en-GB" dirty="0"/>
                  <a:t> op </a:t>
                </a:r>
                <a:r>
                  <a:rPr lang="en-GB" dirty="0" err="1"/>
                  <a:t>terug</a:t>
                </a:r>
                <a:r>
                  <a:rPr lang="en-GB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D53C4-4772-9A55-DEDE-E7611ED8E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3"/>
                <a:ext cx="11258084" cy="4201529"/>
              </a:xfrm>
              <a:blipFill>
                <a:blip r:embed="rId2"/>
                <a:stretch>
                  <a:fillRect l="-975" t="-3338" b="-3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6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Verdeling</a:t>
            </a:r>
            <a:r>
              <a:rPr lang="en-GB" dirty="0"/>
              <a:t> discrete, </a:t>
            </a:r>
            <a:r>
              <a:rPr lang="en-GB" dirty="0" err="1"/>
              <a:t>binaire</a:t>
            </a:r>
            <a:r>
              <a:rPr lang="en-GB" dirty="0"/>
              <a:t> &amp; </a:t>
            </a:r>
            <a:r>
              <a:rPr lang="en-GB" dirty="0" err="1"/>
              <a:t>categorische</a:t>
            </a:r>
            <a:r>
              <a:rPr lang="en-GB" dirty="0"/>
              <a:t> data </a:t>
            </a:r>
            <a:r>
              <a:rPr lang="en-GB" dirty="0" err="1"/>
              <a:t>verkennen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057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1612</Words>
  <Application>Microsoft Office PowerPoint</Application>
  <PresentationFormat>Widescreen</PresentationFormat>
  <Paragraphs>279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Verdelingen verkennen</vt:lpstr>
      <vt:lpstr>Algemene tip</vt:lpstr>
      <vt:lpstr>Voorbeeld: Productieproces modeleren</vt:lpstr>
      <vt:lpstr>Productieproces</vt:lpstr>
      <vt:lpstr>Productieproces</vt:lpstr>
      <vt:lpstr>Naïve approach</vt:lpstr>
      <vt:lpstr>Productieprocess</vt:lpstr>
      <vt:lpstr>Vragen</vt:lpstr>
      <vt:lpstr>Verdeling discrete, binaire &amp; categorische data verkennen</vt:lpstr>
      <vt:lpstr>Bar chart &amp; frequenties </vt:lpstr>
      <vt:lpstr>Discrete kansverdeling</vt:lpstr>
      <vt:lpstr>Oefening</vt:lpstr>
      <vt:lpstr>Leuke video - binomiaalverdeling</vt:lpstr>
      <vt:lpstr>Verdeling continue data verkennen</vt:lpstr>
      <vt:lpstr>Dichtheidsfunctie (pdf)</vt:lpstr>
      <vt:lpstr>Cumulatieve Distributie Functie (cdf)</vt:lpstr>
      <vt:lpstr>Complement van Continue Distributie Functie (ccdf)</vt:lpstr>
      <vt:lpstr>Leuke video over continue verdelingen</vt:lpstr>
      <vt:lpstr>Memo: Kwartielen/percentielen</vt:lpstr>
      <vt:lpstr>Boxplot</vt:lpstr>
      <vt:lpstr>Beetje hipper: violin plot</vt:lpstr>
      <vt:lpstr>Dichtheidsplotjes &amp; histogrammen</vt:lpstr>
      <vt:lpstr>Oefening</vt:lpstr>
      <vt:lpstr>Correlatie</vt:lpstr>
      <vt:lpstr>Correlatie coefficient</vt:lpstr>
      <vt:lpstr>Correlatie coefficient</vt:lpstr>
      <vt:lpstr>Verschillende voorstellingen van correlatie</vt:lpstr>
      <vt:lpstr>Vele correlaties samen plotten</vt:lpstr>
      <vt:lpstr>Waarom zijn we geïnteresseerd in correlatie?</vt:lpstr>
      <vt:lpstr>Scatterplot: oefening</vt:lpstr>
      <vt:lpstr>Meer dan 2 variabelen tegelijk vergelijken </vt:lpstr>
      <vt:lpstr>Vergelijken met categorische variabelen</vt:lpstr>
      <vt:lpstr>2 categorische variabelen vergelijken</vt:lpstr>
      <vt:lpstr>Oefening: categorische met numerieke data vergelijken</vt:lpstr>
      <vt:lpstr>Voorwaardelijke kansen</vt:lpstr>
      <vt:lpstr>Voorwaardelijke kansen</vt:lpstr>
      <vt:lpstr>Bayes’ theorema</vt:lpstr>
      <vt:lpstr>Oefening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658</cp:revision>
  <dcterms:created xsi:type="dcterms:W3CDTF">2018-05-02T07:41:02Z</dcterms:created>
  <dcterms:modified xsi:type="dcterms:W3CDTF">2023-05-16T05:41:58Z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