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</p:sldMasterIdLst>
  <p:notesMasterIdLst>
    <p:notesMasterId r:id="rId31"/>
  </p:notesMasterIdLst>
  <p:handoutMasterIdLst>
    <p:handoutMasterId r:id="rId32"/>
  </p:handoutMasterIdLst>
  <p:sldIdLst>
    <p:sldId id="256" r:id="rId6"/>
    <p:sldId id="2877" r:id="rId7"/>
    <p:sldId id="2885" r:id="rId8"/>
    <p:sldId id="2844" r:id="rId9"/>
    <p:sldId id="2886" r:id="rId10"/>
    <p:sldId id="2889" r:id="rId11"/>
    <p:sldId id="2887" r:id="rId12"/>
    <p:sldId id="2895" r:id="rId13"/>
    <p:sldId id="2890" r:id="rId14"/>
    <p:sldId id="2891" r:id="rId15"/>
    <p:sldId id="2892" r:id="rId16"/>
    <p:sldId id="2898" r:id="rId17"/>
    <p:sldId id="2893" r:id="rId18"/>
    <p:sldId id="2900" r:id="rId19"/>
    <p:sldId id="2899" r:id="rId20"/>
    <p:sldId id="2896" r:id="rId21"/>
    <p:sldId id="2894" r:id="rId22"/>
    <p:sldId id="2897" r:id="rId23"/>
    <p:sldId id="2901" r:id="rId24"/>
    <p:sldId id="2902" r:id="rId25"/>
    <p:sldId id="2903" r:id="rId26"/>
    <p:sldId id="2904" r:id="rId27"/>
    <p:sldId id="2906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FE9F4"/>
    <a:srgbClr val="DC4235"/>
    <a:srgbClr val="FFFFFF"/>
    <a:srgbClr val="002060"/>
    <a:srgbClr val="E6E6E6"/>
    <a:srgbClr val="00B050"/>
    <a:srgbClr val="EF3E00"/>
    <a:srgbClr val="FF7800"/>
    <a:srgbClr val="178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57" autoAdjust="0"/>
  </p:normalViewPr>
  <p:slideViewPr>
    <p:cSldViewPr snapToGrid="0" snapToObjects="1">
      <p:cViewPr varScale="1">
        <p:scale>
          <a:sx n="62" d="100"/>
          <a:sy n="62" d="100"/>
        </p:scale>
        <p:origin x="9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‹#›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21-5-2023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‹#›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>
            <a:extLst>
              <a:ext uri="{FF2B5EF4-FFF2-40B4-BE49-F238E27FC236}">
                <a16:creationId xmlns:a16="http://schemas.microsoft.com/office/drawing/2014/main" id="{FDF2F79B-D54E-4CB9-BFC8-606ED103B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32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792000"/>
            <a:ext cx="10608000" cy="4165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Place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650648"/>
            <a:ext cx="10608000" cy="40987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Default text</a:t>
            </a:r>
          </a:p>
          <a:p>
            <a:pPr lvl="4"/>
            <a:r>
              <a:rPr lang="en-GB" noProof="0" dirty="0"/>
              <a:t>Header #1</a:t>
            </a:r>
          </a:p>
          <a:p>
            <a:pPr lvl="5"/>
            <a:r>
              <a:rPr lang="en-GB" noProof="0" dirty="0"/>
              <a:t>Header #2</a:t>
            </a:r>
          </a:p>
          <a:p>
            <a:pPr lvl="6"/>
            <a:r>
              <a:rPr lang="en-GB" noProof="0" dirty="0"/>
              <a:t>Numeric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32" y="6330695"/>
            <a:ext cx="4114800" cy="127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C00587-4368-4D98-88C9-D75DCD2961D4}" type="datetime2">
              <a:rPr lang="en-GB" noProof="0" smtClean="0"/>
              <a:t>Sunday, 21 May 2023</a:t>
            </a:fld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032" y="6176083"/>
            <a:ext cx="4114800" cy="1164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999" y="6176083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  <a:solidFill>
            <a:schemeClr val="tx1">
              <a:alpha val="30000"/>
            </a:schemeClr>
          </a:solidFill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0" y="0"/>
              <a:ext cx="121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218648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62000"/>
              <a:ext cx="12192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118E804-CD4F-495F-B6B8-AB34617C0B7D}"/>
                </a:ext>
              </a:extLst>
            </p:cNvPr>
            <p:cNvSpPr/>
            <p:nvPr userDrawn="1"/>
          </p:nvSpPr>
          <p:spPr>
            <a:xfrm>
              <a:off x="11400000" y="0"/>
              <a:ext cx="792000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C9D970-60FE-4B38-ADC1-AAA785A7A505}"/>
                </a:ext>
              </a:extLst>
            </p:cNvPr>
            <p:cNvSpPr/>
            <p:nvPr userDrawn="1"/>
          </p:nvSpPr>
          <p:spPr>
            <a:xfrm>
              <a:off x="-12032" y="5749435"/>
              <a:ext cx="12192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C096A19-B2E4-4BDA-84F4-84D9899A334C}"/>
                </a:ext>
              </a:extLst>
            </p:cNvPr>
            <p:cNvSpPr/>
            <p:nvPr userDrawn="1"/>
          </p:nvSpPr>
          <p:spPr>
            <a:xfrm>
              <a:off x="1179600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C48812F4-9FB4-4BC7-A4BF-EF2194DA02F8}"/>
                </a:ext>
              </a:extLst>
            </p:cNvPr>
            <p:cNvSpPr/>
            <p:nvPr userDrawn="1"/>
          </p:nvSpPr>
          <p:spPr>
            <a:xfrm>
              <a:off x="0" y="0"/>
              <a:ext cx="12192000" cy="396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97D865D-4874-4468-8ACF-45815EB73176}"/>
                </a:ext>
              </a:extLst>
            </p:cNvPr>
            <p:cNvSpPr/>
            <p:nvPr userDrawn="1"/>
          </p:nvSpPr>
          <p:spPr>
            <a:xfrm>
              <a:off x="0" y="0"/>
              <a:ext cx="396000" cy="685799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-12032" y="-510127"/>
            <a:ext cx="2129051" cy="1501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100" b="0" cap="all" baseline="0" noProof="0" dirty="0">
                <a:latin typeface="+mn-lt"/>
              </a:rPr>
              <a:t>Slide layout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8E2D1FDE-8915-4DCD-AD86-BEC2AFFD56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60556" y="6258695"/>
            <a:ext cx="683444" cy="144000"/>
            <a:chOff x="4148137" y="3019425"/>
            <a:chExt cx="3898201" cy="821340"/>
          </a:xfrm>
        </p:grpSpPr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E444159B-537F-4874-8D9C-7B0D93BEC489}"/>
                </a:ext>
              </a:extLst>
            </p:cNvPr>
            <p:cNvSpPr/>
            <p:nvPr/>
          </p:nvSpPr>
          <p:spPr>
            <a:xfrm>
              <a:off x="6513575" y="3373088"/>
              <a:ext cx="645890" cy="439673"/>
            </a:xfrm>
            <a:custGeom>
              <a:avLst/>
              <a:gdLst>
                <a:gd name="connsiteX0" fmla="*/ 576834 w 645890"/>
                <a:gd name="connsiteY0" fmla="*/ 208693 h 439673"/>
                <a:gd name="connsiteX1" fmla="*/ 570071 w 645890"/>
                <a:gd name="connsiteY1" fmla="*/ 222218 h 439673"/>
                <a:gd name="connsiteX2" fmla="*/ 496157 w 645890"/>
                <a:gd name="connsiteY2" fmla="*/ 329470 h 439673"/>
                <a:gd name="connsiteX3" fmla="*/ 496157 w 645890"/>
                <a:gd name="connsiteY3" fmla="*/ 329470 h 439673"/>
                <a:gd name="connsiteX4" fmla="*/ 380047 w 645890"/>
                <a:gd name="connsiteY4" fmla="*/ 356806 h 439673"/>
                <a:gd name="connsiteX5" fmla="*/ 300704 w 645890"/>
                <a:gd name="connsiteY5" fmla="*/ 340328 h 439673"/>
                <a:gd name="connsiteX6" fmla="*/ 298609 w 645890"/>
                <a:gd name="connsiteY6" fmla="*/ 272320 h 439673"/>
                <a:gd name="connsiteX7" fmla="*/ 300323 w 645890"/>
                <a:gd name="connsiteY7" fmla="*/ 263366 h 439673"/>
                <a:gd name="connsiteX8" fmla="*/ 334137 w 645890"/>
                <a:gd name="connsiteY8" fmla="*/ 87725 h 439673"/>
                <a:gd name="connsiteX9" fmla="*/ 395573 w 645890"/>
                <a:gd name="connsiteY9" fmla="*/ 87725 h 439673"/>
                <a:gd name="connsiteX10" fmla="*/ 472916 w 645890"/>
                <a:gd name="connsiteY10" fmla="*/ 167068 h 439673"/>
                <a:gd name="connsiteX11" fmla="*/ 471583 w 645890"/>
                <a:gd name="connsiteY11" fmla="*/ 181832 h 439673"/>
                <a:gd name="connsiteX12" fmla="*/ 542735 w 645890"/>
                <a:gd name="connsiteY12" fmla="*/ 181832 h 439673"/>
                <a:gd name="connsiteX13" fmla="*/ 577596 w 645890"/>
                <a:gd name="connsiteY13" fmla="*/ 0 h 439673"/>
                <a:gd name="connsiteX14" fmla="*/ 561118 w 645890"/>
                <a:gd name="connsiteY14" fmla="*/ 0 h 439673"/>
                <a:gd name="connsiteX15" fmla="*/ 177451 w 645890"/>
                <a:gd name="connsiteY15" fmla="*/ 0 h 439673"/>
                <a:gd name="connsiteX16" fmla="*/ 129159 w 645890"/>
                <a:gd name="connsiteY16" fmla="*/ 251650 h 439673"/>
                <a:gd name="connsiteX17" fmla="*/ 29051 w 645890"/>
                <a:gd name="connsiteY17" fmla="*/ 371380 h 439673"/>
                <a:gd name="connsiteX18" fmla="*/ 14669 w 645890"/>
                <a:gd name="connsiteY18" fmla="*/ 372618 h 439673"/>
                <a:gd name="connsiteX19" fmla="*/ 0 w 645890"/>
                <a:gd name="connsiteY19" fmla="*/ 439674 h 439673"/>
                <a:gd name="connsiteX20" fmla="*/ 563975 w 645890"/>
                <a:gd name="connsiteY20" fmla="*/ 439674 h 439673"/>
                <a:gd name="connsiteX21" fmla="*/ 569214 w 645890"/>
                <a:gd name="connsiteY21" fmla="*/ 427672 h 439673"/>
                <a:gd name="connsiteX22" fmla="*/ 640366 w 645890"/>
                <a:gd name="connsiteY22" fmla="*/ 237935 h 439673"/>
                <a:gd name="connsiteX23" fmla="*/ 645890 w 645890"/>
                <a:gd name="connsiteY23" fmla="*/ 222218 h 439673"/>
                <a:gd name="connsiteX24" fmla="*/ 576834 w 645890"/>
                <a:gd name="connsiteY24" fmla="*/ 208693 h 4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5890" h="439673">
                  <a:moveTo>
                    <a:pt x="576834" y="208693"/>
                  </a:moveTo>
                  <a:lnTo>
                    <a:pt x="570071" y="222218"/>
                  </a:lnTo>
                  <a:cubicBezTo>
                    <a:pt x="545497" y="271367"/>
                    <a:pt x="521303" y="306514"/>
                    <a:pt x="496157" y="329470"/>
                  </a:cubicBezTo>
                  <a:lnTo>
                    <a:pt x="496157" y="329470"/>
                  </a:lnTo>
                  <a:cubicBezTo>
                    <a:pt x="482441" y="341947"/>
                    <a:pt x="451295" y="356806"/>
                    <a:pt x="380047" y="356806"/>
                  </a:cubicBezTo>
                  <a:cubicBezTo>
                    <a:pt x="333185" y="356806"/>
                    <a:pt x="310229" y="352044"/>
                    <a:pt x="300704" y="340328"/>
                  </a:cubicBezTo>
                  <a:cubicBezTo>
                    <a:pt x="292418" y="330041"/>
                    <a:pt x="291751" y="311277"/>
                    <a:pt x="298609" y="272320"/>
                  </a:cubicBezTo>
                  <a:cubicBezTo>
                    <a:pt x="299085" y="269462"/>
                    <a:pt x="299656" y="266414"/>
                    <a:pt x="300323" y="263366"/>
                  </a:cubicBezTo>
                  <a:cubicBezTo>
                    <a:pt x="300323" y="263366"/>
                    <a:pt x="325279" y="133445"/>
                    <a:pt x="334137" y="87725"/>
                  </a:cubicBezTo>
                  <a:cubicBezTo>
                    <a:pt x="354235" y="87725"/>
                    <a:pt x="395573" y="87725"/>
                    <a:pt x="395573" y="87725"/>
                  </a:cubicBezTo>
                  <a:cubicBezTo>
                    <a:pt x="479870" y="87725"/>
                    <a:pt x="479870" y="87725"/>
                    <a:pt x="472916" y="167068"/>
                  </a:cubicBezTo>
                  <a:lnTo>
                    <a:pt x="471583" y="181832"/>
                  </a:lnTo>
                  <a:lnTo>
                    <a:pt x="542735" y="181832"/>
                  </a:lnTo>
                  <a:lnTo>
                    <a:pt x="577596" y="0"/>
                  </a:lnTo>
                  <a:lnTo>
                    <a:pt x="561118" y="0"/>
                  </a:lnTo>
                  <a:lnTo>
                    <a:pt x="177451" y="0"/>
                  </a:lnTo>
                  <a:lnTo>
                    <a:pt x="129159" y="251650"/>
                  </a:lnTo>
                  <a:cubicBezTo>
                    <a:pt x="107156" y="365093"/>
                    <a:pt x="102584" y="365379"/>
                    <a:pt x="29051" y="371380"/>
                  </a:cubicBezTo>
                  <a:lnTo>
                    <a:pt x="14669" y="372618"/>
                  </a:lnTo>
                  <a:lnTo>
                    <a:pt x="0" y="439674"/>
                  </a:lnTo>
                  <a:lnTo>
                    <a:pt x="563975" y="439674"/>
                  </a:lnTo>
                  <a:lnTo>
                    <a:pt x="569214" y="427672"/>
                  </a:lnTo>
                  <a:cubicBezTo>
                    <a:pt x="589883" y="381191"/>
                    <a:pt x="635222" y="252413"/>
                    <a:pt x="640366" y="237935"/>
                  </a:cubicBezTo>
                  <a:lnTo>
                    <a:pt x="645890" y="222218"/>
                  </a:lnTo>
                  <a:lnTo>
                    <a:pt x="576834" y="20869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DE1BE693-F929-4944-BEF9-5D6B20D57478}"/>
                </a:ext>
              </a:extLst>
            </p:cNvPr>
            <p:cNvSpPr/>
            <p:nvPr/>
          </p:nvSpPr>
          <p:spPr>
            <a:xfrm>
              <a:off x="4148137" y="3019425"/>
              <a:ext cx="775906" cy="794385"/>
            </a:xfrm>
            <a:custGeom>
              <a:avLst/>
              <a:gdLst>
                <a:gd name="connsiteX0" fmla="*/ 449675 w 775906"/>
                <a:gd name="connsiteY0" fmla="*/ 0 h 794385"/>
                <a:gd name="connsiteX1" fmla="*/ 138779 w 775906"/>
                <a:gd name="connsiteY1" fmla="*/ 125825 h 794385"/>
                <a:gd name="connsiteX2" fmla="*/ 0 w 775906"/>
                <a:gd name="connsiteY2" fmla="*/ 462820 h 794385"/>
                <a:gd name="connsiteX3" fmla="*/ 328517 w 775906"/>
                <a:gd name="connsiteY3" fmla="*/ 794385 h 794385"/>
                <a:gd name="connsiteX4" fmla="*/ 638080 w 775906"/>
                <a:gd name="connsiteY4" fmla="*/ 668369 h 794385"/>
                <a:gd name="connsiteX5" fmla="*/ 775907 w 775906"/>
                <a:gd name="connsiteY5" fmla="*/ 336137 h 794385"/>
                <a:gd name="connsiteX6" fmla="*/ 449675 w 775906"/>
                <a:gd name="connsiteY6" fmla="*/ 0 h 794385"/>
                <a:gd name="connsiteX7" fmla="*/ 304991 w 775906"/>
                <a:gd name="connsiteY7" fmla="*/ 157353 h 794385"/>
                <a:gd name="connsiteX8" fmla="*/ 429387 w 775906"/>
                <a:gd name="connsiteY8" fmla="*/ 101441 h 794385"/>
                <a:gd name="connsiteX9" fmla="*/ 586169 w 775906"/>
                <a:gd name="connsiteY9" fmla="*/ 328136 h 794385"/>
                <a:gd name="connsiteX10" fmla="*/ 472916 w 775906"/>
                <a:gd name="connsiteY10" fmla="*/ 637413 h 794385"/>
                <a:gd name="connsiteX11" fmla="*/ 347663 w 775906"/>
                <a:gd name="connsiteY11" fmla="*/ 692944 h 794385"/>
                <a:gd name="connsiteX12" fmla="*/ 189738 w 775906"/>
                <a:gd name="connsiteY12" fmla="*/ 471488 h 794385"/>
                <a:gd name="connsiteX13" fmla="*/ 304991 w 775906"/>
                <a:gd name="connsiteY13" fmla="*/ 157353 h 79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906" h="794385">
                  <a:moveTo>
                    <a:pt x="449675" y="0"/>
                  </a:moveTo>
                  <a:cubicBezTo>
                    <a:pt x="331661" y="0"/>
                    <a:pt x="221266" y="44672"/>
                    <a:pt x="138779" y="125825"/>
                  </a:cubicBezTo>
                  <a:cubicBezTo>
                    <a:pt x="50578" y="212693"/>
                    <a:pt x="0" y="335566"/>
                    <a:pt x="0" y="462820"/>
                  </a:cubicBezTo>
                  <a:cubicBezTo>
                    <a:pt x="0" y="664274"/>
                    <a:pt x="128969" y="794385"/>
                    <a:pt x="328517" y="794385"/>
                  </a:cubicBezTo>
                  <a:cubicBezTo>
                    <a:pt x="445580" y="794385"/>
                    <a:pt x="555498" y="749618"/>
                    <a:pt x="638080" y="668369"/>
                  </a:cubicBezTo>
                  <a:cubicBezTo>
                    <a:pt x="725710" y="582073"/>
                    <a:pt x="775907" y="461010"/>
                    <a:pt x="775907" y="336137"/>
                  </a:cubicBezTo>
                  <a:cubicBezTo>
                    <a:pt x="775907" y="138208"/>
                    <a:pt x="641795" y="0"/>
                    <a:pt x="449675" y="0"/>
                  </a:cubicBezTo>
                  <a:close/>
                  <a:moveTo>
                    <a:pt x="304991" y="157353"/>
                  </a:moveTo>
                  <a:cubicBezTo>
                    <a:pt x="342614" y="120301"/>
                    <a:pt x="384524" y="101441"/>
                    <a:pt x="429387" y="101441"/>
                  </a:cubicBezTo>
                  <a:cubicBezTo>
                    <a:pt x="534829" y="101441"/>
                    <a:pt x="586169" y="175546"/>
                    <a:pt x="586169" y="328136"/>
                  </a:cubicBezTo>
                  <a:cubicBezTo>
                    <a:pt x="586169" y="448247"/>
                    <a:pt x="541687" y="569690"/>
                    <a:pt x="472916" y="637413"/>
                  </a:cubicBezTo>
                  <a:cubicBezTo>
                    <a:pt x="435483" y="674275"/>
                    <a:pt x="393383" y="692944"/>
                    <a:pt x="347663" y="692944"/>
                  </a:cubicBezTo>
                  <a:cubicBezTo>
                    <a:pt x="247364" y="692944"/>
                    <a:pt x="189738" y="612267"/>
                    <a:pt x="189738" y="471488"/>
                  </a:cubicBezTo>
                  <a:cubicBezTo>
                    <a:pt x="189738" y="349663"/>
                    <a:pt x="234982" y="226314"/>
                    <a:pt x="304991" y="157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81D27DE4-7C79-491A-BDF0-B9737E2DB68D}"/>
                </a:ext>
              </a:extLst>
            </p:cNvPr>
            <p:cNvSpPr/>
            <p:nvPr/>
          </p:nvSpPr>
          <p:spPr>
            <a:xfrm>
              <a:off x="5871495" y="3023806"/>
              <a:ext cx="1355026" cy="788860"/>
            </a:xfrm>
            <a:custGeom>
              <a:avLst/>
              <a:gdLst>
                <a:gd name="connsiteX0" fmla="*/ 1352455 w 1355026"/>
                <a:gd name="connsiteY0" fmla="*/ 16002 h 788860"/>
                <a:gd name="connsiteX1" fmla="*/ 1355027 w 1355026"/>
                <a:gd name="connsiteY1" fmla="*/ 0 h 788860"/>
                <a:gd name="connsiteX2" fmla="*/ 1339025 w 1355026"/>
                <a:gd name="connsiteY2" fmla="*/ 0 h 788860"/>
                <a:gd name="connsiteX3" fmla="*/ 1310354 w 1355026"/>
                <a:gd name="connsiteY3" fmla="*/ 0 h 788860"/>
                <a:gd name="connsiteX4" fmla="*/ 1303973 w 1355026"/>
                <a:gd name="connsiteY4" fmla="*/ 6096 h 788860"/>
                <a:gd name="connsiteX5" fmla="*/ 1259491 w 1355026"/>
                <a:gd name="connsiteY5" fmla="*/ 28004 h 788860"/>
                <a:gd name="connsiteX6" fmla="*/ 152210 w 1355026"/>
                <a:gd name="connsiteY6" fmla="*/ 28004 h 788860"/>
                <a:gd name="connsiteX7" fmla="*/ 112014 w 1355026"/>
                <a:gd name="connsiteY7" fmla="*/ 7715 h 788860"/>
                <a:gd name="connsiteX8" fmla="*/ 108585 w 1355026"/>
                <a:gd name="connsiteY8" fmla="*/ 0 h 788860"/>
                <a:gd name="connsiteX9" fmla="*/ 63341 w 1355026"/>
                <a:gd name="connsiteY9" fmla="*/ 0 h 788860"/>
                <a:gd name="connsiteX10" fmla="*/ 29051 w 1355026"/>
                <a:gd name="connsiteY10" fmla="*/ 134588 h 788860"/>
                <a:gd name="connsiteX11" fmla="*/ 0 w 1355026"/>
                <a:gd name="connsiteY11" fmla="*/ 246602 h 788860"/>
                <a:gd name="connsiteX12" fmla="*/ 17621 w 1355026"/>
                <a:gd name="connsiteY12" fmla="*/ 246507 h 788860"/>
                <a:gd name="connsiteX13" fmla="*/ 70390 w 1355026"/>
                <a:gd name="connsiteY13" fmla="*/ 246507 h 788860"/>
                <a:gd name="connsiteX14" fmla="*/ 75724 w 1355026"/>
                <a:gd name="connsiteY14" fmla="*/ 234410 h 788860"/>
                <a:gd name="connsiteX15" fmla="*/ 118396 w 1355026"/>
                <a:gd name="connsiteY15" fmla="*/ 158115 h 788860"/>
                <a:gd name="connsiteX16" fmla="*/ 124968 w 1355026"/>
                <a:gd name="connsiteY16" fmla="*/ 148685 h 788860"/>
                <a:gd name="connsiteX17" fmla="*/ 264986 w 1355026"/>
                <a:gd name="connsiteY17" fmla="*/ 144018 h 788860"/>
                <a:gd name="connsiteX18" fmla="*/ 181451 w 1355026"/>
                <a:gd name="connsiteY18" fmla="*/ 601123 h 788860"/>
                <a:gd name="connsiteX19" fmla="*/ 71533 w 1355026"/>
                <a:gd name="connsiteY19" fmla="*/ 720757 h 788860"/>
                <a:gd name="connsiteX20" fmla="*/ 56483 w 1355026"/>
                <a:gd name="connsiteY20" fmla="*/ 721805 h 788860"/>
                <a:gd name="connsiteX21" fmla="*/ 43815 w 1355026"/>
                <a:gd name="connsiteY21" fmla="*/ 788861 h 788860"/>
                <a:gd name="connsiteX22" fmla="*/ 432626 w 1355026"/>
                <a:gd name="connsiteY22" fmla="*/ 788861 h 788860"/>
                <a:gd name="connsiteX23" fmla="*/ 445199 w 1355026"/>
                <a:gd name="connsiteY23" fmla="*/ 721709 h 788860"/>
                <a:gd name="connsiteX24" fmla="*/ 430054 w 1355026"/>
                <a:gd name="connsiteY24" fmla="*/ 720662 h 788860"/>
                <a:gd name="connsiteX25" fmla="*/ 348996 w 1355026"/>
                <a:gd name="connsiteY25" fmla="*/ 632460 h 788860"/>
                <a:gd name="connsiteX26" fmla="*/ 354902 w 1355026"/>
                <a:gd name="connsiteY26" fmla="*/ 601504 h 788860"/>
                <a:gd name="connsiteX27" fmla="*/ 447104 w 1355026"/>
                <a:gd name="connsiteY27" fmla="*/ 138017 h 788860"/>
                <a:gd name="connsiteX28" fmla="*/ 1220724 w 1355026"/>
                <a:gd name="connsiteY28" fmla="*/ 138017 h 788860"/>
                <a:gd name="connsiteX29" fmla="*/ 1228630 w 1355026"/>
                <a:gd name="connsiteY29" fmla="*/ 140589 h 788860"/>
                <a:gd name="connsiteX30" fmla="*/ 1250347 w 1355026"/>
                <a:gd name="connsiteY30" fmla="*/ 232220 h 788860"/>
                <a:gd name="connsiteX31" fmla="*/ 1249585 w 1355026"/>
                <a:gd name="connsiteY31" fmla="*/ 247650 h 788860"/>
                <a:gd name="connsiteX32" fmla="*/ 1321403 w 1355026"/>
                <a:gd name="connsiteY32" fmla="*/ 241649 h 788860"/>
                <a:gd name="connsiteX33" fmla="*/ 1327880 w 1355026"/>
                <a:gd name="connsiteY33" fmla="*/ 192977 h 788860"/>
                <a:gd name="connsiteX34" fmla="*/ 1352455 w 1355026"/>
                <a:gd name="connsiteY34" fmla="*/ 16002 h 78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55026" h="788860">
                  <a:moveTo>
                    <a:pt x="1352455" y="16002"/>
                  </a:moveTo>
                  <a:lnTo>
                    <a:pt x="1355027" y="0"/>
                  </a:lnTo>
                  <a:lnTo>
                    <a:pt x="1339025" y="0"/>
                  </a:lnTo>
                  <a:lnTo>
                    <a:pt x="1310354" y="0"/>
                  </a:lnTo>
                  <a:lnTo>
                    <a:pt x="1303973" y="6096"/>
                  </a:lnTo>
                  <a:cubicBezTo>
                    <a:pt x="1283208" y="25908"/>
                    <a:pt x="1281018" y="28004"/>
                    <a:pt x="1259491" y="28004"/>
                  </a:cubicBezTo>
                  <a:lnTo>
                    <a:pt x="152210" y="28004"/>
                  </a:lnTo>
                  <a:cubicBezTo>
                    <a:pt x="124682" y="28004"/>
                    <a:pt x="120206" y="26765"/>
                    <a:pt x="112014" y="7715"/>
                  </a:cubicBezTo>
                  <a:lnTo>
                    <a:pt x="108585" y="0"/>
                  </a:lnTo>
                  <a:lnTo>
                    <a:pt x="63341" y="0"/>
                  </a:lnTo>
                  <a:lnTo>
                    <a:pt x="29051" y="134588"/>
                  </a:lnTo>
                  <a:lnTo>
                    <a:pt x="0" y="246602"/>
                  </a:lnTo>
                  <a:lnTo>
                    <a:pt x="17621" y="246507"/>
                  </a:lnTo>
                  <a:lnTo>
                    <a:pt x="70390" y="246507"/>
                  </a:lnTo>
                  <a:lnTo>
                    <a:pt x="75724" y="234410"/>
                  </a:lnTo>
                  <a:cubicBezTo>
                    <a:pt x="94679" y="191453"/>
                    <a:pt x="107252" y="173736"/>
                    <a:pt x="118396" y="158115"/>
                  </a:cubicBezTo>
                  <a:cubicBezTo>
                    <a:pt x="118396" y="158115"/>
                    <a:pt x="122492" y="152210"/>
                    <a:pt x="124968" y="148685"/>
                  </a:cubicBezTo>
                  <a:cubicBezTo>
                    <a:pt x="139351" y="141923"/>
                    <a:pt x="205073" y="140970"/>
                    <a:pt x="264986" y="144018"/>
                  </a:cubicBezTo>
                  <a:cubicBezTo>
                    <a:pt x="259652" y="173069"/>
                    <a:pt x="181451" y="601123"/>
                    <a:pt x="181451" y="601123"/>
                  </a:cubicBezTo>
                  <a:cubicBezTo>
                    <a:pt x="159353" y="714470"/>
                    <a:pt x="156115" y="714756"/>
                    <a:pt x="71533" y="720757"/>
                  </a:cubicBezTo>
                  <a:lnTo>
                    <a:pt x="56483" y="721805"/>
                  </a:lnTo>
                  <a:lnTo>
                    <a:pt x="43815" y="788861"/>
                  </a:lnTo>
                  <a:lnTo>
                    <a:pt x="432626" y="788861"/>
                  </a:lnTo>
                  <a:lnTo>
                    <a:pt x="445199" y="721709"/>
                  </a:lnTo>
                  <a:lnTo>
                    <a:pt x="430054" y="720662"/>
                  </a:lnTo>
                  <a:cubicBezTo>
                    <a:pt x="346043" y="715232"/>
                    <a:pt x="334518" y="714375"/>
                    <a:pt x="348996" y="632460"/>
                  </a:cubicBezTo>
                  <a:cubicBezTo>
                    <a:pt x="350615" y="623221"/>
                    <a:pt x="352711" y="612934"/>
                    <a:pt x="354902" y="601504"/>
                  </a:cubicBezTo>
                  <a:cubicBezTo>
                    <a:pt x="354902" y="601504"/>
                    <a:pt x="441198" y="167640"/>
                    <a:pt x="447104" y="138017"/>
                  </a:cubicBezTo>
                  <a:cubicBezTo>
                    <a:pt x="477393" y="138017"/>
                    <a:pt x="1216152" y="138017"/>
                    <a:pt x="1220724" y="138017"/>
                  </a:cubicBezTo>
                  <a:cubicBezTo>
                    <a:pt x="1223772" y="139065"/>
                    <a:pt x="1228630" y="140589"/>
                    <a:pt x="1228630" y="140589"/>
                  </a:cubicBezTo>
                  <a:cubicBezTo>
                    <a:pt x="1244441" y="145161"/>
                    <a:pt x="1254919" y="148209"/>
                    <a:pt x="1250347" y="232220"/>
                  </a:cubicBezTo>
                  <a:lnTo>
                    <a:pt x="1249585" y="247650"/>
                  </a:lnTo>
                  <a:lnTo>
                    <a:pt x="1321403" y="241649"/>
                  </a:lnTo>
                  <a:lnTo>
                    <a:pt x="1327880" y="192977"/>
                  </a:lnTo>
                  <a:cubicBezTo>
                    <a:pt x="1336548" y="125635"/>
                    <a:pt x="1345787" y="56102"/>
                    <a:pt x="1352455" y="160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F42B59A0-91FB-4B9E-9FB6-C0F42652B743}"/>
                </a:ext>
              </a:extLst>
            </p:cNvPr>
            <p:cNvSpPr/>
            <p:nvPr/>
          </p:nvSpPr>
          <p:spPr>
            <a:xfrm>
              <a:off x="7321581" y="3041427"/>
              <a:ext cx="724757" cy="794480"/>
            </a:xfrm>
            <a:custGeom>
              <a:avLst/>
              <a:gdLst>
                <a:gd name="connsiteX0" fmla="*/ 657225 w 724757"/>
                <a:gd name="connsiteY0" fmla="*/ 546545 h 794480"/>
                <a:gd name="connsiteX1" fmla="*/ 604075 w 724757"/>
                <a:gd name="connsiteY1" fmla="*/ 528828 h 794480"/>
                <a:gd name="connsiteX2" fmla="*/ 595884 w 724757"/>
                <a:gd name="connsiteY2" fmla="*/ 541782 h 794480"/>
                <a:gd name="connsiteX3" fmla="*/ 368998 w 724757"/>
                <a:gd name="connsiteY3" fmla="*/ 711708 h 794480"/>
                <a:gd name="connsiteX4" fmla="*/ 192024 w 724757"/>
                <a:gd name="connsiteY4" fmla="*/ 448342 h 794480"/>
                <a:gd name="connsiteX5" fmla="*/ 301657 w 724757"/>
                <a:gd name="connsiteY5" fmla="*/ 162020 h 794480"/>
                <a:gd name="connsiteX6" fmla="*/ 489966 w 724757"/>
                <a:gd name="connsiteY6" fmla="*/ 82868 h 794480"/>
                <a:gd name="connsiteX7" fmla="*/ 639985 w 724757"/>
                <a:gd name="connsiteY7" fmla="*/ 235268 h 794480"/>
                <a:gd name="connsiteX8" fmla="*/ 640937 w 724757"/>
                <a:gd name="connsiteY8" fmla="*/ 248317 h 794480"/>
                <a:gd name="connsiteX9" fmla="*/ 711803 w 724757"/>
                <a:gd name="connsiteY9" fmla="*/ 244316 h 794480"/>
                <a:gd name="connsiteX10" fmla="*/ 713041 w 724757"/>
                <a:gd name="connsiteY10" fmla="*/ 227552 h 794480"/>
                <a:gd name="connsiteX11" fmla="*/ 724376 w 724757"/>
                <a:gd name="connsiteY11" fmla="*/ 45339 h 794480"/>
                <a:gd name="connsiteX12" fmla="*/ 724757 w 724757"/>
                <a:gd name="connsiteY12" fmla="*/ 34957 h 794480"/>
                <a:gd name="connsiteX13" fmla="*/ 715232 w 724757"/>
                <a:gd name="connsiteY13" fmla="*/ 32099 h 794480"/>
                <a:gd name="connsiteX14" fmla="*/ 511302 w 724757"/>
                <a:gd name="connsiteY14" fmla="*/ 0 h 794480"/>
                <a:gd name="connsiteX15" fmla="*/ 132112 w 724757"/>
                <a:gd name="connsiteY15" fmla="*/ 147161 h 794480"/>
                <a:gd name="connsiteX16" fmla="*/ 0 w 724757"/>
                <a:gd name="connsiteY16" fmla="*/ 467297 h 794480"/>
                <a:gd name="connsiteX17" fmla="*/ 350901 w 724757"/>
                <a:gd name="connsiteY17" fmla="*/ 794480 h 794480"/>
                <a:gd name="connsiteX18" fmla="*/ 548735 w 724757"/>
                <a:gd name="connsiteY18" fmla="*/ 766001 h 794480"/>
                <a:gd name="connsiteX19" fmla="*/ 570643 w 724757"/>
                <a:gd name="connsiteY19" fmla="*/ 760476 h 794480"/>
                <a:gd name="connsiteX20" fmla="*/ 575024 w 724757"/>
                <a:gd name="connsiteY20" fmla="*/ 752856 h 794480"/>
                <a:gd name="connsiteX21" fmla="*/ 635794 w 724757"/>
                <a:gd name="connsiteY21" fmla="*/ 627983 h 794480"/>
                <a:gd name="connsiteX22" fmla="*/ 671322 w 724757"/>
                <a:gd name="connsiteY22" fmla="*/ 551688 h 794480"/>
                <a:gd name="connsiteX23" fmla="*/ 657225 w 724757"/>
                <a:gd name="connsiteY23" fmla="*/ 546545 h 79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4757" h="794480">
                  <a:moveTo>
                    <a:pt x="657225" y="546545"/>
                  </a:moveTo>
                  <a:lnTo>
                    <a:pt x="604075" y="528828"/>
                  </a:lnTo>
                  <a:lnTo>
                    <a:pt x="595884" y="541782"/>
                  </a:lnTo>
                  <a:cubicBezTo>
                    <a:pt x="517874" y="664083"/>
                    <a:pt x="454247" y="711708"/>
                    <a:pt x="368998" y="711708"/>
                  </a:cubicBezTo>
                  <a:cubicBezTo>
                    <a:pt x="222694" y="711708"/>
                    <a:pt x="192024" y="568452"/>
                    <a:pt x="192024" y="448342"/>
                  </a:cubicBezTo>
                  <a:cubicBezTo>
                    <a:pt x="192024" y="334994"/>
                    <a:pt x="231934" y="230600"/>
                    <a:pt x="301657" y="162020"/>
                  </a:cubicBezTo>
                  <a:cubicBezTo>
                    <a:pt x="354234" y="110204"/>
                    <a:pt x="419386" y="82868"/>
                    <a:pt x="489966" y="82868"/>
                  </a:cubicBezTo>
                  <a:cubicBezTo>
                    <a:pt x="587788" y="82868"/>
                    <a:pt x="632650" y="128492"/>
                    <a:pt x="639985" y="235268"/>
                  </a:cubicBezTo>
                  <a:lnTo>
                    <a:pt x="640937" y="248317"/>
                  </a:lnTo>
                  <a:lnTo>
                    <a:pt x="711803" y="244316"/>
                  </a:lnTo>
                  <a:lnTo>
                    <a:pt x="713041" y="227552"/>
                  </a:lnTo>
                  <a:cubicBezTo>
                    <a:pt x="717328" y="172117"/>
                    <a:pt x="721995" y="107061"/>
                    <a:pt x="724376" y="45339"/>
                  </a:cubicBezTo>
                  <a:lnTo>
                    <a:pt x="724757" y="34957"/>
                  </a:lnTo>
                  <a:lnTo>
                    <a:pt x="715232" y="32099"/>
                  </a:lnTo>
                  <a:cubicBezTo>
                    <a:pt x="686657" y="23336"/>
                    <a:pt x="611029" y="0"/>
                    <a:pt x="511302" y="0"/>
                  </a:cubicBezTo>
                  <a:cubicBezTo>
                    <a:pt x="365284" y="0"/>
                    <a:pt x="227076" y="53626"/>
                    <a:pt x="132112" y="147161"/>
                  </a:cubicBezTo>
                  <a:cubicBezTo>
                    <a:pt x="45720" y="232315"/>
                    <a:pt x="0" y="342995"/>
                    <a:pt x="0" y="467297"/>
                  </a:cubicBezTo>
                  <a:cubicBezTo>
                    <a:pt x="0" y="669131"/>
                    <a:pt x="134493" y="794480"/>
                    <a:pt x="350901" y="794480"/>
                  </a:cubicBezTo>
                  <a:cubicBezTo>
                    <a:pt x="437769" y="794480"/>
                    <a:pt x="509968" y="775906"/>
                    <a:pt x="548735" y="766001"/>
                  </a:cubicBezTo>
                  <a:lnTo>
                    <a:pt x="570643" y="760476"/>
                  </a:lnTo>
                  <a:lnTo>
                    <a:pt x="575024" y="752856"/>
                  </a:lnTo>
                  <a:cubicBezTo>
                    <a:pt x="593122" y="721328"/>
                    <a:pt x="615791" y="671703"/>
                    <a:pt x="635794" y="627983"/>
                  </a:cubicBezTo>
                  <a:lnTo>
                    <a:pt x="671322" y="551688"/>
                  </a:lnTo>
                  <a:lnTo>
                    <a:pt x="657225" y="5465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F457661F-9583-43A4-BEB9-FEA30F303FD4}"/>
                </a:ext>
              </a:extLst>
            </p:cNvPr>
            <p:cNvSpPr/>
            <p:nvPr/>
          </p:nvSpPr>
          <p:spPr>
            <a:xfrm>
              <a:off x="5141784" y="3047047"/>
              <a:ext cx="640365" cy="793718"/>
            </a:xfrm>
            <a:custGeom>
              <a:avLst/>
              <a:gdLst>
                <a:gd name="connsiteX0" fmla="*/ 627793 w 640365"/>
                <a:gd name="connsiteY0" fmla="*/ 726377 h 793718"/>
                <a:gd name="connsiteX1" fmla="*/ 524447 w 640365"/>
                <a:gd name="connsiteY1" fmla="*/ 664845 h 793718"/>
                <a:gd name="connsiteX2" fmla="*/ 461772 w 640365"/>
                <a:gd name="connsiteY2" fmla="*/ 540163 h 793718"/>
                <a:gd name="connsiteX3" fmla="*/ 408623 w 640365"/>
                <a:gd name="connsiteY3" fmla="*/ 403193 h 793718"/>
                <a:gd name="connsiteX4" fmla="*/ 586740 w 640365"/>
                <a:gd name="connsiteY4" fmla="*/ 223742 h 793718"/>
                <a:gd name="connsiteX5" fmla="*/ 589502 w 640365"/>
                <a:gd name="connsiteY5" fmla="*/ 191548 h 793718"/>
                <a:gd name="connsiteX6" fmla="*/ 324898 w 640365"/>
                <a:gd name="connsiteY6" fmla="*/ 0 h 793718"/>
                <a:gd name="connsiteX7" fmla="*/ 34766 w 640365"/>
                <a:gd name="connsiteY7" fmla="*/ 0 h 793718"/>
                <a:gd name="connsiteX8" fmla="*/ 19050 w 640365"/>
                <a:gd name="connsiteY8" fmla="*/ 0 h 793718"/>
                <a:gd name="connsiteX9" fmla="*/ 12954 w 640365"/>
                <a:gd name="connsiteY9" fmla="*/ 29718 h 793718"/>
                <a:gd name="connsiteX10" fmla="*/ 0 w 640365"/>
                <a:gd name="connsiteY10" fmla="*/ 111157 h 793718"/>
                <a:gd name="connsiteX11" fmla="*/ 280511 w 640365"/>
                <a:gd name="connsiteY11" fmla="*/ 113348 h 793718"/>
                <a:gd name="connsiteX12" fmla="*/ 407575 w 640365"/>
                <a:gd name="connsiteY12" fmla="*/ 186023 h 793718"/>
                <a:gd name="connsiteX13" fmla="*/ 312325 w 640365"/>
                <a:gd name="connsiteY13" fmla="*/ 333185 h 793718"/>
                <a:gd name="connsiteX14" fmla="*/ 243840 w 640365"/>
                <a:gd name="connsiteY14" fmla="*/ 345758 h 793718"/>
                <a:gd name="connsiteX15" fmla="*/ 211836 w 640365"/>
                <a:gd name="connsiteY15" fmla="*/ 346043 h 793718"/>
                <a:gd name="connsiteX16" fmla="*/ 199644 w 640365"/>
                <a:gd name="connsiteY16" fmla="*/ 444722 h 793718"/>
                <a:gd name="connsiteX17" fmla="*/ 214598 w 640365"/>
                <a:gd name="connsiteY17" fmla="*/ 445008 h 793718"/>
                <a:gd name="connsiteX18" fmla="*/ 254698 w 640365"/>
                <a:gd name="connsiteY18" fmla="*/ 480632 h 793718"/>
                <a:gd name="connsiteX19" fmla="*/ 264033 w 640365"/>
                <a:gd name="connsiteY19" fmla="*/ 509016 h 793718"/>
                <a:gd name="connsiteX20" fmla="*/ 318135 w 640365"/>
                <a:gd name="connsiteY20" fmla="*/ 654939 h 793718"/>
                <a:gd name="connsiteX21" fmla="*/ 532924 w 640365"/>
                <a:gd name="connsiteY21" fmla="*/ 793718 h 793718"/>
                <a:gd name="connsiteX22" fmla="*/ 637223 w 640365"/>
                <a:gd name="connsiteY22" fmla="*/ 793718 h 793718"/>
                <a:gd name="connsiteX23" fmla="*/ 640366 w 640365"/>
                <a:gd name="connsiteY23" fmla="*/ 727805 h 793718"/>
                <a:gd name="connsiteX24" fmla="*/ 627793 w 640365"/>
                <a:gd name="connsiteY24" fmla="*/ 726377 h 79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0365" h="793718">
                  <a:moveTo>
                    <a:pt x="627793" y="726377"/>
                  </a:moveTo>
                  <a:cubicBezTo>
                    <a:pt x="584073" y="721709"/>
                    <a:pt x="539686" y="687610"/>
                    <a:pt x="524447" y="664845"/>
                  </a:cubicBezTo>
                  <a:cubicBezTo>
                    <a:pt x="508444" y="640747"/>
                    <a:pt x="486156" y="596455"/>
                    <a:pt x="461772" y="540163"/>
                  </a:cubicBezTo>
                  <a:cubicBezTo>
                    <a:pt x="442532" y="497110"/>
                    <a:pt x="420910" y="438150"/>
                    <a:pt x="408623" y="403193"/>
                  </a:cubicBezTo>
                  <a:cubicBezTo>
                    <a:pt x="504920" y="372618"/>
                    <a:pt x="572548" y="304610"/>
                    <a:pt x="586740" y="223742"/>
                  </a:cubicBezTo>
                  <a:cubicBezTo>
                    <a:pt x="588645" y="213265"/>
                    <a:pt x="589502" y="202406"/>
                    <a:pt x="589502" y="191548"/>
                  </a:cubicBezTo>
                  <a:cubicBezTo>
                    <a:pt x="589502" y="64389"/>
                    <a:pt x="500444" y="0"/>
                    <a:pt x="324898" y="0"/>
                  </a:cubicBezTo>
                  <a:lnTo>
                    <a:pt x="34766" y="0"/>
                  </a:lnTo>
                  <a:lnTo>
                    <a:pt x="19050" y="0"/>
                  </a:lnTo>
                  <a:lnTo>
                    <a:pt x="12954" y="29718"/>
                  </a:lnTo>
                  <a:cubicBezTo>
                    <a:pt x="12764" y="30575"/>
                    <a:pt x="0" y="111157"/>
                    <a:pt x="0" y="111157"/>
                  </a:cubicBezTo>
                  <a:lnTo>
                    <a:pt x="280511" y="113348"/>
                  </a:lnTo>
                  <a:cubicBezTo>
                    <a:pt x="359283" y="117920"/>
                    <a:pt x="407670" y="125063"/>
                    <a:pt x="407575" y="186023"/>
                  </a:cubicBezTo>
                  <a:cubicBezTo>
                    <a:pt x="407670" y="254413"/>
                    <a:pt x="367474" y="316325"/>
                    <a:pt x="312325" y="333185"/>
                  </a:cubicBezTo>
                  <a:cubicBezTo>
                    <a:pt x="311182" y="333565"/>
                    <a:pt x="276987" y="345377"/>
                    <a:pt x="243840" y="345758"/>
                  </a:cubicBezTo>
                  <a:lnTo>
                    <a:pt x="211836" y="346043"/>
                  </a:lnTo>
                  <a:lnTo>
                    <a:pt x="199644" y="444722"/>
                  </a:lnTo>
                  <a:lnTo>
                    <a:pt x="214598" y="445008"/>
                  </a:lnTo>
                  <a:cubicBezTo>
                    <a:pt x="237839" y="445580"/>
                    <a:pt x="244983" y="449771"/>
                    <a:pt x="254698" y="480632"/>
                  </a:cubicBezTo>
                  <a:cubicBezTo>
                    <a:pt x="254794" y="480917"/>
                    <a:pt x="264033" y="509016"/>
                    <a:pt x="264033" y="509016"/>
                  </a:cubicBezTo>
                  <a:cubicBezTo>
                    <a:pt x="281083" y="560832"/>
                    <a:pt x="298799" y="614363"/>
                    <a:pt x="318135" y="654939"/>
                  </a:cubicBezTo>
                  <a:cubicBezTo>
                    <a:pt x="356140" y="733425"/>
                    <a:pt x="407098" y="787051"/>
                    <a:pt x="532924" y="793718"/>
                  </a:cubicBezTo>
                  <a:lnTo>
                    <a:pt x="637223" y="793718"/>
                  </a:lnTo>
                  <a:lnTo>
                    <a:pt x="640366" y="727805"/>
                  </a:lnTo>
                  <a:lnTo>
                    <a:pt x="627793" y="72637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8781950-D5BA-4207-8B4F-C4C0381324A4}"/>
                </a:ext>
              </a:extLst>
            </p:cNvPr>
            <p:cNvSpPr/>
            <p:nvPr/>
          </p:nvSpPr>
          <p:spPr>
            <a:xfrm>
              <a:off x="4912327" y="3395567"/>
              <a:ext cx="401383" cy="417004"/>
            </a:xfrm>
            <a:custGeom>
              <a:avLst/>
              <a:gdLst>
                <a:gd name="connsiteX0" fmla="*/ 305181 w 401383"/>
                <a:gd name="connsiteY0" fmla="*/ 260795 h 417004"/>
                <a:gd name="connsiteX1" fmla="*/ 310991 w 401383"/>
                <a:gd name="connsiteY1" fmla="*/ 229838 h 417004"/>
                <a:gd name="connsiteX2" fmla="*/ 362617 w 401383"/>
                <a:gd name="connsiteY2" fmla="*/ 0 h 417004"/>
                <a:gd name="connsiteX3" fmla="*/ 345662 w 401383"/>
                <a:gd name="connsiteY3" fmla="*/ 0 h 417004"/>
                <a:gd name="connsiteX4" fmla="*/ 188404 w 401383"/>
                <a:gd name="connsiteY4" fmla="*/ 0 h 417004"/>
                <a:gd name="connsiteX5" fmla="*/ 137731 w 401383"/>
                <a:gd name="connsiteY5" fmla="*/ 228600 h 417004"/>
                <a:gd name="connsiteX6" fmla="*/ 27622 w 401383"/>
                <a:gd name="connsiteY6" fmla="*/ 348806 h 417004"/>
                <a:gd name="connsiteX7" fmla="*/ 12573 w 401383"/>
                <a:gd name="connsiteY7" fmla="*/ 349949 h 417004"/>
                <a:gd name="connsiteX8" fmla="*/ 0 w 401383"/>
                <a:gd name="connsiteY8" fmla="*/ 417004 h 417004"/>
                <a:gd name="connsiteX9" fmla="*/ 388715 w 401383"/>
                <a:gd name="connsiteY9" fmla="*/ 417004 h 417004"/>
                <a:gd name="connsiteX10" fmla="*/ 401384 w 401383"/>
                <a:gd name="connsiteY10" fmla="*/ 349853 h 417004"/>
                <a:gd name="connsiteX11" fmla="*/ 386239 w 401383"/>
                <a:gd name="connsiteY11" fmla="*/ 348806 h 417004"/>
                <a:gd name="connsiteX12" fmla="*/ 305181 w 401383"/>
                <a:gd name="connsiteY12" fmla="*/ 260795 h 4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83" h="417004">
                  <a:moveTo>
                    <a:pt x="305181" y="260795"/>
                  </a:moveTo>
                  <a:cubicBezTo>
                    <a:pt x="306800" y="251555"/>
                    <a:pt x="308800" y="241268"/>
                    <a:pt x="310991" y="229838"/>
                  </a:cubicBezTo>
                  <a:cubicBezTo>
                    <a:pt x="311182" y="229267"/>
                    <a:pt x="362617" y="0"/>
                    <a:pt x="362617" y="0"/>
                  </a:cubicBezTo>
                  <a:lnTo>
                    <a:pt x="345662" y="0"/>
                  </a:lnTo>
                  <a:lnTo>
                    <a:pt x="188404" y="0"/>
                  </a:lnTo>
                  <a:lnTo>
                    <a:pt x="137731" y="228600"/>
                  </a:lnTo>
                  <a:cubicBezTo>
                    <a:pt x="115538" y="342519"/>
                    <a:pt x="112300" y="342805"/>
                    <a:pt x="27622" y="348806"/>
                  </a:cubicBezTo>
                  <a:lnTo>
                    <a:pt x="12573" y="349949"/>
                  </a:lnTo>
                  <a:lnTo>
                    <a:pt x="0" y="417004"/>
                  </a:lnTo>
                  <a:lnTo>
                    <a:pt x="388715" y="417004"/>
                  </a:lnTo>
                  <a:lnTo>
                    <a:pt x="401384" y="349853"/>
                  </a:lnTo>
                  <a:lnTo>
                    <a:pt x="386239" y="348806"/>
                  </a:lnTo>
                  <a:cubicBezTo>
                    <a:pt x="302228" y="343472"/>
                    <a:pt x="290703" y="342710"/>
                    <a:pt x="305181" y="2607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0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Calibri Light" panose="020F030202020403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400" b="0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3600" b="1" i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8">
          <p15:clr>
            <a:srgbClr val="F26B43"/>
          </p15:clr>
        </p15:guide>
        <p15:guide id="2" pos="7180">
          <p15:clr>
            <a:srgbClr val="F26B43"/>
          </p15:clr>
        </p15:guide>
        <p15:guide id="3" pos="496">
          <p15:clr>
            <a:srgbClr val="F26B43"/>
          </p15:clr>
        </p15:guide>
        <p15:guide id="4" orient="horz" pos="3623">
          <p15:clr>
            <a:srgbClr val="F26B43"/>
          </p15:clr>
        </p15:guide>
        <p15:guide id="5" orient="horz" pos="770">
          <p15:clr>
            <a:srgbClr val="A4A3A4"/>
          </p15:clr>
        </p15:guide>
        <p15:guide id="6" orient="horz" pos="496">
          <p15:clr>
            <a:srgbClr val="A4A3A4"/>
          </p15:clr>
        </p15:guide>
        <p15:guide id="7" orient="horz" pos="3891">
          <p15:clr>
            <a:srgbClr val="A4A3A4"/>
          </p15:clr>
        </p15:guide>
        <p15:guide id="8" orient="horz" pos="4072">
          <p15:clr>
            <a:srgbClr val="A4A3A4"/>
          </p15:clr>
        </p15:guide>
        <p15:guide id="9" pos="430">
          <p15:clr>
            <a:srgbClr val="A4A3A4"/>
          </p15:clr>
        </p15:guide>
        <p15:guide id="10" pos="2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764C-DFAC-82B8-BB04-8624B10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Lineaire</a:t>
            </a:r>
            <a:r>
              <a:rPr lang="en-GB" dirty="0"/>
              <a:t> regressive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wiskunde</a:t>
            </a:r>
            <a:r>
              <a:rPr lang="en-GB" dirty="0"/>
              <a:t> in ML flow</a:t>
            </a:r>
          </a:p>
        </p:txBody>
      </p:sp>
      <p:pic>
        <p:nvPicPr>
          <p:cNvPr id="1026" name="Picture 2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C2461D19-0589-D295-E7D1-1B4597E9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0" y="1145021"/>
            <a:ext cx="7376160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3D0-556D-2DE3-E698-79DBA19D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1"/>
            <a:ext cx="11225885" cy="752160"/>
          </a:xfrm>
        </p:spPr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optimaliseren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578-C6DC-4CC6-F3BC-2BE5BAEA5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 err="1"/>
                  <a:t>Opmerkingen</a:t>
                </a:r>
                <a:r>
                  <a:rPr lang="en-GB" dirty="0"/>
                  <a:t>:</a:t>
                </a:r>
              </a:p>
              <a:p>
                <a:r>
                  <a:rPr lang="en-GB" dirty="0" err="1"/>
                  <a:t>Eigenlijk</a:t>
                </a:r>
                <a:r>
                  <a:rPr lang="en-GB" dirty="0"/>
                  <a:t> </a:t>
                </a:r>
                <a:r>
                  <a:rPr lang="en-GB" dirty="0" err="1"/>
                  <a:t>optimaliseer</a:t>
                </a:r>
                <a:r>
                  <a:rPr lang="en-GB" dirty="0"/>
                  <a:t> je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</a:t>
                </a:r>
                <a:r>
                  <a:rPr lang="en-GB" dirty="0" err="1"/>
                  <a:t>heeft</a:t>
                </a:r>
                <a:r>
                  <a:rPr lang="en-GB" dirty="0"/>
                  <a:t> </a:t>
                </a:r>
                <a:r>
                  <a:rPr lang="en-GB" dirty="0" err="1"/>
                  <a:t>mooie</a:t>
                </a:r>
                <a:r>
                  <a:rPr lang="en-GB" dirty="0"/>
                  <a:t> </a:t>
                </a:r>
                <a:r>
                  <a:rPr lang="en-GB" dirty="0" err="1"/>
                  <a:t>afgeleides</a:t>
                </a:r>
                <a:r>
                  <a:rPr lang="en-GB" dirty="0"/>
                  <a:t> &amp; </a:t>
                </a:r>
                <a:r>
                  <a:rPr lang="en-GB" dirty="0" err="1"/>
                  <a:t>heeft</a:t>
                </a:r>
                <a:br>
                  <a:rPr lang="en-GB" dirty="0"/>
                </a:br>
                <a:r>
                  <a:rPr lang="en-GB" dirty="0" err="1"/>
                  <a:t>hetzelfde</a:t>
                </a:r>
                <a:r>
                  <a:rPr lang="en-GB" dirty="0"/>
                  <a:t> minimum.</a:t>
                </a:r>
              </a:p>
              <a:p>
                <a:endParaRPr lang="en-GB" dirty="0"/>
              </a:p>
              <a:p>
                <a:r>
                  <a:rPr lang="en-GB" dirty="0" err="1"/>
                  <a:t>Zie</a:t>
                </a:r>
                <a:r>
                  <a:rPr lang="en-GB" dirty="0"/>
                  <a:t> </a:t>
                </a:r>
                <a:r>
                  <a:rPr lang="en-GB" dirty="0" err="1"/>
                  <a:t>ook</a:t>
                </a:r>
                <a:r>
                  <a:rPr lang="en-GB" dirty="0"/>
                  <a:t> </a:t>
                </a:r>
                <a:r>
                  <a:rPr lang="en-GB" dirty="0" err="1"/>
                  <a:t>volgende</a:t>
                </a:r>
                <a:r>
                  <a:rPr lang="en-GB" dirty="0"/>
                  <a:t> video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</a:t>
                </a:r>
                <a:r>
                  <a:rPr lang="en-GB" dirty="0" err="1"/>
                  <a:t>goede</a:t>
                </a:r>
                <a:r>
                  <a:rPr lang="en-GB" dirty="0"/>
                  <a:t> </a:t>
                </a:r>
                <a:r>
                  <a:rPr lang="en-GB" dirty="0" err="1"/>
                  <a:t>uitleg</a:t>
                </a:r>
                <a:r>
                  <a:rPr lang="en-GB" dirty="0"/>
                  <a:t> over gradient descent: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https://www.youtube.com/watch?v=IHZwWFHWa-w&amp;t=3s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B578-C6DC-4CC6-F3BC-2BE5BAEA5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5" t="-3639" b="-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A85B33D-D0AF-0956-F41E-122B9144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01" y="112909"/>
            <a:ext cx="5762625" cy="43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81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EE43-A924-CE08-0888-6ED00DB5B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Bij het </a:t>
                </a:r>
                <a:r>
                  <a:rPr lang="en-GB" dirty="0" err="1"/>
                  <a:t>rapporteren</a:t>
                </a:r>
                <a:r>
                  <a:rPr lang="en-GB" dirty="0"/>
                  <a:t> van performance is de Mean Absolute Error </a:t>
                </a:r>
                <a:r>
                  <a:rPr lang="en-GB" dirty="0" err="1"/>
                  <a:t>intuitief</a:t>
                </a:r>
                <a:r>
                  <a:rPr lang="en-GB" dirty="0"/>
                  <a:t> </a:t>
                </a:r>
                <a:r>
                  <a:rPr lang="en-GB" dirty="0" err="1"/>
                  <a:t>duidelijker</a:t>
                </a:r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≈9055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9055 dollar </a:t>
                </a:r>
                <a:r>
                  <a:rPr lang="en-GB" dirty="0" err="1"/>
                  <a:t>naast</a:t>
                </a:r>
                <a:r>
                  <a:rPr lang="en-GB" dirty="0"/>
                  <a:t>. </a:t>
                </a: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goede</a:t>
                </a:r>
                <a:r>
                  <a:rPr lang="en-GB" dirty="0"/>
                  <a:t> </a:t>
                </a:r>
                <a:r>
                  <a:rPr lang="en-GB" dirty="0" err="1"/>
                  <a:t>metriek</a:t>
                </a:r>
                <a:r>
                  <a:rPr lang="en-GB" dirty="0"/>
                  <a:t> om </a:t>
                </a:r>
                <a:r>
                  <a:rPr lang="en-GB" dirty="0" err="1"/>
                  <a:t>te</a:t>
                </a:r>
                <a:r>
                  <a:rPr lang="en-GB" dirty="0"/>
                  <a:t> </a:t>
                </a:r>
                <a:r>
                  <a:rPr lang="en-GB" dirty="0" err="1"/>
                  <a:t>rapporteren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EE43-A924-CE08-0888-6ED00DB5B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 r="-1462" b="-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2DAF67-27FA-045E-C623-AE3DE9F2CADE}"/>
              </a:ext>
            </a:extLst>
          </p:cNvPr>
          <p:cNvSpPr txBox="1"/>
          <p:nvPr/>
        </p:nvSpPr>
        <p:spPr>
          <a:xfrm>
            <a:off x="4633645" y="5529441"/>
            <a:ext cx="652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Algemene</a:t>
            </a:r>
            <a:r>
              <a:rPr lang="en-GB" b="1" dirty="0"/>
              <a:t> </a:t>
            </a:r>
            <a:r>
              <a:rPr lang="en-GB" b="1" dirty="0" err="1"/>
              <a:t>opmerking</a:t>
            </a:r>
            <a:r>
              <a:rPr lang="en-GB" dirty="0"/>
              <a:t>: </a:t>
            </a:r>
            <a:r>
              <a:rPr lang="en-GB" dirty="0" err="1"/>
              <a:t>Plaats</a:t>
            </a:r>
            <a:r>
              <a:rPr lang="en-GB" dirty="0"/>
              <a:t> al je </a:t>
            </a:r>
            <a:r>
              <a:rPr lang="en-GB" dirty="0" err="1"/>
              <a:t>rapportering</a:t>
            </a:r>
            <a:r>
              <a:rPr lang="en-GB" dirty="0"/>
              <a:t> steeds in termen van het problem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bestudeerd</a:t>
            </a:r>
            <a:r>
              <a:rPr lang="en-GB" dirty="0"/>
              <a:t> met </a:t>
            </a:r>
            <a:r>
              <a:rPr lang="en-GB" dirty="0" err="1"/>
              <a:t>gewone</a:t>
            </a:r>
            <a:r>
              <a:rPr lang="en-GB" dirty="0"/>
              <a:t> </a:t>
            </a:r>
            <a:r>
              <a:rPr lang="en-GB" dirty="0" err="1"/>
              <a:t>woorden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5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E43-A924-CE08-0888-6ED00DB5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MAE - visualized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13B78-830D-9253-E866-14C7EA0F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54" y="2447633"/>
            <a:ext cx="10076033" cy="39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65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9C5-4420-09D1-96F2-DAEC7E00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Een measure die </a:t>
                </a:r>
                <a:r>
                  <a:rPr lang="en-GB" dirty="0" err="1"/>
                  <a:t>procentuele</a:t>
                </a:r>
                <a:r>
                  <a:rPr lang="en-GB" dirty="0"/>
                  <a:t> errors </a:t>
                </a:r>
                <a:r>
                  <a:rPr lang="en-GB" dirty="0" err="1"/>
                  <a:t>bekijkt</a:t>
                </a:r>
                <a:r>
                  <a:rPr lang="en-GB" dirty="0"/>
                  <a:t> (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geeft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de </a:t>
                </a:r>
                <a:r>
                  <a:rPr lang="en-GB" dirty="0" err="1"/>
                  <a:t>fouten</a:t>
                </a:r>
                <a:r>
                  <a:rPr lang="en-GB" dirty="0"/>
                  <a:t> op de </a:t>
                </a:r>
                <a:r>
                  <a:rPr lang="en-GB" dirty="0" err="1"/>
                  <a:t>kleinere</a:t>
                </a:r>
                <a:r>
                  <a:rPr lang="en-GB" dirty="0"/>
                  <a:t> </a:t>
                </a:r>
                <a:r>
                  <a:rPr lang="en-GB" dirty="0" err="1"/>
                  <a:t>getallen</a:t>
                </a:r>
                <a:r>
                  <a:rPr lang="en-GB" dirty="0"/>
                  <a:t>) is de Mean Percentage Error (MPE):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≈74%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74% </a:t>
                </a:r>
                <a:r>
                  <a:rPr lang="en-GB" dirty="0" err="1"/>
                  <a:t>naast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956" r="-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61655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F34-BE0B-8EC0-65E1-024BB95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E43-A924-CE08-0888-6ED00DB5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MPE - visualized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637B3-039E-7143-5DA9-BC3C86B8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61" y="2338637"/>
            <a:ext cx="10076033" cy="39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3585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79C5-4420-09D1-96F2-DAEC7E00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Rapporteren</a:t>
            </a:r>
            <a:r>
              <a:rPr lang="en-GB" dirty="0"/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Een measure die </a:t>
                </a:r>
                <a:r>
                  <a:rPr lang="en-GB" dirty="0" err="1"/>
                  <a:t>procentuele</a:t>
                </a:r>
                <a:r>
                  <a:rPr lang="en-GB" dirty="0"/>
                  <a:t> errors </a:t>
                </a:r>
                <a:r>
                  <a:rPr lang="en-GB" dirty="0" err="1"/>
                  <a:t>bekijkt</a:t>
                </a:r>
                <a:r>
                  <a:rPr lang="en-GB" dirty="0"/>
                  <a:t> (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dus</a:t>
                </a:r>
                <a:r>
                  <a:rPr lang="en-GB" dirty="0"/>
                  <a:t>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gewicht</a:t>
                </a:r>
                <a:r>
                  <a:rPr lang="en-GB" dirty="0"/>
                  <a:t> </a:t>
                </a:r>
                <a:r>
                  <a:rPr lang="en-GB" dirty="0" err="1"/>
                  <a:t>geeft</a:t>
                </a:r>
                <a:r>
                  <a:rPr lang="en-GB" dirty="0"/>
                  <a:t> </a:t>
                </a:r>
                <a:r>
                  <a:rPr lang="en-GB" dirty="0" err="1"/>
                  <a:t>aan</a:t>
                </a:r>
                <a:r>
                  <a:rPr lang="en-GB" dirty="0"/>
                  <a:t> de </a:t>
                </a:r>
                <a:r>
                  <a:rPr lang="en-GB" dirty="0" err="1"/>
                  <a:t>fouten</a:t>
                </a:r>
                <a:r>
                  <a:rPr lang="en-GB" dirty="0"/>
                  <a:t> op de </a:t>
                </a:r>
                <a:r>
                  <a:rPr lang="en-GB" dirty="0" err="1"/>
                  <a:t>kleinere</a:t>
                </a:r>
                <a:r>
                  <a:rPr lang="en-GB" dirty="0"/>
                  <a:t> </a:t>
                </a:r>
                <a:r>
                  <a:rPr lang="en-GB" dirty="0" err="1"/>
                  <a:t>getallen</a:t>
                </a:r>
                <a:r>
                  <a:rPr lang="en-GB" dirty="0"/>
                  <a:t>) is de Mean Percentage Error (MPE):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≈74%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Deze</a:t>
                </a:r>
                <a:r>
                  <a:rPr lang="en-GB" dirty="0"/>
                  <a:t> lees je </a:t>
                </a:r>
                <a:r>
                  <a:rPr lang="en-GB" dirty="0" err="1"/>
                  <a:t>gewoon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 </a:t>
                </a: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voorspellingen</a:t>
                </a:r>
                <a:r>
                  <a:rPr lang="en-GB" dirty="0"/>
                  <a:t> </a:t>
                </a:r>
                <a:r>
                  <a:rPr lang="en-GB" dirty="0" err="1"/>
                  <a:t>zitten</a:t>
                </a:r>
                <a:r>
                  <a:rPr lang="en-GB" dirty="0"/>
                  <a:t> er </a:t>
                </a:r>
                <a:r>
                  <a:rPr lang="en-GB" dirty="0" err="1"/>
                  <a:t>gemiddeld</a:t>
                </a:r>
                <a:r>
                  <a:rPr lang="en-GB" dirty="0"/>
                  <a:t> 74% </a:t>
                </a:r>
                <a:r>
                  <a:rPr lang="en-GB" dirty="0" err="1"/>
                  <a:t>naast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09C7E-A384-69E7-C34A-D9233B9CF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3956" r="-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604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0727201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A16-152F-380A-3226-6977E365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8B3A-3986-EB5E-1D5F-0E4869BE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97286"/>
            <a:ext cx="11258084" cy="4602822"/>
          </a:xfrm>
        </p:spPr>
        <p:txBody>
          <a:bodyPr>
            <a:normAutofit/>
          </a:bodyPr>
          <a:lstStyle/>
          <a:p>
            <a:r>
              <a:rPr lang="en-GB" dirty="0" err="1"/>
              <a:t>Bekijk</a:t>
            </a:r>
            <a:r>
              <a:rPr lang="en-GB" dirty="0"/>
              <a:t>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 (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bvb</a:t>
            </a:r>
            <a:r>
              <a:rPr lang="en-GB" dirty="0"/>
              <a:t> smoker vs non smoker).</a:t>
            </a:r>
          </a:p>
          <a:p>
            <a:r>
              <a:rPr lang="en-GB" dirty="0"/>
              <a:t>Maak wat scatterplots </a:t>
            </a:r>
            <a:r>
              <a:rPr lang="en-GB" dirty="0" err="1"/>
              <a:t>waar</a:t>
            </a:r>
            <a:r>
              <a:rPr lang="en-GB" dirty="0"/>
              <a:t> je op basis van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randvariabelen</a:t>
            </a:r>
            <a:r>
              <a:rPr lang="en-GB" dirty="0"/>
              <a:t> je dataset </a:t>
            </a:r>
            <a:r>
              <a:rPr lang="en-GB" dirty="0" err="1"/>
              <a:t>opknipt</a:t>
            </a:r>
            <a:r>
              <a:rPr lang="en-GB" dirty="0"/>
              <a:t> (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kleuren</a:t>
            </a:r>
            <a:r>
              <a:rPr lang="en-GB" dirty="0"/>
              <a:t> per </a:t>
            </a:r>
            <a:r>
              <a:rPr lang="en-GB" dirty="0" err="1"/>
              <a:t>klasse</a:t>
            </a:r>
            <a:r>
              <a:rPr lang="en-GB" dirty="0"/>
              <a:t>).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goede</a:t>
            </a:r>
            <a:r>
              <a:rPr lang="en-GB" dirty="0"/>
              <a:t> </a:t>
            </a:r>
            <a:r>
              <a:rPr lang="en-GB" dirty="0" err="1"/>
              <a:t>keuze</a:t>
            </a:r>
            <a:r>
              <a:rPr lang="en-GB" dirty="0"/>
              <a:t> van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klasses</a:t>
            </a:r>
            <a:r>
              <a:rPr lang="en-GB" dirty="0"/>
              <a:t>.</a:t>
            </a:r>
          </a:p>
          <a:p>
            <a:r>
              <a:rPr lang="en-GB" dirty="0" err="1"/>
              <a:t>Voer</a:t>
            </a:r>
            <a:r>
              <a:rPr lang="en-GB" dirty="0"/>
              <a:t> </a:t>
            </a:r>
            <a:r>
              <a:rPr lang="en-GB" dirty="0" err="1"/>
              <a:t>lineaire</a:t>
            </a:r>
            <a:r>
              <a:rPr lang="en-GB" dirty="0"/>
              <a:t> </a:t>
            </a:r>
            <a:r>
              <a:rPr lang="en-GB" dirty="0" err="1"/>
              <a:t>regressie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op 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groepjes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op basis van de </a:t>
            </a:r>
            <a:r>
              <a:rPr lang="en-GB" dirty="0" err="1"/>
              <a:t>geaggregeerde</a:t>
            </a:r>
            <a:r>
              <a:rPr lang="en-GB" dirty="0"/>
              <a:t> </a:t>
            </a:r>
            <a:r>
              <a:rPr lang="en-GB" dirty="0" err="1"/>
              <a:t>beslissing</a:t>
            </a:r>
            <a:r>
              <a:rPr lang="en-GB" dirty="0"/>
              <a:t>: </a:t>
            </a:r>
            <a:r>
              <a:rPr lang="en-GB" dirty="0" err="1"/>
              <a:t>bekijken</a:t>
            </a:r>
            <a:r>
              <a:rPr lang="en-GB" dirty="0"/>
              <a:t> in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klasse</a:t>
            </a:r>
            <a:r>
              <a:rPr lang="en-GB" dirty="0"/>
              <a:t> je </a:t>
            </a:r>
            <a:r>
              <a:rPr lang="en-GB" dirty="0" err="1"/>
              <a:t>valt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neem dan die </a:t>
            </a:r>
            <a:r>
              <a:rPr lang="en-GB" dirty="0" err="1"/>
              <a:t>regressielijn</a:t>
            </a:r>
            <a:r>
              <a:rPr lang="en-GB" dirty="0"/>
              <a:t>.</a:t>
            </a:r>
          </a:p>
          <a:p>
            <a:r>
              <a:rPr lang="en-GB" dirty="0" err="1"/>
              <a:t>Bepaal</a:t>
            </a:r>
            <a:r>
              <a:rPr lang="en-GB" dirty="0"/>
              <a:t> de accuracy van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model.</a:t>
            </a:r>
          </a:p>
          <a:p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business slide-deck </a:t>
            </a:r>
            <a:r>
              <a:rPr lang="en-GB" dirty="0" err="1"/>
              <a:t>waarin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model </a:t>
            </a:r>
            <a:r>
              <a:rPr lang="en-GB" dirty="0" err="1"/>
              <a:t>toelicht</a:t>
            </a:r>
            <a:r>
              <a:rPr lang="en-GB" dirty="0"/>
              <a:t> &amp; de performance </a:t>
            </a:r>
            <a:r>
              <a:rPr lang="en-GB" dirty="0" err="1"/>
              <a:t>aangeeft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8483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Verbeteringen</a:t>
            </a:r>
            <a:r>
              <a:rPr lang="en-US" dirty="0"/>
              <a:t>/</a:t>
            </a:r>
            <a:r>
              <a:rPr lang="en-US" dirty="0" err="1"/>
              <a:t>veralgemeningen</a:t>
            </a:r>
            <a:r>
              <a:rPr lang="en-US" dirty="0"/>
              <a:t> &amp; </a:t>
            </a:r>
            <a:r>
              <a:rPr lang="en-US" dirty="0" err="1"/>
              <a:t>volgend</a:t>
            </a:r>
            <a:r>
              <a:rPr lang="en-US" dirty="0"/>
              <a:t> </a:t>
            </a:r>
            <a:r>
              <a:rPr lang="en-US" dirty="0" err="1"/>
              <a:t>jaar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52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C804-8316-8C44-B153-A169FDEB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Testen</a:t>
            </a:r>
            <a:r>
              <a:rPr lang="en-GB" dirty="0"/>
              <a:t> van </a:t>
            </a:r>
            <a:r>
              <a:rPr lang="en-GB" dirty="0" err="1"/>
              <a:t>accuraatheid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2AC4-4CEE-A2F2-A1DB-DC1DD7E1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is er mis?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Getraind</a:t>
            </a:r>
            <a:r>
              <a:rPr lang="en-GB" dirty="0">
                <a:sym typeface="Wingdings" panose="05000000000000000000" pitchFamily="2" charset="2"/>
              </a:rPr>
              <a:t> op de dataset </a:t>
            </a:r>
            <a:r>
              <a:rPr lang="en-GB" dirty="0" err="1">
                <a:sym typeface="Wingdings" panose="05000000000000000000" pitchFamily="2" charset="2"/>
              </a:rPr>
              <a:t>zelf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dus</a:t>
            </a:r>
            <a:r>
              <a:rPr lang="en-GB" dirty="0">
                <a:sym typeface="Wingdings" panose="05000000000000000000" pitchFamily="2" charset="2"/>
              </a:rPr>
              <a:t> trainings error.</a:t>
            </a:r>
          </a:p>
          <a:p>
            <a:r>
              <a:rPr lang="en-GB" dirty="0" err="1"/>
              <a:t>Betere</a:t>
            </a:r>
            <a:r>
              <a:rPr lang="en-GB" dirty="0"/>
              <a:t> procedure: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opsplitsen</a:t>
            </a:r>
            <a:r>
              <a:rPr lang="en-GB" dirty="0"/>
              <a:t> in 3 </a:t>
            </a:r>
            <a:r>
              <a:rPr lang="en-GB" dirty="0" err="1"/>
              <a:t>groepen</a:t>
            </a:r>
            <a:r>
              <a:rPr lang="en-GB" dirty="0"/>
              <a:t>: train/test/validate.</a:t>
            </a:r>
          </a:p>
          <a:p>
            <a:pPr lvl="1"/>
            <a:r>
              <a:rPr lang="en-GB" dirty="0"/>
              <a:t>Stap 1: </a:t>
            </a:r>
            <a:r>
              <a:rPr lang="en-GB" dirty="0" err="1"/>
              <a:t>Optimalizeer</a:t>
            </a:r>
            <a:r>
              <a:rPr lang="en-GB" dirty="0"/>
              <a:t> parameters op basis van train.</a:t>
            </a:r>
          </a:p>
          <a:p>
            <a:pPr lvl="1"/>
            <a:r>
              <a:rPr lang="en-GB" dirty="0"/>
              <a:t>Stap 2: </a:t>
            </a:r>
            <a:r>
              <a:rPr lang="en-GB" dirty="0" err="1"/>
              <a:t>Kies</a:t>
            </a:r>
            <a:r>
              <a:rPr lang="en-GB" dirty="0"/>
              <a:t> </a:t>
            </a:r>
            <a:r>
              <a:rPr lang="en-GB" dirty="0" err="1"/>
              <a:t>eventueel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</a:t>
            </a:r>
            <a:r>
              <a:rPr lang="en-GB" dirty="0"/>
              <a:t> model op basis van de test score.</a:t>
            </a:r>
            <a:br>
              <a:rPr lang="en-GB" dirty="0"/>
            </a:br>
            <a:r>
              <a:rPr lang="en-GB" dirty="0"/>
              <a:t>		Ga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stap 1.</a:t>
            </a:r>
          </a:p>
          <a:p>
            <a:pPr lvl="1"/>
            <a:r>
              <a:rPr lang="en-GB" dirty="0"/>
              <a:t>Stap 3: </a:t>
            </a:r>
            <a:r>
              <a:rPr lang="en-GB" dirty="0" err="1"/>
              <a:t>Valideer</a:t>
            </a:r>
            <a:r>
              <a:rPr lang="en-GB" dirty="0"/>
              <a:t> het </a:t>
            </a:r>
            <a:r>
              <a:rPr lang="en-GB" dirty="0" err="1"/>
              <a:t>gekozen</a:t>
            </a:r>
            <a:r>
              <a:rPr lang="en-GB" dirty="0"/>
              <a:t> model op de validate set.</a:t>
            </a:r>
          </a:p>
          <a:p>
            <a:pPr lvl="1"/>
            <a:endParaRPr lang="en-GB" dirty="0"/>
          </a:p>
        </p:txBody>
      </p:sp>
      <p:pic>
        <p:nvPicPr>
          <p:cNvPr id="1026" name="Picture 2" descr="Overfitting - Wikipedia">
            <a:extLst>
              <a:ext uri="{FF2B5EF4-FFF2-40B4-BE49-F238E27FC236}">
                <a16:creationId xmlns:a16="http://schemas.microsoft.com/office/drawing/2014/main" id="{BC6B77D5-B855-4ADE-754E-EE90FF2DE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73" y="0"/>
            <a:ext cx="2597727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226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De dataset: </a:t>
            </a:r>
            <a:r>
              <a:rPr lang="en-US" dirty="0" err="1"/>
              <a:t>medische</a:t>
            </a:r>
            <a:r>
              <a:rPr lang="en-US" dirty="0"/>
              <a:t> </a:t>
            </a:r>
            <a:r>
              <a:rPr lang="en-US" dirty="0" err="1"/>
              <a:t>kosten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5287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ED6E-5A39-BBD8-C105-75D98F70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Meer </a:t>
            </a:r>
            <a:r>
              <a:rPr lang="en-GB" dirty="0" err="1"/>
              <a:t>dimensies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DC06C-45BC-0436-9ED2-2D48CA774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3042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In het </a:t>
                </a: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wil</a:t>
                </a:r>
                <a:r>
                  <a:rPr lang="en-GB" dirty="0"/>
                  <a:t> je </a:t>
                </a:r>
                <a:r>
                  <a:rPr lang="en-GB" dirty="0" err="1"/>
                  <a:t>bij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regressive (of </a:t>
                </a:r>
                <a:r>
                  <a:rPr lang="en-GB" dirty="0" err="1"/>
                  <a:t>eenders</a:t>
                </a:r>
                <a:r>
                  <a:rPr lang="en-GB" dirty="0"/>
                  <a:t> welk model) </a:t>
                </a:r>
                <a:r>
                  <a:rPr lang="en-GB" dirty="0" err="1"/>
                  <a:t>natuurlijk</a:t>
                </a:r>
                <a:r>
                  <a:rPr lang="en-GB" dirty="0"/>
                  <a:t> </a:t>
                </a:r>
                <a:r>
                  <a:rPr lang="en-GB" dirty="0" err="1"/>
                  <a:t>werken</a:t>
                </a:r>
                <a:r>
                  <a:rPr lang="en-GB" dirty="0"/>
                  <a:t> met </a:t>
                </a:r>
                <a:r>
                  <a:rPr lang="en-GB" dirty="0" err="1"/>
                  <a:t>meer</a:t>
                </a:r>
                <a:r>
                  <a:rPr lang="en-GB" dirty="0"/>
                  <a:t> </a:t>
                </a:r>
                <a:r>
                  <a:rPr lang="en-GB" dirty="0" err="1"/>
                  <a:t>dimensies</a:t>
                </a:r>
                <a:r>
                  <a:rPr lang="en-GB" dirty="0"/>
                  <a:t>.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De parameters </a:t>
                </a:r>
                <a:r>
                  <a:rPr lang="en-GB" dirty="0" err="1"/>
                  <a:t>worden</a:t>
                </a:r>
                <a:r>
                  <a:rPr lang="en-GB" dirty="0"/>
                  <a:t> dan </a:t>
                </a:r>
                <a:r>
                  <a:rPr lang="en-GB" dirty="0" err="1"/>
                  <a:t>een</a:t>
                </a:r>
                <a:r>
                  <a:rPr lang="en-GB" dirty="0"/>
                  <a:t>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r>
                  <a:rPr lang="en-GB" dirty="0"/>
                  <a:t>De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worden</a:t>
                </a:r>
                <a:r>
                  <a:rPr lang="en-GB" dirty="0"/>
                  <a:t> </a:t>
                </a:r>
                <a:r>
                  <a:rPr lang="en-GB" dirty="0" err="1"/>
                  <a:t>vectoren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De </a:t>
                </a:r>
                <a:r>
                  <a:rPr lang="en-GB" dirty="0" err="1"/>
                  <a:t>hypothese</a:t>
                </a:r>
                <a:r>
                  <a:rPr lang="en-GB" dirty="0"/>
                  <a:t> </a:t>
                </a:r>
                <a:r>
                  <a:rPr lang="en-GB" dirty="0" err="1"/>
                  <a:t>functie</a:t>
                </a:r>
                <a:r>
                  <a:rPr lang="en-GB" dirty="0"/>
                  <a:t> </a:t>
                </a:r>
                <a:r>
                  <a:rPr lang="en-GB" dirty="0" err="1"/>
                  <a:t>wordt</a:t>
                </a:r>
                <a:r>
                  <a:rPr lang="en-GB" dirty="0"/>
                  <a:t> dan: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DC06C-45BC-0436-9ED2-2D48CA774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304271"/>
              </a:xfrm>
              <a:blipFill>
                <a:blip r:embed="rId2"/>
                <a:stretch>
                  <a:fillRect l="-1083" t="-2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506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549E-9777-B8EE-F20F-58911A27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Optimalisatie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8A53-BB9B-3E0D-D2D9-362C1027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heb</a:t>
            </a:r>
            <a:r>
              <a:rPr lang="en-GB" dirty="0"/>
              <a:t> </a:t>
            </a:r>
            <a:r>
              <a:rPr lang="en-GB" dirty="0" err="1"/>
              <a:t>snelle</a:t>
            </a:r>
            <a:r>
              <a:rPr lang="en-GB" dirty="0"/>
              <a:t> </a:t>
            </a:r>
            <a:r>
              <a:rPr lang="en-GB" dirty="0" err="1"/>
              <a:t>methodes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om de 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rekenen</a:t>
            </a:r>
            <a:r>
              <a:rPr lang="en-GB" dirty="0"/>
              <a:t> (</a:t>
            </a:r>
            <a:r>
              <a:rPr lang="en-GB" dirty="0" err="1"/>
              <a:t>lineaire</a:t>
            </a:r>
            <a:r>
              <a:rPr lang="en-GB" dirty="0"/>
              <a:t> algebra).</a:t>
            </a:r>
          </a:p>
          <a:p>
            <a:r>
              <a:rPr lang="en-GB" dirty="0"/>
              <a:t>Je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slimme</a:t>
            </a:r>
            <a:r>
              <a:rPr lang="en-GB" dirty="0"/>
              <a:t> gradient descent </a:t>
            </a:r>
            <a:r>
              <a:rPr lang="en-GB" dirty="0" err="1"/>
              <a:t>doen</a:t>
            </a:r>
            <a:r>
              <a:rPr lang="en-GB" dirty="0"/>
              <a:t> om het optimum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vinden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bevat</a:t>
            </a:r>
            <a:r>
              <a:rPr lang="en-GB" dirty="0"/>
              <a:t> </a:t>
            </a:r>
            <a:r>
              <a:rPr lang="en-GB" dirty="0" err="1"/>
              <a:t>keuzes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Stapgrootte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Foutenmarge</a:t>
            </a:r>
            <a:r>
              <a:rPr lang="en-GB" dirty="0"/>
              <a:t> tot stop?</a:t>
            </a:r>
          </a:p>
          <a:p>
            <a:pPr lvl="1"/>
            <a:r>
              <a:rPr lang="en-GB" dirty="0" err="1"/>
              <a:t>Evoluerende</a:t>
            </a:r>
            <a:r>
              <a:rPr lang="en-GB" dirty="0"/>
              <a:t> </a:t>
            </a:r>
            <a:r>
              <a:rPr lang="en-GB" dirty="0" err="1"/>
              <a:t>stapgrootte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Hoeveel</a:t>
            </a:r>
            <a:r>
              <a:rPr lang="en-GB" dirty="0"/>
              <a:t> samples neem je mee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keer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stap </a:t>
            </a:r>
            <a:r>
              <a:rPr lang="en-GB" dirty="0" err="1"/>
              <a:t>zet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985794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A1E-1033-CFC8-CC5B-F3EDD35D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Betere</a:t>
            </a:r>
            <a:r>
              <a:rPr lang="en-GB" dirty="0"/>
              <a:t> </a:t>
            </a:r>
            <a:r>
              <a:rPr lang="en-GB" dirty="0" err="1"/>
              <a:t>modellen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919A-BF33-5940-48B4-31DE1289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1258084" cy="438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</a:t>
            </a:r>
            <a:r>
              <a:rPr lang="en-GB" dirty="0" err="1"/>
              <a:t>zagen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model </a:t>
            </a:r>
            <a:r>
              <a:rPr lang="en-GB" dirty="0" err="1"/>
              <a:t>slecht</a:t>
            </a:r>
            <a:r>
              <a:rPr lang="en-GB" dirty="0"/>
              <a:t> </a:t>
            </a:r>
            <a:r>
              <a:rPr lang="en-GB" dirty="0" err="1"/>
              <a:t>werkte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wat </a:t>
            </a:r>
            <a:r>
              <a:rPr lang="en-GB" dirty="0" err="1"/>
              <a:t>beter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we “</a:t>
            </a:r>
            <a:r>
              <a:rPr lang="en-GB" dirty="0" err="1"/>
              <a:t>houtje</a:t>
            </a:r>
            <a:r>
              <a:rPr lang="en-GB" dirty="0"/>
              <a:t> </a:t>
            </a:r>
            <a:r>
              <a:rPr lang="en-GB" dirty="0" err="1"/>
              <a:t>touwtje</a:t>
            </a:r>
            <a:r>
              <a:rPr lang="en-GB" dirty="0"/>
              <a:t>” wat </a:t>
            </a:r>
            <a:r>
              <a:rPr lang="en-GB" dirty="0" err="1"/>
              <a:t>aanpassingen</a:t>
            </a:r>
            <a:r>
              <a:rPr lang="en-GB" dirty="0"/>
              <a:t> </a:t>
            </a:r>
            <a:r>
              <a:rPr lang="en-GB" dirty="0" err="1"/>
              <a:t>deden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Er </a:t>
            </a:r>
            <a:r>
              <a:rPr lang="en-GB" dirty="0" err="1"/>
              <a:t>bestaan</a:t>
            </a:r>
            <a:r>
              <a:rPr lang="en-GB" dirty="0"/>
              <a:t> </a:t>
            </a:r>
            <a:r>
              <a:rPr lang="en-GB" dirty="0" err="1"/>
              <a:t>natuurlijk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(</a:t>
            </a:r>
            <a:r>
              <a:rPr lang="en-GB" dirty="0" err="1"/>
              <a:t>betere</a:t>
            </a:r>
            <a:r>
              <a:rPr lang="en-GB" dirty="0"/>
              <a:t>) </a:t>
            </a:r>
            <a:r>
              <a:rPr lang="en-GB" dirty="0" err="1"/>
              <a:t>modellen</a:t>
            </a:r>
            <a:r>
              <a:rPr lang="en-GB" dirty="0"/>
              <a:t> die we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bestuderen</a:t>
            </a:r>
            <a:r>
              <a:rPr lang="en-GB" dirty="0"/>
              <a:t> </a:t>
            </a:r>
            <a:r>
              <a:rPr lang="en-GB" dirty="0" err="1"/>
              <a:t>zodat</a:t>
            </a:r>
            <a:r>
              <a:rPr lang="en-GB" dirty="0"/>
              <a:t> we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kiezen</a:t>
            </a:r>
            <a:r>
              <a:rPr lang="en-GB" dirty="0"/>
              <a:t>:</a:t>
            </a:r>
          </a:p>
          <a:p>
            <a:r>
              <a:rPr lang="en-GB" dirty="0"/>
              <a:t>Logistic regression,</a:t>
            </a:r>
          </a:p>
          <a:p>
            <a:r>
              <a:rPr lang="en-GB" dirty="0"/>
              <a:t>Support Vector Machines,</a:t>
            </a:r>
          </a:p>
          <a:p>
            <a:r>
              <a:rPr lang="en-GB" dirty="0"/>
              <a:t>Neural networks,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23818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4BC4-DDE6-3BC1-6619-C1B69D55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B4FE-BD64-1FD4-53E3-DEBA2CD5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 features die we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aanpassen</a:t>
            </a:r>
            <a:r>
              <a:rPr lang="en-GB" dirty="0"/>
              <a:t> om zo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:</a:t>
            </a:r>
          </a:p>
          <a:p>
            <a:r>
              <a:rPr lang="en-GB" dirty="0"/>
              <a:t>Feature transformation.</a:t>
            </a:r>
          </a:p>
          <a:p>
            <a:r>
              <a:rPr lang="en-GB" dirty="0"/>
              <a:t>One hot encoding.</a:t>
            </a:r>
          </a:p>
          <a:p>
            <a:r>
              <a:rPr lang="en-GB" dirty="0"/>
              <a:t>Feature scaling.</a:t>
            </a:r>
          </a:p>
          <a:p>
            <a:r>
              <a:rPr lang="en-GB" dirty="0"/>
              <a:t>Feature interaction.</a:t>
            </a:r>
          </a:p>
          <a:p>
            <a:r>
              <a:rPr lang="en-GB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53363384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5AD4-A6AC-4A9D-F665-60E6AB2E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08728B-19E5-EA3C-6DFC-F8796674E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077575"/>
              </p:ext>
            </p:extLst>
          </p:nvPr>
        </p:nvGraphicFramePr>
        <p:xfrm>
          <a:off x="360363" y="1574800"/>
          <a:ext cx="112569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2389094635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606828380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211278126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1001429178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520699608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827157943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414140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170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16884.924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09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1725.5523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819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4449.462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622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21984.47061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64009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338954E-2D6E-859B-1C6A-9B0DF20B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3653637"/>
            <a:ext cx="4143953" cy="310558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FB632C1-C5CF-A18B-2168-C371E04DE9D3}"/>
              </a:ext>
            </a:extLst>
          </p:cNvPr>
          <p:cNvCxnSpPr>
            <a:endCxn id="8" idx="1"/>
          </p:cNvCxnSpPr>
          <p:nvPr/>
        </p:nvCxnSpPr>
        <p:spPr>
          <a:xfrm>
            <a:off x="986319" y="3429000"/>
            <a:ext cx="3037704" cy="1777429"/>
          </a:xfrm>
          <a:prstGeom prst="bentConnector3">
            <a:avLst>
              <a:gd name="adj1" fmla="val 6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02FC6D-A3D5-C8B4-9306-FBBFAFA1BC3B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8167976" y="3392881"/>
            <a:ext cx="2547970" cy="1813548"/>
          </a:xfrm>
          <a:prstGeom prst="bentConnector3">
            <a:avLst>
              <a:gd name="adj1" fmla="val 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37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Model &amp;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5363557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4200-F427-7032-3EF2-4A09729C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A491-562D-4A93-6E0D-9D778FEEB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</a:t>
                </a:r>
                <a:r>
                  <a:rPr lang="en-GB" dirty="0" err="1"/>
                  <a:t>concentreren</a:t>
                </a:r>
                <a:r>
                  <a:rPr lang="en-GB" dirty="0"/>
                  <a:t> </a:t>
                </a:r>
                <a:r>
                  <a:rPr lang="en-GB" dirty="0" err="1"/>
                  <a:t>ons</a:t>
                </a:r>
                <a:r>
                  <a:rPr lang="en-GB" dirty="0"/>
                  <a:t> even op 1 feature: </a:t>
                </a:r>
                <a:r>
                  <a:rPr lang="en-GB" i="1" dirty="0"/>
                  <a:t>age.</a:t>
                </a:r>
                <a:br>
                  <a:rPr lang="en-GB" i="1" dirty="0"/>
                </a:br>
                <a:r>
                  <a:rPr lang="en-GB" dirty="0" err="1"/>
                  <a:t>Onze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</a:t>
                </a:r>
                <a:r>
                  <a:rPr lang="en-GB" dirty="0" err="1"/>
                  <a:t>regressie</a:t>
                </a:r>
                <a:r>
                  <a:rPr lang="en-GB" dirty="0"/>
                  <a:t> is </a:t>
                </a:r>
                <a:r>
                  <a:rPr lang="en-GB" dirty="0" err="1"/>
                  <a:t>gedefinieerd</a:t>
                </a:r>
                <a:r>
                  <a:rPr lang="en-GB" dirty="0"/>
                  <a:t> 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de </a:t>
                </a:r>
                <a:r>
                  <a:rPr lang="en-GB" dirty="0" err="1"/>
                  <a:t>functie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We </a:t>
                </a:r>
                <a:r>
                  <a:rPr lang="en-GB" dirty="0" err="1"/>
                  <a:t>zoeken</a:t>
                </a:r>
                <a:r>
                  <a:rPr lang="en-GB" dirty="0"/>
                  <a:t> nu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waardes</a:t>
                </a:r>
                <a:r>
                  <a:rPr lang="en-GB" dirty="0"/>
                  <a:t> die </a:t>
                </a:r>
                <a:r>
                  <a:rPr lang="en-GB" dirty="0" err="1"/>
                  <a:t>ervoor</a:t>
                </a:r>
                <a:r>
                  <a:rPr lang="en-GB" dirty="0"/>
                  <a:t> </a:t>
                </a:r>
                <a:r>
                  <a:rPr lang="en-GB" dirty="0" err="1"/>
                  <a:t>zorgen</a:t>
                </a:r>
                <a:r>
                  <a:rPr lang="en-GB" dirty="0"/>
                  <a:t> </a:t>
                </a:r>
                <a:r>
                  <a:rPr lang="en-GB" dirty="0" err="1"/>
                  <a:t>dat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een</a:t>
                </a:r>
                <a:r>
                  <a:rPr lang="en-GB" dirty="0"/>
                  <a:t> zo </a:t>
                </a:r>
                <a:r>
                  <a:rPr lang="en-GB" dirty="0" err="1"/>
                  <a:t>goed</a:t>
                </a:r>
                <a:r>
                  <a:rPr lang="en-GB" dirty="0"/>
                  <a:t> </a:t>
                </a:r>
                <a:r>
                  <a:rPr lang="en-GB" dirty="0" err="1"/>
                  <a:t>mogelijke</a:t>
                </a:r>
                <a:r>
                  <a:rPr lang="en-GB" dirty="0"/>
                  <a:t> </a:t>
                </a:r>
                <a:r>
                  <a:rPr lang="en-GB" dirty="0" err="1"/>
                  <a:t>benadering</a:t>
                </a:r>
                <a:r>
                  <a:rPr lang="en-GB" dirty="0"/>
                  <a:t> </a:t>
                </a:r>
                <a:r>
                  <a:rPr lang="en-GB" dirty="0" err="1"/>
                  <a:t>wordt</a:t>
                </a:r>
                <a:r>
                  <a:rPr lang="en-GB" dirty="0"/>
                  <a:t> van de scatterplot in </a:t>
                </a:r>
                <a:r>
                  <a:rPr lang="en-GB" dirty="0" err="1"/>
                  <a:t>vorige</a:t>
                </a:r>
                <a:r>
                  <a:rPr lang="en-GB" dirty="0"/>
                  <a:t> slide.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B3A491-562D-4A93-6E0D-9D778FEEB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3" t="-2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7016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92F8-4E7B-4DB7-1CC1-3002F092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Typische</a:t>
            </a:r>
            <a:r>
              <a:rPr lang="en-GB" dirty="0"/>
              <a:t> ML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5453-4DB4-3AD7-B017-66E7EA2C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Vorm je features &amp;</a:t>
            </a:r>
            <a:br>
              <a:rPr lang="en-GB" dirty="0"/>
            </a:br>
            <a:r>
              <a:rPr lang="en-GB" dirty="0"/>
              <a:t>target </a:t>
            </a:r>
            <a:r>
              <a:rPr lang="en-GB" dirty="0" err="1"/>
              <a:t>variabelen</a:t>
            </a:r>
            <a:r>
              <a:rPr lang="en-GB" dirty="0"/>
              <a:t> </a:t>
            </a:r>
            <a:r>
              <a:rPr lang="en-GB" dirty="0" err="1"/>
              <a:t>om.</a:t>
            </a:r>
            <a:endParaRPr lang="en-GB" dirty="0"/>
          </a:p>
          <a:p>
            <a:r>
              <a:rPr lang="en-GB" dirty="0"/>
              <a:t>Maak je model </a:t>
            </a:r>
            <a:r>
              <a:rPr lang="en-GB" dirty="0" err="1"/>
              <a:t>en</a:t>
            </a:r>
            <a:r>
              <a:rPr lang="en-GB" dirty="0"/>
              <a:t> fit</a:t>
            </a:r>
            <a:br>
              <a:rPr lang="en-GB" dirty="0"/>
            </a:br>
            <a:r>
              <a:rPr lang="en-GB" dirty="0"/>
              <a:t>op de features/target.</a:t>
            </a:r>
          </a:p>
          <a:p>
            <a:r>
              <a:rPr lang="en-GB" dirty="0" err="1"/>
              <a:t>Gebruik</a:t>
            </a:r>
            <a:r>
              <a:rPr lang="en-GB" dirty="0"/>
              <a:t> je model om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voorspellingen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geeft</a:t>
            </a:r>
            <a:r>
              <a:rPr lang="en-GB" dirty="0"/>
              <a:t> de (</a:t>
            </a:r>
            <a:r>
              <a:rPr lang="en-GB" dirty="0" err="1"/>
              <a:t>optimale</a:t>
            </a:r>
            <a:r>
              <a:rPr lang="en-GB" dirty="0"/>
              <a:t>) </a:t>
            </a:r>
            <a:r>
              <a:rPr lang="en-GB" dirty="0" err="1"/>
              <a:t>oplossing</a:t>
            </a:r>
            <a:r>
              <a:rPr lang="en-GB" dirty="0"/>
              <a:t>, maar we </a:t>
            </a:r>
            <a:r>
              <a:rPr lang="en-GB" dirty="0" err="1"/>
              <a:t>willen</a:t>
            </a:r>
            <a:r>
              <a:rPr lang="en-GB" dirty="0"/>
              <a:t> nu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begrijpen</a:t>
            </a:r>
            <a:r>
              <a:rPr lang="en-GB" dirty="0"/>
              <a:t> hoe &amp; </a:t>
            </a:r>
            <a:r>
              <a:rPr lang="en-GB" dirty="0" err="1"/>
              <a:t>bedenken</a:t>
            </a:r>
            <a:r>
              <a:rPr lang="en-GB" dirty="0"/>
              <a:t> hoe we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beter</a:t>
            </a:r>
            <a:r>
              <a:rPr lang="en-GB" dirty="0"/>
              <a:t> model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A5294-5071-0DA6-4D3B-1C54BE86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84" y="360000"/>
            <a:ext cx="745911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30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8B31-DCE3-67C5-B168-D76A1602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96FE-38E6-66FB-DB8C-579B1AD9D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85562"/>
                <a:ext cx="11258084" cy="435564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Een </a:t>
                </a:r>
                <a:r>
                  <a:rPr lang="en-GB" dirty="0" err="1"/>
                  <a:t>functie</a:t>
                </a:r>
                <a:r>
                  <a:rPr lang="en-GB" dirty="0"/>
                  <a:t> die </a:t>
                </a:r>
                <a:r>
                  <a:rPr lang="en-GB" dirty="0" err="1"/>
                  <a:t>aangeeft</a:t>
                </a:r>
                <a:r>
                  <a:rPr lang="en-GB" dirty="0"/>
                  <a:t> hoe </a:t>
                </a:r>
                <a:r>
                  <a:rPr lang="en-GB" dirty="0" err="1"/>
                  <a:t>goed</a:t>
                </a:r>
                <a:r>
                  <a:rPr lang="en-GB" dirty="0"/>
                  <a:t>/</a:t>
                </a:r>
                <a:r>
                  <a:rPr lang="en-GB" dirty="0" err="1"/>
                  <a:t>slecht</a:t>
                </a:r>
                <a:r>
                  <a:rPr lang="en-GB" dirty="0"/>
                  <a:t> je </a:t>
                </a:r>
                <a:r>
                  <a:rPr lang="en-GB" dirty="0" err="1"/>
                  <a:t>oplossing</a:t>
                </a:r>
                <a:r>
                  <a:rPr lang="en-GB" dirty="0"/>
                  <a:t> </a:t>
                </a:r>
                <a:r>
                  <a:rPr lang="en-GB" dirty="0" err="1"/>
                  <a:t>werkt</a:t>
                </a:r>
                <a:r>
                  <a:rPr lang="en-GB" dirty="0"/>
                  <a:t>. </a:t>
                </a:r>
                <a:r>
                  <a:rPr lang="en-GB" dirty="0" err="1"/>
                  <a:t>Voor</a:t>
                </a:r>
                <a:r>
                  <a:rPr lang="en-GB" dirty="0"/>
                  <a:t> </a:t>
                </a:r>
                <a:r>
                  <a:rPr lang="en-GB" dirty="0" err="1"/>
                  <a:t>lineaire</a:t>
                </a:r>
                <a:r>
                  <a:rPr lang="en-GB" dirty="0"/>
                  <a:t> </a:t>
                </a:r>
                <a:r>
                  <a:rPr lang="en-GB" dirty="0" err="1"/>
                  <a:t>regressie</a:t>
                </a:r>
                <a:r>
                  <a:rPr lang="en-GB" dirty="0"/>
                  <a:t> </a:t>
                </a:r>
                <a:r>
                  <a:rPr lang="en-GB" dirty="0" err="1"/>
                  <a:t>typisch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Algemeen</a:t>
                </a:r>
                <a:r>
                  <a:rPr lang="en-GB" dirty="0"/>
                  <a:t> </a:t>
                </a:r>
                <a:r>
                  <a:rPr lang="en-GB" dirty="0" err="1"/>
                  <a:t>kunnen</a:t>
                </a:r>
                <a:r>
                  <a:rPr lang="en-GB" dirty="0"/>
                  <a:t> we </a:t>
                </a:r>
                <a:r>
                  <a:rPr lang="en-GB" dirty="0" err="1"/>
                  <a:t>dit</a:t>
                </a:r>
                <a:r>
                  <a:rPr lang="en-GB" dirty="0"/>
                  <a:t> </a:t>
                </a:r>
                <a:r>
                  <a:rPr lang="en-GB" dirty="0" err="1"/>
                  <a:t>schrijven</a:t>
                </a:r>
                <a:r>
                  <a:rPr lang="en-GB" dirty="0"/>
                  <a:t> </a:t>
                </a:r>
                <a:r>
                  <a:rPr lang="en-GB" dirty="0" err="1"/>
                  <a:t>als</a:t>
                </a:r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396FE-38E6-66FB-DB8C-579B1AD9D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85562"/>
                <a:ext cx="11258084" cy="4355641"/>
              </a:xfrm>
              <a:blipFill>
                <a:blip r:embed="rId2"/>
                <a:stretch>
                  <a:fillRect l="-1083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EB4636-878E-00E1-7602-5B1133D07BDB}"/>
              </a:ext>
            </a:extLst>
          </p:cNvPr>
          <p:cNvSpPr txBox="1"/>
          <p:nvPr/>
        </p:nvSpPr>
        <p:spPr>
          <a:xfrm>
            <a:off x="8167955" y="5394872"/>
            <a:ext cx="381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 is </a:t>
            </a:r>
            <a:r>
              <a:rPr lang="en-GB" dirty="0" err="1"/>
              <a:t>algemeen</a:t>
            </a:r>
            <a:r>
              <a:rPr lang="en-GB" dirty="0"/>
              <a:t> </a:t>
            </a:r>
            <a:r>
              <a:rPr lang="en-GB" dirty="0" err="1"/>
              <a:t>geldig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(</a:t>
            </a:r>
            <a:r>
              <a:rPr lang="en-GB" dirty="0" err="1"/>
              <a:t>bijna</a:t>
            </a:r>
            <a:r>
              <a:rPr lang="en-GB" dirty="0"/>
              <a:t>) alle </a:t>
            </a:r>
            <a:r>
              <a:rPr lang="en-GB" dirty="0" err="1"/>
              <a:t>modellen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F8611-9ACD-073C-E394-503EFF0EA015}"/>
              </a:ext>
            </a:extLst>
          </p:cNvPr>
          <p:cNvSpPr txBox="1"/>
          <p:nvPr/>
        </p:nvSpPr>
        <p:spPr>
          <a:xfrm>
            <a:off x="212333" y="4656208"/>
            <a:ext cx="3811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De </a:t>
            </a:r>
            <a:r>
              <a:rPr lang="en-GB" dirty="0" err="1"/>
              <a:t>keuze</a:t>
            </a:r>
            <a:r>
              <a:rPr lang="en-GB" dirty="0"/>
              <a:t> van loss </a:t>
            </a:r>
            <a:r>
              <a:rPr lang="en-GB" dirty="0" err="1"/>
              <a:t>functie</a:t>
            </a:r>
            <a:r>
              <a:rPr lang="en-GB" dirty="0"/>
              <a:t> is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modelkeuze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bepaalt</a:t>
            </a:r>
            <a:r>
              <a:rPr lang="en-GB" dirty="0"/>
              <a:t> mee: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/>
              <a:t>fouten</a:t>
            </a:r>
            <a:r>
              <a:rPr lang="en-GB" dirty="0"/>
              <a:t> die je </a:t>
            </a:r>
            <a:r>
              <a:rPr lang="en-GB" dirty="0" err="1"/>
              <a:t>afstraft</a:t>
            </a:r>
            <a:r>
              <a:rPr lang="en-GB" dirty="0"/>
              <a:t> 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/>
              <a:t>totale</a:t>
            </a:r>
            <a:r>
              <a:rPr lang="en-GB" dirty="0"/>
              <a:t> </a:t>
            </a:r>
            <a:r>
              <a:rPr lang="en-GB" dirty="0" err="1"/>
              <a:t>rekentijd</a:t>
            </a:r>
            <a:r>
              <a:rPr lang="en-GB" dirty="0"/>
              <a:t> (training).</a:t>
            </a:r>
          </a:p>
        </p:txBody>
      </p:sp>
    </p:spTree>
    <p:extLst>
      <p:ext uri="{BB962C8B-B14F-4D97-AF65-F5344CB8AC3E}">
        <p14:creationId xmlns:p14="http://schemas.microsoft.com/office/powerpoint/2010/main" val="89683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 err="1"/>
              <a:t>Optimale</a:t>
            </a:r>
            <a:r>
              <a:rPr lang="en-US" dirty="0"/>
              <a:t> parameters </a:t>
            </a:r>
            <a:r>
              <a:rPr lang="en-US" dirty="0" err="1"/>
              <a:t>zoeken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572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3D0-556D-2DE3-E698-79DBA19D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optimaliseren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B578-C6DC-4CC6-F3BC-2BE5BAEA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Start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willekeurige</a:t>
            </a:r>
            <a:r>
              <a:rPr lang="en-GB" dirty="0"/>
              <a:t> </a:t>
            </a:r>
            <a:r>
              <a:rPr lang="en-GB" dirty="0" err="1"/>
              <a:t>plek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Bepaal</a:t>
            </a:r>
            <a:r>
              <a:rPr lang="en-GB" dirty="0"/>
              <a:t> de </a:t>
            </a:r>
            <a:r>
              <a:rPr lang="en-GB" dirty="0" err="1"/>
              <a:t>richting</a:t>
            </a:r>
            <a:r>
              <a:rPr lang="en-GB" dirty="0"/>
              <a:t> </a:t>
            </a:r>
            <a:r>
              <a:rPr lang="en-GB" dirty="0" err="1"/>
              <a:t>waarin</a:t>
            </a:r>
            <a:r>
              <a:rPr lang="en-GB" dirty="0"/>
              <a:t> de</a:t>
            </a:r>
            <a:br>
              <a:rPr lang="en-GB" dirty="0"/>
            </a:br>
            <a:r>
              <a:rPr lang="en-GB" dirty="0" err="1"/>
              <a:t>waarde</a:t>
            </a:r>
            <a:r>
              <a:rPr lang="en-GB" dirty="0"/>
              <a:t> van de loss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daalt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Zet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stap in die </a:t>
            </a:r>
            <a:r>
              <a:rPr lang="en-GB" dirty="0" err="1"/>
              <a:t>richting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Herhaal</a:t>
            </a:r>
            <a:r>
              <a:rPr lang="en-GB" dirty="0"/>
              <a:t> </a:t>
            </a:r>
            <a:r>
              <a:rPr lang="en-GB" dirty="0" err="1"/>
              <a:t>vanaf</a:t>
            </a:r>
            <a:r>
              <a:rPr lang="en-GB" dirty="0"/>
              <a:t> stap 2 tot je</a:t>
            </a:r>
            <a:br>
              <a:rPr lang="en-GB" dirty="0"/>
            </a:br>
            <a:r>
              <a:rPr lang="en-GB" dirty="0" err="1"/>
              <a:t>tevreden</a:t>
            </a:r>
            <a:r>
              <a:rPr lang="en-GB" dirty="0"/>
              <a:t> bent.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5B33D-D0AF-0956-F41E-122B9144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87" y="1448549"/>
            <a:ext cx="5762625" cy="4327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607DE-80CA-0E49-98C9-990C80F3B4AF}"/>
                  </a:ext>
                </a:extLst>
              </p:cNvPr>
              <p:cNvSpPr txBox="1"/>
              <p:nvPr/>
            </p:nvSpPr>
            <p:spPr>
              <a:xfrm>
                <a:off x="8715910" y="5742814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7607DE-80CA-0E49-98C9-990C80F3B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910" y="5742814"/>
                <a:ext cx="4666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8E2CF-58EB-3589-FD88-B1E5D15814FE}"/>
                  </a:ext>
                </a:extLst>
              </p:cNvPr>
              <p:cNvSpPr txBox="1"/>
              <p:nvPr/>
            </p:nvSpPr>
            <p:spPr>
              <a:xfrm>
                <a:off x="5862698" y="3058155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8E2CF-58EB-3589-FD88-B1E5D1581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698" y="3058155"/>
                <a:ext cx="4666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948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TEC TEMPLATE - SLIDEBUILDER">
  <a:themeElements>
    <a:clrScheme name="Aangepast 24">
      <a:dk1>
        <a:sysClr val="windowText" lastClr="000000"/>
      </a:dk1>
      <a:lt1>
        <a:sysClr val="window" lastClr="FFFFFF"/>
      </a:lt1>
      <a:dk2>
        <a:srgbClr val="B2B2BA"/>
      </a:dk2>
      <a:lt2>
        <a:srgbClr val="EBEBED"/>
      </a:lt2>
      <a:accent1>
        <a:srgbClr val="002E67"/>
      </a:accent1>
      <a:accent2>
        <a:srgbClr val="EE7D11"/>
      </a:accent2>
      <a:accent3>
        <a:srgbClr val="4796B0"/>
      </a:accent3>
      <a:accent4>
        <a:srgbClr val="A90074"/>
      </a:accent4>
      <a:accent5>
        <a:srgbClr val="00687F"/>
      </a:accent5>
      <a:accent6>
        <a:srgbClr val="84BF42"/>
      </a:accent6>
      <a:hlink>
        <a:srgbClr val="F67D2A"/>
      </a:hlink>
      <a:folHlink>
        <a:srgbClr val="012C67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Office PowerPoint</Application>
  <PresentationFormat>Widescreen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Lato</vt:lpstr>
      <vt:lpstr>Wingdings</vt:lpstr>
      <vt:lpstr>Office Theme</vt:lpstr>
      <vt:lpstr>ORTEC TEMPLATE - SLIDEBUILDER</vt:lpstr>
      <vt:lpstr>Lineaire regressive en wiskunde in ML flow</vt:lpstr>
      <vt:lpstr>De dataset: medische kosten</vt:lpstr>
      <vt:lpstr>Data</vt:lpstr>
      <vt:lpstr>Model &amp; loss function</vt:lpstr>
      <vt:lpstr>Linear regression</vt:lpstr>
      <vt:lpstr>Typische ML flow</vt:lpstr>
      <vt:lpstr>Loss functie</vt:lpstr>
      <vt:lpstr>Optimale parameters zoeken</vt:lpstr>
      <vt:lpstr>Loss functie optimaliseren</vt:lpstr>
      <vt:lpstr>Loss functie optimaliseren</vt:lpstr>
      <vt:lpstr>Rapporteren performance</vt:lpstr>
      <vt:lpstr>Rapporteren performance</vt:lpstr>
      <vt:lpstr>Rapporteren performance</vt:lpstr>
      <vt:lpstr>Rapporteren performance</vt:lpstr>
      <vt:lpstr>Rapporteren performance</vt:lpstr>
      <vt:lpstr>Project</vt:lpstr>
      <vt:lpstr>Project</vt:lpstr>
      <vt:lpstr>Verbeteringen/veralgemeningen &amp; volgend jaar</vt:lpstr>
      <vt:lpstr>Testen van accuraatheid</vt:lpstr>
      <vt:lpstr>Meer dimensies</vt:lpstr>
      <vt:lpstr>Optimalisatie</vt:lpstr>
      <vt:lpstr>Betere modellen</vt:lpstr>
      <vt:lpstr>Feature engineering</vt:lpstr>
      <vt:lpstr>Dank 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703</cp:revision>
  <dcterms:created xsi:type="dcterms:W3CDTF">2018-05-02T07:41:02Z</dcterms:created>
  <dcterms:modified xsi:type="dcterms:W3CDTF">2023-05-21T19:35:16Z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