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64" r:id="rId5"/>
  </p:sldMasterIdLst>
  <p:notesMasterIdLst>
    <p:notesMasterId r:id="rId35"/>
  </p:notesMasterIdLst>
  <p:handoutMasterIdLst>
    <p:handoutMasterId r:id="rId36"/>
  </p:handoutMasterIdLst>
  <p:sldIdLst>
    <p:sldId id="256" r:id="rId6"/>
    <p:sldId id="2877" r:id="rId7"/>
    <p:sldId id="2885" r:id="rId8"/>
    <p:sldId id="2907" r:id="rId9"/>
    <p:sldId id="2908" r:id="rId10"/>
    <p:sldId id="2909" r:id="rId11"/>
    <p:sldId id="2910" r:id="rId12"/>
    <p:sldId id="2844" r:id="rId13"/>
    <p:sldId id="2886" r:id="rId14"/>
    <p:sldId id="2889" r:id="rId15"/>
    <p:sldId id="2887" r:id="rId16"/>
    <p:sldId id="2895" r:id="rId17"/>
    <p:sldId id="2890" r:id="rId18"/>
    <p:sldId id="2891" r:id="rId19"/>
    <p:sldId id="2892" r:id="rId20"/>
    <p:sldId id="2898" r:id="rId21"/>
    <p:sldId id="2893" r:id="rId22"/>
    <p:sldId id="2900" r:id="rId23"/>
    <p:sldId id="2899" r:id="rId24"/>
    <p:sldId id="2896" r:id="rId25"/>
    <p:sldId id="2894" r:id="rId26"/>
    <p:sldId id="2897" r:id="rId27"/>
    <p:sldId id="2901" r:id="rId28"/>
    <p:sldId id="2902" r:id="rId29"/>
    <p:sldId id="2903" r:id="rId30"/>
    <p:sldId id="2904" r:id="rId31"/>
    <p:sldId id="2906" r:id="rId32"/>
    <p:sldId id="270" r:id="rId33"/>
    <p:sldId id="27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EFE9F4"/>
    <a:srgbClr val="DC4235"/>
    <a:srgbClr val="FFFFFF"/>
    <a:srgbClr val="002060"/>
    <a:srgbClr val="E6E6E6"/>
    <a:srgbClr val="00B050"/>
    <a:srgbClr val="EF3E00"/>
    <a:srgbClr val="FF7800"/>
    <a:srgbClr val="178B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ijl, licht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3657" autoAdjust="0"/>
  </p:normalViewPr>
  <p:slideViewPr>
    <p:cSldViewPr snapToGrid="0" snapToObjects="1">
      <p:cViewPr varScale="1">
        <p:scale>
          <a:sx n="62" d="100"/>
          <a:sy n="62" d="100"/>
        </p:scale>
        <p:origin x="944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3" d="100"/>
          <a:sy n="63" d="100"/>
        </p:scale>
        <p:origin x="3206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heme" Target="theme/theme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766CB0-6A44-7F43-B4EE-53BDA7C71BCF}"/>
              </a:ext>
            </a:extLst>
          </p:cNvPr>
          <p:cNvSpPr/>
          <p:nvPr/>
        </p:nvSpPr>
        <p:spPr>
          <a:xfrm>
            <a:off x="0" y="8362122"/>
            <a:ext cx="6858000" cy="781878"/>
          </a:xfrm>
          <a:prstGeom prst="rect">
            <a:avLst/>
          </a:prstGeom>
          <a:solidFill>
            <a:srgbClr val="DC42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D980EB-3713-6140-9189-0900463AE2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8CCA2-1C4C-3846-BA84-48DA011F15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CCCF92-06F0-674B-B049-47AD8B8AA9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938E7-0D43-7C42-A51B-535FF6B35664}" type="slidenum">
              <a:rPr lang="en-US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‹#›</a:t>
            </a:fld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EBAB6D-5B0B-704D-B562-C1EB1475E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513" y="161066"/>
            <a:ext cx="1400037" cy="59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159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1F7CDD-23CF-5441-8EE8-3A82C7512332}" type="datetimeFigureOut">
              <a:rPr lang="nl-NL" smtClean="0"/>
              <a:t>21-5-2023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6D0A1-0AEB-9A4F-9A1A-8EF3D1567A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794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D85DF72-0861-C248-A707-AB8A33F14E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964163"/>
            <a:ext cx="11225885" cy="801666"/>
          </a:xfrm>
        </p:spPr>
        <p:txBody>
          <a:bodyPr>
            <a:normAutofit/>
          </a:bodyPr>
          <a:lstStyle>
            <a:lvl1pPr marL="0" indent="0" algn="l">
              <a:buNone/>
              <a:defRPr sz="4000" b="1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9FC0506-DA08-CA49-93A8-B94B92017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6041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A1C0D8-72A6-D645-BD9C-6EA7C1F2870E}"/>
              </a:ext>
            </a:extLst>
          </p:cNvPr>
          <p:cNvSpPr txBox="1"/>
          <p:nvPr userDrawn="1"/>
        </p:nvSpPr>
        <p:spPr>
          <a:xfrm>
            <a:off x="11585884" y="162497"/>
            <a:ext cx="450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ADA664B-6DE3-D04E-B243-DDFE98F1A44C}" type="slidenum">
              <a:rPr lang="nl-NL" sz="1200" b="1" i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r"/>
              <a:t>‹#›</a:t>
            </a:fld>
            <a:endParaRPr lang="nl-NL" sz="1200" b="1" i="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490518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BE9A1BE-72EB-8B47-8480-78AF1B483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7543055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A7DB2-0471-694C-BA3D-C78C225BA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593" y="295470"/>
            <a:ext cx="3932237" cy="1129004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4094C-0D9E-304E-BC9D-3DD3E977C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98580"/>
            <a:ext cx="6172200" cy="4940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1CE56-8C73-D34A-A442-7F7524B3B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4593" y="1424474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141525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24102-EBBF-0746-ABE1-6051466FF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699" y="289249"/>
            <a:ext cx="3932237" cy="1048139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536FB2-B2DE-3F44-97EA-06B1EF1ACE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600" y="306290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6F3732-9FF0-A647-8916-5C387FF79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5699" y="1342053"/>
            <a:ext cx="3932237" cy="3811588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8830257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4EFDC-782B-1D4A-9336-33F5D9CD4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7514A-3228-F947-A551-AE7343511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4412559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CFEDC5E-7D37-B54B-AC6E-E99070F4C7A9}"/>
              </a:ext>
            </a:extLst>
          </p:cNvPr>
          <p:cNvSpPr/>
          <p:nvPr userDrawn="1"/>
        </p:nvSpPr>
        <p:spPr>
          <a:xfrm>
            <a:off x="0" y="-209818"/>
            <a:ext cx="12192000" cy="6359605"/>
          </a:xfrm>
          <a:prstGeom prst="rect">
            <a:avLst/>
          </a:prstGeom>
          <a:solidFill>
            <a:srgbClr val="FF35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8F5C017-A232-6547-90A1-EC8B3630C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915495"/>
            <a:ext cx="11225885" cy="801666"/>
          </a:xfrm>
        </p:spPr>
        <p:txBody>
          <a:bodyPr>
            <a:normAutofit/>
          </a:bodyPr>
          <a:lstStyle>
            <a:lvl1pPr marL="0" indent="0" algn="l">
              <a:buNone/>
              <a:defRPr sz="40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A9798F58-511D-A14F-82D7-F3A252892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4927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EE87BF-A722-F943-B307-EF8568AED741}"/>
              </a:ext>
            </a:extLst>
          </p:cNvPr>
          <p:cNvSpPr txBox="1"/>
          <p:nvPr userDrawn="1"/>
        </p:nvSpPr>
        <p:spPr>
          <a:xfrm>
            <a:off x="11585884" y="162497"/>
            <a:ext cx="450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ADA664B-6DE3-D04E-B243-DDFE98F1A44C}" type="slidenum">
              <a:rPr lang="nl-NL" sz="1200" b="1" i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r"/>
              <a:t>‹#›</a:t>
            </a:fld>
            <a:endParaRPr lang="nl-NL" sz="1200" b="1" i="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C76288E4-E3BB-3B46-94FE-EC77AC6511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5000"/>
          </a:blip>
          <a:stretch>
            <a:fillRect/>
          </a:stretch>
        </p:blipFill>
        <p:spPr>
          <a:xfrm rot="20925934">
            <a:off x="-208723" y="3235187"/>
            <a:ext cx="31242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11338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CFEDC5E-7D37-B54B-AC6E-E99070F4C7A9}"/>
              </a:ext>
            </a:extLst>
          </p:cNvPr>
          <p:cNvSpPr/>
          <p:nvPr userDrawn="1"/>
        </p:nvSpPr>
        <p:spPr>
          <a:xfrm>
            <a:off x="0" y="0"/>
            <a:ext cx="12192000" cy="61523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8F5C017-A232-6547-90A1-EC8B3630C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915495"/>
            <a:ext cx="11225885" cy="801666"/>
          </a:xfrm>
        </p:spPr>
        <p:txBody>
          <a:bodyPr>
            <a:normAutofit/>
          </a:bodyPr>
          <a:lstStyle>
            <a:lvl1pPr marL="0" indent="0" algn="l">
              <a:buNone/>
              <a:defRPr sz="40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A9798F58-511D-A14F-82D7-F3A252892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4927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9783B4-5A42-9544-9E44-446D6368ED8B}"/>
              </a:ext>
            </a:extLst>
          </p:cNvPr>
          <p:cNvSpPr txBox="1"/>
          <p:nvPr userDrawn="1"/>
        </p:nvSpPr>
        <p:spPr>
          <a:xfrm>
            <a:off x="11585884" y="162497"/>
            <a:ext cx="450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ADA664B-6DE3-D04E-B243-DDFE98F1A44C}" type="slidenum">
              <a:rPr lang="nl-NL" sz="1200" b="1" i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r"/>
              <a:t>‹#›</a:t>
            </a:fld>
            <a:endParaRPr lang="nl-NL" sz="1200" b="1" i="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08951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CFEDC5E-7D37-B54B-AC6E-E99070F4C7A9}"/>
              </a:ext>
            </a:extLst>
          </p:cNvPr>
          <p:cNvSpPr/>
          <p:nvPr userDrawn="1"/>
        </p:nvSpPr>
        <p:spPr>
          <a:xfrm>
            <a:off x="0" y="0"/>
            <a:ext cx="12192000" cy="61523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8F5C017-A232-6547-90A1-EC8B3630C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915495"/>
            <a:ext cx="11225885" cy="801666"/>
          </a:xfrm>
        </p:spPr>
        <p:txBody>
          <a:bodyPr>
            <a:normAutofit/>
          </a:bodyPr>
          <a:lstStyle>
            <a:lvl1pPr marL="0" indent="0" algn="l">
              <a:buNone/>
              <a:defRPr sz="4000" b="1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A9798F58-511D-A14F-82D7-F3A252892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4927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F4A625-44D7-9E45-A48B-B899DF68035F}"/>
              </a:ext>
            </a:extLst>
          </p:cNvPr>
          <p:cNvSpPr txBox="1"/>
          <p:nvPr userDrawn="1"/>
        </p:nvSpPr>
        <p:spPr>
          <a:xfrm>
            <a:off x="11585884" y="162497"/>
            <a:ext cx="450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ADA664B-6DE3-D04E-B243-DDFE98F1A44C}" type="slidenum">
              <a:rPr lang="nl-NL" sz="1200" b="1" i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r"/>
              <a:t>‹#›</a:t>
            </a:fld>
            <a:endParaRPr lang="nl-NL" sz="1200" b="1" i="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44639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CFEDC5E-7D37-B54B-AC6E-E99070F4C7A9}"/>
              </a:ext>
            </a:extLst>
          </p:cNvPr>
          <p:cNvSpPr/>
          <p:nvPr userDrawn="1"/>
        </p:nvSpPr>
        <p:spPr>
          <a:xfrm>
            <a:off x="0" y="0"/>
            <a:ext cx="12192000" cy="615232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8F5C017-A232-6547-90A1-EC8B3630C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915495"/>
            <a:ext cx="11225885" cy="801666"/>
          </a:xfrm>
        </p:spPr>
        <p:txBody>
          <a:bodyPr>
            <a:normAutofit/>
          </a:bodyPr>
          <a:lstStyle>
            <a:lvl1pPr marL="0" indent="0" algn="l">
              <a:buNone/>
              <a:defRPr sz="4000" b="1">
                <a:solidFill>
                  <a:srgbClr val="FF352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A9798F58-511D-A14F-82D7-F3A252892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4927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4233F2-90EB-AD4C-B30F-120FB90D324E}"/>
              </a:ext>
            </a:extLst>
          </p:cNvPr>
          <p:cNvSpPr txBox="1"/>
          <p:nvPr userDrawn="1"/>
        </p:nvSpPr>
        <p:spPr>
          <a:xfrm>
            <a:off x="11585884" y="162497"/>
            <a:ext cx="450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ADA664B-6DE3-D04E-B243-DDFE98F1A44C}" type="slidenum">
              <a:rPr lang="nl-NL" sz="1200" b="1" i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r"/>
              <a:t>‹#›</a:t>
            </a:fld>
            <a:endParaRPr lang="nl-NL" sz="1200" b="1" i="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203449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8F3C8-4DEF-8146-B605-699DB2A8E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BC93D-B61B-8C4C-834E-DE9CB178CB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90688"/>
            <a:ext cx="5181600" cy="38205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B8360-3ABD-9743-B77C-35458E6308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40128" y="1690688"/>
            <a:ext cx="5181600" cy="38205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3101376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B9C28-4CC0-ED4D-BB6F-03E3FE24A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5152383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9601C-728A-7F4C-98D4-75E7B3202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4596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5E873-07B8-F448-9AF3-E9FDC786D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4596" y="2505075"/>
            <a:ext cx="5157787" cy="30368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hart Placeholder 10">
            <a:extLst>
              <a:ext uri="{FF2B5EF4-FFF2-40B4-BE49-F238E27FC236}">
                <a16:creationId xmlns:a16="http://schemas.microsoft.com/office/drawing/2014/main" id="{E1E5B10F-53EA-C14B-894D-D62B9BBE9252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842000" y="346075"/>
            <a:ext cx="5934075" cy="519588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590787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8515A-94E6-0642-84EF-F61C8BAB8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2972493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C98340-0F06-F043-8F91-EE57BC738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13255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DC289-7E68-8A4F-8B12-F32595828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1685563"/>
            <a:ext cx="11258084" cy="3853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2D4948D-E5F5-2247-8729-36FD3BB0B40B}"/>
              </a:ext>
            </a:extLst>
          </p:cNvPr>
          <p:cNvSpPr txBox="1">
            <a:spLocks/>
          </p:cNvSpPr>
          <p:nvPr userDrawn="1"/>
        </p:nvSpPr>
        <p:spPr>
          <a:xfrm>
            <a:off x="268446" y="6305078"/>
            <a:ext cx="777480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2400" kern="12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>
                <a:solidFill>
                  <a:srgbClr val="FF3521"/>
                </a:solidFill>
              </a:rPr>
              <a:t>Maak</a:t>
            </a:r>
            <a:r>
              <a:rPr lang="en-US" sz="1800" dirty="0">
                <a:solidFill>
                  <a:srgbClr val="FF3521"/>
                </a:solidFill>
              </a:rPr>
              <a:t> </a:t>
            </a:r>
            <a:r>
              <a:rPr lang="en-US" sz="1800" dirty="0" err="1">
                <a:solidFill>
                  <a:srgbClr val="FF3521"/>
                </a:solidFill>
              </a:rPr>
              <a:t>werk</a:t>
            </a:r>
            <a:r>
              <a:rPr lang="en-US" sz="1800" dirty="0">
                <a:solidFill>
                  <a:srgbClr val="FF3521"/>
                </a:solidFill>
              </a:rPr>
              <a:t> van je </a:t>
            </a:r>
            <a:r>
              <a:rPr lang="en-US" sz="1800" dirty="0" err="1">
                <a:solidFill>
                  <a:srgbClr val="FF3521"/>
                </a:solidFill>
              </a:rPr>
              <a:t>toekomst</a:t>
            </a:r>
            <a:endParaRPr lang="en-US" sz="1800" dirty="0">
              <a:solidFill>
                <a:srgbClr val="FF352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F191E2F-2E40-DB45-8DB4-37A9A5955193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rcRect/>
          <a:stretch/>
        </p:blipFill>
        <p:spPr>
          <a:xfrm>
            <a:off x="10952921" y="6288108"/>
            <a:ext cx="1125616" cy="478578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49923BA-AAC2-B34A-B197-D2DA447F5A16}"/>
              </a:ext>
            </a:extLst>
          </p:cNvPr>
          <p:cNvCxnSpPr>
            <a:cxnSpLocks/>
          </p:cNvCxnSpPr>
          <p:nvPr userDrawn="1"/>
        </p:nvCxnSpPr>
        <p:spPr>
          <a:xfrm>
            <a:off x="0" y="6152468"/>
            <a:ext cx="12192000" cy="0"/>
          </a:xfrm>
          <a:prstGeom prst="line">
            <a:avLst/>
          </a:prstGeom>
          <a:ln>
            <a:solidFill>
              <a:srgbClr val="FF352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1942F9C-1529-4C46-9E8B-BCF10AEECBC3}"/>
              </a:ext>
            </a:extLst>
          </p:cNvPr>
          <p:cNvSpPr txBox="1"/>
          <p:nvPr userDrawn="1"/>
        </p:nvSpPr>
        <p:spPr>
          <a:xfrm>
            <a:off x="11585884" y="162497"/>
            <a:ext cx="450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ADA664B-6DE3-D04E-B243-DDFE98F1A44C}" type="slidenum">
              <a:rPr lang="nl-NL" sz="1200" b="1" i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r"/>
              <a:t>‹#›</a:t>
            </a:fld>
            <a:endParaRPr lang="nl-NL" sz="1200" b="1" i="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037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8" r:id="rId4"/>
    <p:sldLayoutId id="2147483659" r:id="rId5"/>
    <p:sldLayoutId id="2147483660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</p:sldLayoutIdLst>
  <p:transition spd="slow">
    <p:push dir="u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Afbeelding 31">
            <a:extLst>
              <a:ext uri="{FF2B5EF4-FFF2-40B4-BE49-F238E27FC236}">
                <a16:creationId xmlns:a16="http://schemas.microsoft.com/office/drawing/2014/main" id="{FDF2F79B-D54E-4CB9-BFC8-606ED103B1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2032" y="0"/>
            <a:ext cx="12192000" cy="6858000"/>
          </a:xfrm>
          <a:prstGeom prst="rect">
            <a:avLst/>
          </a:prstGeom>
        </p:spPr>
      </p:pic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19B37A3-82F2-45D5-868F-F00F93F6E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00" y="792000"/>
            <a:ext cx="10608000" cy="4165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GB" noProof="0" dirty="0"/>
              <a:t>Place title here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61B9A90-182E-49A3-8BF5-04F322881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000" y="1650648"/>
            <a:ext cx="10608000" cy="40987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#1</a:t>
            </a:r>
          </a:p>
          <a:p>
            <a:pPr lvl="2"/>
            <a:r>
              <a:rPr lang="en-GB" noProof="0" dirty="0"/>
              <a:t>Sub-bullet #2</a:t>
            </a:r>
          </a:p>
          <a:p>
            <a:pPr lvl="3"/>
            <a:r>
              <a:rPr lang="en-GB" noProof="0" dirty="0"/>
              <a:t>Default text</a:t>
            </a:r>
          </a:p>
          <a:p>
            <a:pPr lvl="4"/>
            <a:r>
              <a:rPr lang="en-GB" noProof="0" dirty="0"/>
              <a:t>Header #1</a:t>
            </a:r>
          </a:p>
          <a:p>
            <a:pPr lvl="5"/>
            <a:r>
              <a:rPr lang="en-GB" noProof="0" dirty="0"/>
              <a:t>Header #2</a:t>
            </a:r>
          </a:p>
          <a:p>
            <a:pPr lvl="6"/>
            <a:r>
              <a:rPr lang="en-GB" noProof="0" dirty="0"/>
              <a:t>Numeric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Quote text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CC0954C-56F0-4481-AEFC-476FD5516A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4032" y="6330695"/>
            <a:ext cx="4114800" cy="1270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fld id="{F5C00587-4368-4D98-88C9-D75DCD2961D4}" type="datetime2">
              <a:rPr lang="en-GB" noProof="0" smtClean="0"/>
              <a:t>Sunday, 21 May 2023</a:t>
            </a:fld>
            <a:endParaRPr lang="en-GB" noProof="0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93B2B64-2362-45C8-9E78-5ECAAAF347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4032" y="6176083"/>
            <a:ext cx="4114800" cy="11643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Footer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549FE6F-67CB-4243-BE03-A9A3C4007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95999" y="6176083"/>
            <a:ext cx="288000" cy="2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D7B5DC5B-6873-43DB-ADC7-B15ACCE0DFDB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grpSp>
        <p:nvGrpSpPr>
          <p:cNvPr id="15" name="GRID" hidden="1">
            <a:extLst>
              <a:ext uri="{FF2B5EF4-FFF2-40B4-BE49-F238E27FC236}">
                <a16:creationId xmlns:a16="http://schemas.microsoft.com/office/drawing/2014/main" id="{4129D105-9E64-446B-9706-45C80CEFF79A}"/>
              </a:ext>
            </a:extLst>
          </p:cNvPr>
          <p:cNvGrpSpPr/>
          <p:nvPr userDrawn="1"/>
        </p:nvGrpSpPr>
        <p:grpSpPr>
          <a:xfrm>
            <a:off x="-12032" y="0"/>
            <a:ext cx="12204032" cy="6858000"/>
            <a:chOff x="-12032" y="0"/>
            <a:chExt cx="12204032" cy="6858000"/>
          </a:xfrm>
          <a:solidFill>
            <a:schemeClr val="tx1">
              <a:alpha val="30000"/>
            </a:schemeClr>
          </a:solidFill>
        </p:grpSpPr>
        <p:sp>
          <p:nvSpPr>
            <p:cNvPr id="8" name="Rechthoek 7">
              <a:extLst>
                <a:ext uri="{FF2B5EF4-FFF2-40B4-BE49-F238E27FC236}">
                  <a16:creationId xmlns:a16="http://schemas.microsoft.com/office/drawing/2014/main" id="{7D9988B5-FF41-44BF-9EBA-8ED0383D0B4A}"/>
                </a:ext>
              </a:extLst>
            </p:cNvPr>
            <p:cNvSpPr/>
            <p:nvPr userDrawn="1"/>
          </p:nvSpPr>
          <p:spPr>
            <a:xfrm>
              <a:off x="0" y="0"/>
              <a:ext cx="12192000" cy="79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223B51F0-7066-4BAC-B391-CBE4243866E1}"/>
                </a:ext>
              </a:extLst>
            </p:cNvPr>
            <p:cNvSpPr/>
            <p:nvPr userDrawn="1"/>
          </p:nvSpPr>
          <p:spPr>
            <a:xfrm>
              <a:off x="0" y="0"/>
              <a:ext cx="792000" cy="6857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459F3FC6-346A-4720-8A58-EF51F3E955F9}"/>
                </a:ext>
              </a:extLst>
            </p:cNvPr>
            <p:cNvSpPr/>
            <p:nvPr userDrawn="1"/>
          </p:nvSpPr>
          <p:spPr>
            <a:xfrm>
              <a:off x="0" y="1218648"/>
              <a:ext cx="12192000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3D4E2D73-574C-4613-A3A4-5612A2E130A4}"/>
                </a:ext>
              </a:extLst>
            </p:cNvPr>
            <p:cNvSpPr/>
            <p:nvPr userDrawn="1"/>
          </p:nvSpPr>
          <p:spPr>
            <a:xfrm>
              <a:off x="0" y="6462000"/>
              <a:ext cx="12192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E118E804-CD4F-495F-B6B8-AB34617C0B7D}"/>
                </a:ext>
              </a:extLst>
            </p:cNvPr>
            <p:cNvSpPr/>
            <p:nvPr userDrawn="1"/>
          </p:nvSpPr>
          <p:spPr>
            <a:xfrm>
              <a:off x="11400000" y="0"/>
              <a:ext cx="792000" cy="6857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D6C9D970-60FE-4B38-ADC1-AAA785A7A505}"/>
                </a:ext>
              </a:extLst>
            </p:cNvPr>
            <p:cNvSpPr/>
            <p:nvPr userDrawn="1"/>
          </p:nvSpPr>
          <p:spPr>
            <a:xfrm>
              <a:off x="-12032" y="5749435"/>
              <a:ext cx="12192000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AC096A19-B2E4-4BDA-84F4-84D9899A334C}"/>
                </a:ext>
              </a:extLst>
            </p:cNvPr>
            <p:cNvSpPr/>
            <p:nvPr userDrawn="1"/>
          </p:nvSpPr>
          <p:spPr>
            <a:xfrm>
              <a:off x="11796000" y="0"/>
              <a:ext cx="396000" cy="6857999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C48812F4-9FB4-4BC7-A4BF-EF2194DA02F8}"/>
                </a:ext>
              </a:extLst>
            </p:cNvPr>
            <p:cNvSpPr/>
            <p:nvPr userDrawn="1"/>
          </p:nvSpPr>
          <p:spPr>
            <a:xfrm>
              <a:off x="0" y="0"/>
              <a:ext cx="12192000" cy="3960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31" name="Rechthoek 30">
              <a:extLst>
                <a:ext uri="{FF2B5EF4-FFF2-40B4-BE49-F238E27FC236}">
                  <a16:creationId xmlns:a16="http://schemas.microsoft.com/office/drawing/2014/main" id="{B97D865D-4874-4468-8ACF-45815EB73176}"/>
                </a:ext>
              </a:extLst>
            </p:cNvPr>
            <p:cNvSpPr/>
            <p:nvPr userDrawn="1"/>
          </p:nvSpPr>
          <p:spPr>
            <a:xfrm>
              <a:off x="0" y="0"/>
              <a:ext cx="396000" cy="6857999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</p:grpSp>
      <p:sp>
        <p:nvSpPr>
          <p:cNvPr id="20" name="Tekstvak 19">
            <a:extLst>
              <a:ext uri="{FF2B5EF4-FFF2-40B4-BE49-F238E27FC236}">
                <a16:creationId xmlns:a16="http://schemas.microsoft.com/office/drawing/2014/main" id="{88A106C3-3B5C-4817-A9B9-E1AA65368768}"/>
              </a:ext>
            </a:extLst>
          </p:cNvPr>
          <p:cNvSpPr txBox="1"/>
          <p:nvPr userDrawn="1"/>
        </p:nvSpPr>
        <p:spPr>
          <a:xfrm>
            <a:off x="-12032" y="-510127"/>
            <a:ext cx="2129051" cy="15012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100" b="0" cap="all" baseline="0" noProof="0" dirty="0">
                <a:latin typeface="+mn-lt"/>
              </a:rPr>
              <a:t>Slide layout</a:t>
            </a:r>
          </a:p>
        </p:txBody>
      </p:sp>
      <p:grpSp>
        <p:nvGrpSpPr>
          <p:cNvPr id="30" name="Groep 29">
            <a:extLst>
              <a:ext uri="{FF2B5EF4-FFF2-40B4-BE49-F238E27FC236}">
                <a16:creationId xmlns:a16="http://schemas.microsoft.com/office/drawing/2014/main" id="{8E2D1FDE-8915-4DCD-AD86-BEC2AFFD564C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860556" y="6258695"/>
            <a:ext cx="683444" cy="144000"/>
            <a:chOff x="4148137" y="3019425"/>
            <a:chExt cx="3898201" cy="821340"/>
          </a:xfrm>
        </p:grpSpPr>
        <p:sp>
          <p:nvSpPr>
            <p:cNvPr id="14" name="Vrije vorm: vorm 13">
              <a:extLst>
                <a:ext uri="{FF2B5EF4-FFF2-40B4-BE49-F238E27FC236}">
                  <a16:creationId xmlns:a16="http://schemas.microsoft.com/office/drawing/2014/main" id="{E444159B-537F-4874-8D9C-7B0D93BEC489}"/>
                </a:ext>
              </a:extLst>
            </p:cNvPr>
            <p:cNvSpPr/>
            <p:nvPr/>
          </p:nvSpPr>
          <p:spPr>
            <a:xfrm>
              <a:off x="6513575" y="3373088"/>
              <a:ext cx="645890" cy="439673"/>
            </a:xfrm>
            <a:custGeom>
              <a:avLst/>
              <a:gdLst>
                <a:gd name="connsiteX0" fmla="*/ 576834 w 645890"/>
                <a:gd name="connsiteY0" fmla="*/ 208693 h 439673"/>
                <a:gd name="connsiteX1" fmla="*/ 570071 w 645890"/>
                <a:gd name="connsiteY1" fmla="*/ 222218 h 439673"/>
                <a:gd name="connsiteX2" fmla="*/ 496157 w 645890"/>
                <a:gd name="connsiteY2" fmla="*/ 329470 h 439673"/>
                <a:gd name="connsiteX3" fmla="*/ 496157 w 645890"/>
                <a:gd name="connsiteY3" fmla="*/ 329470 h 439673"/>
                <a:gd name="connsiteX4" fmla="*/ 380047 w 645890"/>
                <a:gd name="connsiteY4" fmla="*/ 356806 h 439673"/>
                <a:gd name="connsiteX5" fmla="*/ 300704 w 645890"/>
                <a:gd name="connsiteY5" fmla="*/ 340328 h 439673"/>
                <a:gd name="connsiteX6" fmla="*/ 298609 w 645890"/>
                <a:gd name="connsiteY6" fmla="*/ 272320 h 439673"/>
                <a:gd name="connsiteX7" fmla="*/ 300323 w 645890"/>
                <a:gd name="connsiteY7" fmla="*/ 263366 h 439673"/>
                <a:gd name="connsiteX8" fmla="*/ 334137 w 645890"/>
                <a:gd name="connsiteY8" fmla="*/ 87725 h 439673"/>
                <a:gd name="connsiteX9" fmla="*/ 395573 w 645890"/>
                <a:gd name="connsiteY9" fmla="*/ 87725 h 439673"/>
                <a:gd name="connsiteX10" fmla="*/ 472916 w 645890"/>
                <a:gd name="connsiteY10" fmla="*/ 167068 h 439673"/>
                <a:gd name="connsiteX11" fmla="*/ 471583 w 645890"/>
                <a:gd name="connsiteY11" fmla="*/ 181832 h 439673"/>
                <a:gd name="connsiteX12" fmla="*/ 542735 w 645890"/>
                <a:gd name="connsiteY12" fmla="*/ 181832 h 439673"/>
                <a:gd name="connsiteX13" fmla="*/ 577596 w 645890"/>
                <a:gd name="connsiteY13" fmla="*/ 0 h 439673"/>
                <a:gd name="connsiteX14" fmla="*/ 561118 w 645890"/>
                <a:gd name="connsiteY14" fmla="*/ 0 h 439673"/>
                <a:gd name="connsiteX15" fmla="*/ 177451 w 645890"/>
                <a:gd name="connsiteY15" fmla="*/ 0 h 439673"/>
                <a:gd name="connsiteX16" fmla="*/ 129159 w 645890"/>
                <a:gd name="connsiteY16" fmla="*/ 251650 h 439673"/>
                <a:gd name="connsiteX17" fmla="*/ 29051 w 645890"/>
                <a:gd name="connsiteY17" fmla="*/ 371380 h 439673"/>
                <a:gd name="connsiteX18" fmla="*/ 14669 w 645890"/>
                <a:gd name="connsiteY18" fmla="*/ 372618 h 439673"/>
                <a:gd name="connsiteX19" fmla="*/ 0 w 645890"/>
                <a:gd name="connsiteY19" fmla="*/ 439674 h 439673"/>
                <a:gd name="connsiteX20" fmla="*/ 563975 w 645890"/>
                <a:gd name="connsiteY20" fmla="*/ 439674 h 439673"/>
                <a:gd name="connsiteX21" fmla="*/ 569214 w 645890"/>
                <a:gd name="connsiteY21" fmla="*/ 427672 h 439673"/>
                <a:gd name="connsiteX22" fmla="*/ 640366 w 645890"/>
                <a:gd name="connsiteY22" fmla="*/ 237935 h 439673"/>
                <a:gd name="connsiteX23" fmla="*/ 645890 w 645890"/>
                <a:gd name="connsiteY23" fmla="*/ 222218 h 439673"/>
                <a:gd name="connsiteX24" fmla="*/ 576834 w 645890"/>
                <a:gd name="connsiteY24" fmla="*/ 208693 h 439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45890" h="439673">
                  <a:moveTo>
                    <a:pt x="576834" y="208693"/>
                  </a:moveTo>
                  <a:lnTo>
                    <a:pt x="570071" y="222218"/>
                  </a:lnTo>
                  <a:cubicBezTo>
                    <a:pt x="545497" y="271367"/>
                    <a:pt x="521303" y="306514"/>
                    <a:pt x="496157" y="329470"/>
                  </a:cubicBezTo>
                  <a:lnTo>
                    <a:pt x="496157" y="329470"/>
                  </a:lnTo>
                  <a:cubicBezTo>
                    <a:pt x="482441" y="341947"/>
                    <a:pt x="451295" y="356806"/>
                    <a:pt x="380047" y="356806"/>
                  </a:cubicBezTo>
                  <a:cubicBezTo>
                    <a:pt x="333185" y="356806"/>
                    <a:pt x="310229" y="352044"/>
                    <a:pt x="300704" y="340328"/>
                  </a:cubicBezTo>
                  <a:cubicBezTo>
                    <a:pt x="292418" y="330041"/>
                    <a:pt x="291751" y="311277"/>
                    <a:pt x="298609" y="272320"/>
                  </a:cubicBezTo>
                  <a:cubicBezTo>
                    <a:pt x="299085" y="269462"/>
                    <a:pt x="299656" y="266414"/>
                    <a:pt x="300323" y="263366"/>
                  </a:cubicBezTo>
                  <a:cubicBezTo>
                    <a:pt x="300323" y="263366"/>
                    <a:pt x="325279" y="133445"/>
                    <a:pt x="334137" y="87725"/>
                  </a:cubicBezTo>
                  <a:cubicBezTo>
                    <a:pt x="354235" y="87725"/>
                    <a:pt x="395573" y="87725"/>
                    <a:pt x="395573" y="87725"/>
                  </a:cubicBezTo>
                  <a:cubicBezTo>
                    <a:pt x="479870" y="87725"/>
                    <a:pt x="479870" y="87725"/>
                    <a:pt x="472916" y="167068"/>
                  </a:cubicBezTo>
                  <a:lnTo>
                    <a:pt x="471583" y="181832"/>
                  </a:lnTo>
                  <a:lnTo>
                    <a:pt x="542735" y="181832"/>
                  </a:lnTo>
                  <a:lnTo>
                    <a:pt x="577596" y="0"/>
                  </a:lnTo>
                  <a:lnTo>
                    <a:pt x="561118" y="0"/>
                  </a:lnTo>
                  <a:lnTo>
                    <a:pt x="177451" y="0"/>
                  </a:lnTo>
                  <a:lnTo>
                    <a:pt x="129159" y="251650"/>
                  </a:lnTo>
                  <a:cubicBezTo>
                    <a:pt x="107156" y="365093"/>
                    <a:pt x="102584" y="365379"/>
                    <a:pt x="29051" y="371380"/>
                  </a:cubicBezTo>
                  <a:lnTo>
                    <a:pt x="14669" y="372618"/>
                  </a:lnTo>
                  <a:lnTo>
                    <a:pt x="0" y="439674"/>
                  </a:lnTo>
                  <a:lnTo>
                    <a:pt x="563975" y="439674"/>
                  </a:lnTo>
                  <a:lnTo>
                    <a:pt x="569214" y="427672"/>
                  </a:lnTo>
                  <a:cubicBezTo>
                    <a:pt x="589883" y="381191"/>
                    <a:pt x="635222" y="252413"/>
                    <a:pt x="640366" y="237935"/>
                  </a:cubicBezTo>
                  <a:lnTo>
                    <a:pt x="645890" y="222218"/>
                  </a:lnTo>
                  <a:lnTo>
                    <a:pt x="576834" y="208693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noProof="0" dirty="0"/>
            </a:p>
          </p:txBody>
        </p:sp>
        <p:sp>
          <p:nvSpPr>
            <p:cNvPr id="25" name="Vrije vorm: vorm 24">
              <a:extLst>
                <a:ext uri="{FF2B5EF4-FFF2-40B4-BE49-F238E27FC236}">
                  <a16:creationId xmlns:a16="http://schemas.microsoft.com/office/drawing/2014/main" id="{DE1BE693-F929-4944-BEF9-5D6B20D57478}"/>
                </a:ext>
              </a:extLst>
            </p:cNvPr>
            <p:cNvSpPr/>
            <p:nvPr/>
          </p:nvSpPr>
          <p:spPr>
            <a:xfrm>
              <a:off x="4148137" y="3019425"/>
              <a:ext cx="775906" cy="794385"/>
            </a:xfrm>
            <a:custGeom>
              <a:avLst/>
              <a:gdLst>
                <a:gd name="connsiteX0" fmla="*/ 449675 w 775906"/>
                <a:gd name="connsiteY0" fmla="*/ 0 h 794385"/>
                <a:gd name="connsiteX1" fmla="*/ 138779 w 775906"/>
                <a:gd name="connsiteY1" fmla="*/ 125825 h 794385"/>
                <a:gd name="connsiteX2" fmla="*/ 0 w 775906"/>
                <a:gd name="connsiteY2" fmla="*/ 462820 h 794385"/>
                <a:gd name="connsiteX3" fmla="*/ 328517 w 775906"/>
                <a:gd name="connsiteY3" fmla="*/ 794385 h 794385"/>
                <a:gd name="connsiteX4" fmla="*/ 638080 w 775906"/>
                <a:gd name="connsiteY4" fmla="*/ 668369 h 794385"/>
                <a:gd name="connsiteX5" fmla="*/ 775907 w 775906"/>
                <a:gd name="connsiteY5" fmla="*/ 336137 h 794385"/>
                <a:gd name="connsiteX6" fmla="*/ 449675 w 775906"/>
                <a:gd name="connsiteY6" fmla="*/ 0 h 794385"/>
                <a:gd name="connsiteX7" fmla="*/ 304991 w 775906"/>
                <a:gd name="connsiteY7" fmla="*/ 157353 h 794385"/>
                <a:gd name="connsiteX8" fmla="*/ 429387 w 775906"/>
                <a:gd name="connsiteY8" fmla="*/ 101441 h 794385"/>
                <a:gd name="connsiteX9" fmla="*/ 586169 w 775906"/>
                <a:gd name="connsiteY9" fmla="*/ 328136 h 794385"/>
                <a:gd name="connsiteX10" fmla="*/ 472916 w 775906"/>
                <a:gd name="connsiteY10" fmla="*/ 637413 h 794385"/>
                <a:gd name="connsiteX11" fmla="*/ 347663 w 775906"/>
                <a:gd name="connsiteY11" fmla="*/ 692944 h 794385"/>
                <a:gd name="connsiteX12" fmla="*/ 189738 w 775906"/>
                <a:gd name="connsiteY12" fmla="*/ 471488 h 794385"/>
                <a:gd name="connsiteX13" fmla="*/ 304991 w 775906"/>
                <a:gd name="connsiteY13" fmla="*/ 157353 h 794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75906" h="794385">
                  <a:moveTo>
                    <a:pt x="449675" y="0"/>
                  </a:moveTo>
                  <a:cubicBezTo>
                    <a:pt x="331661" y="0"/>
                    <a:pt x="221266" y="44672"/>
                    <a:pt x="138779" y="125825"/>
                  </a:cubicBezTo>
                  <a:cubicBezTo>
                    <a:pt x="50578" y="212693"/>
                    <a:pt x="0" y="335566"/>
                    <a:pt x="0" y="462820"/>
                  </a:cubicBezTo>
                  <a:cubicBezTo>
                    <a:pt x="0" y="664274"/>
                    <a:pt x="128969" y="794385"/>
                    <a:pt x="328517" y="794385"/>
                  </a:cubicBezTo>
                  <a:cubicBezTo>
                    <a:pt x="445580" y="794385"/>
                    <a:pt x="555498" y="749618"/>
                    <a:pt x="638080" y="668369"/>
                  </a:cubicBezTo>
                  <a:cubicBezTo>
                    <a:pt x="725710" y="582073"/>
                    <a:pt x="775907" y="461010"/>
                    <a:pt x="775907" y="336137"/>
                  </a:cubicBezTo>
                  <a:cubicBezTo>
                    <a:pt x="775907" y="138208"/>
                    <a:pt x="641795" y="0"/>
                    <a:pt x="449675" y="0"/>
                  </a:cubicBezTo>
                  <a:close/>
                  <a:moveTo>
                    <a:pt x="304991" y="157353"/>
                  </a:moveTo>
                  <a:cubicBezTo>
                    <a:pt x="342614" y="120301"/>
                    <a:pt x="384524" y="101441"/>
                    <a:pt x="429387" y="101441"/>
                  </a:cubicBezTo>
                  <a:cubicBezTo>
                    <a:pt x="534829" y="101441"/>
                    <a:pt x="586169" y="175546"/>
                    <a:pt x="586169" y="328136"/>
                  </a:cubicBezTo>
                  <a:cubicBezTo>
                    <a:pt x="586169" y="448247"/>
                    <a:pt x="541687" y="569690"/>
                    <a:pt x="472916" y="637413"/>
                  </a:cubicBezTo>
                  <a:cubicBezTo>
                    <a:pt x="435483" y="674275"/>
                    <a:pt x="393383" y="692944"/>
                    <a:pt x="347663" y="692944"/>
                  </a:cubicBezTo>
                  <a:cubicBezTo>
                    <a:pt x="247364" y="692944"/>
                    <a:pt x="189738" y="612267"/>
                    <a:pt x="189738" y="471488"/>
                  </a:cubicBezTo>
                  <a:cubicBezTo>
                    <a:pt x="189738" y="349663"/>
                    <a:pt x="234982" y="226314"/>
                    <a:pt x="304991" y="15735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noProof="0" dirty="0"/>
            </a:p>
          </p:txBody>
        </p:sp>
        <p:sp>
          <p:nvSpPr>
            <p:cNvPr id="26" name="Vrije vorm: vorm 25">
              <a:extLst>
                <a:ext uri="{FF2B5EF4-FFF2-40B4-BE49-F238E27FC236}">
                  <a16:creationId xmlns:a16="http://schemas.microsoft.com/office/drawing/2014/main" id="{81D27DE4-7C79-491A-BDF0-B9737E2DB68D}"/>
                </a:ext>
              </a:extLst>
            </p:cNvPr>
            <p:cNvSpPr/>
            <p:nvPr/>
          </p:nvSpPr>
          <p:spPr>
            <a:xfrm>
              <a:off x="5871495" y="3023806"/>
              <a:ext cx="1355026" cy="788860"/>
            </a:xfrm>
            <a:custGeom>
              <a:avLst/>
              <a:gdLst>
                <a:gd name="connsiteX0" fmla="*/ 1352455 w 1355026"/>
                <a:gd name="connsiteY0" fmla="*/ 16002 h 788860"/>
                <a:gd name="connsiteX1" fmla="*/ 1355027 w 1355026"/>
                <a:gd name="connsiteY1" fmla="*/ 0 h 788860"/>
                <a:gd name="connsiteX2" fmla="*/ 1339025 w 1355026"/>
                <a:gd name="connsiteY2" fmla="*/ 0 h 788860"/>
                <a:gd name="connsiteX3" fmla="*/ 1310354 w 1355026"/>
                <a:gd name="connsiteY3" fmla="*/ 0 h 788860"/>
                <a:gd name="connsiteX4" fmla="*/ 1303973 w 1355026"/>
                <a:gd name="connsiteY4" fmla="*/ 6096 h 788860"/>
                <a:gd name="connsiteX5" fmla="*/ 1259491 w 1355026"/>
                <a:gd name="connsiteY5" fmla="*/ 28004 h 788860"/>
                <a:gd name="connsiteX6" fmla="*/ 152210 w 1355026"/>
                <a:gd name="connsiteY6" fmla="*/ 28004 h 788860"/>
                <a:gd name="connsiteX7" fmla="*/ 112014 w 1355026"/>
                <a:gd name="connsiteY7" fmla="*/ 7715 h 788860"/>
                <a:gd name="connsiteX8" fmla="*/ 108585 w 1355026"/>
                <a:gd name="connsiteY8" fmla="*/ 0 h 788860"/>
                <a:gd name="connsiteX9" fmla="*/ 63341 w 1355026"/>
                <a:gd name="connsiteY9" fmla="*/ 0 h 788860"/>
                <a:gd name="connsiteX10" fmla="*/ 29051 w 1355026"/>
                <a:gd name="connsiteY10" fmla="*/ 134588 h 788860"/>
                <a:gd name="connsiteX11" fmla="*/ 0 w 1355026"/>
                <a:gd name="connsiteY11" fmla="*/ 246602 h 788860"/>
                <a:gd name="connsiteX12" fmla="*/ 17621 w 1355026"/>
                <a:gd name="connsiteY12" fmla="*/ 246507 h 788860"/>
                <a:gd name="connsiteX13" fmla="*/ 70390 w 1355026"/>
                <a:gd name="connsiteY13" fmla="*/ 246507 h 788860"/>
                <a:gd name="connsiteX14" fmla="*/ 75724 w 1355026"/>
                <a:gd name="connsiteY14" fmla="*/ 234410 h 788860"/>
                <a:gd name="connsiteX15" fmla="*/ 118396 w 1355026"/>
                <a:gd name="connsiteY15" fmla="*/ 158115 h 788860"/>
                <a:gd name="connsiteX16" fmla="*/ 124968 w 1355026"/>
                <a:gd name="connsiteY16" fmla="*/ 148685 h 788860"/>
                <a:gd name="connsiteX17" fmla="*/ 264986 w 1355026"/>
                <a:gd name="connsiteY17" fmla="*/ 144018 h 788860"/>
                <a:gd name="connsiteX18" fmla="*/ 181451 w 1355026"/>
                <a:gd name="connsiteY18" fmla="*/ 601123 h 788860"/>
                <a:gd name="connsiteX19" fmla="*/ 71533 w 1355026"/>
                <a:gd name="connsiteY19" fmla="*/ 720757 h 788860"/>
                <a:gd name="connsiteX20" fmla="*/ 56483 w 1355026"/>
                <a:gd name="connsiteY20" fmla="*/ 721805 h 788860"/>
                <a:gd name="connsiteX21" fmla="*/ 43815 w 1355026"/>
                <a:gd name="connsiteY21" fmla="*/ 788861 h 788860"/>
                <a:gd name="connsiteX22" fmla="*/ 432626 w 1355026"/>
                <a:gd name="connsiteY22" fmla="*/ 788861 h 788860"/>
                <a:gd name="connsiteX23" fmla="*/ 445199 w 1355026"/>
                <a:gd name="connsiteY23" fmla="*/ 721709 h 788860"/>
                <a:gd name="connsiteX24" fmla="*/ 430054 w 1355026"/>
                <a:gd name="connsiteY24" fmla="*/ 720662 h 788860"/>
                <a:gd name="connsiteX25" fmla="*/ 348996 w 1355026"/>
                <a:gd name="connsiteY25" fmla="*/ 632460 h 788860"/>
                <a:gd name="connsiteX26" fmla="*/ 354902 w 1355026"/>
                <a:gd name="connsiteY26" fmla="*/ 601504 h 788860"/>
                <a:gd name="connsiteX27" fmla="*/ 447104 w 1355026"/>
                <a:gd name="connsiteY27" fmla="*/ 138017 h 788860"/>
                <a:gd name="connsiteX28" fmla="*/ 1220724 w 1355026"/>
                <a:gd name="connsiteY28" fmla="*/ 138017 h 788860"/>
                <a:gd name="connsiteX29" fmla="*/ 1228630 w 1355026"/>
                <a:gd name="connsiteY29" fmla="*/ 140589 h 788860"/>
                <a:gd name="connsiteX30" fmla="*/ 1250347 w 1355026"/>
                <a:gd name="connsiteY30" fmla="*/ 232220 h 788860"/>
                <a:gd name="connsiteX31" fmla="*/ 1249585 w 1355026"/>
                <a:gd name="connsiteY31" fmla="*/ 247650 h 788860"/>
                <a:gd name="connsiteX32" fmla="*/ 1321403 w 1355026"/>
                <a:gd name="connsiteY32" fmla="*/ 241649 h 788860"/>
                <a:gd name="connsiteX33" fmla="*/ 1327880 w 1355026"/>
                <a:gd name="connsiteY33" fmla="*/ 192977 h 788860"/>
                <a:gd name="connsiteX34" fmla="*/ 1352455 w 1355026"/>
                <a:gd name="connsiteY34" fmla="*/ 16002 h 788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355026" h="788860">
                  <a:moveTo>
                    <a:pt x="1352455" y="16002"/>
                  </a:moveTo>
                  <a:lnTo>
                    <a:pt x="1355027" y="0"/>
                  </a:lnTo>
                  <a:lnTo>
                    <a:pt x="1339025" y="0"/>
                  </a:lnTo>
                  <a:lnTo>
                    <a:pt x="1310354" y="0"/>
                  </a:lnTo>
                  <a:lnTo>
                    <a:pt x="1303973" y="6096"/>
                  </a:lnTo>
                  <a:cubicBezTo>
                    <a:pt x="1283208" y="25908"/>
                    <a:pt x="1281018" y="28004"/>
                    <a:pt x="1259491" y="28004"/>
                  </a:cubicBezTo>
                  <a:lnTo>
                    <a:pt x="152210" y="28004"/>
                  </a:lnTo>
                  <a:cubicBezTo>
                    <a:pt x="124682" y="28004"/>
                    <a:pt x="120206" y="26765"/>
                    <a:pt x="112014" y="7715"/>
                  </a:cubicBezTo>
                  <a:lnTo>
                    <a:pt x="108585" y="0"/>
                  </a:lnTo>
                  <a:lnTo>
                    <a:pt x="63341" y="0"/>
                  </a:lnTo>
                  <a:lnTo>
                    <a:pt x="29051" y="134588"/>
                  </a:lnTo>
                  <a:lnTo>
                    <a:pt x="0" y="246602"/>
                  </a:lnTo>
                  <a:lnTo>
                    <a:pt x="17621" y="246507"/>
                  </a:lnTo>
                  <a:lnTo>
                    <a:pt x="70390" y="246507"/>
                  </a:lnTo>
                  <a:lnTo>
                    <a:pt x="75724" y="234410"/>
                  </a:lnTo>
                  <a:cubicBezTo>
                    <a:pt x="94679" y="191453"/>
                    <a:pt x="107252" y="173736"/>
                    <a:pt x="118396" y="158115"/>
                  </a:cubicBezTo>
                  <a:cubicBezTo>
                    <a:pt x="118396" y="158115"/>
                    <a:pt x="122492" y="152210"/>
                    <a:pt x="124968" y="148685"/>
                  </a:cubicBezTo>
                  <a:cubicBezTo>
                    <a:pt x="139351" y="141923"/>
                    <a:pt x="205073" y="140970"/>
                    <a:pt x="264986" y="144018"/>
                  </a:cubicBezTo>
                  <a:cubicBezTo>
                    <a:pt x="259652" y="173069"/>
                    <a:pt x="181451" y="601123"/>
                    <a:pt x="181451" y="601123"/>
                  </a:cubicBezTo>
                  <a:cubicBezTo>
                    <a:pt x="159353" y="714470"/>
                    <a:pt x="156115" y="714756"/>
                    <a:pt x="71533" y="720757"/>
                  </a:cubicBezTo>
                  <a:lnTo>
                    <a:pt x="56483" y="721805"/>
                  </a:lnTo>
                  <a:lnTo>
                    <a:pt x="43815" y="788861"/>
                  </a:lnTo>
                  <a:lnTo>
                    <a:pt x="432626" y="788861"/>
                  </a:lnTo>
                  <a:lnTo>
                    <a:pt x="445199" y="721709"/>
                  </a:lnTo>
                  <a:lnTo>
                    <a:pt x="430054" y="720662"/>
                  </a:lnTo>
                  <a:cubicBezTo>
                    <a:pt x="346043" y="715232"/>
                    <a:pt x="334518" y="714375"/>
                    <a:pt x="348996" y="632460"/>
                  </a:cubicBezTo>
                  <a:cubicBezTo>
                    <a:pt x="350615" y="623221"/>
                    <a:pt x="352711" y="612934"/>
                    <a:pt x="354902" y="601504"/>
                  </a:cubicBezTo>
                  <a:cubicBezTo>
                    <a:pt x="354902" y="601504"/>
                    <a:pt x="441198" y="167640"/>
                    <a:pt x="447104" y="138017"/>
                  </a:cubicBezTo>
                  <a:cubicBezTo>
                    <a:pt x="477393" y="138017"/>
                    <a:pt x="1216152" y="138017"/>
                    <a:pt x="1220724" y="138017"/>
                  </a:cubicBezTo>
                  <a:cubicBezTo>
                    <a:pt x="1223772" y="139065"/>
                    <a:pt x="1228630" y="140589"/>
                    <a:pt x="1228630" y="140589"/>
                  </a:cubicBezTo>
                  <a:cubicBezTo>
                    <a:pt x="1244441" y="145161"/>
                    <a:pt x="1254919" y="148209"/>
                    <a:pt x="1250347" y="232220"/>
                  </a:cubicBezTo>
                  <a:lnTo>
                    <a:pt x="1249585" y="247650"/>
                  </a:lnTo>
                  <a:lnTo>
                    <a:pt x="1321403" y="241649"/>
                  </a:lnTo>
                  <a:lnTo>
                    <a:pt x="1327880" y="192977"/>
                  </a:lnTo>
                  <a:cubicBezTo>
                    <a:pt x="1336548" y="125635"/>
                    <a:pt x="1345787" y="56102"/>
                    <a:pt x="1352455" y="16002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noProof="0" dirty="0"/>
            </a:p>
          </p:txBody>
        </p:sp>
        <p:sp>
          <p:nvSpPr>
            <p:cNvPr id="27" name="Vrije vorm: vorm 26">
              <a:extLst>
                <a:ext uri="{FF2B5EF4-FFF2-40B4-BE49-F238E27FC236}">
                  <a16:creationId xmlns:a16="http://schemas.microsoft.com/office/drawing/2014/main" id="{F42B59A0-91FB-4B9E-9FB6-C0F42652B743}"/>
                </a:ext>
              </a:extLst>
            </p:cNvPr>
            <p:cNvSpPr/>
            <p:nvPr/>
          </p:nvSpPr>
          <p:spPr>
            <a:xfrm>
              <a:off x="7321581" y="3041427"/>
              <a:ext cx="724757" cy="794480"/>
            </a:xfrm>
            <a:custGeom>
              <a:avLst/>
              <a:gdLst>
                <a:gd name="connsiteX0" fmla="*/ 657225 w 724757"/>
                <a:gd name="connsiteY0" fmla="*/ 546545 h 794480"/>
                <a:gd name="connsiteX1" fmla="*/ 604075 w 724757"/>
                <a:gd name="connsiteY1" fmla="*/ 528828 h 794480"/>
                <a:gd name="connsiteX2" fmla="*/ 595884 w 724757"/>
                <a:gd name="connsiteY2" fmla="*/ 541782 h 794480"/>
                <a:gd name="connsiteX3" fmla="*/ 368998 w 724757"/>
                <a:gd name="connsiteY3" fmla="*/ 711708 h 794480"/>
                <a:gd name="connsiteX4" fmla="*/ 192024 w 724757"/>
                <a:gd name="connsiteY4" fmla="*/ 448342 h 794480"/>
                <a:gd name="connsiteX5" fmla="*/ 301657 w 724757"/>
                <a:gd name="connsiteY5" fmla="*/ 162020 h 794480"/>
                <a:gd name="connsiteX6" fmla="*/ 489966 w 724757"/>
                <a:gd name="connsiteY6" fmla="*/ 82868 h 794480"/>
                <a:gd name="connsiteX7" fmla="*/ 639985 w 724757"/>
                <a:gd name="connsiteY7" fmla="*/ 235268 h 794480"/>
                <a:gd name="connsiteX8" fmla="*/ 640937 w 724757"/>
                <a:gd name="connsiteY8" fmla="*/ 248317 h 794480"/>
                <a:gd name="connsiteX9" fmla="*/ 711803 w 724757"/>
                <a:gd name="connsiteY9" fmla="*/ 244316 h 794480"/>
                <a:gd name="connsiteX10" fmla="*/ 713041 w 724757"/>
                <a:gd name="connsiteY10" fmla="*/ 227552 h 794480"/>
                <a:gd name="connsiteX11" fmla="*/ 724376 w 724757"/>
                <a:gd name="connsiteY11" fmla="*/ 45339 h 794480"/>
                <a:gd name="connsiteX12" fmla="*/ 724757 w 724757"/>
                <a:gd name="connsiteY12" fmla="*/ 34957 h 794480"/>
                <a:gd name="connsiteX13" fmla="*/ 715232 w 724757"/>
                <a:gd name="connsiteY13" fmla="*/ 32099 h 794480"/>
                <a:gd name="connsiteX14" fmla="*/ 511302 w 724757"/>
                <a:gd name="connsiteY14" fmla="*/ 0 h 794480"/>
                <a:gd name="connsiteX15" fmla="*/ 132112 w 724757"/>
                <a:gd name="connsiteY15" fmla="*/ 147161 h 794480"/>
                <a:gd name="connsiteX16" fmla="*/ 0 w 724757"/>
                <a:gd name="connsiteY16" fmla="*/ 467297 h 794480"/>
                <a:gd name="connsiteX17" fmla="*/ 350901 w 724757"/>
                <a:gd name="connsiteY17" fmla="*/ 794480 h 794480"/>
                <a:gd name="connsiteX18" fmla="*/ 548735 w 724757"/>
                <a:gd name="connsiteY18" fmla="*/ 766001 h 794480"/>
                <a:gd name="connsiteX19" fmla="*/ 570643 w 724757"/>
                <a:gd name="connsiteY19" fmla="*/ 760476 h 794480"/>
                <a:gd name="connsiteX20" fmla="*/ 575024 w 724757"/>
                <a:gd name="connsiteY20" fmla="*/ 752856 h 794480"/>
                <a:gd name="connsiteX21" fmla="*/ 635794 w 724757"/>
                <a:gd name="connsiteY21" fmla="*/ 627983 h 794480"/>
                <a:gd name="connsiteX22" fmla="*/ 671322 w 724757"/>
                <a:gd name="connsiteY22" fmla="*/ 551688 h 794480"/>
                <a:gd name="connsiteX23" fmla="*/ 657225 w 724757"/>
                <a:gd name="connsiteY23" fmla="*/ 546545 h 794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24757" h="794480">
                  <a:moveTo>
                    <a:pt x="657225" y="546545"/>
                  </a:moveTo>
                  <a:lnTo>
                    <a:pt x="604075" y="528828"/>
                  </a:lnTo>
                  <a:lnTo>
                    <a:pt x="595884" y="541782"/>
                  </a:lnTo>
                  <a:cubicBezTo>
                    <a:pt x="517874" y="664083"/>
                    <a:pt x="454247" y="711708"/>
                    <a:pt x="368998" y="711708"/>
                  </a:cubicBezTo>
                  <a:cubicBezTo>
                    <a:pt x="222694" y="711708"/>
                    <a:pt x="192024" y="568452"/>
                    <a:pt x="192024" y="448342"/>
                  </a:cubicBezTo>
                  <a:cubicBezTo>
                    <a:pt x="192024" y="334994"/>
                    <a:pt x="231934" y="230600"/>
                    <a:pt x="301657" y="162020"/>
                  </a:cubicBezTo>
                  <a:cubicBezTo>
                    <a:pt x="354234" y="110204"/>
                    <a:pt x="419386" y="82868"/>
                    <a:pt x="489966" y="82868"/>
                  </a:cubicBezTo>
                  <a:cubicBezTo>
                    <a:pt x="587788" y="82868"/>
                    <a:pt x="632650" y="128492"/>
                    <a:pt x="639985" y="235268"/>
                  </a:cubicBezTo>
                  <a:lnTo>
                    <a:pt x="640937" y="248317"/>
                  </a:lnTo>
                  <a:lnTo>
                    <a:pt x="711803" y="244316"/>
                  </a:lnTo>
                  <a:lnTo>
                    <a:pt x="713041" y="227552"/>
                  </a:lnTo>
                  <a:cubicBezTo>
                    <a:pt x="717328" y="172117"/>
                    <a:pt x="721995" y="107061"/>
                    <a:pt x="724376" y="45339"/>
                  </a:cubicBezTo>
                  <a:lnTo>
                    <a:pt x="724757" y="34957"/>
                  </a:lnTo>
                  <a:lnTo>
                    <a:pt x="715232" y="32099"/>
                  </a:lnTo>
                  <a:cubicBezTo>
                    <a:pt x="686657" y="23336"/>
                    <a:pt x="611029" y="0"/>
                    <a:pt x="511302" y="0"/>
                  </a:cubicBezTo>
                  <a:cubicBezTo>
                    <a:pt x="365284" y="0"/>
                    <a:pt x="227076" y="53626"/>
                    <a:pt x="132112" y="147161"/>
                  </a:cubicBezTo>
                  <a:cubicBezTo>
                    <a:pt x="45720" y="232315"/>
                    <a:pt x="0" y="342995"/>
                    <a:pt x="0" y="467297"/>
                  </a:cubicBezTo>
                  <a:cubicBezTo>
                    <a:pt x="0" y="669131"/>
                    <a:pt x="134493" y="794480"/>
                    <a:pt x="350901" y="794480"/>
                  </a:cubicBezTo>
                  <a:cubicBezTo>
                    <a:pt x="437769" y="794480"/>
                    <a:pt x="509968" y="775906"/>
                    <a:pt x="548735" y="766001"/>
                  </a:cubicBezTo>
                  <a:lnTo>
                    <a:pt x="570643" y="760476"/>
                  </a:lnTo>
                  <a:lnTo>
                    <a:pt x="575024" y="752856"/>
                  </a:lnTo>
                  <a:cubicBezTo>
                    <a:pt x="593122" y="721328"/>
                    <a:pt x="615791" y="671703"/>
                    <a:pt x="635794" y="627983"/>
                  </a:cubicBezTo>
                  <a:lnTo>
                    <a:pt x="671322" y="551688"/>
                  </a:lnTo>
                  <a:lnTo>
                    <a:pt x="657225" y="546545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noProof="0" dirty="0"/>
            </a:p>
          </p:txBody>
        </p:sp>
        <p:sp>
          <p:nvSpPr>
            <p:cNvPr id="28" name="Vrije vorm: vorm 27">
              <a:extLst>
                <a:ext uri="{FF2B5EF4-FFF2-40B4-BE49-F238E27FC236}">
                  <a16:creationId xmlns:a16="http://schemas.microsoft.com/office/drawing/2014/main" id="{F457661F-9583-43A4-BEB9-FEA30F303FD4}"/>
                </a:ext>
              </a:extLst>
            </p:cNvPr>
            <p:cNvSpPr/>
            <p:nvPr/>
          </p:nvSpPr>
          <p:spPr>
            <a:xfrm>
              <a:off x="5141784" y="3047047"/>
              <a:ext cx="640365" cy="793718"/>
            </a:xfrm>
            <a:custGeom>
              <a:avLst/>
              <a:gdLst>
                <a:gd name="connsiteX0" fmla="*/ 627793 w 640365"/>
                <a:gd name="connsiteY0" fmla="*/ 726377 h 793718"/>
                <a:gd name="connsiteX1" fmla="*/ 524447 w 640365"/>
                <a:gd name="connsiteY1" fmla="*/ 664845 h 793718"/>
                <a:gd name="connsiteX2" fmla="*/ 461772 w 640365"/>
                <a:gd name="connsiteY2" fmla="*/ 540163 h 793718"/>
                <a:gd name="connsiteX3" fmla="*/ 408623 w 640365"/>
                <a:gd name="connsiteY3" fmla="*/ 403193 h 793718"/>
                <a:gd name="connsiteX4" fmla="*/ 586740 w 640365"/>
                <a:gd name="connsiteY4" fmla="*/ 223742 h 793718"/>
                <a:gd name="connsiteX5" fmla="*/ 589502 w 640365"/>
                <a:gd name="connsiteY5" fmla="*/ 191548 h 793718"/>
                <a:gd name="connsiteX6" fmla="*/ 324898 w 640365"/>
                <a:gd name="connsiteY6" fmla="*/ 0 h 793718"/>
                <a:gd name="connsiteX7" fmla="*/ 34766 w 640365"/>
                <a:gd name="connsiteY7" fmla="*/ 0 h 793718"/>
                <a:gd name="connsiteX8" fmla="*/ 19050 w 640365"/>
                <a:gd name="connsiteY8" fmla="*/ 0 h 793718"/>
                <a:gd name="connsiteX9" fmla="*/ 12954 w 640365"/>
                <a:gd name="connsiteY9" fmla="*/ 29718 h 793718"/>
                <a:gd name="connsiteX10" fmla="*/ 0 w 640365"/>
                <a:gd name="connsiteY10" fmla="*/ 111157 h 793718"/>
                <a:gd name="connsiteX11" fmla="*/ 280511 w 640365"/>
                <a:gd name="connsiteY11" fmla="*/ 113348 h 793718"/>
                <a:gd name="connsiteX12" fmla="*/ 407575 w 640365"/>
                <a:gd name="connsiteY12" fmla="*/ 186023 h 793718"/>
                <a:gd name="connsiteX13" fmla="*/ 312325 w 640365"/>
                <a:gd name="connsiteY13" fmla="*/ 333185 h 793718"/>
                <a:gd name="connsiteX14" fmla="*/ 243840 w 640365"/>
                <a:gd name="connsiteY14" fmla="*/ 345758 h 793718"/>
                <a:gd name="connsiteX15" fmla="*/ 211836 w 640365"/>
                <a:gd name="connsiteY15" fmla="*/ 346043 h 793718"/>
                <a:gd name="connsiteX16" fmla="*/ 199644 w 640365"/>
                <a:gd name="connsiteY16" fmla="*/ 444722 h 793718"/>
                <a:gd name="connsiteX17" fmla="*/ 214598 w 640365"/>
                <a:gd name="connsiteY17" fmla="*/ 445008 h 793718"/>
                <a:gd name="connsiteX18" fmla="*/ 254698 w 640365"/>
                <a:gd name="connsiteY18" fmla="*/ 480632 h 793718"/>
                <a:gd name="connsiteX19" fmla="*/ 264033 w 640365"/>
                <a:gd name="connsiteY19" fmla="*/ 509016 h 793718"/>
                <a:gd name="connsiteX20" fmla="*/ 318135 w 640365"/>
                <a:gd name="connsiteY20" fmla="*/ 654939 h 793718"/>
                <a:gd name="connsiteX21" fmla="*/ 532924 w 640365"/>
                <a:gd name="connsiteY21" fmla="*/ 793718 h 793718"/>
                <a:gd name="connsiteX22" fmla="*/ 637223 w 640365"/>
                <a:gd name="connsiteY22" fmla="*/ 793718 h 793718"/>
                <a:gd name="connsiteX23" fmla="*/ 640366 w 640365"/>
                <a:gd name="connsiteY23" fmla="*/ 727805 h 793718"/>
                <a:gd name="connsiteX24" fmla="*/ 627793 w 640365"/>
                <a:gd name="connsiteY24" fmla="*/ 726377 h 793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40365" h="793718">
                  <a:moveTo>
                    <a:pt x="627793" y="726377"/>
                  </a:moveTo>
                  <a:cubicBezTo>
                    <a:pt x="584073" y="721709"/>
                    <a:pt x="539686" y="687610"/>
                    <a:pt x="524447" y="664845"/>
                  </a:cubicBezTo>
                  <a:cubicBezTo>
                    <a:pt x="508444" y="640747"/>
                    <a:pt x="486156" y="596455"/>
                    <a:pt x="461772" y="540163"/>
                  </a:cubicBezTo>
                  <a:cubicBezTo>
                    <a:pt x="442532" y="497110"/>
                    <a:pt x="420910" y="438150"/>
                    <a:pt x="408623" y="403193"/>
                  </a:cubicBezTo>
                  <a:cubicBezTo>
                    <a:pt x="504920" y="372618"/>
                    <a:pt x="572548" y="304610"/>
                    <a:pt x="586740" y="223742"/>
                  </a:cubicBezTo>
                  <a:cubicBezTo>
                    <a:pt x="588645" y="213265"/>
                    <a:pt x="589502" y="202406"/>
                    <a:pt x="589502" y="191548"/>
                  </a:cubicBezTo>
                  <a:cubicBezTo>
                    <a:pt x="589502" y="64389"/>
                    <a:pt x="500444" y="0"/>
                    <a:pt x="324898" y="0"/>
                  </a:cubicBezTo>
                  <a:lnTo>
                    <a:pt x="34766" y="0"/>
                  </a:lnTo>
                  <a:lnTo>
                    <a:pt x="19050" y="0"/>
                  </a:lnTo>
                  <a:lnTo>
                    <a:pt x="12954" y="29718"/>
                  </a:lnTo>
                  <a:cubicBezTo>
                    <a:pt x="12764" y="30575"/>
                    <a:pt x="0" y="111157"/>
                    <a:pt x="0" y="111157"/>
                  </a:cubicBezTo>
                  <a:lnTo>
                    <a:pt x="280511" y="113348"/>
                  </a:lnTo>
                  <a:cubicBezTo>
                    <a:pt x="359283" y="117920"/>
                    <a:pt x="407670" y="125063"/>
                    <a:pt x="407575" y="186023"/>
                  </a:cubicBezTo>
                  <a:cubicBezTo>
                    <a:pt x="407670" y="254413"/>
                    <a:pt x="367474" y="316325"/>
                    <a:pt x="312325" y="333185"/>
                  </a:cubicBezTo>
                  <a:cubicBezTo>
                    <a:pt x="311182" y="333565"/>
                    <a:pt x="276987" y="345377"/>
                    <a:pt x="243840" y="345758"/>
                  </a:cubicBezTo>
                  <a:lnTo>
                    <a:pt x="211836" y="346043"/>
                  </a:lnTo>
                  <a:lnTo>
                    <a:pt x="199644" y="444722"/>
                  </a:lnTo>
                  <a:lnTo>
                    <a:pt x="214598" y="445008"/>
                  </a:lnTo>
                  <a:cubicBezTo>
                    <a:pt x="237839" y="445580"/>
                    <a:pt x="244983" y="449771"/>
                    <a:pt x="254698" y="480632"/>
                  </a:cubicBezTo>
                  <a:cubicBezTo>
                    <a:pt x="254794" y="480917"/>
                    <a:pt x="264033" y="509016"/>
                    <a:pt x="264033" y="509016"/>
                  </a:cubicBezTo>
                  <a:cubicBezTo>
                    <a:pt x="281083" y="560832"/>
                    <a:pt x="298799" y="614363"/>
                    <a:pt x="318135" y="654939"/>
                  </a:cubicBezTo>
                  <a:cubicBezTo>
                    <a:pt x="356140" y="733425"/>
                    <a:pt x="407098" y="787051"/>
                    <a:pt x="532924" y="793718"/>
                  </a:cubicBezTo>
                  <a:lnTo>
                    <a:pt x="637223" y="793718"/>
                  </a:lnTo>
                  <a:lnTo>
                    <a:pt x="640366" y="727805"/>
                  </a:lnTo>
                  <a:lnTo>
                    <a:pt x="627793" y="726377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noProof="0" dirty="0"/>
            </a:p>
          </p:txBody>
        </p:sp>
        <p:sp>
          <p:nvSpPr>
            <p:cNvPr id="29" name="Vrije vorm: vorm 28">
              <a:extLst>
                <a:ext uri="{FF2B5EF4-FFF2-40B4-BE49-F238E27FC236}">
                  <a16:creationId xmlns:a16="http://schemas.microsoft.com/office/drawing/2014/main" id="{68781950-D5BA-4207-8B4F-C4C0381324A4}"/>
                </a:ext>
              </a:extLst>
            </p:cNvPr>
            <p:cNvSpPr/>
            <p:nvPr/>
          </p:nvSpPr>
          <p:spPr>
            <a:xfrm>
              <a:off x="4912327" y="3395567"/>
              <a:ext cx="401383" cy="417004"/>
            </a:xfrm>
            <a:custGeom>
              <a:avLst/>
              <a:gdLst>
                <a:gd name="connsiteX0" fmla="*/ 305181 w 401383"/>
                <a:gd name="connsiteY0" fmla="*/ 260795 h 417004"/>
                <a:gd name="connsiteX1" fmla="*/ 310991 w 401383"/>
                <a:gd name="connsiteY1" fmla="*/ 229838 h 417004"/>
                <a:gd name="connsiteX2" fmla="*/ 362617 w 401383"/>
                <a:gd name="connsiteY2" fmla="*/ 0 h 417004"/>
                <a:gd name="connsiteX3" fmla="*/ 345662 w 401383"/>
                <a:gd name="connsiteY3" fmla="*/ 0 h 417004"/>
                <a:gd name="connsiteX4" fmla="*/ 188404 w 401383"/>
                <a:gd name="connsiteY4" fmla="*/ 0 h 417004"/>
                <a:gd name="connsiteX5" fmla="*/ 137731 w 401383"/>
                <a:gd name="connsiteY5" fmla="*/ 228600 h 417004"/>
                <a:gd name="connsiteX6" fmla="*/ 27622 w 401383"/>
                <a:gd name="connsiteY6" fmla="*/ 348806 h 417004"/>
                <a:gd name="connsiteX7" fmla="*/ 12573 w 401383"/>
                <a:gd name="connsiteY7" fmla="*/ 349949 h 417004"/>
                <a:gd name="connsiteX8" fmla="*/ 0 w 401383"/>
                <a:gd name="connsiteY8" fmla="*/ 417004 h 417004"/>
                <a:gd name="connsiteX9" fmla="*/ 388715 w 401383"/>
                <a:gd name="connsiteY9" fmla="*/ 417004 h 417004"/>
                <a:gd name="connsiteX10" fmla="*/ 401384 w 401383"/>
                <a:gd name="connsiteY10" fmla="*/ 349853 h 417004"/>
                <a:gd name="connsiteX11" fmla="*/ 386239 w 401383"/>
                <a:gd name="connsiteY11" fmla="*/ 348806 h 417004"/>
                <a:gd name="connsiteX12" fmla="*/ 305181 w 401383"/>
                <a:gd name="connsiteY12" fmla="*/ 260795 h 417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83" h="417004">
                  <a:moveTo>
                    <a:pt x="305181" y="260795"/>
                  </a:moveTo>
                  <a:cubicBezTo>
                    <a:pt x="306800" y="251555"/>
                    <a:pt x="308800" y="241268"/>
                    <a:pt x="310991" y="229838"/>
                  </a:cubicBezTo>
                  <a:cubicBezTo>
                    <a:pt x="311182" y="229267"/>
                    <a:pt x="362617" y="0"/>
                    <a:pt x="362617" y="0"/>
                  </a:cubicBezTo>
                  <a:lnTo>
                    <a:pt x="345662" y="0"/>
                  </a:lnTo>
                  <a:lnTo>
                    <a:pt x="188404" y="0"/>
                  </a:lnTo>
                  <a:lnTo>
                    <a:pt x="137731" y="228600"/>
                  </a:lnTo>
                  <a:cubicBezTo>
                    <a:pt x="115538" y="342519"/>
                    <a:pt x="112300" y="342805"/>
                    <a:pt x="27622" y="348806"/>
                  </a:cubicBezTo>
                  <a:lnTo>
                    <a:pt x="12573" y="349949"/>
                  </a:lnTo>
                  <a:lnTo>
                    <a:pt x="0" y="417004"/>
                  </a:lnTo>
                  <a:lnTo>
                    <a:pt x="388715" y="417004"/>
                  </a:lnTo>
                  <a:lnTo>
                    <a:pt x="401384" y="349853"/>
                  </a:lnTo>
                  <a:lnTo>
                    <a:pt x="386239" y="348806"/>
                  </a:lnTo>
                  <a:cubicBezTo>
                    <a:pt x="302228" y="343472"/>
                    <a:pt x="290703" y="342710"/>
                    <a:pt x="305181" y="26079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47802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 cap="none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7800" indent="-1778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55600" indent="-177800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31813" indent="-176213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Clr>
          <a:schemeClr val="accent1"/>
        </a:buClr>
        <a:buFont typeface="Calibri Light" panose="020F030202020403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None/>
        <a:defRPr sz="2000" b="0" kern="1200">
          <a:solidFill>
            <a:schemeClr val="tx1"/>
          </a:solidFill>
          <a:latin typeface="+mj-lt"/>
          <a:ea typeface="+mn-ea"/>
          <a:cs typeface="+mn-cs"/>
        </a:defRPr>
      </a:lvl5pPr>
      <a:lvl6pPr marL="0" indent="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Clr>
          <a:schemeClr val="accent1"/>
        </a:buClr>
        <a:buFont typeface="Arial" panose="020B0604020202020204" pitchFamily="34" charset="0"/>
        <a:buNone/>
        <a:defRPr sz="2400" b="0" kern="1200" cap="none" baseline="0">
          <a:solidFill>
            <a:schemeClr val="tx1"/>
          </a:solidFill>
          <a:latin typeface="+mn-lt"/>
          <a:ea typeface="+mn-ea"/>
          <a:cs typeface="+mn-cs"/>
        </a:defRPr>
      </a:lvl6pPr>
      <a:lvl7pPr marL="342900" indent="-3429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Clr>
          <a:schemeClr val="accent1"/>
        </a:buClr>
        <a:buFont typeface="+mj-lt"/>
        <a:buAutoNum type="arabicPeriod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" indent="-3429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Clr>
          <a:schemeClr val="accent1"/>
        </a:buClr>
        <a:buFont typeface="+mj-lt"/>
        <a:buAutoNum type="alphaL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None/>
        <a:defRPr sz="3600" b="1" i="0" kern="1200">
          <a:solidFill>
            <a:schemeClr val="tx1"/>
          </a:solidFill>
          <a:latin typeface="+mj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38">
          <p15:clr>
            <a:srgbClr val="F26B43"/>
          </p15:clr>
        </p15:guide>
        <p15:guide id="2" pos="7180">
          <p15:clr>
            <a:srgbClr val="F26B43"/>
          </p15:clr>
        </p15:guide>
        <p15:guide id="3" pos="496">
          <p15:clr>
            <a:srgbClr val="F26B43"/>
          </p15:clr>
        </p15:guide>
        <p15:guide id="4" orient="horz" pos="3623">
          <p15:clr>
            <a:srgbClr val="F26B43"/>
          </p15:clr>
        </p15:guide>
        <p15:guide id="5" orient="horz" pos="770">
          <p15:clr>
            <a:srgbClr val="A4A3A4"/>
          </p15:clr>
        </p15:guide>
        <p15:guide id="6" orient="horz" pos="496">
          <p15:clr>
            <a:srgbClr val="A4A3A4"/>
          </p15:clr>
        </p15:guide>
        <p15:guide id="7" orient="horz" pos="3891">
          <p15:clr>
            <a:srgbClr val="A4A3A4"/>
          </p15:clr>
        </p15:guide>
        <p15:guide id="8" orient="horz" pos="4072">
          <p15:clr>
            <a:srgbClr val="A4A3A4"/>
          </p15:clr>
        </p15:guide>
        <p15:guide id="9" pos="430">
          <p15:clr>
            <a:srgbClr val="A4A3A4"/>
          </p15:clr>
        </p15:guide>
        <p15:guide id="10" pos="249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4" name="Rectangle 103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3C764C-DFAC-82B8-BB04-8624B1008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/>
              <a:t>Random Sampling &amp; sample bias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8786D4-961E-96AA-C398-819F712D8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006" y="1324163"/>
            <a:ext cx="6943987" cy="546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58408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492F8-4E7B-4DB7-1CC1-3002F0924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Typische</a:t>
            </a:r>
            <a:r>
              <a:rPr lang="en-GB" dirty="0"/>
              <a:t> ML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B5453-4DB4-3AD7-B017-66E7EA2CD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Vorm je features &amp;</a:t>
            </a:r>
            <a:br>
              <a:rPr lang="en-GB" dirty="0"/>
            </a:br>
            <a:r>
              <a:rPr lang="en-GB" dirty="0"/>
              <a:t>target </a:t>
            </a:r>
            <a:r>
              <a:rPr lang="en-GB" dirty="0" err="1"/>
              <a:t>variabelen</a:t>
            </a:r>
            <a:r>
              <a:rPr lang="en-GB" dirty="0"/>
              <a:t> </a:t>
            </a:r>
            <a:r>
              <a:rPr lang="en-GB" dirty="0" err="1"/>
              <a:t>om.</a:t>
            </a:r>
            <a:endParaRPr lang="en-GB" dirty="0"/>
          </a:p>
          <a:p>
            <a:r>
              <a:rPr lang="en-GB" dirty="0"/>
              <a:t>Maak je model </a:t>
            </a:r>
            <a:r>
              <a:rPr lang="en-GB" dirty="0" err="1"/>
              <a:t>en</a:t>
            </a:r>
            <a:r>
              <a:rPr lang="en-GB" dirty="0"/>
              <a:t> fit</a:t>
            </a:r>
            <a:br>
              <a:rPr lang="en-GB" dirty="0"/>
            </a:br>
            <a:r>
              <a:rPr lang="en-GB" dirty="0"/>
              <a:t>op de features/target.</a:t>
            </a:r>
          </a:p>
          <a:p>
            <a:r>
              <a:rPr lang="en-GB" dirty="0" err="1"/>
              <a:t>Gebruik</a:t>
            </a:r>
            <a:r>
              <a:rPr lang="en-GB" dirty="0"/>
              <a:t> je model om </a:t>
            </a:r>
            <a:r>
              <a:rPr lang="en-GB" dirty="0" err="1"/>
              <a:t>nieuwe</a:t>
            </a:r>
            <a:r>
              <a:rPr lang="en-GB" dirty="0"/>
              <a:t> </a:t>
            </a:r>
            <a:r>
              <a:rPr lang="en-GB" dirty="0" err="1"/>
              <a:t>voorspellingen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maken</a:t>
            </a:r>
            <a:r>
              <a:rPr lang="en-GB" dirty="0"/>
              <a:t>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geeft</a:t>
            </a:r>
            <a:r>
              <a:rPr lang="en-GB" dirty="0"/>
              <a:t> de (</a:t>
            </a:r>
            <a:r>
              <a:rPr lang="en-GB" dirty="0" err="1"/>
              <a:t>optimale</a:t>
            </a:r>
            <a:r>
              <a:rPr lang="en-GB" dirty="0"/>
              <a:t>) </a:t>
            </a:r>
            <a:r>
              <a:rPr lang="en-GB" dirty="0" err="1"/>
              <a:t>oplossing</a:t>
            </a:r>
            <a:r>
              <a:rPr lang="en-GB" dirty="0"/>
              <a:t>, maar we </a:t>
            </a:r>
            <a:r>
              <a:rPr lang="en-GB" dirty="0" err="1"/>
              <a:t>willen</a:t>
            </a:r>
            <a:r>
              <a:rPr lang="en-GB" dirty="0"/>
              <a:t> nu </a:t>
            </a:r>
            <a:r>
              <a:rPr lang="en-GB" dirty="0" err="1"/>
              <a:t>nog</a:t>
            </a:r>
            <a:r>
              <a:rPr lang="en-GB" dirty="0"/>
              <a:t> </a:t>
            </a:r>
            <a:r>
              <a:rPr lang="en-GB" dirty="0" err="1"/>
              <a:t>begrijpen</a:t>
            </a:r>
            <a:r>
              <a:rPr lang="en-GB" dirty="0"/>
              <a:t> hoe &amp; </a:t>
            </a:r>
            <a:r>
              <a:rPr lang="en-GB" dirty="0" err="1"/>
              <a:t>bedenken</a:t>
            </a:r>
            <a:r>
              <a:rPr lang="en-GB" dirty="0"/>
              <a:t> hoe we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beter</a:t>
            </a:r>
            <a:r>
              <a:rPr lang="en-GB" dirty="0"/>
              <a:t> model </a:t>
            </a:r>
            <a:r>
              <a:rPr lang="en-GB" dirty="0" err="1"/>
              <a:t>kunnen</a:t>
            </a:r>
            <a:r>
              <a:rPr lang="en-GB" dirty="0"/>
              <a:t> </a:t>
            </a:r>
            <a:r>
              <a:rPr lang="en-GB" dirty="0" err="1"/>
              <a:t>maken</a:t>
            </a:r>
            <a:r>
              <a:rPr lang="en-GB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3A5294-5071-0DA6-4D3B-1C54BE86E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884" y="360000"/>
            <a:ext cx="7459116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22303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08B31-DCE3-67C5-B168-D76A16023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Loss </a:t>
            </a:r>
            <a:r>
              <a:rPr lang="en-GB" dirty="0" err="1"/>
              <a:t>functie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8396FE-38E6-66FB-DB8C-579B1AD9D0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0000" y="1685562"/>
                <a:ext cx="11258084" cy="4355641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Een </a:t>
                </a:r>
                <a:r>
                  <a:rPr lang="en-GB" dirty="0" err="1"/>
                  <a:t>functie</a:t>
                </a:r>
                <a:r>
                  <a:rPr lang="en-GB" dirty="0"/>
                  <a:t> die </a:t>
                </a:r>
                <a:r>
                  <a:rPr lang="en-GB" dirty="0" err="1"/>
                  <a:t>aangeeft</a:t>
                </a:r>
                <a:r>
                  <a:rPr lang="en-GB" dirty="0"/>
                  <a:t> hoe </a:t>
                </a:r>
                <a:r>
                  <a:rPr lang="en-GB" dirty="0" err="1"/>
                  <a:t>goed</a:t>
                </a:r>
                <a:r>
                  <a:rPr lang="en-GB" dirty="0"/>
                  <a:t>/</a:t>
                </a:r>
                <a:r>
                  <a:rPr lang="en-GB" dirty="0" err="1"/>
                  <a:t>slecht</a:t>
                </a:r>
                <a:r>
                  <a:rPr lang="en-GB" dirty="0"/>
                  <a:t> je </a:t>
                </a:r>
                <a:r>
                  <a:rPr lang="en-GB" dirty="0" err="1"/>
                  <a:t>oplossing</a:t>
                </a:r>
                <a:r>
                  <a:rPr lang="en-GB" dirty="0"/>
                  <a:t> </a:t>
                </a:r>
                <a:r>
                  <a:rPr lang="en-GB" dirty="0" err="1"/>
                  <a:t>werkt</a:t>
                </a:r>
                <a:r>
                  <a:rPr lang="en-GB" dirty="0"/>
                  <a:t>. </a:t>
                </a:r>
                <a:r>
                  <a:rPr lang="en-GB" dirty="0" err="1"/>
                  <a:t>Voor</a:t>
                </a:r>
                <a:r>
                  <a:rPr lang="en-GB" dirty="0"/>
                  <a:t> </a:t>
                </a:r>
                <a:r>
                  <a:rPr lang="en-GB" dirty="0" err="1"/>
                  <a:t>lineaire</a:t>
                </a:r>
                <a:r>
                  <a:rPr lang="en-GB" dirty="0"/>
                  <a:t> </a:t>
                </a:r>
                <a:r>
                  <a:rPr lang="en-GB" dirty="0" err="1"/>
                  <a:t>regressie</a:t>
                </a:r>
                <a:r>
                  <a:rPr lang="en-GB" dirty="0"/>
                  <a:t> </a:t>
                </a:r>
                <a:r>
                  <a:rPr lang="en-GB" dirty="0" err="1"/>
                  <a:t>typisch</a:t>
                </a:r>
                <a:r>
                  <a:rPr lang="en-GB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 err="1"/>
                  <a:t>Algemeen</a:t>
                </a:r>
                <a:r>
                  <a:rPr lang="en-GB" dirty="0"/>
                  <a:t> </a:t>
                </a:r>
                <a:r>
                  <a:rPr lang="en-GB" dirty="0" err="1"/>
                  <a:t>kunnen</a:t>
                </a:r>
                <a:r>
                  <a:rPr lang="en-GB" dirty="0"/>
                  <a:t> we </a:t>
                </a:r>
                <a:r>
                  <a:rPr lang="en-GB" dirty="0" err="1"/>
                  <a:t>dit</a:t>
                </a:r>
                <a:r>
                  <a:rPr lang="en-GB" dirty="0"/>
                  <a:t> </a:t>
                </a:r>
                <a:r>
                  <a:rPr lang="en-GB" dirty="0" err="1"/>
                  <a:t>schrijven</a:t>
                </a:r>
                <a:r>
                  <a:rPr lang="en-GB" dirty="0"/>
                  <a:t> </a:t>
                </a:r>
                <a:r>
                  <a:rPr lang="en-GB" dirty="0" err="1"/>
                  <a:t>als</a:t>
                </a:r>
                <a:r>
                  <a:rPr lang="en-GB" dirty="0"/>
                  <a:t>:</a:t>
                </a:r>
                <a:br>
                  <a:rPr lang="en-GB" dirty="0"/>
                </a:br>
                <a:br>
                  <a:rPr lang="en-GB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8396FE-38E6-66FB-DB8C-579B1AD9D0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000" y="1685562"/>
                <a:ext cx="11258084" cy="4355641"/>
              </a:xfrm>
              <a:blipFill>
                <a:blip r:embed="rId2"/>
                <a:stretch>
                  <a:fillRect l="-1083" t="-25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AEB4636-878E-00E1-7602-5B1133D07BDB}"/>
              </a:ext>
            </a:extLst>
          </p:cNvPr>
          <p:cNvSpPr txBox="1"/>
          <p:nvPr/>
        </p:nvSpPr>
        <p:spPr>
          <a:xfrm>
            <a:off x="8167955" y="5394872"/>
            <a:ext cx="3811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Opmerking</a:t>
            </a:r>
            <a:r>
              <a:rPr lang="en-GB" b="1" dirty="0"/>
              <a:t>:</a:t>
            </a:r>
            <a:r>
              <a:rPr lang="en-GB" dirty="0"/>
              <a:t> </a:t>
            </a:r>
            <a:r>
              <a:rPr lang="en-GB" dirty="0" err="1"/>
              <a:t>Deze</a:t>
            </a:r>
            <a:r>
              <a:rPr lang="en-GB" dirty="0"/>
              <a:t> </a:t>
            </a:r>
            <a:r>
              <a:rPr lang="en-GB" dirty="0" err="1"/>
              <a:t>functie</a:t>
            </a:r>
            <a:r>
              <a:rPr lang="en-GB" dirty="0"/>
              <a:t> is </a:t>
            </a:r>
            <a:r>
              <a:rPr lang="en-GB" dirty="0" err="1"/>
              <a:t>algemeen</a:t>
            </a:r>
            <a:r>
              <a:rPr lang="en-GB" dirty="0"/>
              <a:t> </a:t>
            </a:r>
            <a:r>
              <a:rPr lang="en-GB" dirty="0" err="1"/>
              <a:t>geldig</a:t>
            </a:r>
            <a:r>
              <a:rPr lang="en-GB" dirty="0"/>
              <a:t> </a:t>
            </a:r>
            <a:r>
              <a:rPr lang="en-GB" dirty="0" err="1"/>
              <a:t>voor</a:t>
            </a:r>
            <a:r>
              <a:rPr lang="en-GB" dirty="0"/>
              <a:t> (</a:t>
            </a:r>
            <a:r>
              <a:rPr lang="en-GB" dirty="0" err="1"/>
              <a:t>bijna</a:t>
            </a:r>
            <a:r>
              <a:rPr lang="en-GB" dirty="0"/>
              <a:t>) alle </a:t>
            </a:r>
            <a:r>
              <a:rPr lang="en-GB" dirty="0" err="1"/>
              <a:t>modellen</a:t>
            </a:r>
            <a:r>
              <a:rPr lang="en-GB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0F8611-9ACD-073C-E394-503EFF0EA015}"/>
              </a:ext>
            </a:extLst>
          </p:cNvPr>
          <p:cNvSpPr txBox="1"/>
          <p:nvPr/>
        </p:nvSpPr>
        <p:spPr>
          <a:xfrm>
            <a:off x="212333" y="4656208"/>
            <a:ext cx="38117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Opmerking</a:t>
            </a:r>
            <a:r>
              <a:rPr lang="en-GB" b="1" dirty="0"/>
              <a:t>:</a:t>
            </a:r>
            <a:r>
              <a:rPr lang="en-GB" dirty="0"/>
              <a:t> De </a:t>
            </a:r>
            <a:r>
              <a:rPr lang="en-GB" dirty="0" err="1"/>
              <a:t>keuze</a:t>
            </a:r>
            <a:r>
              <a:rPr lang="en-GB" dirty="0"/>
              <a:t> van loss </a:t>
            </a:r>
            <a:r>
              <a:rPr lang="en-GB" dirty="0" err="1"/>
              <a:t>functie</a:t>
            </a:r>
            <a:r>
              <a:rPr lang="en-GB" dirty="0"/>
              <a:t> is </a:t>
            </a:r>
            <a:r>
              <a:rPr lang="en-GB" dirty="0" err="1"/>
              <a:t>altijd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modelkeuze</a:t>
            </a:r>
            <a:r>
              <a:rPr lang="en-GB" dirty="0"/>
              <a:t>. 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bepaalt</a:t>
            </a:r>
            <a:r>
              <a:rPr lang="en-GB" dirty="0"/>
              <a:t> mee: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 </a:t>
            </a:r>
            <a:r>
              <a:rPr lang="en-GB" dirty="0" err="1"/>
              <a:t>fouten</a:t>
            </a:r>
            <a:r>
              <a:rPr lang="en-GB" dirty="0"/>
              <a:t> die je </a:t>
            </a:r>
            <a:r>
              <a:rPr lang="en-GB" dirty="0" err="1"/>
              <a:t>afstraft</a:t>
            </a:r>
            <a:r>
              <a:rPr lang="en-GB" dirty="0"/>
              <a:t> &amp;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 </a:t>
            </a:r>
            <a:r>
              <a:rPr lang="en-GB" dirty="0" err="1"/>
              <a:t>totale</a:t>
            </a:r>
            <a:r>
              <a:rPr lang="en-GB" dirty="0"/>
              <a:t> </a:t>
            </a:r>
            <a:r>
              <a:rPr lang="en-GB" dirty="0" err="1"/>
              <a:t>rekentijd</a:t>
            </a:r>
            <a:r>
              <a:rPr lang="en-GB" dirty="0"/>
              <a:t> (training).</a:t>
            </a:r>
          </a:p>
        </p:txBody>
      </p:sp>
    </p:spTree>
    <p:extLst>
      <p:ext uri="{BB962C8B-B14F-4D97-AF65-F5344CB8AC3E}">
        <p14:creationId xmlns:p14="http://schemas.microsoft.com/office/powerpoint/2010/main" val="8968363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064A51AF-D729-194D-8079-0110ED3A4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98970"/>
          </a:xfrm>
        </p:spPr>
        <p:txBody>
          <a:bodyPr>
            <a:noAutofit/>
          </a:bodyPr>
          <a:lstStyle/>
          <a:p>
            <a:r>
              <a:rPr lang="en-US" dirty="0" err="1"/>
              <a:t>Optimale</a:t>
            </a:r>
            <a:r>
              <a:rPr lang="en-US" dirty="0"/>
              <a:t> parameters </a:t>
            </a:r>
            <a:r>
              <a:rPr lang="en-US" dirty="0" err="1"/>
              <a:t>zoeken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95726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A93D0-556D-2DE3-E698-79DBA19D2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Loss </a:t>
            </a:r>
            <a:r>
              <a:rPr lang="en-GB" dirty="0" err="1"/>
              <a:t>functie</a:t>
            </a:r>
            <a:r>
              <a:rPr lang="en-GB" dirty="0"/>
              <a:t> </a:t>
            </a:r>
            <a:r>
              <a:rPr lang="en-GB" dirty="0" err="1"/>
              <a:t>optimaliseren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5B578-C6DC-4CC6-F3BC-2BE5BAEA5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Start op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willekeurige</a:t>
            </a:r>
            <a:r>
              <a:rPr lang="en-GB" dirty="0"/>
              <a:t> </a:t>
            </a:r>
            <a:r>
              <a:rPr lang="en-GB" dirty="0" err="1"/>
              <a:t>plek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Bepaal</a:t>
            </a:r>
            <a:r>
              <a:rPr lang="en-GB" dirty="0"/>
              <a:t> de </a:t>
            </a:r>
            <a:r>
              <a:rPr lang="en-GB" dirty="0" err="1"/>
              <a:t>richting</a:t>
            </a:r>
            <a:r>
              <a:rPr lang="en-GB" dirty="0"/>
              <a:t> </a:t>
            </a:r>
            <a:r>
              <a:rPr lang="en-GB" dirty="0" err="1"/>
              <a:t>waarin</a:t>
            </a:r>
            <a:r>
              <a:rPr lang="en-GB" dirty="0"/>
              <a:t> de</a:t>
            </a:r>
            <a:br>
              <a:rPr lang="en-GB" dirty="0"/>
            </a:br>
            <a:r>
              <a:rPr lang="en-GB" dirty="0" err="1"/>
              <a:t>waarde</a:t>
            </a:r>
            <a:r>
              <a:rPr lang="en-GB" dirty="0"/>
              <a:t> van de loss </a:t>
            </a:r>
            <a:r>
              <a:rPr lang="en-GB" dirty="0" err="1"/>
              <a:t>functie</a:t>
            </a:r>
            <a:r>
              <a:rPr lang="en-GB" dirty="0"/>
              <a:t> </a:t>
            </a:r>
            <a:r>
              <a:rPr lang="en-GB" dirty="0" err="1"/>
              <a:t>daalt</a:t>
            </a:r>
            <a:r>
              <a:rPr lang="en-GB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Zet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stap in die </a:t>
            </a:r>
            <a:r>
              <a:rPr lang="en-GB" dirty="0" err="1"/>
              <a:t>richting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Herhaal</a:t>
            </a:r>
            <a:r>
              <a:rPr lang="en-GB" dirty="0"/>
              <a:t> </a:t>
            </a:r>
            <a:r>
              <a:rPr lang="en-GB" dirty="0" err="1"/>
              <a:t>vanaf</a:t>
            </a:r>
            <a:r>
              <a:rPr lang="en-GB" dirty="0"/>
              <a:t> stap 2 tot je</a:t>
            </a:r>
            <a:br>
              <a:rPr lang="en-GB" dirty="0"/>
            </a:br>
            <a:r>
              <a:rPr lang="en-GB" dirty="0" err="1"/>
              <a:t>tevreden</a:t>
            </a:r>
            <a:r>
              <a:rPr lang="en-GB" dirty="0"/>
              <a:t> bent.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85B33D-D0AF-0956-F41E-122B91440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387" y="1448549"/>
            <a:ext cx="5762625" cy="43272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A7607DE-80CA-0E49-98C9-990C80F3B4AF}"/>
                  </a:ext>
                </a:extLst>
              </p:cNvPr>
              <p:cNvSpPr txBox="1"/>
              <p:nvPr/>
            </p:nvSpPr>
            <p:spPr>
              <a:xfrm>
                <a:off x="8715910" y="5742814"/>
                <a:ext cx="4666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A7607DE-80CA-0E49-98C9-990C80F3B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5910" y="5742814"/>
                <a:ext cx="46660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2F8E2CF-58EB-3589-FD88-B1E5D15814FE}"/>
                  </a:ext>
                </a:extLst>
              </p:cNvPr>
              <p:cNvSpPr txBox="1"/>
              <p:nvPr/>
            </p:nvSpPr>
            <p:spPr>
              <a:xfrm>
                <a:off x="5862698" y="3058155"/>
                <a:ext cx="4666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2F8E2CF-58EB-3589-FD88-B1E5D15814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2698" y="3058155"/>
                <a:ext cx="46660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4994835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A93D0-556D-2DE3-E698-79DBA19D2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1"/>
            <a:ext cx="11225885" cy="752160"/>
          </a:xfrm>
        </p:spPr>
        <p:txBody>
          <a:bodyPr/>
          <a:lstStyle/>
          <a:p>
            <a:r>
              <a:rPr lang="en-GB" dirty="0"/>
              <a:t>Loss </a:t>
            </a:r>
            <a:r>
              <a:rPr lang="en-GB" dirty="0" err="1"/>
              <a:t>functie</a:t>
            </a:r>
            <a:r>
              <a:rPr lang="en-GB" dirty="0"/>
              <a:t> </a:t>
            </a:r>
            <a:r>
              <a:rPr lang="en-GB" dirty="0" err="1"/>
              <a:t>optimaliseren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95B578-C6DC-4CC6-F3BC-2BE5BAEA58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GB" dirty="0" err="1"/>
                  <a:t>Opmerkingen</a:t>
                </a:r>
                <a:r>
                  <a:rPr lang="en-GB" dirty="0"/>
                  <a:t>:</a:t>
                </a:r>
              </a:p>
              <a:p>
                <a:r>
                  <a:rPr lang="en-GB" dirty="0" err="1"/>
                  <a:t>Eigenlijk</a:t>
                </a:r>
                <a:r>
                  <a:rPr lang="en-GB" dirty="0"/>
                  <a:t> </a:t>
                </a:r>
                <a:r>
                  <a:rPr lang="en-GB" dirty="0" err="1"/>
                  <a:t>optimaliseer</a:t>
                </a:r>
                <a:r>
                  <a:rPr lang="en-GB" dirty="0"/>
                  <a:t> je </a:t>
                </a:r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 err="1"/>
                  <a:t>Deze</a:t>
                </a:r>
                <a:r>
                  <a:rPr lang="en-GB" dirty="0"/>
                  <a:t> </a:t>
                </a:r>
                <a:r>
                  <a:rPr lang="en-GB" dirty="0" err="1"/>
                  <a:t>heeft</a:t>
                </a:r>
                <a:r>
                  <a:rPr lang="en-GB" dirty="0"/>
                  <a:t> </a:t>
                </a:r>
                <a:r>
                  <a:rPr lang="en-GB" dirty="0" err="1"/>
                  <a:t>mooie</a:t>
                </a:r>
                <a:r>
                  <a:rPr lang="en-GB" dirty="0"/>
                  <a:t> </a:t>
                </a:r>
                <a:r>
                  <a:rPr lang="en-GB" dirty="0" err="1"/>
                  <a:t>afgeleides</a:t>
                </a:r>
                <a:r>
                  <a:rPr lang="en-GB" dirty="0"/>
                  <a:t> &amp; </a:t>
                </a:r>
                <a:r>
                  <a:rPr lang="en-GB" dirty="0" err="1"/>
                  <a:t>heeft</a:t>
                </a:r>
                <a:br>
                  <a:rPr lang="en-GB" dirty="0"/>
                </a:br>
                <a:r>
                  <a:rPr lang="en-GB" dirty="0" err="1"/>
                  <a:t>hetzelfde</a:t>
                </a:r>
                <a:r>
                  <a:rPr lang="en-GB" dirty="0"/>
                  <a:t> minimum.</a:t>
                </a:r>
              </a:p>
              <a:p>
                <a:endParaRPr lang="en-GB" dirty="0"/>
              </a:p>
              <a:p>
                <a:r>
                  <a:rPr lang="en-GB" dirty="0" err="1"/>
                  <a:t>Zie</a:t>
                </a:r>
                <a:r>
                  <a:rPr lang="en-GB" dirty="0"/>
                  <a:t> </a:t>
                </a:r>
                <a:r>
                  <a:rPr lang="en-GB" dirty="0" err="1"/>
                  <a:t>ook</a:t>
                </a:r>
                <a:r>
                  <a:rPr lang="en-GB" dirty="0"/>
                  <a:t> </a:t>
                </a:r>
                <a:r>
                  <a:rPr lang="en-GB" dirty="0" err="1"/>
                  <a:t>volgende</a:t>
                </a:r>
                <a:r>
                  <a:rPr lang="en-GB" dirty="0"/>
                  <a:t> video </a:t>
                </a:r>
                <a:r>
                  <a:rPr lang="en-GB" dirty="0" err="1"/>
                  <a:t>voor</a:t>
                </a:r>
                <a:r>
                  <a:rPr lang="en-GB" dirty="0"/>
                  <a:t> </a:t>
                </a:r>
                <a:r>
                  <a:rPr lang="en-GB" dirty="0" err="1"/>
                  <a:t>een</a:t>
                </a:r>
                <a:r>
                  <a:rPr lang="en-GB" dirty="0"/>
                  <a:t> </a:t>
                </a:r>
                <a:r>
                  <a:rPr lang="en-GB" dirty="0" err="1"/>
                  <a:t>goede</a:t>
                </a:r>
                <a:r>
                  <a:rPr lang="en-GB" dirty="0"/>
                  <a:t> </a:t>
                </a:r>
                <a:r>
                  <a:rPr lang="en-GB" dirty="0" err="1"/>
                  <a:t>uitleg</a:t>
                </a:r>
                <a:r>
                  <a:rPr lang="en-GB" dirty="0"/>
                  <a:t> over gradient descent:</a:t>
                </a:r>
                <a:br>
                  <a:rPr lang="en-GB" dirty="0"/>
                </a:br>
                <a:br>
                  <a:rPr lang="en-GB" dirty="0"/>
                </a:br>
                <a:r>
                  <a:rPr lang="en-GB" dirty="0"/>
                  <a:t>https://www.youtube.com/watch?v=IHZwWFHWa-w&amp;t=3s</a:t>
                </a:r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95B578-C6DC-4CC6-F3BC-2BE5BAEA58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75" t="-3639" b="-3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3A85B33D-D0AF-0956-F41E-122B91440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301" y="112909"/>
            <a:ext cx="5762625" cy="432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56814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1AF34-BE0B-8EC0-65E1-024BB9562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Rapporteren</a:t>
            </a:r>
            <a:r>
              <a:rPr lang="en-GB" dirty="0"/>
              <a:t> performance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AFEE43-A924-CE08-0888-6ED00DB5B0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Bij het </a:t>
                </a:r>
                <a:r>
                  <a:rPr lang="en-GB" dirty="0" err="1"/>
                  <a:t>rapporteren</a:t>
                </a:r>
                <a:r>
                  <a:rPr lang="en-GB" dirty="0"/>
                  <a:t> van performance is de Mean Absolute Error </a:t>
                </a:r>
                <a:r>
                  <a:rPr lang="en-GB" dirty="0" err="1"/>
                  <a:t>intuitief</a:t>
                </a:r>
                <a:r>
                  <a:rPr lang="en-GB" dirty="0"/>
                  <a:t> </a:t>
                </a:r>
                <a:r>
                  <a:rPr lang="en-GB" dirty="0" err="1"/>
                  <a:t>duidelijker</a:t>
                </a:r>
                <a:r>
                  <a:rPr lang="en-GB" dirty="0"/>
                  <a:t>:</a:t>
                </a:r>
                <a:br>
                  <a:rPr lang="en-GB" dirty="0"/>
                </a:b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𝑀𝐴𝐸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≈9055</m:t>
                        </m:r>
                      </m:e>
                    </m:nary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err="1"/>
                  <a:t>Deze</a:t>
                </a:r>
                <a:r>
                  <a:rPr lang="en-GB" dirty="0"/>
                  <a:t> lees je </a:t>
                </a:r>
                <a:r>
                  <a:rPr lang="en-GB" dirty="0" err="1"/>
                  <a:t>gewoon</a:t>
                </a:r>
                <a:r>
                  <a:rPr lang="en-GB" dirty="0"/>
                  <a:t> </a:t>
                </a:r>
                <a:r>
                  <a:rPr lang="en-GB" dirty="0" err="1"/>
                  <a:t>als</a:t>
                </a:r>
                <a:r>
                  <a:rPr lang="en-GB" dirty="0"/>
                  <a:t>: </a:t>
                </a:r>
                <a:r>
                  <a:rPr lang="en-GB" dirty="0" err="1"/>
                  <a:t>onze</a:t>
                </a:r>
                <a:r>
                  <a:rPr lang="en-GB" dirty="0"/>
                  <a:t> </a:t>
                </a:r>
                <a:r>
                  <a:rPr lang="en-GB" dirty="0" err="1"/>
                  <a:t>voorspellingen</a:t>
                </a:r>
                <a:r>
                  <a:rPr lang="en-GB" dirty="0"/>
                  <a:t> </a:t>
                </a:r>
                <a:r>
                  <a:rPr lang="en-GB" dirty="0" err="1"/>
                  <a:t>zitten</a:t>
                </a:r>
                <a:r>
                  <a:rPr lang="en-GB" dirty="0"/>
                  <a:t> er </a:t>
                </a:r>
                <a:r>
                  <a:rPr lang="en-GB" dirty="0" err="1"/>
                  <a:t>gemiddeld</a:t>
                </a:r>
                <a:r>
                  <a:rPr lang="en-GB" dirty="0"/>
                  <a:t> 9055 dollar </a:t>
                </a:r>
                <a:r>
                  <a:rPr lang="en-GB" dirty="0" err="1"/>
                  <a:t>naast</a:t>
                </a:r>
                <a:r>
                  <a:rPr lang="en-GB" dirty="0"/>
                  <a:t>. </a:t>
                </a:r>
                <a:r>
                  <a:rPr lang="en-GB" dirty="0" err="1"/>
                  <a:t>Algemeen</a:t>
                </a:r>
                <a:r>
                  <a:rPr lang="en-GB" dirty="0"/>
                  <a:t> </a:t>
                </a:r>
                <a:r>
                  <a:rPr lang="en-GB" dirty="0" err="1"/>
                  <a:t>goede</a:t>
                </a:r>
                <a:r>
                  <a:rPr lang="en-GB" dirty="0"/>
                  <a:t> </a:t>
                </a:r>
                <a:r>
                  <a:rPr lang="en-GB" dirty="0" err="1"/>
                  <a:t>metriek</a:t>
                </a:r>
                <a:r>
                  <a:rPr lang="en-GB" dirty="0"/>
                  <a:t> om </a:t>
                </a:r>
                <a:r>
                  <a:rPr lang="en-GB" dirty="0" err="1"/>
                  <a:t>te</a:t>
                </a:r>
                <a:r>
                  <a:rPr lang="en-GB" dirty="0"/>
                  <a:t> </a:t>
                </a:r>
                <a:r>
                  <a:rPr lang="en-GB" dirty="0" err="1"/>
                  <a:t>rapporteren</a:t>
                </a:r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AFEE43-A924-CE08-0888-6ED00DB5B0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3" t="-2848" r="-1462" b="-3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82DAF67-27FA-045E-C623-AE3DE9F2CADE}"/>
              </a:ext>
            </a:extLst>
          </p:cNvPr>
          <p:cNvSpPr txBox="1"/>
          <p:nvPr/>
        </p:nvSpPr>
        <p:spPr>
          <a:xfrm>
            <a:off x="4633645" y="5529441"/>
            <a:ext cx="6524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Algemene</a:t>
            </a:r>
            <a:r>
              <a:rPr lang="en-GB" b="1" dirty="0"/>
              <a:t> </a:t>
            </a:r>
            <a:r>
              <a:rPr lang="en-GB" b="1" dirty="0" err="1"/>
              <a:t>opmerking</a:t>
            </a:r>
            <a:r>
              <a:rPr lang="en-GB" dirty="0"/>
              <a:t>: </a:t>
            </a:r>
            <a:r>
              <a:rPr lang="en-GB" dirty="0" err="1"/>
              <a:t>Plaats</a:t>
            </a:r>
            <a:r>
              <a:rPr lang="en-GB" dirty="0"/>
              <a:t> al je </a:t>
            </a:r>
            <a:r>
              <a:rPr lang="en-GB" dirty="0" err="1"/>
              <a:t>rapportering</a:t>
            </a:r>
            <a:r>
              <a:rPr lang="en-GB" dirty="0"/>
              <a:t> steeds in termen van het problem </a:t>
            </a:r>
            <a:r>
              <a:rPr lang="en-GB" dirty="0" err="1"/>
              <a:t>dat</a:t>
            </a:r>
            <a:r>
              <a:rPr lang="en-GB" dirty="0"/>
              <a:t> je </a:t>
            </a:r>
            <a:r>
              <a:rPr lang="en-GB" dirty="0" err="1"/>
              <a:t>bestudeerd</a:t>
            </a:r>
            <a:r>
              <a:rPr lang="en-GB" dirty="0"/>
              <a:t> met </a:t>
            </a:r>
            <a:r>
              <a:rPr lang="en-GB" dirty="0" err="1"/>
              <a:t>gewone</a:t>
            </a:r>
            <a:r>
              <a:rPr lang="en-GB" dirty="0"/>
              <a:t> </a:t>
            </a:r>
            <a:r>
              <a:rPr lang="en-GB" dirty="0" err="1"/>
              <a:t>woorden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0562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1AF34-BE0B-8EC0-65E1-024BB9562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Rapporteren</a:t>
            </a:r>
            <a:r>
              <a:rPr lang="en-GB" dirty="0"/>
              <a:t>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FEE43-A924-CE08-0888-6ED00DB5B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MAE - visualized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A13B78-830D-9253-E866-14C7EA0FF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854" y="2447633"/>
            <a:ext cx="10076033" cy="396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736571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C79C5-4420-09D1-96F2-DAEC7E001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Rapporteren</a:t>
            </a:r>
            <a:r>
              <a:rPr lang="en-GB" dirty="0"/>
              <a:t> performance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409C7E-A384-69E7-C34A-D9233B9CF5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GB" dirty="0"/>
                  <a:t>Een measure die </a:t>
                </a:r>
                <a:r>
                  <a:rPr lang="en-GB" dirty="0" err="1"/>
                  <a:t>procentuele</a:t>
                </a:r>
                <a:r>
                  <a:rPr lang="en-GB" dirty="0"/>
                  <a:t> errors </a:t>
                </a:r>
                <a:r>
                  <a:rPr lang="en-GB" dirty="0" err="1"/>
                  <a:t>bekijkt</a:t>
                </a:r>
                <a:r>
                  <a:rPr lang="en-GB" dirty="0"/>
                  <a:t> (</a:t>
                </a:r>
                <a:r>
                  <a:rPr lang="en-GB" dirty="0" err="1"/>
                  <a:t>en</a:t>
                </a:r>
                <a:r>
                  <a:rPr lang="en-GB" dirty="0"/>
                  <a:t> </a:t>
                </a:r>
                <a:r>
                  <a:rPr lang="en-GB" dirty="0" err="1"/>
                  <a:t>dus</a:t>
                </a:r>
                <a:r>
                  <a:rPr lang="en-GB" dirty="0"/>
                  <a:t> </a:t>
                </a:r>
                <a:r>
                  <a:rPr lang="en-GB" dirty="0" err="1"/>
                  <a:t>meer</a:t>
                </a:r>
                <a:r>
                  <a:rPr lang="en-GB" dirty="0"/>
                  <a:t> </a:t>
                </a:r>
                <a:r>
                  <a:rPr lang="en-GB" dirty="0" err="1"/>
                  <a:t>gewicht</a:t>
                </a:r>
                <a:r>
                  <a:rPr lang="en-GB" dirty="0"/>
                  <a:t> </a:t>
                </a:r>
                <a:r>
                  <a:rPr lang="en-GB" dirty="0" err="1"/>
                  <a:t>geeft</a:t>
                </a:r>
                <a:r>
                  <a:rPr lang="en-GB" dirty="0"/>
                  <a:t> </a:t>
                </a:r>
                <a:r>
                  <a:rPr lang="en-GB" dirty="0" err="1"/>
                  <a:t>aan</a:t>
                </a:r>
                <a:r>
                  <a:rPr lang="en-GB" dirty="0"/>
                  <a:t> de </a:t>
                </a:r>
                <a:r>
                  <a:rPr lang="en-GB" dirty="0" err="1"/>
                  <a:t>fouten</a:t>
                </a:r>
                <a:r>
                  <a:rPr lang="en-GB" dirty="0"/>
                  <a:t> op de </a:t>
                </a:r>
                <a:r>
                  <a:rPr lang="en-GB" dirty="0" err="1"/>
                  <a:t>kleinere</a:t>
                </a:r>
                <a:r>
                  <a:rPr lang="en-GB" dirty="0"/>
                  <a:t> </a:t>
                </a:r>
                <a:r>
                  <a:rPr lang="en-GB" dirty="0" err="1"/>
                  <a:t>getallen</a:t>
                </a:r>
                <a:r>
                  <a:rPr lang="en-GB" dirty="0"/>
                  <a:t>) is de Mean Percentage Error (MPE):</a:t>
                </a:r>
                <a:br>
                  <a:rPr lang="en-GB" dirty="0"/>
                </a:b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𝑀𝑃𝐸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≈74%</m:t>
                        </m:r>
                      </m:e>
                    </m:nary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err="1"/>
                  <a:t>Deze</a:t>
                </a:r>
                <a:r>
                  <a:rPr lang="en-GB" dirty="0"/>
                  <a:t> lees je </a:t>
                </a:r>
                <a:r>
                  <a:rPr lang="en-GB" dirty="0" err="1"/>
                  <a:t>gewoon</a:t>
                </a:r>
                <a:r>
                  <a:rPr lang="en-GB" dirty="0"/>
                  <a:t> </a:t>
                </a:r>
                <a:r>
                  <a:rPr lang="en-GB" dirty="0" err="1"/>
                  <a:t>als</a:t>
                </a:r>
                <a:r>
                  <a:rPr lang="en-GB" dirty="0"/>
                  <a:t>: </a:t>
                </a:r>
                <a:r>
                  <a:rPr lang="en-GB" dirty="0" err="1"/>
                  <a:t>onze</a:t>
                </a:r>
                <a:r>
                  <a:rPr lang="en-GB" dirty="0"/>
                  <a:t> </a:t>
                </a:r>
                <a:r>
                  <a:rPr lang="en-GB" dirty="0" err="1"/>
                  <a:t>voorspellingen</a:t>
                </a:r>
                <a:r>
                  <a:rPr lang="en-GB" dirty="0"/>
                  <a:t> </a:t>
                </a:r>
                <a:r>
                  <a:rPr lang="en-GB" dirty="0" err="1"/>
                  <a:t>zitten</a:t>
                </a:r>
                <a:r>
                  <a:rPr lang="en-GB" dirty="0"/>
                  <a:t> er </a:t>
                </a:r>
                <a:r>
                  <a:rPr lang="en-GB" dirty="0" err="1"/>
                  <a:t>gemiddeld</a:t>
                </a:r>
                <a:r>
                  <a:rPr lang="en-GB" dirty="0"/>
                  <a:t> 74% </a:t>
                </a:r>
                <a:r>
                  <a:rPr lang="en-GB" dirty="0" err="1"/>
                  <a:t>naast</a:t>
                </a:r>
                <a:r>
                  <a:rPr lang="en-GB" dirty="0"/>
                  <a:t>.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409C7E-A384-69E7-C34A-D9233B9CF5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3" t="-3956" r="-3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8616552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1AF34-BE0B-8EC0-65E1-024BB9562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Rapporteren</a:t>
            </a:r>
            <a:r>
              <a:rPr lang="en-GB" dirty="0"/>
              <a:t>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FEE43-A924-CE08-0888-6ED00DB5B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MPE - visualized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3637B3-039E-7143-5DA9-BC3C86B87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561" y="2338637"/>
            <a:ext cx="10076033" cy="396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935855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C79C5-4420-09D1-96F2-DAEC7E001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Rapporteren</a:t>
            </a:r>
            <a:r>
              <a:rPr lang="en-GB" dirty="0"/>
              <a:t> performance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409C7E-A384-69E7-C34A-D9233B9CF5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GB" dirty="0"/>
                  <a:t>Een measure die </a:t>
                </a:r>
                <a:r>
                  <a:rPr lang="en-GB" dirty="0" err="1"/>
                  <a:t>procentuele</a:t>
                </a:r>
                <a:r>
                  <a:rPr lang="en-GB" dirty="0"/>
                  <a:t> errors </a:t>
                </a:r>
                <a:r>
                  <a:rPr lang="en-GB" dirty="0" err="1"/>
                  <a:t>bekijkt</a:t>
                </a:r>
                <a:r>
                  <a:rPr lang="en-GB" dirty="0"/>
                  <a:t> (</a:t>
                </a:r>
                <a:r>
                  <a:rPr lang="en-GB" dirty="0" err="1"/>
                  <a:t>en</a:t>
                </a:r>
                <a:r>
                  <a:rPr lang="en-GB" dirty="0"/>
                  <a:t> </a:t>
                </a:r>
                <a:r>
                  <a:rPr lang="en-GB" dirty="0" err="1"/>
                  <a:t>dus</a:t>
                </a:r>
                <a:r>
                  <a:rPr lang="en-GB" dirty="0"/>
                  <a:t> </a:t>
                </a:r>
                <a:r>
                  <a:rPr lang="en-GB" dirty="0" err="1"/>
                  <a:t>meer</a:t>
                </a:r>
                <a:r>
                  <a:rPr lang="en-GB" dirty="0"/>
                  <a:t> </a:t>
                </a:r>
                <a:r>
                  <a:rPr lang="en-GB" dirty="0" err="1"/>
                  <a:t>gewicht</a:t>
                </a:r>
                <a:r>
                  <a:rPr lang="en-GB" dirty="0"/>
                  <a:t> </a:t>
                </a:r>
                <a:r>
                  <a:rPr lang="en-GB" dirty="0" err="1"/>
                  <a:t>geeft</a:t>
                </a:r>
                <a:r>
                  <a:rPr lang="en-GB" dirty="0"/>
                  <a:t> </a:t>
                </a:r>
                <a:r>
                  <a:rPr lang="en-GB" dirty="0" err="1"/>
                  <a:t>aan</a:t>
                </a:r>
                <a:r>
                  <a:rPr lang="en-GB" dirty="0"/>
                  <a:t> de </a:t>
                </a:r>
                <a:r>
                  <a:rPr lang="en-GB" dirty="0" err="1"/>
                  <a:t>fouten</a:t>
                </a:r>
                <a:r>
                  <a:rPr lang="en-GB" dirty="0"/>
                  <a:t> op de </a:t>
                </a:r>
                <a:r>
                  <a:rPr lang="en-GB" dirty="0" err="1"/>
                  <a:t>kleinere</a:t>
                </a:r>
                <a:r>
                  <a:rPr lang="en-GB" dirty="0"/>
                  <a:t> </a:t>
                </a:r>
                <a:r>
                  <a:rPr lang="en-GB" dirty="0" err="1"/>
                  <a:t>getallen</a:t>
                </a:r>
                <a:r>
                  <a:rPr lang="en-GB" dirty="0"/>
                  <a:t>) is de Mean Percentage Error (MPE):</a:t>
                </a:r>
                <a:br>
                  <a:rPr lang="en-GB" dirty="0"/>
                </a:b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𝑀𝑃𝐸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≈74%</m:t>
                        </m:r>
                      </m:e>
                    </m:nary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err="1"/>
                  <a:t>Deze</a:t>
                </a:r>
                <a:r>
                  <a:rPr lang="en-GB" dirty="0"/>
                  <a:t> lees je </a:t>
                </a:r>
                <a:r>
                  <a:rPr lang="en-GB" dirty="0" err="1"/>
                  <a:t>gewoon</a:t>
                </a:r>
                <a:r>
                  <a:rPr lang="en-GB" dirty="0"/>
                  <a:t> </a:t>
                </a:r>
                <a:r>
                  <a:rPr lang="en-GB" dirty="0" err="1"/>
                  <a:t>als</a:t>
                </a:r>
                <a:r>
                  <a:rPr lang="en-GB" dirty="0"/>
                  <a:t>: </a:t>
                </a:r>
                <a:r>
                  <a:rPr lang="en-GB" dirty="0" err="1"/>
                  <a:t>onze</a:t>
                </a:r>
                <a:r>
                  <a:rPr lang="en-GB" dirty="0"/>
                  <a:t> </a:t>
                </a:r>
                <a:r>
                  <a:rPr lang="en-GB" dirty="0" err="1"/>
                  <a:t>voorspellingen</a:t>
                </a:r>
                <a:r>
                  <a:rPr lang="en-GB" dirty="0"/>
                  <a:t> </a:t>
                </a:r>
                <a:r>
                  <a:rPr lang="en-GB" dirty="0" err="1"/>
                  <a:t>zitten</a:t>
                </a:r>
                <a:r>
                  <a:rPr lang="en-GB" dirty="0"/>
                  <a:t> er </a:t>
                </a:r>
                <a:r>
                  <a:rPr lang="en-GB" dirty="0" err="1"/>
                  <a:t>gemiddeld</a:t>
                </a:r>
                <a:r>
                  <a:rPr lang="en-GB" dirty="0"/>
                  <a:t> 74% </a:t>
                </a:r>
                <a:r>
                  <a:rPr lang="en-GB" dirty="0" err="1"/>
                  <a:t>naast</a:t>
                </a:r>
                <a:r>
                  <a:rPr lang="en-GB" dirty="0"/>
                  <a:t>.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409C7E-A384-69E7-C34A-D9233B9CF5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3" t="-3956" r="-3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060472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064A51AF-D729-194D-8079-0110ED3A4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98970"/>
          </a:xfrm>
        </p:spPr>
        <p:txBody>
          <a:bodyPr>
            <a:noAutofit/>
          </a:bodyPr>
          <a:lstStyle/>
          <a:p>
            <a:r>
              <a:rPr lang="en-US" dirty="0"/>
              <a:t>Sampling choices</a:t>
            </a:r>
          </a:p>
        </p:txBody>
      </p:sp>
    </p:spTree>
    <p:extLst>
      <p:ext uri="{BB962C8B-B14F-4D97-AF65-F5344CB8AC3E}">
        <p14:creationId xmlns:p14="http://schemas.microsoft.com/office/powerpoint/2010/main" val="1466952878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064A51AF-D729-194D-8079-0110ED3A4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98970"/>
          </a:xfrm>
        </p:spPr>
        <p:txBody>
          <a:bodyPr>
            <a:noAutofit/>
          </a:bodyPr>
          <a:lstStyle/>
          <a:p>
            <a:r>
              <a:rPr lang="en-US" dirty="0"/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3072720178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D2A16-152F-380A-3226-6977E365A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E8B3A-3986-EB5E-1D5F-0E4869BE1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397286"/>
            <a:ext cx="11258084" cy="4602822"/>
          </a:xfrm>
        </p:spPr>
        <p:txBody>
          <a:bodyPr>
            <a:normAutofit/>
          </a:bodyPr>
          <a:lstStyle/>
          <a:p>
            <a:r>
              <a:rPr lang="en-GB" dirty="0" err="1"/>
              <a:t>Bekijk</a:t>
            </a:r>
            <a:r>
              <a:rPr lang="en-GB" dirty="0"/>
              <a:t> de </a:t>
            </a:r>
            <a:r>
              <a:rPr lang="en-GB" dirty="0" err="1"/>
              <a:t>andere</a:t>
            </a:r>
            <a:r>
              <a:rPr lang="en-GB" dirty="0"/>
              <a:t> </a:t>
            </a:r>
            <a:r>
              <a:rPr lang="en-GB" dirty="0" err="1"/>
              <a:t>variabelen</a:t>
            </a:r>
            <a:r>
              <a:rPr lang="en-GB" dirty="0"/>
              <a:t> (</a:t>
            </a:r>
            <a:r>
              <a:rPr lang="en-GB" dirty="0" err="1"/>
              <a:t>zoals</a:t>
            </a:r>
            <a:r>
              <a:rPr lang="en-GB" dirty="0"/>
              <a:t> </a:t>
            </a:r>
            <a:r>
              <a:rPr lang="en-GB" dirty="0" err="1"/>
              <a:t>bvb</a:t>
            </a:r>
            <a:r>
              <a:rPr lang="en-GB" dirty="0"/>
              <a:t> smoker vs non smoker).</a:t>
            </a:r>
          </a:p>
          <a:p>
            <a:r>
              <a:rPr lang="en-GB" dirty="0"/>
              <a:t>Maak wat scatterplots </a:t>
            </a:r>
            <a:r>
              <a:rPr lang="en-GB" dirty="0" err="1"/>
              <a:t>waar</a:t>
            </a:r>
            <a:r>
              <a:rPr lang="en-GB" dirty="0"/>
              <a:t> je op basis van </a:t>
            </a:r>
            <a:r>
              <a:rPr lang="en-GB" dirty="0" err="1"/>
              <a:t>deze</a:t>
            </a:r>
            <a:r>
              <a:rPr lang="en-GB" dirty="0"/>
              <a:t> </a:t>
            </a:r>
            <a:r>
              <a:rPr lang="en-GB" dirty="0" err="1"/>
              <a:t>randvariabelen</a:t>
            </a:r>
            <a:r>
              <a:rPr lang="en-GB" dirty="0"/>
              <a:t> je dataset </a:t>
            </a:r>
            <a:r>
              <a:rPr lang="en-GB" dirty="0" err="1"/>
              <a:t>opknipt</a:t>
            </a:r>
            <a:r>
              <a:rPr lang="en-GB" dirty="0"/>
              <a:t> (</a:t>
            </a:r>
            <a:r>
              <a:rPr lang="en-GB" dirty="0" err="1"/>
              <a:t>gebruik</a:t>
            </a:r>
            <a:r>
              <a:rPr lang="en-GB" dirty="0"/>
              <a:t> </a:t>
            </a:r>
            <a:r>
              <a:rPr lang="en-GB" dirty="0" err="1"/>
              <a:t>verschillende</a:t>
            </a:r>
            <a:r>
              <a:rPr lang="en-GB" dirty="0"/>
              <a:t> </a:t>
            </a:r>
            <a:r>
              <a:rPr lang="en-GB" dirty="0" err="1"/>
              <a:t>kleuren</a:t>
            </a:r>
            <a:r>
              <a:rPr lang="en-GB" dirty="0"/>
              <a:t> per </a:t>
            </a:r>
            <a:r>
              <a:rPr lang="en-GB" dirty="0" err="1"/>
              <a:t>klasse</a:t>
            </a:r>
            <a:r>
              <a:rPr lang="en-GB" dirty="0"/>
              <a:t>).</a:t>
            </a:r>
          </a:p>
          <a:p>
            <a:r>
              <a:rPr lang="en-GB" dirty="0"/>
              <a:t>Maak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goede</a:t>
            </a:r>
            <a:r>
              <a:rPr lang="en-GB" dirty="0"/>
              <a:t> </a:t>
            </a:r>
            <a:r>
              <a:rPr lang="en-GB" dirty="0" err="1"/>
              <a:t>keuze</a:t>
            </a:r>
            <a:r>
              <a:rPr lang="en-GB" dirty="0"/>
              <a:t> van </a:t>
            </a:r>
            <a:r>
              <a:rPr lang="en-GB" dirty="0" err="1"/>
              <a:t>verschillende</a:t>
            </a:r>
            <a:r>
              <a:rPr lang="en-GB" dirty="0"/>
              <a:t> </a:t>
            </a:r>
            <a:r>
              <a:rPr lang="en-GB" dirty="0" err="1"/>
              <a:t>klasses</a:t>
            </a:r>
            <a:r>
              <a:rPr lang="en-GB" dirty="0"/>
              <a:t>.</a:t>
            </a:r>
          </a:p>
          <a:p>
            <a:r>
              <a:rPr lang="en-GB" dirty="0" err="1"/>
              <a:t>Voer</a:t>
            </a:r>
            <a:r>
              <a:rPr lang="en-GB" dirty="0"/>
              <a:t> </a:t>
            </a:r>
            <a:r>
              <a:rPr lang="en-GB" dirty="0" err="1"/>
              <a:t>lineaire</a:t>
            </a:r>
            <a:r>
              <a:rPr lang="en-GB" dirty="0"/>
              <a:t> </a:t>
            </a:r>
            <a:r>
              <a:rPr lang="en-GB" dirty="0" err="1"/>
              <a:t>regressie</a:t>
            </a:r>
            <a:r>
              <a:rPr lang="en-GB" dirty="0"/>
              <a:t> </a:t>
            </a:r>
            <a:r>
              <a:rPr lang="en-GB" dirty="0" err="1"/>
              <a:t>uit</a:t>
            </a:r>
            <a:r>
              <a:rPr lang="en-GB" dirty="0"/>
              <a:t> op de </a:t>
            </a:r>
            <a:r>
              <a:rPr lang="en-GB" dirty="0" err="1"/>
              <a:t>verschillende</a:t>
            </a:r>
            <a:r>
              <a:rPr lang="en-GB" dirty="0"/>
              <a:t> </a:t>
            </a:r>
            <a:r>
              <a:rPr lang="en-GB" dirty="0" err="1"/>
              <a:t>groepjes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maak</a:t>
            </a:r>
            <a:r>
              <a:rPr lang="en-GB" dirty="0"/>
              <a:t> </a:t>
            </a:r>
            <a:r>
              <a:rPr lang="en-GB" dirty="0" err="1"/>
              <a:t>voorspellingen</a:t>
            </a:r>
            <a:r>
              <a:rPr lang="en-GB" dirty="0"/>
              <a:t> op basis van de </a:t>
            </a:r>
            <a:r>
              <a:rPr lang="en-GB" dirty="0" err="1"/>
              <a:t>geaggregeerde</a:t>
            </a:r>
            <a:r>
              <a:rPr lang="en-GB" dirty="0"/>
              <a:t> </a:t>
            </a:r>
            <a:r>
              <a:rPr lang="en-GB" dirty="0" err="1"/>
              <a:t>beslissing</a:t>
            </a:r>
            <a:r>
              <a:rPr lang="en-GB" dirty="0"/>
              <a:t>: </a:t>
            </a:r>
            <a:r>
              <a:rPr lang="en-GB" dirty="0" err="1"/>
              <a:t>bekijken</a:t>
            </a:r>
            <a:r>
              <a:rPr lang="en-GB" dirty="0"/>
              <a:t> in </a:t>
            </a:r>
            <a:r>
              <a:rPr lang="en-GB" dirty="0" err="1"/>
              <a:t>welke</a:t>
            </a:r>
            <a:r>
              <a:rPr lang="en-GB" dirty="0"/>
              <a:t> </a:t>
            </a:r>
            <a:r>
              <a:rPr lang="en-GB" dirty="0" err="1"/>
              <a:t>klasse</a:t>
            </a:r>
            <a:r>
              <a:rPr lang="en-GB" dirty="0"/>
              <a:t> je </a:t>
            </a:r>
            <a:r>
              <a:rPr lang="en-GB" dirty="0" err="1"/>
              <a:t>valt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neem dan die </a:t>
            </a:r>
            <a:r>
              <a:rPr lang="en-GB" dirty="0" err="1"/>
              <a:t>regressielijn</a:t>
            </a:r>
            <a:r>
              <a:rPr lang="en-GB" dirty="0"/>
              <a:t>.</a:t>
            </a:r>
          </a:p>
          <a:p>
            <a:r>
              <a:rPr lang="en-GB" dirty="0" err="1"/>
              <a:t>Bepaal</a:t>
            </a:r>
            <a:r>
              <a:rPr lang="en-GB" dirty="0"/>
              <a:t> de accuracy van 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nieuwe</a:t>
            </a:r>
            <a:r>
              <a:rPr lang="en-GB" dirty="0"/>
              <a:t> model.</a:t>
            </a:r>
          </a:p>
          <a:p>
            <a:r>
              <a:rPr lang="en-GB" dirty="0"/>
              <a:t>Maak </a:t>
            </a:r>
            <a:r>
              <a:rPr lang="en-GB" dirty="0" err="1"/>
              <a:t>een</a:t>
            </a:r>
            <a:r>
              <a:rPr lang="en-GB" dirty="0"/>
              <a:t> business slide-deck </a:t>
            </a:r>
            <a:r>
              <a:rPr lang="en-GB" dirty="0" err="1"/>
              <a:t>waarin</a:t>
            </a:r>
            <a:r>
              <a:rPr lang="en-GB" dirty="0"/>
              <a:t> je </a:t>
            </a:r>
            <a:r>
              <a:rPr lang="en-GB" dirty="0" err="1"/>
              <a:t>dit</a:t>
            </a:r>
            <a:r>
              <a:rPr lang="en-GB" dirty="0"/>
              <a:t> model </a:t>
            </a:r>
            <a:r>
              <a:rPr lang="en-GB" dirty="0" err="1"/>
              <a:t>toelicht</a:t>
            </a:r>
            <a:r>
              <a:rPr lang="en-GB" dirty="0"/>
              <a:t> &amp; de performance </a:t>
            </a:r>
            <a:r>
              <a:rPr lang="en-GB" dirty="0" err="1"/>
              <a:t>aangeeft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1848394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064A51AF-D729-194D-8079-0110ED3A4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98970"/>
          </a:xfrm>
        </p:spPr>
        <p:txBody>
          <a:bodyPr>
            <a:noAutofit/>
          </a:bodyPr>
          <a:lstStyle/>
          <a:p>
            <a:r>
              <a:rPr lang="en-US" dirty="0" err="1"/>
              <a:t>Verbeteringen</a:t>
            </a:r>
            <a:r>
              <a:rPr lang="en-US" dirty="0"/>
              <a:t>/</a:t>
            </a:r>
            <a:r>
              <a:rPr lang="en-US" dirty="0" err="1"/>
              <a:t>veralgemeningen</a:t>
            </a:r>
            <a:r>
              <a:rPr lang="en-US" dirty="0"/>
              <a:t> &amp; </a:t>
            </a:r>
            <a:r>
              <a:rPr lang="en-US" dirty="0" err="1"/>
              <a:t>volgend</a:t>
            </a:r>
            <a:r>
              <a:rPr lang="en-US" dirty="0"/>
              <a:t> </a:t>
            </a:r>
            <a:r>
              <a:rPr lang="en-US" dirty="0" err="1"/>
              <a:t>jaar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865229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7C804-8316-8C44-B153-A169FDEB4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Testen</a:t>
            </a:r>
            <a:r>
              <a:rPr lang="en-GB" dirty="0"/>
              <a:t> van </a:t>
            </a:r>
            <a:r>
              <a:rPr lang="en-GB" dirty="0" err="1"/>
              <a:t>accuraatheid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B2AC4-4CEE-A2F2-A1DB-DC1DD7E1C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Wat is er mis?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 err="1">
                <a:sym typeface="Wingdings" panose="05000000000000000000" pitchFamily="2" charset="2"/>
              </a:rPr>
              <a:t>Getraind</a:t>
            </a:r>
            <a:r>
              <a:rPr lang="en-GB" dirty="0">
                <a:sym typeface="Wingdings" panose="05000000000000000000" pitchFamily="2" charset="2"/>
              </a:rPr>
              <a:t> op de dataset </a:t>
            </a:r>
            <a:r>
              <a:rPr lang="en-GB" dirty="0" err="1">
                <a:sym typeface="Wingdings" panose="05000000000000000000" pitchFamily="2" charset="2"/>
              </a:rPr>
              <a:t>zelf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dus</a:t>
            </a:r>
            <a:r>
              <a:rPr lang="en-GB" dirty="0">
                <a:sym typeface="Wingdings" panose="05000000000000000000" pitchFamily="2" charset="2"/>
              </a:rPr>
              <a:t> trainings error.</a:t>
            </a:r>
          </a:p>
          <a:p>
            <a:r>
              <a:rPr lang="en-GB" dirty="0" err="1"/>
              <a:t>Betere</a:t>
            </a:r>
            <a:r>
              <a:rPr lang="en-GB" dirty="0"/>
              <a:t> procedure:</a:t>
            </a:r>
          </a:p>
          <a:p>
            <a:pPr lvl="1"/>
            <a:r>
              <a:rPr lang="en-GB" dirty="0"/>
              <a:t>Data </a:t>
            </a:r>
            <a:r>
              <a:rPr lang="en-GB" dirty="0" err="1"/>
              <a:t>opsplitsen</a:t>
            </a:r>
            <a:r>
              <a:rPr lang="en-GB" dirty="0"/>
              <a:t> in 3 </a:t>
            </a:r>
            <a:r>
              <a:rPr lang="en-GB" dirty="0" err="1"/>
              <a:t>groepen</a:t>
            </a:r>
            <a:r>
              <a:rPr lang="en-GB" dirty="0"/>
              <a:t>: train/test/validate.</a:t>
            </a:r>
          </a:p>
          <a:p>
            <a:pPr lvl="1"/>
            <a:r>
              <a:rPr lang="en-GB" dirty="0"/>
              <a:t>Stap 1: </a:t>
            </a:r>
            <a:r>
              <a:rPr lang="en-GB" dirty="0" err="1"/>
              <a:t>Optimalizeer</a:t>
            </a:r>
            <a:r>
              <a:rPr lang="en-GB" dirty="0"/>
              <a:t> parameters op basis van train.</a:t>
            </a:r>
          </a:p>
          <a:p>
            <a:pPr lvl="1"/>
            <a:r>
              <a:rPr lang="en-GB" dirty="0"/>
              <a:t>Stap 2: </a:t>
            </a:r>
            <a:r>
              <a:rPr lang="en-GB" dirty="0" err="1"/>
              <a:t>Kies</a:t>
            </a:r>
            <a:r>
              <a:rPr lang="en-GB" dirty="0"/>
              <a:t> </a:t>
            </a:r>
            <a:r>
              <a:rPr lang="en-GB" dirty="0" err="1"/>
              <a:t>eventueel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ander</a:t>
            </a:r>
            <a:r>
              <a:rPr lang="en-GB" dirty="0"/>
              <a:t> model op basis van de test score.</a:t>
            </a:r>
            <a:br>
              <a:rPr lang="en-GB" dirty="0"/>
            </a:br>
            <a:r>
              <a:rPr lang="en-GB" dirty="0"/>
              <a:t>		Ga </a:t>
            </a:r>
            <a:r>
              <a:rPr lang="en-GB" dirty="0" err="1"/>
              <a:t>terug</a:t>
            </a:r>
            <a:r>
              <a:rPr lang="en-GB" dirty="0"/>
              <a:t> </a:t>
            </a:r>
            <a:r>
              <a:rPr lang="en-GB" dirty="0" err="1"/>
              <a:t>naar</a:t>
            </a:r>
            <a:r>
              <a:rPr lang="en-GB" dirty="0"/>
              <a:t> stap 1.</a:t>
            </a:r>
          </a:p>
          <a:p>
            <a:pPr lvl="1"/>
            <a:r>
              <a:rPr lang="en-GB" dirty="0"/>
              <a:t>Stap 3: </a:t>
            </a:r>
            <a:r>
              <a:rPr lang="en-GB" dirty="0" err="1"/>
              <a:t>Valideer</a:t>
            </a:r>
            <a:r>
              <a:rPr lang="en-GB" dirty="0"/>
              <a:t> het </a:t>
            </a:r>
            <a:r>
              <a:rPr lang="en-GB" dirty="0" err="1"/>
              <a:t>gekozen</a:t>
            </a:r>
            <a:r>
              <a:rPr lang="en-GB" dirty="0"/>
              <a:t> model op de validate set.</a:t>
            </a:r>
          </a:p>
          <a:p>
            <a:pPr lvl="1"/>
            <a:endParaRPr lang="en-GB" dirty="0"/>
          </a:p>
        </p:txBody>
      </p:sp>
      <p:pic>
        <p:nvPicPr>
          <p:cNvPr id="1026" name="Picture 2" descr="Overfitting - Wikipedia">
            <a:extLst>
              <a:ext uri="{FF2B5EF4-FFF2-40B4-BE49-F238E27FC236}">
                <a16:creationId xmlns:a16="http://schemas.microsoft.com/office/drawing/2014/main" id="{BC6B77D5-B855-4ADE-754E-EE90FF2DE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4273" y="0"/>
            <a:ext cx="2597727" cy="1766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4222676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5ED6E-5A39-BBD8-C105-75D98F707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Meer </a:t>
            </a:r>
            <a:r>
              <a:rPr lang="en-GB" dirty="0" err="1"/>
              <a:t>dimensies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1DC06C-45BC-0436-9ED2-2D48CA774D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0000" y="1685562"/>
                <a:ext cx="11258084" cy="430427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In het </a:t>
                </a:r>
                <a:r>
                  <a:rPr lang="en-GB" dirty="0" err="1"/>
                  <a:t>algemeen</a:t>
                </a:r>
                <a:r>
                  <a:rPr lang="en-GB" dirty="0"/>
                  <a:t> </a:t>
                </a:r>
                <a:r>
                  <a:rPr lang="en-GB" dirty="0" err="1"/>
                  <a:t>wil</a:t>
                </a:r>
                <a:r>
                  <a:rPr lang="en-GB" dirty="0"/>
                  <a:t> je </a:t>
                </a:r>
                <a:r>
                  <a:rPr lang="en-GB" dirty="0" err="1"/>
                  <a:t>bij</a:t>
                </a:r>
                <a:r>
                  <a:rPr lang="en-GB" dirty="0"/>
                  <a:t> </a:t>
                </a:r>
                <a:r>
                  <a:rPr lang="en-GB" dirty="0" err="1"/>
                  <a:t>lineaire</a:t>
                </a:r>
                <a:r>
                  <a:rPr lang="en-GB" dirty="0"/>
                  <a:t> regressive (of </a:t>
                </a:r>
                <a:r>
                  <a:rPr lang="en-GB" dirty="0" err="1"/>
                  <a:t>eenders</a:t>
                </a:r>
                <a:r>
                  <a:rPr lang="en-GB" dirty="0"/>
                  <a:t> welk model) </a:t>
                </a:r>
                <a:r>
                  <a:rPr lang="en-GB" dirty="0" err="1"/>
                  <a:t>natuurlijk</a:t>
                </a:r>
                <a:r>
                  <a:rPr lang="en-GB" dirty="0"/>
                  <a:t> </a:t>
                </a:r>
                <a:r>
                  <a:rPr lang="en-GB" dirty="0" err="1"/>
                  <a:t>werken</a:t>
                </a:r>
                <a:r>
                  <a:rPr lang="en-GB" dirty="0"/>
                  <a:t> met </a:t>
                </a:r>
                <a:r>
                  <a:rPr lang="en-GB" dirty="0" err="1"/>
                  <a:t>meer</a:t>
                </a:r>
                <a:r>
                  <a:rPr lang="en-GB" dirty="0"/>
                  <a:t> </a:t>
                </a:r>
                <a:r>
                  <a:rPr lang="en-GB" dirty="0" err="1"/>
                  <a:t>dimensies</a:t>
                </a:r>
                <a:r>
                  <a:rPr lang="en-GB" dirty="0"/>
                  <a:t>.</a:t>
                </a:r>
                <a:br>
                  <a:rPr lang="en-GB" dirty="0"/>
                </a:br>
                <a:br>
                  <a:rPr lang="en-GB" dirty="0"/>
                </a:br>
                <a:r>
                  <a:rPr lang="en-GB" dirty="0"/>
                  <a:t>De parameters </a:t>
                </a:r>
                <a:r>
                  <a:rPr lang="en-GB" dirty="0" err="1"/>
                  <a:t>worden</a:t>
                </a:r>
                <a:r>
                  <a:rPr lang="en-GB" dirty="0"/>
                  <a:t> dan </a:t>
                </a:r>
                <a:r>
                  <a:rPr lang="en-GB" dirty="0" err="1"/>
                  <a:t>een</a:t>
                </a:r>
                <a:r>
                  <a:rPr lang="en-GB" dirty="0"/>
                  <a:t> vector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.</a:t>
                </a:r>
                <a:br>
                  <a:rPr lang="en-GB" dirty="0"/>
                </a:br>
                <a:r>
                  <a:rPr lang="en-GB" dirty="0"/>
                  <a:t>De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worden</a:t>
                </a:r>
                <a:r>
                  <a:rPr lang="en-GB" dirty="0"/>
                  <a:t> </a:t>
                </a:r>
                <a:r>
                  <a:rPr lang="en-GB" dirty="0" err="1"/>
                  <a:t>vectoren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De </a:t>
                </a:r>
                <a:r>
                  <a:rPr lang="en-GB" dirty="0" err="1"/>
                  <a:t>hypothese</a:t>
                </a:r>
                <a:r>
                  <a:rPr lang="en-GB" dirty="0"/>
                  <a:t> </a:t>
                </a:r>
                <a:r>
                  <a:rPr lang="en-GB" dirty="0" err="1"/>
                  <a:t>functie</a:t>
                </a:r>
                <a:r>
                  <a:rPr lang="en-GB" dirty="0"/>
                  <a:t> </a:t>
                </a:r>
                <a:r>
                  <a:rPr lang="en-GB" dirty="0" err="1"/>
                  <a:t>wordt</a:t>
                </a:r>
                <a:r>
                  <a:rPr lang="en-GB" dirty="0"/>
                  <a:t> dan: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1DC06C-45BC-0436-9ED2-2D48CA774D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000" y="1685562"/>
                <a:ext cx="11258084" cy="4304271"/>
              </a:xfrm>
              <a:blipFill>
                <a:blip r:embed="rId2"/>
                <a:stretch>
                  <a:fillRect l="-1083" t="-25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7975069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1549E-9777-B8EE-F20F-58911A279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Optimalisatie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28A53-BB9B-3E0D-D2D9-362C10276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Je </a:t>
            </a:r>
            <a:r>
              <a:rPr lang="en-GB" dirty="0" err="1"/>
              <a:t>heb</a:t>
            </a:r>
            <a:r>
              <a:rPr lang="en-GB" dirty="0"/>
              <a:t> </a:t>
            </a:r>
            <a:r>
              <a:rPr lang="en-GB" dirty="0" err="1"/>
              <a:t>snelle</a:t>
            </a:r>
            <a:r>
              <a:rPr lang="en-GB" dirty="0"/>
              <a:t> </a:t>
            </a:r>
            <a:r>
              <a:rPr lang="en-GB" dirty="0" err="1"/>
              <a:t>methodes</a:t>
            </a:r>
            <a:r>
              <a:rPr lang="en-GB" dirty="0"/>
              <a:t> </a:t>
            </a:r>
            <a:r>
              <a:rPr lang="en-GB" dirty="0" err="1"/>
              <a:t>nodig</a:t>
            </a:r>
            <a:r>
              <a:rPr lang="en-GB" dirty="0"/>
              <a:t> om de loss </a:t>
            </a:r>
            <a:r>
              <a:rPr lang="en-GB" dirty="0" err="1"/>
              <a:t>functie</a:t>
            </a:r>
            <a:r>
              <a:rPr lang="en-GB" dirty="0"/>
              <a:t> </a:t>
            </a:r>
            <a:r>
              <a:rPr lang="en-GB" dirty="0" err="1"/>
              <a:t>uit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rekenen</a:t>
            </a:r>
            <a:r>
              <a:rPr lang="en-GB" dirty="0"/>
              <a:t> (</a:t>
            </a:r>
            <a:r>
              <a:rPr lang="en-GB" dirty="0" err="1"/>
              <a:t>lineaire</a:t>
            </a:r>
            <a:r>
              <a:rPr lang="en-GB" dirty="0"/>
              <a:t> algebra).</a:t>
            </a:r>
          </a:p>
          <a:p>
            <a:r>
              <a:rPr lang="en-GB" dirty="0"/>
              <a:t>Je </a:t>
            </a:r>
            <a:r>
              <a:rPr lang="en-GB" dirty="0" err="1"/>
              <a:t>moet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slimme</a:t>
            </a:r>
            <a:r>
              <a:rPr lang="en-GB" dirty="0"/>
              <a:t> gradient descent </a:t>
            </a:r>
            <a:r>
              <a:rPr lang="en-GB" dirty="0" err="1"/>
              <a:t>doen</a:t>
            </a:r>
            <a:r>
              <a:rPr lang="en-GB" dirty="0"/>
              <a:t> om het optimum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vinden</a:t>
            </a:r>
            <a:r>
              <a:rPr lang="en-GB" dirty="0"/>
              <a:t>. 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bevat</a:t>
            </a:r>
            <a:r>
              <a:rPr lang="en-GB" dirty="0"/>
              <a:t> </a:t>
            </a:r>
            <a:r>
              <a:rPr lang="en-GB" dirty="0" err="1"/>
              <a:t>keuzes</a:t>
            </a:r>
            <a:r>
              <a:rPr lang="en-GB" dirty="0"/>
              <a:t> </a:t>
            </a:r>
            <a:r>
              <a:rPr lang="en-GB" dirty="0" err="1"/>
              <a:t>zoals</a:t>
            </a:r>
            <a:r>
              <a:rPr lang="en-GB" dirty="0"/>
              <a:t>:</a:t>
            </a:r>
          </a:p>
          <a:p>
            <a:pPr lvl="1"/>
            <a:r>
              <a:rPr lang="en-GB" dirty="0" err="1"/>
              <a:t>Stapgrootte</a:t>
            </a:r>
            <a:r>
              <a:rPr lang="en-GB" dirty="0"/>
              <a:t>?</a:t>
            </a:r>
          </a:p>
          <a:p>
            <a:pPr lvl="1"/>
            <a:r>
              <a:rPr lang="en-GB" dirty="0" err="1"/>
              <a:t>Foutenmarge</a:t>
            </a:r>
            <a:r>
              <a:rPr lang="en-GB" dirty="0"/>
              <a:t> tot stop?</a:t>
            </a:r>
          </a:p>
          <a:p>
            <a:pPr lvl="1"/>
            <a:r>
              <a:rPr lang="en-GB" dirty="0" err="1"/>
              <a:t>Evoluerende</a:t>
            </a:r>
            <a:r>
              <a:rPr lang="en-GB" dirty="0"/>
              <a:t> </a:t>
            </a:r>
            <a:r>
              <a:rPr lang="en-GB" dirty="0" err="1"/>
              <a:t>stapgrootte</a:t>
            </a:r>
            <a:r>
              <a:rPr lang="en-GB" dirty="0"/>
              <a:t>?</a:t>
            </a:r>
          </a:p>
          <a:p>
            <a:pPr lvl="1"/>
            <a:r>
              <a:rPr lang="en-GB" dirty="0" err="1"/>
              <a:t>Hoeveel</a:t>
            </a:r>
            <a:r>
              <a:rPr lang="en-GB" dirty="0"/>
              <a:t> samples neem je mee </a:t>
            </a:r>
            <a:r>
              <a:rPr lang="en-GB" dirty="0" err="1"/>
              <a:t>elke</a:t>
            </a:r>
            <a:r>
              <a:rPr lang="en-GB" dirty="0"/>
              <a:t> </a:t>
            </a:r>
            <a:r>
              <a:rPr lang="en-GB" dirty="0" err="1"/>
              <a:t>keer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 je </a:t>
            </a:r>
            <a:r>
              <a:rPr lang="en-GB" dirty="0" err="1"/>
              <a:t>een</a:t>
            </a:r>
            <a:r>
              <a:rPr lang="en-GB" dirty="0"/>
              <a:t> stap </a:t>
            </a:r>
            <a:r>
              <a:rPr lang="en-GB" dirty="0" err="1"/>
              <a:t>zet</a:t>
            </a:r>
            <a:r>
              <a:rPr lang="en-GB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09857948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77A1E-1033-CFC8-CC5B-F3EDD35DC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Betere</a:t>
            </a:r>
            <a:r>
              <a:rPr lang="en-GB" dirty="0"/>
              <a:t> </a:t>
            </a:r>
            <a:r>
              <a:rPr lang="en-GB" dirty="0" err="1"/>
              <a:t>modellen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6919A-BF33-5940-48B4-31DE1289B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85563"/>
            <a:ext cx="11258084" cy="4386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We </a:t>
            </a:r>
            <a:r>
              <a:rPr lang="en-GB" dirty="0" err="1"/>
              <a:t>zagen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 </a:t>
            </a:r>
            <a:r>
              <a:rPr lang="en-GB" dirty="0" err="1"/>
              <a:t>ons</a:t>
            </a:r>
            <a:r>
              <a:rPr lang="en-GB" dirty="0"/>
              <a:t> model </a:t>
            </a:r>
            <a:r>
              <a:rPr lang="en-GB" dirty="0" err="1"/>
              <a:t>slecht</a:t>
            </a:r>
            <a:r>
              <a:rPr lang="en-GB" dirty="0"/>
              <a:t> </a:t>
            </a:r>
            <a:r>
              <a:rPr lang="en-GB" dirty="0" err="1"/>
              <a:t>werkte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wat </a:t>
            </a:r>
            <a:r>
              <a:rPr lang="en-GB" dirty="0" err="1"/>
              <a:t>beter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we “</a:t>
            </a:r>
            <a:r>
              <a:rPr lang="en-GB" dirty="0" err="1"/>
              <a:t>houtje</a:t>
            </a:r>
            <a:r>
              <a:rPr lang="en-GB" dirty="0"/>
              <a:t> </a:t>
            </a:r>
            <a:r>
              <a:rPr lang="en-GB" dirty="0" err="1"/>
              <a:t>touwtje</a:t>
            </a:r>
            <a:r>
              <a:rPr lang="en-GB" dirty="0"/>
              <a:t>” wat </a:t>
            </a:r>
            <a:r>
              <a:rPr lang="en-GB" dirty="0" err="1"/>
              <a:t>aanpassingen</a:t>
            </a:r>
            <a:r>
              <a:rPr lang="en-GB" dirty="0"/>
              <a:t> </a:t>
            </a:r>
            <a:r>
              <a:rPr lang="en-GB" dirty="0" err="1"/>
              <a:t>deden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Er </a:t>
            </a:r>
            <a:r>
              <a:rPr lang="en-GB" dirty="0" err="1"/>
              <a:t>bestaan</a:t>
            </a:r>
            <a:r>
              <a:rPr lang="en-GB" dirty="0"/>
              <a:t> </a:t>
            </a:r>
            <a:r>
              <a:rPr lang="en-GB" dirty="0" err="1"/>
              <a:t>natuurlijk</a:t>
            </a:r>
            <a:r>
              <a:rPr lang="en-GB" dirty="0"/>
              <a:t> </a:t>
            </a:r>
            <a:r>
              <a:rPr lang="en-GB" dirty="0" err="1"/>
              <a:t>nog</a:t>
            </a:r>
            <a:r>
              <a:rPr lang="en-GB" dirty="0"/>
              <a:t> </a:t>
            </a:r>
            <a:r>
              <a:rPr lang="en-GB" dirty="0" err="1"/>
              <a:t>veel</a:t>
            </a:r>
            <a:r>
              <a:rPr lang="en-GB" dirty="0"/>
              <a:t> </a:t>
            </a:r>
            <a:r>
              <a:rPr lang="en-GB" dirty="0" err="1"/>
              <a:t>andere</a:t>
            </a:r>
            <a:r>
              <a:rPr lang="en-GB" dirty="0"/>
              <a:t> (</a:t>
            </a:r>
            <a:r>
              <a:rPr lang="en-GB" dirty="0" err="1"/>
              <a:t>betere</a:t>
            </a:r>
            <a:r>
              <a:rPr lang="en-GB" dirty="0"/>
              <a:t>) </a:t>
            </a:r>
            <a:r>
              <a:rPr lang="en-GB" dirty="0" err="1"/>
              <a:t>modellen</a:t>
            </a:r>
            <a:r>
              <a:rPr lang="en-GB" dirty="0"/>
              <a:t> die we </a:t>
            </a:r>
            <a:r>
              <a:rPr lang="en-GB" dirty="0" err="1"/>
              <a:t>moeten</a:t>
            </a:r>
            <a:r>
              <a:rPr lang="en-GB" dirty="0"/>
              <a:t> </a:t>
            </a:r>
            <a:r>
              <a:rPr lang="en-GB" dirty="0" err="1"/>
              <a:t>bestuderen</a:t>
            </a:r>
            <a:r>
              <a:rPr lang="en-GB" dirty="0"/>
              <a:t> </a:t>
            </a:r>
            <a:r>
              <a:rPr lang="en-GB" dirty="0" err="1"/>
              <a:t>zodat</a:t>
            </a:r>
            <a:r>
              <a:rPr lang="en-GB" dirty="0"/>
              <a:t> we </a:t>
            </a:r>
            <a:r>
              <a:rPr lang="en-GB" dirty="0" err="1"/>
              <a:t>goed</a:t>
            </a:r>
            <a:r>
              <a:rPr lang="en-GB" dirty="0"/>
              <a:t> </a:t>
            </a:r>
            <a:r>
              <a:rPr lang="en-GB" dirty="0" err="1"/>
              <a:t>kunnen</a:t>
            </a:r>
            <a:r>
              <a:rPr lang="en-GB" dirty="0"/>
              <a:t> </a:t>
            </a:r>
            <a:r>
              <a:rPr lang="en-GB" dirty="0" err="1"/>
              <a:t>kiezen</a:t>
            </a:r>
            <a:r>
              <a:rPr lang="en-GB" dirty="0"/>
              <a:t>:</a:t>
            </a:r>
          </a:p>
          <a:p>
            <a:r>
              <a:rPr lang="en-GB" dirty="0"/>
              <a:t>Logistic regression,</a:t>
            </a:r>
          </a:p>
          <a:p>
            <a:r>
              <a:rPr lang="en-GB" dirty="0"/>
              <a:t>Support Vector Machines,</a:t>
            </a:r>
          </a:p>
          <a:p>
            <a:r>
              <a:rPr lang="en-GB" dirty="0"/>
              <a:t>Neural networks,</a:t>
            </a:r>
          </a:p>
          <a:p>
            <a:r>
              <a:rPr lang="en-GB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92381869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44BC4-DDE6-3BC1-6619-C1B69D553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8B4FE-BD64-1FD4-53E3-DEBA2CD52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De features die we </a:t>
            </a:r>
            <a:r>
              <a:rPr lang="en-GB" dirty="0" err="1"/>
              <a:t>hebben</a:t>
            </a:r>
            <a:r>
              <a:rPr lang="en-GB" dirty="0"/>
              <a:t> </a:t>
            </a:r>
            <a:r>
              <a:rPr lang="en-GB" dirty="0" err="1"/>
              <a:t>kunnen</a:t>
            </a:r>
            <a:r>
              <a:rPr lang="en-GB" dirty="0"/>
              <a:t> we </a:t>
            </a:r>
            <a:r>
              <a:rPr lang="en-GB" dirty="0" err="1"/>
              <a:t>nog</a:t>
            </a:r>
            <a:r>
              <a:rPr lang="en-GB" dirty="0"/>
              <a:t> </a:t>
            </a:r>
            <a:r>
              <a:rPr lang="en-GB" dirty="0" err="1"/>
              <a:t>aanpassen</a:t>
            </a:r>
            <a:r>
              <a:rPr lang="en-GB" dirty="0"/>
              <a:t> om zo </a:t>
            </a:r>
            <a:r>
              <a:rPr lang="en-GB" dirty="0" err="1"/>
              <a:t>goed</a:t>
            </a:r>
            <a:r>
              <a:rPr lang="en-GB" dirty="0"/>
              <a:t> </a:t>
            </a:r>
            <a:r>
              <a:rPr lang="en-GB" dirty="0" err="1"/>
              <a:t>mogelijk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werken</a:t>
            </a:r>
            <a:r>
              <a:rPr lang="en-GB" dirty="0"/>
              <a:t> </a:t>
            </a:r>
            <a:r>
              <a:rPr lang="en-GB" dirty="0" err="1"/>
              <a:t>zoals</a:t>
            </a:r>
            <a:r>
              <a:rPr lang="en-GB" dirty="0"/>
              <a:t>:</a:t>
            </a:r>
          </a:p>
          <a:p>
            <a:r>
              <a:rPr lang="en-GB" dirty="0"/>
              <a:t>Feature transformation.</a:t>
            </a:r>
          </a:p>
          <a:p>
            <a:r>
              <a:rPr lang="en-GB" dirty="0"/>
              <a:t>One hot encoding.</a:t>
            </a:r>
          </a:p>
          <a:p>
            <a:r>
              <a:rPr lang="en-GB" dirty="0"/>
              <a:t>Feature scaling.</a:t>
            </a:r>
          </a:p>
          <a:p>
            <a:r>
              <a:rPr lang="en-GB" dirty="0"/>
              <a:t>Feature interaction.</a:t>
            </a:r>
          </a:p>
          <a:p>
            <a:r>
              <a:rPr lang="en-GB" dirty="0"/>
              <a:t>Feature selection</a:t>
            </a:r>
          </a:p>
        </p:txBody>
      </p:sp>
    </p:spTree>
    <p:extLst>
      <p:ext uri="{BB962C8B-B14F-4D97-AF65-F5344CB8AC3E}">
        <p14:creationId xmlns:p14="http://schemas.microsoft.com/office/powerpoint/2010/main" val="3533633843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>
            <a:extLst>
              <a:ext uri="{FF2B5EF4-FFF2-40B4-BE49-F238E27FC236}">
                <a16:creationId xmlns:a16="http://schemas.microsoft.com/office/drawing/2014/main" id="{9120A86B-2AB2-7946-80AA-2F8155906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915495"/>
            <a:ext cx="11225885" cy="801666"/>
          </a:xfrm>
        </p:spPr>
        <p:txBody>
          <a:bodyPr/>
          <a:lstStyle/>
          <a:p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uw</a:t>
            </a:r>
            <a:r>
              <a:rPr lang="en-US" dirty="0"/>
              <a:t> </a:t>
            </a:r>
            <a:r>
              <a:rPr lang="en-US" dirty="0" err="1"/>
              <a:t>aandacht</a:t>
            </a:r>
            <a:endParaRPr lang="en-US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064A51AF-D729-194D-8079-0110ED3A4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98970"/>
          </a:xfrm>
        </p:spPr>
        <p:txBody>
          <a:bodyPr>
            <a:noAutofit/>
          </a:bodyPr>
          <a:lstStyle/>
          <a:p>
            <a:r>
              <a:rPr lang="en-US" dirty="0"/>
              <a:t>Dank u</a:t>
            </a:r>
          </a:p>
        </p:txBody>
      </p:sp>
    </p:spTree>
    <p:extLst>
      <p:ext uri="{BB962C8B-B14F-4D97-AF65-F5344CB8AC3E}">
        <p14:creationId xmlns:p14="http://schemas.microsoft.com/office/powerpoint/2010/main" val="2371170277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B4203A8D-7154-4942-ACDF-B8485C733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2" y="1724025"/>
            <a:ext cx="959167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97850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25AD4-A6AC-4A9D-F665-60E6AB2E4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With vs without replacement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DCF8E-A00B-5839-035C-78D97740B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With replacement: every chosen element is put back into the dataset directly and can be chosen again.</a:t>
            </a:r>
          </a:p>
          <a:p>
            <a:endParaRPr lang="en-GB" dirty="0"/>
          </a:p>
          <a:p>
            <a:r>
              <a:rPr lang="en-GB" dirty="0"/>
              <a:t>Without replacement: every chosen element is removed from the dataset such that it can not be selected again.</a:t>
            </a:r>
          </a:p>
        </p:txBody>
      </p:sp>
    </p:spTree>
    <p:extLst>
      <p:ext uri="{BB962C8B-B14F-4D97-AF65-F5344CB8AC3E}">
        <p14:creationId xmlns:p14="http://schemas.microsoft.com/office/powerpoint/2010/main" val="194147377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ECB57-9059-19DF-4019-9B264C134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Sample bias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BAFDD-7705-DE8A-C1B8-3A4A934AC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Sampling more from certain groups can lead to sample bias.</a:t>
            </a:r>
          </a:p>
          <a:p>
            <a:pPr marL="0" indent="0">
              <a:buNone/>
            </a:pPr>
            <a:r>
              <a:rPr lang="en-GB" dirty="0" err="1"/>
              <a:t>Voorbeeld</a:t>
            </a:r>
            <a:r>
              <a:rPr lang="en-GB" dirty="0"/>
              <a:t>:</a:t>
            </a:r>
          </a:p>
          <a:p>
            <a:r>
              <a:rPr lang="en-GB" dirty="0"/>
              <a:t>Literary digest 1936 </a:t>
            </a:r>
            <a:r>
              <a:rPr lang="en-GB" dirty="0" err="1"/>
              <a:t>doet</a:t>
            </a:r>
            <a:r>
              <a:rPr lang="en-GB" dirty="0"/>
              <a:t> </a:t>
            </a:r>
            <a:r>
              <a:rPr lang="en-GB" dirty="0" err="1"/>
              <a:t>peiling</a:t>
            </a:r>
            <a:r>
              <a:rPr lang="en-GB" dirty="0"/>
              <a:t> Alf Landon vs Franklin Roosevelt.</a:t>
            </a:r>
          </a:p>
          <a:p>
            <a:r>
              <a:rPr lang="nl-NL" dirty="0"/>
              <a:t>Ze stuurden enquêtes naar miljoenen mensen, waaronder hun eigen abonnees, telefoonboeken en autoregistraties.</a:t>
            </a:r>
          </a:p>
          <a:p>
            <a:r>
              <a:rPr lang="nl-NL" dirty="0"/>
              <a:t>De peiling gaf duidelijk aan dat Alf </a:t>
            </a:r>
            <a:r>
              <a:rPr lang="nl-NL" dirty="0" err="1"/>
              <a:t>Landon</a:t>
            </a:r>
            <a:r>
              <a:rPr lang="nl-NL" dirty="0"/>
              <a:t> zou winnen.</a:t>
            </a:r>
          </a:p>
          <a:p>
            <a:endParaRPr lang="nl-NL" dirty="0"/>
          </a:p>
          <a:p>
            <a:pPr marL="0" indent="0">
              <a:buNone/>
            </a:pPr>
            <a:r>
              <a:rPr lang="nl-NL" dirty="0"/>
              <a:t>Wat is hier misgelopen?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2DCE83-6CB0-552B-72DF-906C064B1C84}"/>
              </a:ext>
            </a:extLst>
          </p:cNvPr>
          <p:cNvSpPr txBox="1"/>
          <p:nvPr/>
        </p:nvSpPr>
        <p:spPr>
          <a:xfrm>
            <a:off x="5782363" y="4892412"/>
            <a:ext cx="58357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err="1"/>
              <a:t>Klassiek</a:t>
            </a:r>
            <a:r>
              <a:rPr lang="en-GB" sz="2000" b="1" dirty="0"/>
              <a:t> </a:t>
            </a:r>
            <a:r>
              <a:rPr lang="en-GB" sz="2000" b="1" dirty="0" err="1"/>
              <a:t>voorbeeld</a:t>
            </a:r>
            <a:r>
              <a:rPr lang="en-GB" sz="2000" b="1" dirty="0"/>
              <a:t>:</a:t>
            </a:r>
            <a:br>
              <a:rPr lang="en-GB" sz="2000" dirty="0"/>
            </a:br>
            <a:r>
              <a:rPr lang="en-GB" sz="2000" dirty="0"/>
              <a:t>Reviews op </a:t>
            </a:r>
            <a:r>
              <a:rPr lang="en-GB" sz="2000" dirty="0" err="1"/>
              <a:t>tripadvisor</a:t>
            </a:r>
            <a:r>
              <a:rPr lang="en-GB" sz="2000" dirty="0"/>
              <a:t>/google/…</a:t>
            </a:r>
          </a:p>
        </p:txBody>
      </p:sp>
    </p:spTree>
    <p:extLst>
      <p:ext uri="{BB962C8B-B14F-4D97-AF65-F5344CB8AC3E}">
        <p14:creationId xmlns:p14="http://schemas.microsoft.com/office/powerpoint/2010/main" val="2438332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FB371-F504-B65B-7BD7-84D6D2263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Statistieke</a:t>
            </a:r>
            <a:r>
              <a:rPr lang="en-GB" dirty="0"/>
              <a:t> bias in het </a:t>
            </a:r>
            <a:r>
              <a:rPr lang="en-GB" dirty="0" err="1"/>
              <a:t>algemeen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291C0-275E-6E13-5FFC-B3D549FE9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801" y="1346515"/>
            <a:ext cx="11258084" cy="3853180"/>
          </a:xfrm>
        </p:spPr>
        <p:txBody>
          <a:bodyPr/>
          <a:lstStyle/>
          <a:p>
            <a:pPr marL="0" indent="0">
              <a:buNone/>
            </a:pPr>
            <a:r>
              <a:rPr lang="en-GB" dirty="0" err="1"/>
              <a:t>Eenders</a:t>
            </a:r>
            <a:r>
              <a:rPr lang="en-GB" dirty="0"/>
              <a:t> wat </a:t>
            </a:r>
            <a:r>
              <a:rPr lang="en-GB" dirty="0" err="1"/>
              <a:t>ervoor</a:t>
            </a:r>
            <a:r>
              <a:rPr lang="en-GB" dirty="0"/>
              <a:t> </a:t>
            </a:r>
            <a:r>
              <a:rPr lang="en-GB" dirty="0" err="1"/>
              <a:t>zorgt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 je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systematische</a:t>
            </a:r>
            <a:r>
              <a:rPr lang="en-GB" dirty="0"/>
              <a:t> “</a:t>
            </a:r>
            <a:r>
              <a:rPr lang="en-GB" dirty="0" err="1"/>
              <a:t>fout</a:t>
            </a:r>
            <a:r>
              <a:rPr lang="en-GB" dirty="0"/>
              <a:t>” </a:t>
            </a:r>
            <a:r>
              <a:rPr lang="en-GB" dirty="0" err="1"/>
              <a:t>hebt</a:t>
            </a:r>
            <a:r>
              <a:rPr lang="en-GB" dirty="0"/>
              <a:t> in je data, </a:t>
            </a:r>
            <a:r>
              <a:rPr lang="en-GB" dirty="0" err="1"/>
              <a:t>dus</a:t>
            </a:r>
            <a:r>
              <a:rPr lang="en-GB" dirty="0"/>
              <a:t> </a:t>
            </a:r>
            <a:r>
              <a:rPr lang="en-GB" dirty="0" err="1"/>
              <a:t>geen</a:t>
            </a:r>
            <a:r>
              <a:rPr lang="en-GB" dirty="0"/>
              <a:t> “random” </a:t>
            </a:r>
            <a:r>
              <a:rPr lang="en-GB" dirty="0" err="1"/>
              <a:t>fout</a:t>
            </a:r>
            <a:r>
              <a:rPr lang="en-GB" dirty="0"/>
              <a:t>, maar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systematische</a:t>
            </a:r>
            <a:r>
              <a:rPr lang="en-GB" dirty="0"/>
              <a:t> </a:t>
            </a:r>
            <a:r>
              <a:rPr lang="en-GB" dirty="0" err="1"/>
              <a:t>incosistentie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/>
              <a:t>Het is die bias die we </a:t>
            </a:r>
            <a:r>
              <a:rPr lang="en-GB" dirty="0" err="1"/>
              <a:t>eruit</a:t>
            </a:r>
            <a:r>
              <a:rPr lang="en-GB" dirty="0"/>
              <a:t> </a:t>
            </a:r>
            <a:r>
              <a:rPr lang="en-GB" dirty="0" err="1"/>
              <a:t>willen</a:t>
            </a:r>
            <a:r>
              <a:rPr lang="en-GB" dirty="0"/>
              <a:t> </a:t>
            </a:r>
            <a:r>
              <a:rPr lang="en-GB" dirty="0" err="1"/>
              <a:t>halen</a:t>
            </a:r>
            <a:r>
              <a:rPr lang="en-GB" dirty="0"/>
              <a:t>/</a:t>
            </a:r>
            <a:r>
              <a:rPr lang="en-GB" dirty="0" err="1"/>
              <a:t>willen</a:t>
            </a:r>
            <a:r>
              <a:rPr lang="en-GB" dirty="0"/>
              <a:t> </a:t>
            </a:r>
            <a:r>
              <a:rPr lang="en-GB" dirty="0" err="1"/>
              <a:t>kennen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/>
              <a:t>Het is de </a:t>
            </a:r>
            <a:r>
              <a:rPr lang="en-GB" dirty="0" err="1"/>
              <a:t>inherente</a:t>
            </a:r>
            <a:r>
              <a:rPr lang="en-GB" dirty="0"/>
              <a:t> noise/error die we </a:t>
            </a:r>
            <a:r>
              <a:rPr lang="en-GB" dirty="0" err="1"/>
              <a:t>willen</a:t>
            </a:r>
            <a:r>
              <a:rPr lang="en-GB" dirty="0"/>
              <a:t> </a:t>
            </a:r>
            <a:r>
              <a:rPr lang="en-GB" dirty="0" err="1"/>
              <a:t>modeleren</a:t>
            </a:r>
            <a:r>
              <a:rPr lang="en-GB" dirty="0"/>
              <a:t>. </a:t>
            </a:r>
            <a:r>
              <a:rPr lang="en-GB" dirty="0" err="1"/>
              <a:t>Deze</a:t>
            </a:r>
            <a:r>
              <a:rPr lang="en-GB" dirty="0"/>
              <a:t> </a:t>
            </a:r>
            <a:r>
              <a:rPr lang="en-GB" dirty="0" err="1"/>
              <a:t>foutenmarge</a:t>
            </a:r>
            <a:r>
              <a:rPr lang="en-GB" dirty="0"/>
              <a:t> </a:t>
            </a:r>
            <a:r>
              <a:rPr lang="en-GB" dirty="0" err="1"/>
              <a:t>blijf</a:t>
            </a:r>
            <a:r>
              <a:rPr lang="en-GB" dirty="0"/>
              <a:t> je </a:t>
            </a:r>
            <a:r>
              <a:rPr lang="en-GB" dirty="0" err="1"/>
              <a:t>altijd</a:t>
            </a:r>
            <a:r>
              <a:rPr lang="en-GB" dirty="0"/>
              <a:t> </a:t>
            </a:r>
            <a:r>
              <a:rPr lang="en-GB" dirty="0" err="1"/>
              <a:t>behouden</a:t>
            </a:r>
            <a:r>
              <a:rPr lang="en-GB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342C07-38BC-DA13-4198-033A18615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336" y="3664128"/>
            <a:ext cx="3258683" cy="28338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9FD1DE-48E2-3043-AF92-03D550963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593" y="3552279"/>
            <a:ext cx="3756089" cy="294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5166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13777-8BF8-E993-A547-7684C4EEC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Random selection RS vs design of experiments DoE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2C46F-8E48-56D8-CA8A-D4A9C12BB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85562"/>
            <a:ext cx="11258084" cy="43042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err="1"/>
              <a:t>Voorbeeld</a:t>
            </a:r>
            <a:r>
              <a:rPr lang="en-GB" dirty="0"/>
              <a:t>: performance </a:t>
            </a:r>
            <a:r>
              <a:rPr lang="en-GB" dirty="0" err="1"/>
              <a:t>voorspellen</a:t>
            </a:r>
            <a:r>
              <a:rPr lang="en-GB" dirty="0"/>
              <a:t> van </a:t>
            </a:r>
            <a:r>
              <a:rPr lang="en-GB" dirty="0" err="1"/>
              <a:t>een</a:t>
            </a:r>
            <a:r>
              <a:rPr lang="en-GB" dirty="0"/>
              <a:t> optimizer.</a:t>
            </a:r>
          </a:p>
          <a:p>
            <a:r>
              <a:rPr lang="en-GB" dirty="0"/>
              <a:t>Pool </a:t>
            </a:r>
            <a:r>
              <a:rPr lang="en-GB" dirty="0" err="1"/>
              <a:t>vele</a:t>
            </a:r>
            <a:r>
              <a:rPr lang="en-GB" dirty="0"/>
              <a:t> </a:t>
            </a:r>
            <a:r>
              <a:rPr lang="en-GB" dirty="0" err="1"/>
              <a:t>voorbeelden</a:t>
            </a:r>
            <a:r>
              <a:rPr lang="en-GB" dirty="0"/>
              <a:t>.</a:t>
            </a:r>
          </a:p>
          <a:p>
            <a:r>
              <a:rPr lang="en-GB" dirty="0" err="1"/>
              <a:t>Kies</a:t>
            </a:r>
            <a:r>
              <a:rPr lang="en-GB" dirty="0"/>
              <a:t> features.</a:t>
            </a:r>
          </a:p>
          <a:p>
            <a:r>
              <a:rPr lang="en-GB" dirty="0" err="1"/>
              <a:t>Optie</a:t>
            </a:r>
            <a:r>
              <a:rPr lang="en-GB" dirty="0"/>
              <a:t> 1 RS:</a:t>
            </a:r>
          </a:p>
          <a:p>
            <a:pPr lvl="1"/>
            <a:r>
              <a:rPr lang="en-GB" dirty="0" err="1"/>
              <a:t>Simuleer</a:t>
            </a:r>
            <a:r>
              <a:rPr lang="en-GB" dirty="0"/>
              <a:t> extra </a:t>
            </a:r>
            <a:r>
              <a:rPr lang="en-GB" dirty="0" err="1"/>
              <a:t>voorbeelden</a:t>
            </a:r>
            <a:r>
              <a:rPr lang="en-GB" dirty="0"/>
              <a:t> door </a:t>
            </a:r>
            <a:r>
              <a:rPr lang="en-GB" dirty="0" err="1"/>
              <a:t>zodanig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samplen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 je samples de </a:t>
            </a:r>
            <a:r>
              <a:rPr lang="en-GB" dirty="0" err="1"/>
              <a:t>werkelijkheid</a:t>
            </a:r>
            <a:r>
              <a:rPr lang="en-GB" dirty="0"/>
              <a:t> </a:t>
            </a:r>
            <a:r>
              <a:rPr lang="en-GB" dirty="0" err="1"/>
              <a:t>voorstellen</a:t>
            </a:r>
            <a:r>
              <a:rPr lang="en-GB" dirty="0"/>
              <a:t>.</a:t>
            </a:r>
          </a:p>
          <a:p>
            <a:r>
              <a:rPr lang="en-GB" dirty="0" err="1"/>
              <a:t>Optie</a:t>
            </a:r>
            <a:r>
              <a:rPr lang="en-GB" dirty="0"/>
              <a:t> 2 DoE:</a:t>
            </a:r>
          </a:p>
          <a:p>
            <a:pPr lvl="1"/>
            <a:r>
              <a:rPr lang="en-GB" dirty="0" err="1"/>
              <a:t>Simuleer</a:t>
            </a:r>
            <a:r>
              <a:rPr lang="en-GB" dirty="0"/>
              <a:t> extra </a:t>
            </a:r>
            <a:r>
              <a:rPr lang="en-GB" dirty="0" err="1"/>
              <a:t>voorbeelden</a:t>
            </a:r>
            <a:r>
              <a:rPr lang="en-GB" dirty="0"/>
              <a:t> door je feature values op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splitsen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zo </a:t>
            </a:r>
            <a:r>
              <a:rPr lang="en-GB" dirty="0" err="1"/>
              <a:t>goed</a:t>
            </a:r>
            <a:r>
              <a:rPr lang="en-GB" dirty="0"/>
              <a:t> </a:t>
            </a:r>
            <a:r>
              <a:rPr lang="en-GB" dirty="0" err="1"/>
              <a:t>mogelijk</a:t>
            </a:r>
            <a:r>
              <a:rPr lang="en-GB" dirty="0"/>
              <a:t> van </a:t>
            </a:r>
            <a:r>
              <a:rPr lang="en-GB" dirty="0" err="1"/>
              <a:t>alles</a:t>
            </a:r>
            <a:r>
              <a:rPr lang="en-GB" dirty="0"/>
              <a:t> wat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nemen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231150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E8833-0D6E-A072-2BB5-7A24B6874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Quantity vs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67B8C-2ABE-C39E-1661-A909D57BF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Vaak </a:t>
            </a:r>
            <a:r>
              <a:rPr lang="en-GB" dirty="0" err="1"/>
              <a:t>zijn</a:t>
            </a:r>
            <a:r>
              <a:rPr lang="en-GB" dirty="0"/>
              <a:t> </a:t>
            </a:r>
            <a:r>
              <a:rPr lang="en-GB" dirty="0" err="1"/>
              <a:t>kleinere</a:t>
            </a:r>
            <a:r>
              <a:rPr lang="en-GB" dirty="0"/>
              <a:t> </a:t>
            </a:r>
            <a:r>
              <a:rPr lang="en-GB" dirty="0" err="1"/>
              <a:t>wel</a:t>
            </a:r>
            <a:r>
              <a:rPr lang="en-GB" dirty="0"/>
              <a:t> </a:t>
            </a:r>
            <a:r>
              <a:rPr lang="en-GB" dirty="0" err="1"/>
              <a:t>doordachte</a:t>
            </a:r>
            <a:r>
              <a:rPr lang="en-GB" dirty="0"/>
              <a:t> samples </a:t>
            </a:r>
            <a:r>
              <a:rPr lang="en-GB" dirty="0" err="1"/>
              <a:t>beter</a:t>
            </a:r>
            <a:r>
              <a:rPr lang="en-GB" dirty="0"/>
              <a:t> dan in de </a:t>
            </a:r>
            <a:r>
              <a:rPr lang="en-GB" dirty="0" err="1"/>
              <a:t>wilde</a:t>
            </a:r>
            <a:r>
              <a:rPr lang="en-GB" dirty="0"/>
              <a:t> </a:t>
            </a:r>
            <a:r>
              <a:rPr lang="en-GB" dirty="0" err="1"/>
              <a:t>weg</a:t>
            </a:r>
            <a:r>
              <a:rPr lang="en-GB" dirty="0"/>
              <a:t> data </a:t>
            </a:r>
            <a:r>
              <a:rPr lang="en-GB" dirty="0" err="1"/>
              <a:t>gaan</a:t>
            </a:r>
            <a:r>
              <a:rPr lang="en-GB" dirty="0"/>
              <a:t> </a:t>
            </a:r>
            <a:r>
              <a:rPr lang="en-GB"/>
              <a:t>verzamelen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849820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064A51AF-D729-194D-8079-0110ED3A4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98970"/>
          </a:xfrm>
        </p:spPr>
        <p:txBody>
          <a:bodyPr>
            <a:noAutofit/>
          </a:bodyPr>
          <a:lstStyle/>
          <a:p>
            <a:r>
              <a:rPr lang="en-US" dirty="0"/>
              <a:t>Model &amp; loss function</a:t>
            </a:r>
          </a:p>
        </p:txBody>
      </p:sp>
    </p:spTree>
    <p:extLst>
      <p:ext uri="{BB962C8B-B14F-4D97-AF65-F5344CB8AC3E}">
        <p14:creationId xmlns:p14="http://schemas.microsoft.com/office/powerpoint/2010/main" val="253635578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F4200-F427-7032-3EF2-4A09729C1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B3A491-562D-4A93-6E0D-9D778FEEB2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We </a:t>
                </a:r>
                <a:r>
                  <a:rPr lang="en-GB" dirty="0" err="1"/>
                  <a:t>concentreren</a:t>
                </a:r>
                <a:r>
                  <a:rPr lang="en-GB" dirty="0"/>
                  <a:t> </a:t>
                </a:r>
                <a:r>
                  <a:rPr lang="en-GB" dirty="0" err="1"/>
                  <a:t>ons</a:t>
                </a:r>
                <a:r>
                  <a:rPr lang="en-GB" dirty="0"/>
                  <a:t> even op 1 feature: </a:t>
                </a:r>
                <a:r>
                  <a:rPr lang="en-GB" i="1" dirty="0"/>
                  <a:t>age.</a:t>
                </a:r>
                <a:br>
                  <a:rPr lang="en-GB" i="1" dirty="0"/>
                </a:br>
                <a:r>
                  <a:rPr lang="en-GB" dirty="0" err="1"/>
                  <a:t>Onze</a:t>
                </a:r>
                <a:r>
                  <a:rPr lang="en-GB" dirty="0"/>
                  <a:t> </a:t>
                </a:r>
                <a:r>
                  <a:rPr lang="en-GB" dirty="0" err="1"/>
                  <a:t>lineaire</a:t>
                </a:r>
                <a:r>
                  <a:rPr lang="en-GB" dirty="0"/>
                  <a:t> </a:t>
                </a:r>
                <a:r>
                  <a:rPr lang="en-GB" dirty="0" err="1"/>
                  <a:t>regressie</a:t>
                </a:r>
                <a:r>
                  <a:rPr lang="en-GB" dirty="0"/>
                  <a:t> is </a:t>
                </a:r>
                <a:r>
                  <a:rPr lang="en-GB" dirty="0" err="1"/>
                  <a:t>gedefinieerd</a:t>
                </a:r>
                <a:r>
                  <a:rPr lang="en-GB" dirty="0"/>
                  <a:t> door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en</a:t>
                </a:r>
                <a:r>
                  <a:rPr lang="en-GB" dirty="0"/>
                  <a:t> de </a:t>
                </a:r>
                <a:r>
                  <a:rPr lang="en-GB" dirty="0" err="1"/>
                  <a:t>functie</a:t>
                </a:r>
                <a:r>
                  <a:rPr lang="en-GB" dirty="0"/>
                  <a:t>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br>
                  <a:rPr lang="en-GB" dirty="0"/>
                </a:br>
                <a:r>
                  <a:rPr lang="en-GB" dirty="0"/>
                  <a:t>We </a:t>
                </a:r>
                <a:r>
                  <a:rPr lang="en-GB" dirty="0" err="1"/>
                  <a:t>zoeken</a:t>
                </a:r>
                <a:r>
                  <a:rPr lang="en-GB" dirty="0"/>
                  <a:t> nu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waardes</a:t>
                </a:r>
                <a:r>
                  <a:rPr lang="en-GB" dirty="0"/>
                  <a:t> die </a:t>
                </a:r>
                <a:r>
                  <a:rPr lang="en-GB" dirty="0" err="1"/>
                  <a:t>ervoor</a:t>
                </a:r>
                <a:r>
                  <a:rPr lang="en-GB" dirty="0"/>
                  <a:t> </a:t>
                </a:r>
                <a:r>
                  <a:rPr lang="en-GB" dirty="0" err="1"/>
                  <a:t>zorgen</a:t>
                </a:r>
                <a:r>
                  <a:rPr lang="en-GB" dirty="0"/>
                  <a:t> </a:t>
                </a:r>
                <a:r>
                  <a:rPr lang="en-GB" dirty="0" err="1"/>
                  <a:t>dat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een</a:t>
                </a:r>
                <a:r>
                  <a:rPr lang="en-GB" dirty="0"/>
                  <a:t> zo </a:t>
                </a:r>
                <a:r>
                  <a:rPr lang="en-GB" dirty="0" err="1"/>
                  <a:t>goed</a:t>
                </a:r>
                <a:r>
                  <a:rPr lang="en-GB" dirty="0"/>
                  <a:t> </a:t>
                </a:r>
                <a:r>
                  <a:rPr lang="en-GB" dirty="0" err="1"/>
                  <a:t>mogelijke</a:t>
                </a:r>
                <a:r>
                  <a:rPr lang="en-GB" dirty="0"/>
                  <a:t> </a:t>
                </a:r>
                <a:r>
                  <a:rPr lang="en-GB" dirty="0" err="1"/>
                  <a:t>benadering</a:t>
                </a:r>
                <a:r>
                  <a:rPr lang="en-GB" dirty="0"/>
                  <a:t> </a:t>
                </a:r>
                <a:r>
                  <a:rPr lang="en-GB" dirty="0" err="1"/>
                  <a:t>wordt</a:t>
                </a:r>
                <a:r>
                  <a:rPr lang="en-GB" dirty="0"/>
                  <a:t> van de scatterplot in </a:t>
                </a:r>
                <a:r>
                  <a:rPr lang="en-GB" dirty="0" err="1"/>
                  <a:t>vorige</a:t>
                </a:r>
                <a:r>
                  <a:rPr lang="en-GB" dirty="0"/>
                  <a:t> slide.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B3A491-562D-4A93-6E0D-9D778FEEB2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3" t="-28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170168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Aangepast 1">
      <a:dk1>
        <a:srgbClr val="000000"/>
      </a:dk1>
      <a:lt1>
        <a:srgbClr val="FFFFFF"/>
      </a:lt1>
      <a:dk2>
        <a:srgbClr val="DC4235"/>
      </a:dk2>
      <a:lt2>
        <a:srgbClr val="E9E9E3"/>
      </a:lt2>
      <a:accent1>
        <a:srgbClr val="FF7800"/>
      </a:accent1>
      <a:accent2>
        <a:srgbClr val="E14298"/>
      </a:accent2>
      <a:accent3>
        <a:srgbClr val="393654"/>
      </a:accent3>
      <a:accent4>
        <a:srgbClr val="F8B218"/>
      </a:accent4>
      <a:accent5>
        <a:srgbClr val="D3CEBD"/>
      </a:accent5>
      <a:accent6>
        <a:srgbClr val="EF3E00"/>
      </a:accent6>
      <a:hlink>
        <a:srgbClr val="393654"/>
      </a:hlink>
      <a:folHlink>
        <a:srgbClr val="373D4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RTEC TEMPLATE - SLIDEBUILDER">
  <a:themeElements>
    <a:clrScheme name="Aangepast 24">
      <a:dk1>
        <a:sysClr val="windowText" lastClr="000000"/>
      </a:dk1>
      <a:lt1>
        <a:sysClr val="window" lastClr="FFFFFF"/>
      </a:lt1>
      <a:dk2>
        <a:srgbClr val="B2B2BA"/>
      </a:dk2>
      <a:lt2>
        <a:srgbClr val="EBEBED"/>
      </a:lt2>
      <a:accent1>
        <a:srgbClr val="002E67"/>
      </a:accent1>
      <a:accent2>
        <a:srgbClr val="EE7D11"/>
      </a:accent2>
      <a:accent3>
        <a:srgbClr val="4796B0"/>
      </a:accent3>
      <a:accent4>
        <a:srgbClr val="A90074"/>
      </a:accent4>
      <a:accent5>
        <a:srgbClr val="00687F"/>
      </a:accent5>
      <a:accent6>
        <a:srgbClr val="84BF42"/>
      </a:accent6>
      <a:hlink>
        <a:srgbClr val="F67D2A"/>
      </a:hlink>
      <a:folHlink>
        <a:srgbClr val="012C67"/>
      </a:folHlink>
    </a:clrScheme>
    <a:fontScheme name="Custom 5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144000" tIns="144000" rIns="144000" bIns="144000"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rnd">
          <a:solidFill>
            <a:schemeClr val="accent1"/>
          </a:solidFill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98679BBEF31544BF1C5E94380D134B" ma:contentTypeVersion="11" ma:contentTypeDescription="Een nieuw document maken." ma:contentTypeScope="" ma:versionID="928c7503a392f8c19ded68dda1121e60">
  <xsd:schema xmlns:xsd="http://www.w3.org/2001/XMLSchema" xmlns:xs="http://www.w3.org/2001/XMLSchema" xmlns:p="http://schemas.microsoft.com/office/2006/metadata/properties" xmlns:ns2="e60f335d-e4bd-4666-890a-892f5e8cff2d" xmlns:ns3="d5f8be41-0169-49b5-b686-d4287d5aac73" targetNamespace="http://schemas.microsoft.com/office/2006/metadata/properties" ma:root="true" ma:fieldsID="8f91e335dd6c64b6d30237bdd58663b1" ns2:_="" ns3:_="">
    <xsd:import namespace="e60f335d-e4bd-4666-890a-892f5e8cff2d"/>
    <xsd:import namespace="d5f8be41-0169-49b5-b686-d4287d5aac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0f335d-e4bd-4666-890a-892f5e8cff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f8be41-0169-49b5-b686-d4287d5aac73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178D45-7F39-4ADD-A744-70639435E68C}">
  <ds:schemaRefs>
    <ds:schemaRef ds:uri="http://purl.org/dc/elements/1.1/"/>
    <ds:schemaRef ds:uri="d5f8be41-0169-49b5-b686-d4287d5aac73"/>
    <ds:schemaRef ds:uri="http://schemas.microsoft.com/office/infopath/2007/PartnerControls"/>
    <ds:schemaRef ds:uri="http://purl.org/dc/terms/"/>
    <ds:schemaRef ds:uri="http://schemas.microsoft.com/office/2006/documentManagement/types"/>
    <ds:schemaRef ds:uri="e60f335d-e4bd-4666-890a-892f5e8cff2d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EBDE53D-6E78-4709-828D-56940832F24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95D00C5-A255-4B17-B283-B46EAB3061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60f335d-e4bd-4666-890a-892f5e8cff2d"/>
    <ds:schemaRef ds:uri="d5f8be41-0169-49b5-b686-d4287d5aac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1133</Words>
  <Application>Microsoft Office PowerPoint</Application>
  <PresentationFormat>Widescreen</PresentationFormat>
  <Paragraphs>128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Lato</vt:lpstr>
      <vt:lpstr>Wingdings</vt:lpstr>
      <vt:lpstr>Office Theme</vt:lpstr>
      <vt:lpstr>ORTEC TEMPLATE - SLIDEBUILDER</vt:lpstr>
      <vt:lpstr>Random Sampling &amp; sample bias</vt:lpstr>
      <vt:lpstr>Sampling choices</vt:lpstr>
      <vt:lpstr>With vs without replacement</vt:lpstr>
      <vt:lpstr>Sample bias</vt:lpstr>
      <vt:lpstr>Statistieke bias in het algemeen</vt:lpstr>
      <vt:lpstr>Random selection RS vs design of experiments DoE</vt:lpstr>
      <vt:lpstr>Quantity vs quality</vt:lpstr>
      <vt:lpstr>Model &amp; loss function</vt:lpstr>
      <vt:lpstr>Linear regression</vt:lpstr>
      <vt:lpstr>Typische ML flow</vt:lpstr>
      <vt:lpstr>Loss functie</vt:lpstr>
      <vt:lpstr>Optimale parameters zoeken</vt:lpstr>
      <vt:lpstr>Loss functie optimaliseren</vt:lpstr>
      <vt:lpstr>Loss functie optimaliseren</vt:lpstr>
      <vt:lpstr>Rapporteren performance</vt:lpstr>
      <vt:lpstr>Rapporteren performance</vt:lpstr>
      <vt:lpstr>Rapporteren performance</vt:lpstr>
      <vt:lpstr>Rapporteren performance</vt:lpstr>
      <vt:lpstr>Rapporteren performance</vt:lpstr>
      <vt:lpstr>Project</vt:lpstr>
      <vt:lpstr>Project</vt:lpstr>
      <vt:lpstr>Verbeteringen/veralgemeningen &amp; volgend jaar</vt:lpstr>
      <vt:lpstr>Testen van accuraatheid</vt:lpstr>
      <vt:lpstr>Meer dimensies</vt:lpstr>
      <vt:lpstr>Optimalisatie</vt:lpstr>
      <vt:lpstr>Betere modellen</vt:lpstr>
      <vt:lpstr>Feature engineering</vt:lpstr>
      <vt:lpstr>Dank 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Tim Hellemans</cp:lastModifiedBy>
  <cp:revision>709</cp:revision>
  <dcterms:created xsi:type="dcterms:W3CDTF">2018-05-02T07:41:02Z</dcterms:created>
  <dcterms:modified xsi:type="dcterms:W3CDTF">2023-05-21T20:04:31Z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0x0101000198679BBEF31544BF1C5E94380D134B</vt:lpwstr>
  </property>
</Properties>
</file>