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26"/>
  </p:notesMasterIdLst>
  <p:handoutMasterIdLst>
    <p:handoutMasterId r:id="rId27"/>
  </p:handoutMasterIdLst>
  <p:sldIdLst>
    <p:sldId id="256" r:id="rId6"/>
    <p:sldId id="2877" r:id="rId7"/>
    <p:sldId id="2885" r:id="rId8"/>
    <p:sldId id="2844" r:id="rId9"/>
    <p:sldId id="2886" r:id="rId10"/>
    <p:sldId id="2889" r:id="rId11"/>
    <p:sldId id="2887" r:id="rId12"/>
    <p:sldId id="2895" r:id="rId13"/>
    <p:sldId id="2890" r:id="rId14"/>
    <p:sldId id="2891" r:id="rId15"/>
    <p:sldId id="2892" r:id="rId16"/>
    <p:sldId id="2898" r:id="rId17"/>
    <p:sldId id="2893" r:id="rId18"/>
    <p:sldId id="2900" r:id="rId19"/>
    <p:sldId id="2899" r:id="rId20"/>
    <p:sldId id="2896" r:id="rId21"/>
    <p:sldId id="2894" r:id="rId22"/>
    <p:sldId id="2897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FE9F4"/>
    <a:srgbClr val="DC4235"/>
    <a:srgbClr val="FFFFFF"/>
    <a:srgbClr val="002060"/>
    <a:srgbClr val="E6E6E6"/>
    <a:srgbClr val="00B050"/>
    <a:srgbClr val="EF3E00"/>
    <a:srgbClr val="FF7800"/>
    <a:srgbClr val="17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21-5-2023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Sunday, 21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Lineaire</a:t>
            </a:r>
            <a:r>
              <a:rPr lang="en-GB" dirty="0"/>
              <a:t> regressive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wiskunde</a:t>
            </a:r>
            <a:r>
              <a:rPr lang="en-GB" dirty="0"/>
              <a:t> in ML flow</a:t>
            </a:r>
          </a:p>
        </p:txBody>
      </p:sp>
      <p:pic>
        <p:nvPicPr>
          <p:cNvPr id="102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C2461D19-0589-D295-E7D1-1B4597E9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1145021"/>
            <a:ext cx="737616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11225885" cy="752160"/>
          </a:xfrm>
        </p:spPr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err="1"/>
                  <a:t>Opmerkingen</a:t>
                </a:r>
                <a:r>
                  <a:rPr lang="en-GB" dirty="0"/>
                  <a:t>:</a:t>
                </a:r>
              </a:p>
              <a:p>
                <a:r>
                  <a:rPr lang="en-GB" dirty="0" err="1"/>
                  <a:t>Eigenlijk</a:t>
                </a:r>
                <a:r>
                  <a:rPr lang="en-GB" dirty="0"/>
                  <a:t> </a:t>
                </a:r>
                <a:r>
                  <a:rPr lang="en-GB" dirty="0" err="1"/>
                  <a:t>optimaliseer</a:t>
                </a:r>
                <a:r>
                  <a:rPr lang="en-GB" dirty="0"/>
                  <a:t> je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heeft</a:t>
                </a:r>
                <a:r>
                  <a:rPr lang="en-GB" dirty="0"/>
                  <a:t> </a:t>
                </a:r>
                <a:r>
                  <a:rPr lang="en-GB" dirty="0" err="1"/>
                  <a:t>mooie</a:t>
                </a:r>
                <a:r>
                  <a:rPr lang="en-GB" dirty="0"/>
                  <a:t> </a:t>
                </a:r>
                <a:r>
                  <a:rPr lang="en-GB" dirty="0" err="1"/>
                  <a:t>afgeleides</a:t>
                </a:r>
                <a:r>
                  <a:rPr lang="en-GB" dirty="0"/>
                  <a:t> &amp; </a:t>
                </a:r>
                <a:r>
                  <a:rPr lang="en-GB" dirty="0" err="1"/>
                  <a:t>heeft</a:t>
                </a:r>
                <a:br>
                  <a:rPr lang="en-GB" dirty="0"/>
                </a:br>
                <a:r>
                  <a:rPr lang="en-GB" dirty="0" err="1"/>
                  <a:t>hetzelfde</a:t>
                </a:r>
                <a:r>
                  <a:rPr lang="en-GB" dirty="0"/>
                  <a:t> minimum.</a:t>
                </a:r>
              </a:p>
              <a:p>
                <a:endParaRPr lang="en-GB" dirty="0"/>
              </a:p>
              <a:p>
                <a:r>
                  <a:rPr lang="en-GB" dirty="0" err="1"/>
                  <a:t>Zie</a:t>
                </a:r>
                <a:r>
                  <a:rPr lang="en-GB" dirty="0"/>
                  <a:t>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volgende</a:t>
                </a:r>
                <a:r>
                  <a:rPr lang="en-GB" dirty="0"/>
                  <a:t> video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uitleg</a:t>
                </a:r>
                <a:r>
                  <a:rPr lang="en-GB" dirty="0"/>
                  <a:t> over gradient descent: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https://www.youtube.com/watch?v=IHZwWFHWa-w&amp;t=3s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5" t="-3639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01" y="112909"/>
            <a:ext cx="5762625" cy="43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81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Bij het </a:t>
                </a:r>
                <a:r>
                  <a:rPr lang="en-GB" dirty="0" err="1"/>
                  <a:t>rapporteren</a:t>
                </a:r>
                <a:r>
                  <a:rPr lang="en-GB" dirty="0"/>
                  <a:t> van performance is de Mean Absolute Error </a:t>
                </a:r>
                <a:r>
                  <a:rPr lang="en-GB" dirty="0" err="1"/>
                  <a:t>intuitief</a:t>
                </a:r>
                <a:r>
                  <a:rPr lang="en-GB" dirty="0"/>
                  <a:t> </a:t>
                </a:r>
                <a:r>
                  <a:rPr lang="en-GB" dirty="0" err="1"/>
                  <a:t>duidelijker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≈9055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9055 dollar </a:t>
                </a:r>
                <a:r>
                  <a:rPr lang="en-GB" dirty="0" err="1"/>
                  <a:t>naast</a:t>
                </a:r>
                <a:r>
                  <a:rPr lang="en-GB" dirty="0"/>
                  <a:t>.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metriek</a:t>
                </a:r>
                <a:r>
                  <a:rPr lang="en-GB" dirty="0"/>
                  <a:t> om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rapporteren</a:t>
                </a:r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 r="-1462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2DAF67-27FA-045E-C623-AE3DE9F2CADE}"/>
              </a:ext>
            </a:extLst>
          </p:cNvPr>
          <p:cNvSpPr txBox="1"/>
          <p:nvPr/>
        </p:nvSpPr>
        <p:spPr>
          <a:xfrm>
            <a:off x="4633645" y="5529441"/>
            <a:ext cx="652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Algemene</a:t>
            </a:r>
            <a:r>
              <a:rPr lang="en-GB" b="1" dirty="0"/>
              <a:t> </a:t>
            </a:r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Plaats</a:t>
            </a:r>
            <a:r>
              <a:rPr lang="en-GB" dirty="0"/>
              <a:t> al je </a:t>
            </a:r>
            <a:r>
              <a:rPr lang="en-GB" dirty="0" err="1"/>
              <a:t>rapportering</a:t>
            </a:r>
            <a:r>
              <a:rPr lang="en-GB" dirty="0"/>
              <a:t> steeds in termen van het problem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bestudeerd</a:t>
            </a:r>
            <a:r>
              <a:rPr lang="en-GB" dirty="0"/>
              <a:t> met 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5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 - visualized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13B78-830D-9253-E866-14C7EA0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54" y="2447633"/>
            <a:ext cx="10076033" cy="39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65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165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 - visualized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637B3-039E-7143-5DA9-BC3C86B8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1" y="2338637"/>
            <a:ext cx="10076033" cy="39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58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04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72720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A16-152F-380A-3226-6977E36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8B3A-3986-EB5E-1D5F-0E4869BE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97286"/>
            <a:ext cx="11258084" cy="4602822"/>
          </a:xfrm>
        </p:spPr>
        <p:txBody>
          <a:bodyPr>
            <a:normAutofit/>
          </a:bodyPr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smoker vs non smoker).</a:t>
            </a:r>
          </a:p>
          <a:p>
            <a:r>
              <a:rPr lang="en-GB" dirty="0"/>
              <a:t>Maak wat scatterplots </a:t>
            </a:r>
            <a:r>
              <a:rPr lang="en-GB" dirty="0" err="1"/>
              <a:t>waar</a:t>
            </a:r>
            <a:r>
              <a:rPr lang="en-GB" dirty="0"/>
              <a:t> je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randvariabelen</a:t>
            </a:r>
            <a:r>
              <a:rPr lang="en-GB" dirty="0"/>
              <a:t> je dataset </a:t>
            </a:r>
            <a:r>
              <a:rPr lang="en-GB" dirty="0" err="1"/>
              <a:t>opknipt</a:t>
            </a:r>
            <a:r>
              <a:rPr lang="en-GB" dirty="0"/>
              <a:t> (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kleuren</a:t>
            </a:r>
            <a:r>
              <a:rPr lang="en-GB" dirty="0"/>
              <a:t> per </a:t>
            </a:r>
            <a:r>
              <a:rPr lang="en-GB" dirty="0" err="1"/>
              <a:t>klasse</a:t>
            </a:r>
            <a:r>
              <a:rPr lang="en-GB" dirty="0"/>
              <a:t>).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van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klasses</a:t>
            </a:r>
            <a:r>
              <a:rPr lang="en-GB" dirty="0"/>
              <a:t>.</a:t>
            </a:r>
          </a:p>
          <a:p>
            <a:r>
              <a:rPr lang="en-GB" dirty="0" err="1"/>
              <a:t>Voer</a:t>
            </a:r>
            <a:r>
              <a:rPr lang="en-GB" dirty="0"/>
              <a:t> </a:t>
            </a:r>
            <a:r>
              <a:rPr lang="en-GB" dirty="0" err="1"/>
              <a:t>lineaire</a:t>
            </a:r>
            <a:r>
              <a:rPr lang="en-GB" dirty="0"/>
              <a:t> </a:t>
            </a:r>
            <a:r>
              <a:rPr lang="en-GB" dirty="0" err="1"/>
              <a:t>regressie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groepjes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op basis van de </a:t>
            </a:r>
            <a:r>
              <a:rPr lang="en-GB" dirty="0" err="1"/>
              <a:t>geaggregeerde</a:t>
            </a:r>
            <a:r>
              <a:rPr lang="en-GB" dirty="0"/>
              <a:t> </a:t>
            </a:r>
            <a:r>
              <a:rPr lang="en-GB" dirty="0" err="1"/>
              <a:t>beslissing</a:t>
            </a:r>
            <a:r>
              <a:rPr lang="en-GB" dirty="0"/>
              <a:t>: </a:t>
            </a:r>
            <a:r>
              <a:rPr lang="en-GB" dirty="0" err="1"/>
              <a:t>bekijken</a:t>
            </a:r>
            <a:r>
              <a:rPr lang="en-GB" dirty="0"/>
              <a:t> in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 je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neem dan die </a:t>
            </a:r>
            <a:r>
              <a:rPr lang="en-GB" dirty="0" err="1"/>
              <a:t>regressielijn</a:t>
            </a:r>
            <a:r>
              <a:rPr lang="en-GB" dirty="0"/>
              <a:t>.</a:t>
            </a:r>
          </a:p>
          <a:p>
            <a:r>
              <a:rPr lang="en-GB" dirty="0" err="1"/>
              <a:t>Bepaal</a:t>
            </a:r>
            <a:r>
              <a:rPr lang="en-GB" dirty="0"/>
              <a:t> de accuracy van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model.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business slide-deck </a:t>
            </a:r>
            <a:r>
              <a:rPr lang="en-GB" dirty="0" err="1"/>
              <a:t>waarin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model </a:t>
            </a:r>
            <a:r>
              <a:rPr lang="en-GB" dirty="0" err="1"/>
              <a:t>toelicht</a:t>
            </a:r>
            <a:r>
              <a:rPr lang="en-GB" dirty="0"/>
              <a:t> &amp; de performance </a:t>
            </a:r>
            <a:r>
              <a:rPr lang="en-GB" dirty="0" err="1"/>
              <a:t>aangeeft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8483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Veralgemeningen</a:t>
            </a:r>
            <a:r>
              <a:rPr lang="en-US" dirty="0"/>
              <a:t> &amp; </a:t>
            </a:r>
            <a:r>
              <a:rPr lang="en-US" dirty="0" err="1"/>
              <a:t>volgend</a:t>
            </a:r>
            <a:r>
              <a:rPr lang="en-US" dirty="0"/>
              <a:t> </a:t>
            </a:r>
            <a:r>
              <a:rPr lang="en-US" dirty="0" err="1"/>
              <a:t>jaar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52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De dataset: </a:t>
            </a:r>
            <a:r>
              <a:rPr lang="en-US" dirty="0" err="1"/>
              <a:t>medische</a:t>
            </a:r>
            <a:r>
              <a:rPr lang="en-US" dirty="0"/>
              <a:t> </a:t>
            </a:r>
            <a:r>
              <a:rPr lang="en-US" dirty="0" err="1"/>
              <a:t>kosten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AD4-A6AC-4A9D-F665-60E6AB2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08728B-19E5-EA3C-6DFC-F8796674E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77575"/>
              </p:ext>
            </p:extLst>
          </p:nvPr>
        </p:nvGraphicFramePr>
        <p:xfrm>
          <a:off x="360363" y="1574800"/>
          <a:ext cx="112569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389094635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60682838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21127812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00142917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52069960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82715794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1414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17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16884.924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09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1725.5523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819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4449.462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62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21984.47061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64009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38954E-2D6E-859B-1C6A-9B0DF20B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3653637"/>
            <a:ext cx="4143953" cy="310558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FB632C1-C5CF-A18B-2168-C371E04DE9D3}"/>
              </a:ext>
            </a:extLst>
          </p:cNvPr>
          <p:cNvCxnSpPr>
            <a:endCxn id="8" idx="1"/>
          </p:cNvCxnSpPr>
          <p:nvPr/>
        </p:nvCxnSpPr>
        <p:spPr>
          <a:xfrm>
            <a:off x="986319" y="3429000"/>
            <a:ext cx="3037704" cy="1777429"/>
          </a:xfrm>
          <a:prstGeom prst="bentConnector3">
            <a:avLst>
              <a:gd name="adj1" fmla="val 6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02FC6D-A3D5-C8B4-9306-FBBFAFA1BC3B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8167976" y="3392881"/>
            <a:ext cx="2547970" cy="1813548"/>
          </a:xfrm>
          <a:prstGeom prst="bentConnector3">
            <a:avLst>
              <a:gd name="adj1" fmla="val 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37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Model &amp;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4200-F427-7032-3EF2-4A09729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concentreren</a:t>
                </a:r>
                <a:r>
                  <a:rPr lang="en-GB" dirty="0"/>
                  <a:t> </a:t>
                </a:r>
                <a:r>
                  <a:rPr lang="en-GB" dirty="0" err="1"/>
                  <a:t>ons</a:t>
                </a:r>
                <a:r>
                  <a:rPr lang="en-GB" dirty="0"/>
                  <a:t> even op 1 feature: </a:t>
                </a:r>
                <a:r>
                  <a:rPr lang="en-GB" i="1" dirty="0"/>
                  <a:t>age.</a:t>
                </a:r>
                <a:br>
                  <a:rPr lang="en-GB" i="1" dirty="0"/>
                </a:b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is </a:t>
                </a:r>
                <a:r>
                  <a:rPr lang="en-GB" dirty="0" err="1"/>
                  <a:t>gedefinieerd</a:t>
                </a:r>
                <a:r>
                  <a:rPr lang="en-GB" dirty="0"/>
                  <a:t> 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</a:t>
                </a:r>
                <a:r>
                  <a:rPr lang="en-GB" dirty="0" err="1"/>
                  <a:t>functie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We </a:t>
                </a:r>
                <a:r>
                  <a:rPr lang="en-GB" dirty="0" err="1"/>
                  <a:t>zoeken</a:t>
                </a:r>
                <a:r>
                  <a:rPr lang="en-GB" dirty="0"/>
                  <a:t> nu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waardes</a:t>
                </a:r>
                <a:r>
                  <a:rPr lang="en-GB" dirty="0"/>
                  <a:t> die </a:t>
                </a:r>
                <a:r>
                  <a:rPr lang="en-GB" dirty="0" err="1"/>
                  <a:t>ervoor</a:t>
                </a:r>
                <a:r>
                  <a:rPr lang="en-GB" dirty="0"/>
                  <a:t> </a:t>
                </a:r>
                <a:r>
                  <a:rPr lang="en-GB" dirty="0" err="1"/>
                  <a:t>zorgen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zo </a:t>
                </a:r>
                <a:r>
                  <a:rPr lang="en-GB" dirty="0" err="1"/>
                  <a:t>goed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benadering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van de scatterplot in </a:t>
                </a:r>
                <a:r>
                  <a:rPr lang="en-GB" dirty="0" err="1"/>
                  <a:t>vorige</a:t>
                </a:r>
                <a:r>
                  <a:rPr lang="en-GB" dirty="0"/>
                  <a:t> slide.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7016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92F8-4E7B-4DB7-1CC1-3002F09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Typische</a:t>
            </a:r>
            <a:r>
              <a:rPr lang="en-GB" dirty="0"/>
              <a:t> ML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5453-4DB4-3AD7-B017-66E7EA2C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Vorm je features &amp;</a:t>
            </a:r>
            <a:br>
              <a:rPr lang="en-GB" dirty="0"/>
            </a:br>
            <a:r>
              <a:rPr lang="en-GB" dirty="0"/>
              <a:t>target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om.</a:t>
            </a:r>
            <a:endParaRPr lang="en-GB" dirty="0"/>
          </a:p>
          <a:p>
            <a:r>
              <a:rPr lang="en-GB" dirty="0"/>
              <a:t>Maak je model </a:t>
            </a:r>
            <a:r>
              <a:rPr lang="en-GB" dirty="0" err="1"/>
              <a:t>en</a:t>
            </a:r>
            <a:r>
              <a:rPr lang="en-GB" dirty="0"/>
              <a:t> fit</a:t>
            </a:r>
            <a:br>
              <a:rPr lang="en-GB" dirty="0"/>
            </a:br>
            <a:r>
              <a:rPr lang="en-GB" dirty="0"/>
              <a:t>op de features/target.</a:t>
            </a:r>
          </a:p>
          <a:p>
            <a:r>
              <a:rPr lang="en-GB" dirty="0" err="1"/>
              <a:t>Gebruik</a:t>
            </a:r>
            <a:r>
              <a:rPr lang="en-GB" dirty="0"/>
              <a:t> je model om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de (</a:t>
            </a:r>
            <a:r>
              <a:rPr lang="en-GB" dirty="0" err="1"/>
              <a:t>optimale</a:t>
            </a:r>
            <a:r>
              <a:rPr lang="en-GB" dirty="0"/>
              <a:t>) </a:t>
            </a:r>
            <a:r>
              <a:rPr lang="en-GB" dirty="0" err="1"/>
              <a:t>oplossing</a:t>
            </a:r>
            <a:r>
              <a:rPr lang="en-GB" dirty="0"/>
              <a:t>, maar we </a:t>
            </a:r>
            <a:r>
              <a:rPr lang="en-GB" dirty="0" err="1"/>
              <a:t>willen</a:t>
            </a:r>
            <a:r>
              <a:rPr lang="en-GB" dirty="0"/>
              <a:t>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begrijpen</a:t>
            </a:r>
            <a:r>
              <a:rPr lang="en-GB" dirty="0"/>
              <a:t> hoe &amp; </a:t>
            </a:r>
            <a:r>
              <a:rPr lang="en-GB" dirty="0" err="1"/>
              <a:t>bedenken</a:t>
            </a:r>
            <a:r>
              <a:rPr lang="en-GB" dirty="0"/>
              <a:t> hoe we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 model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A5294-5071-0DA6-4D3B-1C54BE86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360000"/>
            <a:ext cx="745911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30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B31-DCE3-67C5-B168-D76A160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Een </a:t>
                </a:r>
                <a:r>
                  <a:rPr lang="en-GB" dirty="0" err="1"/>
                  <a:t>functie</a:t>
                </a:r>
                <a:r>
                  <a:rPr lang="en-GB" dirty="0"/>
                  <a:t> die </a:t>
                </a:r>
                <a:r>
                  <a:rPr lang="en-GB" dirty="0" err="1"/>
                  <a:t>aangeeft</a:t>
                </a:r>
                <a:r>
                  <a:rPr lang="en-GB" dirty="0"/>
                  <a:t> hoe </a:t>
                </a:r>
                <a:r>
                  <a:rPr lang="en-GB" dirty="0" err="1"/>
                  <a:t>goed</a:t>
                </a:r>
                <a:r>
                  <a:rPr lang="en-GB" dirty="0"/>
                  <a:t>/</a:t>
                </a:r>
                <a:r>
                  <a:rPr lang="en-GB" dirty="0" err="1"/>
                  <a:t>slecht</a:t>
                </a:r>
                <a:r>
                  <a:rPr lang="en-GB" dirty="0"/>
                  <a:t> je </a:t>
                </a:r>
                <a:r>
                  <a:rPr lang="en-GB" dirty="0" err="1"/>
                  <a:t>oplossing</a:t>
                </a:r>
                <a:r>
                  <a:rPr lang="en-GB" dirty="0"/>
                  <a:t> </a:t>
                </a:r>
                <a:r>
                  <a:rPr lang="en-GB" dirty="0" err="1"/>
                  <a:t>werkt</a:t>
                </a:r>
                <a:r>
                  <a:rPr lang="en-GB" dirty="0"/>
                  <a:t>.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</a:t>
                </a:r>
                <a:r>
                  <a:rPr lang="en-GB" dirty="0" err="1"/>
                  <a:t>typisch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kunnen</a:t>
                </a:r>
                <a:r>
                  <a:rPr lang="en-GB" dirty="0"/>
                  <a:t> we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schrijven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  <a:blipFill>
                <a:blip r:embed="rId2"/>
                <a:stretch>
                  <a:fillRect l="-1083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EB4636-878E-00E1-7602-5B1133D07BDB}"/>
              </a:ext>
            </a:extLst>
          </p:cNvPr>
          <p:cNvSpPr txBox="1"/>
          <p:nvPr/>
        </p:nvSpPr>
        <p:spPr>
          <a:xfrm>
            <a:off x="8167955" y="5394872"/>
            <a:ext cx="381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geldig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(</a:t>
            </a:r>
            <a:r>
              <a:rPr lang="en-GB" dirty="0" err="1"/>
              <a:t>bijna</a:t>
            </a:r>
            <a:r>
              <a:rPr lang="en-GB" dirty="0"/>
              <a:t>) alle </a:t>
            </a:r>
            <a:r>
              <a:rPr lang="en-GB" dirty="0" err="1"/>
              <a:t>modellen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F8611-9ACD-073C-E394-503EFF0EA015}"/>
              </a:ext>
            </a:extLst>
          </p:cNvPr>
          <p:cNvSpPr txBox="1"/>
          <p:nvPr/>
        </p:nvSpPr>
        <p:spPr>
          <a:xfrm>
            <a:off x="212333" y="4656208"/>
            <a:ext cx="3811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keuze</a:t>
            </a:r>
            <a:r>
              <a:rPr lang="en-GB" dirty="0"/>
              <a:t> van loss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modelkeuze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bepaalt</a:t>
            </a:r>
            <a:r>
              <a:rPr lang="en-GB" dirty="0"/>
              <a:t> mee: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fouten</a:t>
            </a:r>
            <a:r>
              <a:rPr lang="en-GB" dirty="0"/>
              <a:t> die je </a:t>
            </a:r>
            <a:r>
              <a:rPr lang="en-GB" dirty="0" err="1"/>
              <a:t>afstraft</a:t>
            </a:r>
            <a:r>
              <a:rPr lang="en-GB" dirty="0"/>
              <a:t>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rekentijd</a:t>
            </a:r>
            <a:r>
              <a:rPr lang="en-GB" dirty="0"/>
              <a:t> (training).</a:t>
            </a:r>
          </a:p>
        </p:txBody>
      </p:sp>
    </p:spTree>
    <p:extLst>
      <p:ext uri="{BB962C8B-B14F-4D97-AF65-F5344CB8AC3E}">
        <p14:creationId xmlns:p14="http://schemas.microsoft.com/office/powerpoint/2010/main" val="8968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Optimale</a:t>
            </a:r>
            <a:r>
              <a:rPr lang="en-US" dirty="0"/>
              <a:t> parameters </a:t>
            </a:r>
            <a:r>
              <a:rPr lang="en-US" dirty="0" err="1"/>
              <a:t>zoeken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57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B578-C6DC-4CC6-F3BC-2BE5BAEA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willekeurige</a:t>
            </a:r>
            <a:r>
              <a:rPr lang="en-GB" dirty="0"/>
              <a:t> </a:t>
            </a:r>
            <a:r>
              <a:rPr lang="en-GB" dirty="0" err="1"/>
              <a:t>plek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Bepaal</a:t>
            </a:r>
            <a:r>
              <a:rPr lang="en-GB" dirty="0"/>
              <a:t> de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de</a:t>
            </a:r>
            <a:br>
              <a:rPr lang="en-GB" dirty="0"/>
            </a:br>
            <a:r>
              <a:rPr lang="en-GB" dirty="0" err="1"/>
              <a:t>waarde</a:t>
            </a:r>
            <a:r>
              <a:rPr lang="en-GB" dirty="0"/>
              <a:t> van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daalt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Zet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stap in die </a:t>
            </a:r>
            <a:r>
              <a:rPr lang="en-GB" dirty="0" err="1"/>
              <a:t>richting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vanaf</a:t>
            </a:r>
            <a:r>
              <a:rPr lang="en-GB" dirty="0"/>
              <a:t> stap 2 tot je</a:t>
            </a:r>
            <a:br>
              <a:rPr lang="en-GB" dirty="0"/>
            </a:br>
            <a:r>
              <a:rPr lang="en-GB" dirty="0" err="1"/>
              <a:t>tevreden</a:t>
            </a:r>
            <a:r>
              <a:rPr lang="en-GB" dirty="0"/>
              <a:t> bent.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87" y="1448549"/>
            <a:ext cx="5762625" cy="4327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/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/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94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Lineaire regressive en wiskunde in ML flow</vt:lpstr>
      <vt:lpstr>De dataset: medische kosten</vt:lpstr>
      <vt:lpstr>Data</vt:lpstr>
      <vt:lpstr>Model &amp; loss function</vt:lpstr>
      <vt:lpstr>Linear regression</vt:lpstr>
      <vt:lpstr>Typische ML flow</vt:lpstr>
      <vt:lpstr>Loss functie</vt:lpstr>
      <vt:lpstr>Optimale parameters zoeken</vt:lpstr>
      <vt:lpstr>Loss functie optimaliseren</vt:lpstr>
      <vt:lpstr>Loss functie optimaliseren</vt:lpstr>
      <vt:lpstr>Rapporteren performance</vt:lpstr>
      <vt:lpstr>Rapporteren performance</vt:lpstr>
      <vt:lpstr>Rapporteren performance</vt:lpstr>
      <vt:lpstr>Rapporteren performance</vt:lpstr>
      <vt:lpstr>Rapporteren performance</vt:lpstr>
      <vt:lpstr>Project</vt:lpstr>
      <vt:lpstr>Project</vt:lpstr>
      <vt:lpstr>Veralgemeningen &amp; volgend jaar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697</cp:revision>
  <dcterms:created xsi:type="dcterms:W3CDTF">2018-05-02T07:41:02Z</dcterms:created>
  <dcterms:modified xsi:type="dcterms:W3CDTF">2023-05-21T14:18:34Z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