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36" r:id="rId6"/>
    <p:sldId id="2837" r:id="rId7"/>
    <p:sldId id="2851" r:id="rId8"/>
    <p:sldId id="2852" r:id="rId9"/>
    <p:sldId id="2428" r:id="rId10"/>
    <p:sldId id="2820" r:id="rId11"/>
    <p:sldId id="2834" r:id="rId12"/>
    <p:sldId id="2839" r:id="rId13"/>
    <p:sldId id="2838" r:id="rId14"/>
    <p:sldId id="2840" r:id="rId15"/>
    <p:sldId id="2841" r:id="rId16"/>
    <p:sldId id="2842" r:id="rId17"/>
    <p:sldId id="2849" r:id="rId18"/>
    <p:sldId id="2847" r:id="rId19"/>
    <p:sldId id="2855" r:id="rId20"/>
    <p:sldId id="2821" r:id="rId21"/>
    <p:sldId id="2853" r:id="rId22"/>
    <p:sldId id="2835" r:id="rId23"/>
    <p:sldId id="2848" r:id="rId24"/>
    <p:sldId id="2850" r:id="rId25"/>
    <p:sldId id="2856" r:id="rId26"/>
    <p:sldId id="2854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178B17"/>
    <a:srgbClr val="CBE5CB"/>
    <a:srgbClr val="0070C0"/>
    <a:srgbClr val="C4E7FF"/>
    <a:srgbClr val="BDE5FF"/>
    <a:srgbClr val="92D050"/>
    <a:srgbClr val="FFD6CB"/>
    <a:srgbClr val="F1B3AE"/>
    <a:srgbClr val="FEF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9-5-2023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5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55" y="372350"/>
            <a:ext cx="8080392" cy="963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Centrale </a:t>
            </a:r>
            <a:r>
              <a:rPr lang="en-US" sz="4800" dirty="0" err="1">
                <a:latin typeface="+mj-lt"/>
                <a:ea typeface="+mj-ea"/>
                <a:cs typeface="+mj-cs"/>
              </a:rPr>
              <a:t>locaties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schatten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enter and Parts of a Circle - Expii">
            <a:extLst>
              <a:ext uri="{FF2B5EF4-FFF2-40B4-BE49-F238E27FC236}">
                <a16:creationId xmlns:a16="http://schemas.microsoft.com/office/drawing/2014/main" id="{7CDB4711-2D40-28CF-F167-B0D4E656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91" y="1544784"/>
            <a:ext cx="5118018" cy="51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vs </a:t>
            </a:r>
            <a:r>
              <a:rPr lang="en-GB" dirty="0" err="1"/>
              <a:t>gemiddelde</a:t>
            </a:r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77F96CE-C20B-0A7D-D74C-455422BA3659}"/>
              </a:ext>
            </a:extLst>
          </p:cNvPr>
          <p:cNvSpPr/>
          <p:nvPr/>
        </p:nvSpPr>
        <p:spPr>
          <a:xfrm rot="5400000">
            <a:off x="2806697" y="4044134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383BC-1EB1-3AD1-76E7-4D726B213AD6}"/>
              </a:ext>
            </a:extLst>
          </p:cNvPr>
          <p:cNvSpPr txBox="1"/>
          <p:nvPr/>
        </p:nvSpPr>
        <p:spPr>
          <a:xfrm>
            <a:off x="1864760" y="5172437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rechts</a:t>
            </a:r>
            <a:r>
              <a:rPr lang="en-GB" sz="2400" dirty="0">
                <a:solidFill>
                  <a:srgbClr val="FF7800"/>
                </a:solidFill>
              </a:rPr>
              <a:t>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right/positive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67E9A-938F-EBA3-439F-41053F91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93" y="1685563"/>
            <a:ext cx="3128212" cy="3108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7CF7-C361-062C-0AA0-C3810BA6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3" y="1685563"/>
            <a:ext cx="3128212" cy="3108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3C6D07-14D0-51F6-C3CF-75519B69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93" y="1685563"/>
            <a:ext cx="3128212" cy="310866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63F21150-6E06-54DA-458C-0ADF71770A27}"/>
              </a:ext>
            </a:extLst>
          </p:cNvPr>
          <p:cNvSpPr/>
          <p:nvPr/>
        </p:nvSpPr>
        <p:spPr>
          <a:xfrm rot="5400000">
            <a:off x="9113317" y="3995065"/>
            <a:ext cx="402938" cy="1853672"/>
          </a:xfrm>
          <a:prstGeom prst="rightBrace">
            <a:avLst>
              <a:gd name="adj1" fmla="val 8333"/>
              <a:gd name="adj2" fmla="val 4626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9C628-2410-105E-F5E3-EC7F538C99ED}"/>
              </a:ext>
            </a:extLst>
          </p:cNvPr>
          <p:cNvSpPr txBox="1"/>
          <p:nvPr/>
        </p:nvSpPr>
        <p:spPr>
          <a:xfrm>
            <a:off x="7979656" y="5172439"/>
            <a:ext cx="3606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7800"/>
                </a:solidFill>
              </a:rPr>
              <a:t>Zware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staart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dirty="0" err="1">
                <a:solidFill>
                  <a:srgbClr val="FF7800"/>
                </a:solidFill>
              </a:rPr>
              <a:t>naar</a:t>
            </a:r>
            <a:r>
              <a:rPr lang="en-GB" sz="2400" dirty="0">
                <a:solidFill>
                  <a:srgbClr val="FF7800"/>
                </a:solidFill>
              </a:rPr>
              <a:t> links; </a:t>
            </a:r>
            <a:r>
              <a:rPr lang="en-GB" sz="2400" dirty="0" err="1">
                <a:solidFill>
                  <a:srgbClr val="FF7800"/>
                </a:solidFill>
              </a:rPr>
              <a:t>dus</a:t>
            </a:r>
            <a:r>
              <a:rPr lang="en-GB" sz="2400" dirty="0">
                <a:solidFill>
                  <a:srgbClr val="FF7800"/>
                </a:solidFill>
              </a:rPr>
              <a:t> </a:t>
            </a:r>
            <a:r>
              <a:rPr lang="en-GB" sz="2400" b="1" i="1" dirty="0">
                <a:solidFill>
                  <a:srgbClr val="FF7800"/>
                </a:solidFill>
              </a:rPr>
              <a:t>left/negative skewed</a:t>
            </a:r>
            <a:r>
              <a:rPr lang="en-GB" sz="2400" dirty="0">
                <a:solidFill>
                  <a:srgbClr val="FF7800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7C87A-FC5E-CFE4-844D-43155453432B}"/>
              </a:ext>
            </a:extLst>
          </p:cNvPr>
          <p:cNvSpPr txBox="1"/>
          <p:nvPr/>
        </p:nvSpPr>
        <p:spPr>
          <a:xfrm>
            <a:off x="7050948" y="310931"/>
            <a:ext cx="529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Voorbeelden</a:t>
            </a:r>
            <a:r>
              <a:rPr lang="en-GB" dirty="0"/>
              <a:t>: https://chat.openai.com/</a:t>
            </a:r>
            <a:br>
              <a:rPr lang="en-GB" dirty="0"/>
            </a:br>
            <a:r>
              <a:rPr lang="en-GB" i="1" dirty="0"/>
              <a:t>Goede </a:t>
            </a:r>
            <a:r>
              <a:rPr lang="en-GB" i="1" dirty="0" err="1"/>
              <a:t>bron</a:t>
            </a:r>
            <a:r>
              <a:rPr lang="en-GB" i="1" dirty="0"/>
              <a:t> van </a:t>
            </a:r>
            <a:r>
              <a:rPr lang="en-GB" i="1" dirty="0" err="1"/>
              <a:t>inspiratie</a:t>
            </a:r>
            <a:r>
              <a:rPr lang="en-GB" i="1" dirty="0"/>
              <a:t>, maar wees alert!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8C3329-43FE-B0D7-A21B-598635AE6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860" y="0"/>
            <a:ext cx="5464218" cy="24777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883466-FE47-830E-88B0-0CC3F3F2BCDA}"/>
              </a:ext>
            </a:extLst>
          </p:cNvPr>
          <p:cNvSpPr/>
          <p:nvPr/>
        </p:nvSpPr>
        <p:spPr>
          <a:xfrm>
            <a:off x="6815130" y="1022781"/>
            <a:ext cx="5298101" cy="13910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B063E-EB2D-81C2-3121-7AEEB1CE0D52}"/>
              </a:ext>
            </a:extLst>
          </p:cNvPr>
          <p:cNvSpPr/>
          <p:nvPr/>
        </p:nvSpPr>
        <p:spPr>
          <a:xfrm>
            <a:off x="4448710" y="957262"/>
            <a:ext cx="2366420" cy="51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Dit</a:t>
            </a:r>
            <a:r>
              <a:rPr lang="en-GB" b="1" dirty="0"/>
              <a:t> is right skewed!</a:t>
            </a:r>
          </a:p>
        </p:txBody>
      </p:sp>
    </p:spTree>
    <p:extLst>
      <p:ext uri="{BB962C8B-B14F-4D97-AF65-F5344CB8AC3E}">
        <p14:creationId xmlns:p14="http://schemas.microsoft.com/office/powerpoint/2010/main" val="103081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1" grpId="0" animBg="1"/>
      <p:bldP spid="22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936B-9C51-5E92-BE06-2F7265A0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/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4802-F77F-AC4D-FB56-7333C63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Klassieke</a:t>
            </a:r>
            <a:r>
              <a:rPr lang="en-GB" b="1" dirty="0"/>
              <a:t> </a:t>
            </a:r>
            <a:r>
              <a:rPr lang="en-GB" b="1" dirty="0" err="1"/>
              <a:t>vuistregel</a:t>
            </a:r>
            <a:r>
              <a:rPr lang="en-GB" b="1" dirty="0"/>
              <a:t>:</a:t>
            </a:r>
          </a:p>
          <a:p>
            <a:pPr marL="457200" lvl="1" indent="0">
              <a:buNone/>
            </a:pPr>
            <a:r>
              <a:rPr lang="en-GB" dirty="0" err="1"/>
              <a:t>Gemiddelde</a:t>
            </a:r>
            <a:r>
              <a:rPr lang="en-GB" dirty="0"/>
              <a:t> is “</a:t>
            </a:r>
            <a:r>
              <a:rPr lang="en-GB" dirty="0" err="1"/>
              <a:t>beter</a:t>
            </a:r>
            <a:r>
              <a:rPr lang="en-GB" dirty="0"/>
              <a:t>” maar </a:t>
            </a:r>
            <a:r>
              <a:rPr lang="en-GB" dirty="0" err="1"/>
              <a:t>mediaan</a:t>
            </a:r>
            <a:r>
              <a:rPr lang="en-GB" dirty="0"/>
              <a:t> is “</a:t>
            </a:r>
            <a:r>
              <a:rPr lang="en-GB" dirty="0" err="1"/>
              <a:t>betrouwbaarder</a:t>
            </a:r>
            <a:r>
              <a:rPr lang="en-GB" dirty="0"/>
              <a:t>”; </a:t>
            </a:r>
            <a:r>
              <a:rPr lang="en-GB" dirty="0" err="1"/>
              <a:t>redenen</a:t>
            </a:r>
            <a:r>
              <a:rPr lang="en-GB" dirty="0"/>
              <a:t> om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Aanwezigheid</a:t>
            </a:r>
            <a:r>
              <a:rPr lang="en-GB" dirty="0"/>
              <a:t> outliers</a:t>
            </a:r>
          </a:p>
          <a:p>
            <a:pPr lvl="2"/>
            <a:r>
              <a:rPr lang="en-GB" dirty="0" err="1"/>
              <a:t>Sterk</a:t>
            </a:r>
            <a:r>
              <a:rPr lang="en-GB" dirty="0"/>
              <a:t> </a:t>
            </a:r>
            <a:r>
              <a:rPr lang="en-GB" dirty="0" err="1"/>
              <a:t>geskewde</a:t>
            </a:r>
            <a:r>
              <a:rPr lang="en-GB" dirty="0"/>
              <a:t> data</a:t>
            </a:r>
          </a:p>
          <a:p>
            <a:pPr lvl="2"/>
            <a:r>
              <a:rPr lang="en-GB" dirty="0" err="1"/>
              <a:t>Kleine</a:t>
            </a:r>
            <a:r>
              <a:rPr lang="en-GB" dirty="0"/>
              <a:t> samples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B44CB-61CB-0944-EBF7-F4662F60A0A0}"/>
              </a:ext>
            </a:extLst>
          </p:cNvPr>
          <p:cNvSpPr/>
          <p:nvPr/>
        </p:nvSpPr>
        <p:spPr>
          <a:xfrm>
            <a:off x="4695290" y="3719245"/>
            <a:ext cx="6010382" cy="158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Deze</a:t>
            </a:r>
            <a:r>
              <a:rPr lang="en-GB" sz="2400" b="1" dirty="0"/>
              <a:t> </a:t>
            </a:r>
            <a:r>
              <a:rPr lang="en-GB" sz="2400" b="1" dirty="0" err="1"/>
              <a:t>vuistregel</a:t>
            </a:r>
            <a:r>
              <a:rPr lang="en-GB" sz="2400" b="1" dirty="0"/>
              <a:t> is </a:t>
            </a:r>
            <a:r>
              <a:rPr lang="en-GB" sz="2400" b="1" dirty="0" err="1"/>
              <a:t>onafhankelijk</a:t>
            </a:r>
            <a:r>
              <a:rPr lang="en-GB" sz="2400" b="1" dirty="0"/>
              <a:t> van het </a:t>
            </a:r>
            <a:r>
              <a:rPr lang="en-GB" sz="2400" b="1" dirty="0" err="1"/>
              <a:t>doel</a:t>
            </a:r>
            <a:r>
              <a:rPr lang="en-GB" sz="2400" b="1" dirty="0"/>
              <a:t> van je analyse!</a:t>
            </a:r>
          </a:p>
          <a:p>
            <a:pPr algn="ctr"/>
            <a:r>
              <a:rPr lang="en-GB" sz="2400" b="1" dirty="0"/>
              <a:t>Je </a:t>
            </a:r>
            <a:r>
              <a:rPr lang="en-GB" sz="2400" b="1" dirty="0" err="1"/>
              <a:t>wil</a:t>
            </a:r>
            <a:r>
              <a:rPr lang="en-GB" sz="2400" b="1" dirty="0"/>
              <a:t> je </a:t>
            </a:r>
            <a:r>
              <a:rPr lang="en-GB" sz="2400" b="1" dirty="0" err="1"/>
              <a:t>keuze</a:t>
            </a:r>
            <a:r>
              <a:rPr lang="en-GB" sz="2400" b="1" dirty="0"/>
              <a:t> </a:t>
            </a:r>
            <a:r>
              <a:rPr lang="en-GB" sz="2400" b="1" dirty="0" err="1"/>
              <a:t>gemiddelde</a:t>
            </a:r>
            <a:r>
              <a:rPr lang="en-GB" sz="2400" b="1" dirty="0"/>
              <a:t> vs median </a:t>
            </a:r>
            <a:r>
              <a:rPr lang="en-GB" sz="2400" b="1" dirty="0" err="1"/>
              <a:t>wel</a:t>
            </a:r>
            <a:r>
              <a:rPr lang="en-GB" sz="2400" b="1" dirty="0"/>
              <a:t> laten </a:t>
            </a:r>
            <a:r>
              <a:rPr lang="en-GB" sz="2400" b="1" dirty="0" err="1"/>
              <a:t>afhangen</a:t>
            </a:r>
            <a:r>
              <a:rPr lang="en-GB" sz="2400" b="1" dirty="0"/>
              <a:t> van je </a:t>
            </a:r>
            <a:r>
              <a:rPr lang="en-GB" sz="2400" b="1" dirty="0" err="1"/>
              <a:t>doel</a:t>
            </a:r>
            <a:r>
              <a:rPr lang="en-GB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34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BF7C-2AA1-B85B-C21B-2B31A90F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Voorbeelden</a:t>
            </a:r>
            <a:r>
              <a:rPr lang="en-GB" dirty="0"/>
              <a:t> mean vs median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45D4DC-8A98-0FEC-2A5D-0E4507EC4733}"/>
              </a:ext>
            </a:extLst>
          </p:cNvPr>
          <p:cNvSpPr/>
          <p:nvPr/>
        </p:nvSpPr>
        <p:spPr>
          <a:xfrm>
            <a:off x="527638" y="1038695"/>
            <a:ext cx="5445304" cy="207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bouwfirma</a:t>
            </a:r>
            <a:r>
              <a:rPr lang="en-GB" sz="2400" b="1" dirty="0"/>
              <a:t> </a:t>
            </a:r>
            <a:r>
              <a:rPr lang="en-GB" sz="2400" b="1" dirty="0" err="1"/>
              <a:t>besluit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investeren</a:t>
            </a:r>
            <a:r>
              <a:rPr lang="en-GB" sz="2400" b="1" dirty="0"/>
              <a:t> in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nieuwe</a:t>
            </a:r>
            <a:r>
              <a:rPr lang="en-GB" sz="2400" b="1" dirty="0"/>
              <a:t> </a:t>
            </a:r>
            <a:r>
              <a:rPr lang="en-GB" sz="2400" b="1" dirty="0" err="1"/>
              <a:t>woonwijk</a:t>
            </a:r>
            <a:r>
              <a:rPr lang="en-GB" sz="2400" b="1" dirty="0"/>
              <a:t>. </a:t>
            </a:r>
            <a:r>
              <a:rPr lang="en-GB" sz="2400" b="1" dirty="0" err="1"/>
              <a:t>Hiervoor</a:t>
            </a:r>
            <a:r>
              <a:rPr lang="en-GB" sz="2400" b="1" dirty="0"/>
              <a:t> </a:t>
            </a:r>
            <a:r>
              <a:rPr lang="en-GB" sz="2400" b="1" dirty="0" err="1"/>
              <a:t>doen</a:t>
            </a:r>
            <a:r>
              <a:rPr lang="en-GB" sz="2400" b="1" dirty="0"/>
              <a:t> ze </a:t>
            </a:r>
            <a:r>
              <a:rPr lang="en-GB" sz="2400" b="1" dirty="0" err="1"/>
              <a:t>een</a:t>
            </a:r>
            <a:r>
              <a:rPr lang="en-GB" sz="2400" b="1" dirty="0"/>
              <a:t> </a:t>
            </a:r>
            <a:r>
              <a:rPr lang="en-GB" sz="2400" b="1" dirty="0" err="1"/>
              <a:t>marktonderzoek</a:t>
            </a:r>
            <a:r>
              <a:rPr lang="en-GB" sz="2400" b="1" dirty="0"/>
              <a:t> om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bepalen</a:t>
            </a:r>
            <a:r>
              <a:rPr lang="en-GB" sz="2400" b="1" dirty="0"/>
              <a:t> </a:t>
            </a:r>
            <a:r>
              <a:rPr lang="en-GB" sz="2400" b="1" dirty="0" err="1"/>
              <a:t>welke</a:t>
            </a:r>
            <a:r>
              <a:rPr lang="en-GB" sz="2400" b="1" dirty="0"/>
              <a:t> </a:t>
            </a:r>
            <a:r>
              <a:rPr lang="en-GB" sz="2400" b="1" dirty="0" err="1"/>
              <a:t>prijsklasse</a:t>
            </a:r>
            <a:r>
              <a:rPr lang="en-GB" sz="2400" b="1" dirty="0"/>
              <a:t> ze best in </a:t>
            </a:r>
            <a:r>
              <a:rPr lang="en-GB" sz="2400" b="1" dirty="0" err="1"/>
              <a:t>bouwen</a:t>
            </a:r>
            <a:r>
              <a:rPr lang="en-GB" sz="2400" b="1" dirty="0"/>
              <a:t> om de </a:t>
            </a:r>
            <a:r>
              <a:rPr lang="en-GB" sz="2400" b="1" dirty="0" err="1"/>
              <a:t>huizen</a:t>
            </a:r>
            <a:r>
              <a:rPr lang="en-GB" sz="2400" b="1" dirty="0"/>
              <a:t> zo </a:t>
            </a:r>
            <a:r>
              <a:rPr lang="en-GB" sz="2400" b="1" dirty="0" err="1"/>
              <a:t>vlot</a:t>
            </a:r>
            <a:r>
              <a:rPr lang="en-GB" sz="2400" b="1" dirty="0"/>
              <a:t> </a:t>
            </a:r>
            <a:r>
              <a:rPr lang="en-GB" sz="2400" b="1" dirty="0" err="1"/>
              <a:t>mogelijk</a:t>
            </a:r>
            <a:r>
              <a:rPr lang="en-GB" sz="2400" b="1" dirty="0"/>
              <a:t> </a:t>
            </a:r>
            <a:r>
              <a:rPr lang="en-GB" sz="2400" b="1" dirty="0" err="1"/>
              <a:t>te</a:t>
            </a:r>
            <a:r>
              <a:rPr lang="en-GB" sz="2400" b="1" dirty="0"/>
              <a:t> </a:t>
            </a:r>
            <a:r>
              <a:rPr lang="en-GB" sz="2400" b="1" dirty="0" err="1"/>
              <a:t>verkopen</a:t>
            </a:r>
            <a:r>
              <a:rPr lang="en-GB" sz="2400" b="1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88D8A-9AF7-DE39-F399-D26B330B9F4A}"/>
              </a:ext>
            </a:extLst>
          </p:cNvPr>
          <p:cNvSpPr/>
          <p:nvPr/>
        </p:nvSpPr>
        <p:spPr>
          <a:xfrm>
            <a:off x="6219060" y="2625468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2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10 000 </a:t>
            </a:r>
            <a:r>
              <a:rPr lang="en-GB" dirty="0" err="1"/>
              <a:t>winst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DE29A-65BD-06CE-1BDF-6E84C220EA0D}"/>
              </a:ext>
            </a:extLst>
          </p:cNvPr>
          <p:cNvSpPr/>
          <p:nvPr/>
        </p:nvSpPr>
        <p:spPr>
          <a:xfrm>
            <a:off x="9219114" y="2643506"/>
            <a:ext cx="2836695" cy="195148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Spel</a:t>
            </a:r>
            <a:r>
              <a:rPr lang="en-GB" b="1" dirty="0"/>
              <a:t>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Kans</a:t>
            </a:r>
            <a:r>
              <a:rPr lang="en-GB" dirty="0"/>
              <a:t> 1/3 10 </a:t>
            </a:r>
            <a:r>
              <a:rPr lang="en-GB" dirty="0" err="1"/>
              <a:t>winst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F3FB0-33B7-F452-D28D-BEF29AE90330}"/>
              </a:ext>
            </a:extLst>
          </p:cNvPr>
          <p:cNvSpPr/>
          <p:nvPr/>
        </p:nvSpPr>
        <p:spPr>
          <a:xfrm>
            <a:off x="413595" y="3790201"/>
            <a:ext cx="5445304" cy="19514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bedrijf</a:t>
            </a:r>
            <a:r>
              <a:rPr lang="en-GB" b="1" dirty="0"/>
              <a:t> start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afdeling</a:t>
            </a:r>
            <a:r>
              <a:rPr lang="en-GB" b="1" dirty="0"/>
              <a:t>. </a:t>
            </a:r>
            <a:r>
              <a:rPr lang="en-GB" b="1" dirty="0" err="1"/>
              <a:t>Hiervoor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aantal</a:t>
            </a:r>
            <a:r>
              <a:rPr lang="en-GB" b="1" dirty="0"/>
              <a:t> </a:t>
            </a:r>
            <a:r>
              <a:rPr lang="en-GB" b="1" dirty="0" err="1"/>
              <a:t>nieuwe</a:t>
            </a:r>
            <a:r>
              <a:rPr lang="en-GB" b="1" dirty="0"/>
              <a:t> </a:t>
            </a:r>
            <a:r>
              <a:rPr lang="en-GB" b="1" dirty="0" err="1"/>
              <a:t>werknemers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waarvoor</a:t>
            </a:r>
            <a:r>
              <a:rPr lang="en-GB" b="1" dirty="0"/>
              <a:t> ze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bepaald</a:t>
            </a:r>
            <a:r>
              <a:rPr lang="en-GB" b="1" dirty="0"/>
              <a:t> budget </a:t>
            </a:r>
            <a:r>
              <a:rPr lang="en-GB" b="1" dirty="0" err="1"/>
              <a:t>hebben</a:t>
            </a:r>
            <a:r>
              <a:rPr lang="en-GB" b="1" dirty="0"/>
              <a:t> </a:t>
            </a:r>
            <a:r>
              <a:rPr lang="en-GB" b="1" dirty="0" err="1"/>
              <a:t>opzij</a:t>
            </a:r>
            <a:r>
              <a:rPr lang="en-GB" b="1" dirty="0"/>
              <a:t> </a:t>
            </a:r>
            <a:r>
              <a:rPr lang="en-GB" b="1" dirty="0" err="1"/>
              <a:t>gelegd</a:t>
            </a:r>
            <a:r>
              <a:rPr lang="en-GB" b="1" dirty="0"/>
              <a:t>. Ze </a:t>
            </a:r>
            <a:r>
              <a:rPr lang="en-GB" b="1" dirty="0" err="1"/>
              <a:t>moeten</a:t>
            </a:r>
            <a:r>
              <a:rPr lang="en-GB" b="1" dirty="0"/>
              <a:t> de </a:t>
            </a:r>
            <a:r>
              <a:rPr lang="en-GB" b="1" dirty="0" err="1"/>
              <a:t>kost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van </a:t>
            </a:r>
            <a:r>
              <a:rPr lang="en-GB" b="1" dirty="0" err="1"/>
              <a:t>werkemers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nemen</a:t>
            </a:r>
            <a:r>
              <a:rPr lang="en-GB" b="1" dirty="0"/>
              <a:t> om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bepalen</a:t>
            </a:r>
            <a:r>
              <a:rPr lang="en-GB" b="1" dirty="0"/>
              <a:t> </a:t>
            </a:r>
            <a:r>
              <a:rPr lang="en-GB" b="1" dirty="0" err="1"/>
              <a:t>hoeveel</a:t>
            </a:r>
            <a:r>
              <a:rPr lang="en-GB" b="1" dirty="0"/>
              <a:t> </a:t>
            </a:r>
            <a:r>
              <a:rPr lang="en-GB" b="1" dirty="0" err="1"/>
              <a:t>mensen</a:t>
            </a:r>
            <a:r>
              <a:rPr lang="en-GB" b="1" dirty="0"/>
              <a:t> ze </a:t>
            </a:r>
            <a:r>
              <a:rPr lang="en-GB" b="1" dirty="0" err="1"/>
              <a:t>kunnen</a:t>
            </a:r>
            <a:r>
              <a:rPr lang="en-GB" b="1" dirty="0"/>
              <a:t> </a:t>
            </a:r>
            <a:r>
              <a:rPr lang="en-GB" b="1" dirty="0" err="1"/>
              <a:t>aanwerven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CC55B-7313-8D2D-895B-C486ECD0B146}"/>
              </a:ext>
            </a:extLst>
          </p:cNvPr>
          <p:cNvSpPr txBox="1"/>
          <p:nvPr/>
        </p:nvSpPr>
        <p:spPr>
          <a:xfrm>
            <a:off x="7486436" y="587739"/>
            <a:ext cx="470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Kan </a:t>
            </a:r>
            <a:r>
              <a:rPr lang="en-GB" dirty="0" err="1"/>
              <a:t>ook</a:t>
            </a:r>
            <a:r>
              <a:rPr lang="en-GB" dirty="0"/>
              <a:t> via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vriend</a:t>
            </a:r>
            <a:r>
              <a:rPr lang="en-GB" dirty="0"/>
              <a:t>: </a:t>
            </a:r>
            <a:r>
              <a:rPr lang="en-GB" b="1" dirty="0" err="1"/>
              <a:t>chatGPT</a:t>
            </a:r>
            <a:r>
              <a:rPr lang="en-GB" dirty="0"/>
              <a:t>;</a:t>
            </a:r>
          </a:p>
          <a:p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can you give some practical examples where the choice between mean and median is clear?</a:t>
            </a:r>
            <a:endParaRPr lang="en-US" i="1" dirty="0">
              <a:solidFill>
                <a:srgbClr val="343541"/>
              </a:solidFill>
              <a:latin typeface="Söhne"/>
            </a:endParaRPr>
          </a:p>
          <a:p>
            <a:r>
              <a:rPr lang="en-US" b="1" i="1" dirty="0">
                <a:solidFill>
                  <a:srgbClr val="343541"/>
                </a:solidFill>
                <a:latin typeface="Söhne"/>
              </a:rPr>
              <a:t>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ook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:</a:t>
            </a:r>
            <a:br>
              <a:rPr lang="en-US" i="1" dirty="0">
                <a:solidFill>
                  <a:srgbClr val="343541"/>
                </a:solidFill>
                <a:latin typeface="Söhne"/>
              </a:rPr>
            </a:br>
            <a:r>
              <a:rPr lang="en-US" i="1" dirty="0" err="1">
                <a:solidFill>
                  <a:srgbClr val="343541"/>
                </a:solidFill>
                <a:latin typeface="Söhne"/>
              </a:rPr>
              <a:t>Geef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wat context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laat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kiezen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tussen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median </a:t>
            </a:r>
            <a:r>
              <a:rPr lang="en-US" i="1" dirty="0" err="1">
                <a:solidFill>
                  <a:srgbClr val="343541"/>
                </a:solidFill>
                <a:latin typeface="Söhne"/>
              </a:rPr>
              <a:t>en</a:t>
            </a:r>
            <a:r>
              <a:rPr lang="en-US" i="1" dirty="0">
                <a:solidFill>
                  <a:srgbClr val="343541"/>
                </a:solidFill>
                <a:latin typeface="Söhne"/>
              </a:rPr>
              <a:t> mean.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Vertrouw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hem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niet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blind maar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gebruik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het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als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 </a:t>
            </a:r>
            <a:r>
              <a:rPr lang="en-US" b="1" i="1" dirty="0" err="1">
                <a:solidFill>
                  <a:srgbClr val="343541"/>
                </a:solidFill>
                <a:latin typeface="Söhne"/>
              </a:rPr>
              <a:t>inspiratie</a:t>
            </a:r>
            <a:r>
              <a:rPr lang="en-US" b="1" i="1" dirty="0">
                <a:solidFill>
                  <a:srgbClr val="343541"/>
                </a:solidFill>
                <a:latin typeface="Söhne"/>
              </a:rPr>
              <a:t>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6281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1F9-657C-BFC8-D118-5AF1187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8CCA-6194-5C59-030B-41939E23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Bekijk</a:t>
            </a:r>
            <a:r>
              <a:rPr lang="en-GB" dirty="0"/>
              <a:t> wat het </a:t>
            </a:r>
            <a:r>
              <a:rPr lang="en-GB" dirty="0" err="1"/>
              <a:t>doel</a:t>
            </a:r>
            <a:r>
              <a:rPr lang="en-GB" dirty="0"/>
              <a:t> is van je analyse:</a:t>
            </a:r>
          </a:p>
          <a:p>
            <a:r>
              <a:rPr lang="en-GB" b="1" dirty="0"/>
              <a:t>Data storytelling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linken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conreet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vertaalt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tot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begrijpbaarder</a:t>
            </a:r>
            <a:r>
              <a:rPr lang="en-GB" dirty="0"/>
              <a:t>.</a:t>
            </a:r>
          </a:p>
          <a:p>
            <a:r>
              <a:rPr lang="en-GB" b="1" dirty="0"/>
              <a:t>Service Level Agreements (SLA):</a:t>
            </a:r>
            <a:r>
              <a:rPr lang="en-GB" dirty="0"/>
              <a:t> </a:t>
            </a:r>
            <a:r>
              <a:rPr lang="en-GB" dirty="0" err="1"/>
              <a:t>vereisen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percentage “op </a:t>
            </a:r>
            <a:r>
              <a:rPr lang="en-GB" dirty="0" err="1"/>
              <a:t>tijd</a:t>
            </a:r>
            <a:r>
              <a:rPr lang="en-GB" dirty="0"/>
              <a:t>” </a:t>
            </a:r>
            <a:r>
              <a:rPr lang="en-GB" dirty="0" err="1"/>
              <a:t>afhandelt</a:t>
            </a:r>
            <a:r>
              <a:rPr lang="en-GB" dirty="0"/>
              <a:t>. </a:t>
            </a:r>
            <a:r>
              <a:rPr lang="en-GB" dirty="0" err="1"/>
              <a:t>Hiervoor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naast</a:t>
            </a:r>
            <a:r>
              <a:rPr lang="en-GB" dirty="0"/>
              <a:t> de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r>
              <a:rPr lang="en-GB" dirty="0"/>
              <a:t>.</a:t>
            </a:r>
          </a:p>
          <a:p>
            <a:r>
              <a:rPr lang="en-GB" dirty="0" err="1"/>
              <a:t>Wanneer</a:t>
            </a:r>
            <a:r>
              <a:rPr lang="en-GB" dirty="0"/>
              <a:t> we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aantrekken</a:t>
            </a:r>
            <a:r>
              <a:rPr lang="en-GB" dirty="0"/>
              <a:t> van de </a:t>
            </a:r>
            <a:r>
              <a:rPr lang="en-GB" b="1" dirty="0"/>
              <a:t>outliers</a:t>
            </a:r>
            <a:r>
              <a:rPr lang="en-GB" dirty="0"/>
              <a:t> (</a:t>
            </a:r>
            <a:r>
              <a:rPr lang="en-GB" dirty="0" err="1"/>
              <a:t>evt</a:t>
            </a:r>
            <a:r>
              <a:rPr lang="en-GB" dirty="0"/>
              <a:t> trimmed mean,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FA69DA-502C-3A93-15F0-41E28DDFF570}"/>
              </a:ext>
            </a:extLst>
          </p:cNvPr>
          <p:cNvSpPr/>
          <p:nvPr/>
        </p:nvSpPr>
        <p:spPr>
          <a:xfrm>
            <a:off x="5137079" y="4900773"/>
            <a:ext cx="4171308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Afweging</a:t>
            </a:r>
            <a:r>
              <a:rPr lang="en-GB" dirty="0"/>
              <a:t> </a:t>
            </a:r>
            <a:r>
              <a:rPr lang="en-GB" b="1" dirty="0" err="1"/>
              <a:t>winst</a:t>
            </a:r>
            <a:r>
              <a:rPr lang="en-GB" dirty="0"/>
              <a:t> vs </a:t>
            </a:r>
            <a:r>
              <a:rPr lang="en-GB" b="1" dirty="0" err="1"/>
              <a:t>tijdsbesteding</a:t>
            </a:r>
            <a:r>
              <a:rPr lang="en-GB" dirty="0"/>
              <a:t> in het </a:t>
            </a:r>
            <a:r>
              <a:rPr lang="en-GB" b="1" dirty="0" err="1"/>
              <a:t>bestrijden</a:t>
            </a:r>
            <a:r>
              <a:rPr lang="en-GB" dirty="0"/>
              <a:t> van </a:t>
            </a:r>
            <a:r>
              <a:rPr lang="en-GB" b="1" dirty="0"/>
              <a:t>outliers</a:t>
            </a:r>
            <a:r>
              <a:rPr lang="en-GB" dirty="0"/>
              <a:t>.</a:t>
            </a:r>
          </a:p>
          <a:p>
            <a:r>
              <a:rPr lang="en-GB" dirty="0"/>
              <a:t>Als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b="1" dirty="0"/>
              <a:t>median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hoef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strijd</a:t>
            </a:r>
            <a:r>
              <a:rPr lang="en-GB" dirty="0"/>
              <a:t> (</a:t>
            </a:r>
            <a:r>
              <a:rPr lang="en-GB" dirty="0" err="1"/>
              <a:t>meestal</a:t>
            </a:r>
            <a:r>
              <a:rPr lang="en-GB" dirty="0"/>
              <a:t>)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b="1" dirty="0" err="1"/>
              <a:t>leveren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2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99B7-3BF3-D566-AB3B-A155117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ipv</a:t>
            </a:r>
            <a:r>
              <a:rPr lang="en-GB" dirty="0"/>
              <a:t> median?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26A6-ED6E-04B0-8F55-23C257C1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Totaalberekening</a:t>
            </a:r>
            <a:r>
              <a:rPr lang="en-GB" dirty="0"/>
              <a:t>: Als de business </a:t>
            </a:r>
            <a:r>
              <a:rPr lang="en-GB" dirty="0" err="1"/>
              <a:t>beslissing</a:t>
            </a:r>
            <a:r>
              <a:rPr lang="en-GB" dirty="0"/>
              <a:t> die we </a:t>
            </a:r>
            <a:r>
              <a:rPr lang="en-GB" dirty="0" err="1"/>
              <a:t>ondersteunen</a:t>
            </a:r>
            <a:r>
              <a:rPr lang="en-GB" dirty="0"/>
              <a:t> </a:t>
            </a:r>
            <a:r>
              <a:rPr lang="en-GB" dirty="0" err="1"/>
              <a:t>afhangt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totaal</a:t>
            </a:r>
            <a:r>
              <a:rPr lang="en-GB" dirty="0"/>
              <a:t> (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inkomst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oppervlakte</a:t>
            </a:r>
            <a:r>
              <a:rPr lang="en-GB" dirty="0"/>
              <a:t>, …).</a:t>
            </a:r>
          </a:p>
          <a:p>
            <a:r>
              <a:rPr lang="nl-BE" b="1" dirty="0"/>
              <a:t>Cleane/</a:t>
            </a:r>
            <a:r>
              <a:rPr lang="nl-BE" b="1" dirty="0" err="1"/>
              <a:t>betekisvolle</a:t>
            </a:r>
            <a:r>
              <a:rPr lang="nl-BE" dirty="0"/>
              <a:t> data: Als we de data volledig begrijpen &amp; de </a:t>
            </a:r>
            <a:r>
              <a:rPr lang="nl-BE" b="1" dirty="0" err="1">
                <a:solidFill>
                  <a:srgbClr val="FF7800"/>
                </a:solidFill>
              </a:rPr>
              <a:t>outliers</a:t>
            </a:r>
            <a:r>
              <a:rPr lang="nl-BE" dirty="0"/>
              <a:t> met reden meenemen is een gemiddelde vaak aangewezen.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7BADC3-2A68-BC87-95CA-DD420D5A8495}"/>
              </a:ext>
            </a:extLst>
          </p:cNvPr>
          <p:cNvSpPr/>
          <p:nvPr/>
        </p:nvSpPr>
        <p:spPr>
          <a:xfrm>
            <a:off x="1184953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Je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begrijpen</a:t>
            </a:r>
            <a:r>
              <a:rPr lang="en-GB" sz="2000" b="1" dirty="0"/>
              <a:t> </a:t>
            </a:r>
            <a:r>
              <a:rPr lang="en-GB" sz="2000" b="1" dirty="0" err="1"/>
              <a:t>vanwaar</a:t>
            </a:r>
            <a:r>
              <a:rPr lang="en-GB" sz="2000" b="1" dirty="0"/>
              <a:t> de outliers </a:t>
            </a:r>
            <a:r>
              <a:rPr lang="en-GB" sz="2000" b="1" dirty="0" err="1"/>
              <a:t>komen</a:t>
            </a:r>
            <a:r>
              <a:rPr lang="en-GB" sz="2000" b="1" dirty="0"/>
              <a:t> &amp; of we ze </a:t>
            </a:r>
            <a:r>
              <a:rPr lang="en-GB" sz="2000" b="1" dirty="0" err="1"/>
              <a:t>moeten</a:t>
            </a:r>
            <a:r>
              <a:rPr lang="en-GB" sz="2000" b="1" dirty="0"/>
              <a:t> </a:t>
            </a:r>
            <a:r>
              <a:rPr lang="en-GB" sz="2000" b="1" dirty="0" err="1"/>
              <a:t>toevoegen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onze</a:t>
            </a:r>
            <a:r>
              <a:rPr lang="en-GB" sz="2000" b="1" dirty="0"/>
              <a:t> </a:t>
            </a:r>
            <a:r>
              <a:rPr lang="en-GB" sz="2000" b="1" dirty="0" err="1"/>
              <a:t>analyze</a:t>
            </a:r>
            <a:r>
              <a:rPr lang="en-GB" sz="2000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9F88F-2BFF-DFCC-759B-19ED631AE11F}"/>
              </a:ext>
            </a:extLst>
          </p:cNvPr>
          <p:cNvSpPr/>
          <p:nvPr/>
        </p:nvSpPr>
        <p:spPr>
          <a:xfrm>
            <a:off x="6506968" y="4216940"/>
            <a:ext cx="4500081" cy="1541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Soms </a:t>
            </a:r>
            <a:r>
              <a:rPr lang="en-GB" sz="2000" b="1" dirty="0" err="1"/>
              <a:t>zijn</a:t>
            </a:r>
            <a:r>
              <a:rPr lang="en-GB" sz="2000" b="1" dirty="0"/>
              <a:t> de outliers </a:t>
            </a:r>
            <a:r>
              <a:rPr lang="en-GB" sz="2000" b="1" i="1" dirty="0"/>
              <a:t>het</a:t>
            </a:r>
            <a:r>
              <a:rPr lang="en-GB" sz="2000" b="1" dirty="0"/>
              <a:t> </a:t>
            </a:r>
            <a:r>
              <a:rPr lang="en-GB" sz="2000" b="1" dirty="0" err="1"/>
              <a:t>interessante</a:t>
            </a:r>
            <a:r>
              <a:rPr lang="en-GB" sz="2000" b="1" dirty="0"/>
              <a:t> van de data; </a:t>
            </a:r>
            <a:r>
              <a:rPr lang="en-GB" sz="2000" b="1" dirty="0" err="1"/>
              <a:t>dit</a:t>
            </a:r>
            <a:r>
              <a:rPr lang="en-GB" sz="2000" b="1" dirty="0"/>
              <a:t> is in </a:t>
            </a:r>
            <a:r>
              <a:rPr lang="en-GB" sz="2000" b="1" dirty="0" err="1"/>
              <a:t>anomalie</a:t>
            </a:r>
            <a:r>
              <a:rPr lang="en-GB" sz="2000" b="1" dirty="0"/>
              <a:t> detective. </a:t>
            </a:r>
            <a:r>
              <a:rPr lang="en-GB" sz="2000" b="1" dirty="0" err="1"/>
              <a:t>Denk</a:t>
            </a:r>
            <a:r>
              <a:rPr lang="en-GB" sz="2000" b="1" dirty="0"/>
              <a:t> </a:t>
            </a:r>
            <a:r>
              <a:rPr lang="en-GB" sz="2000" b="1" dirty="0" err="1"/>
              <a:t>bvb</a:t>
            </a:r>
            <a:r>
              <a:rPr lang="en-GB" sz="2000" b="1" dirty="0"/>
              <a:t> </a:t>
            </a:r>
            <a:r>
              <a:rPr lang="en-GB" sz="2000" b="1" dirty="0" err="1"/>
              <a:t>aan</a:t>
            </a:r>
            <a:r>
              <a:rPr lang="en-GB" sz="2000" b="1" dirty="0"/>
              <a:t> </a:t>
            </a:r>
            <a:r>
              <a:rPr lang="en-GB" sz="2000" b="1" dirty="0" err="1"/>
              <a:t>fraude</a:t>
            </a:r>
            <a:r>
              <a:rPr lang="en-GB" sz="2000" b="1" dirty="0"/>
              <a:t> </a:t>
            </a:r>
            <a:r>
              <a:rPr lang="en-GB" sz="2000" b="1" dirty="0" err="1"/>
              <a:t>detectie</a:t>
            </a:r>
            <a:r>
              <a:rPr lang="en-GB" sz="2000" b="1" dirty="0"/>
              <a:t> of hacker </a:t>
            </a:r>
            <a:r>
              <a:rPr lang="en-GB" sz="2000" b="1" dirty="0" err="1"/>
              <a:t>activiteit</a:t>
            </a:r>
            <a:r>
              <a:rPr lang="en-GB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26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F42-327A-049B-CA85-02A2DD2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Kwartielen</a:t>
            </a:r>
            <a:r>
              <a:rPr lang="en-GB" dirty="0"/>
              <a:t>/</a:t>
            </a:r>
            <a:r>
              <a:rPr lang="en-GB" dirty="0" err="1"/>
              <a:t>percentielen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A9D91-D8C9-86EB-BCD0-5337402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Typische</a:t>
            </a:r>
            <a:r>
              <a:rPr lang="en-US" dirty="0"/>
              <a:t> use cases: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falen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chipmachine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kernreactor</a:t>
            </a:r>
            <a:r>
              <a:rPr lang="en-US" dirty="0"/>
              <a:t>).</a:t>
            </a:r>
          </a:p>
          <a:p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verzekeringen</a:t>
            </a:r>
            <a:r>
              <a:rPr lang="en-US" dirty="0"/>
              <a:t>.</a:t>
            </a:r>
          </a:p>
          <a:p>
            <a:r>
              <a:rPr lang="en-US" dirty="0"/>
              <a:t>SLA’s (</a:t>
            </a:r>
            <a:r>
              <a:rPr lang="en-US" dirty="0" err="1"/>
              <a:t>minstens</a:t>
            </a:r>
            <a:r>
              <a:rPr lang="en-US" dirty="0"/>
              <a:t> x% </a:t>
            </a:r>
            <a:r>
              <a:rPr lang="en-US" dirty="0" err="1"/>
              <a:t>moet</a:t>
            </a:r>
            <a:r>
              <a:rPr lang="en-US" dirty="0"/>
              <a:t> op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aankomen</a:t>
            </a:r>
            <a:r>
              <a:rPr lang="en-US" dirty="0"/>
              <a:t>)</a:t>
            </a:r>
          </a:p>
          <a:p>
            <a:r>
              <a:rPr lang="en-US" dirty="0"/>
              <a:t>….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D3249-6435-85B6-6D65-C89E38E7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09" y="0"/>
            <a:ext cx="4905375" cy="3705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907F9FD-1AC0-A488-F9A6-5096A56FE298}"/>
              </a:ext>
            </a:extLst>
          </p:cNvPr>
          <p:cNvSpPr/>
          <p:nvPr/>
        </p:nvSpPr>
        <p:spPr>
          <a:xfrm rot="16200000">
            <a:off x="7706374" y="2915570"/>
            <a:ext cx="543044" cy="1843659"/>
          </a:xfrm>
          <a:prstGeom prst="leftBrace">
            <a:avLst/>
          </a:prstGeom>
          <a:ln w="38100">
            <a:solidFill>
              <a:srgbClr val="178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C69F8-FBCF-ADFC-514A-B4C6089ACD46}"/>
              </a:ext>
            </a:extLst>
          </p:cNvPr>
          <p:cNvSpPr txBox="1"/>
          <p:nvPr/>
        </p:nvSpPr>
        <p:spPr>
          <a:xfrm>
            <a:off x="7130265" y="4177501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78B17"/>
                </a:solidFill>
              </a:rPr>
              <a:t>Dit</a:t>
            </a:r>
            <a:r>
              <a:rPr lang="en-US" b="1" dirty="0">
                <a:solidFill>
                  <a:srgbClr val="178B17"/>
                </a:solidFill>
              </a:rPr>
              <a:t> </a:t>
            </a:r>
            <a:r>
              <a:rPr lang="en-US" b="1" dirty="0" err="1">
                <a:solidFill>
                  <a:srgbClr val="178B17"/>
                </a:solidFill>
              </a:rPr>
              <a:t>bevat</a:t>
            </a:r>
            <a:r>
              <a:rPr lang="en-US" b="1" dirty="0">
                <a:solidFill>
                  <a:srgbClr val="178B17"/>
                </a:solidFill>
              </a:rPr>
              <a:t> 75% van de data.</a:t>
            </a:r>
            <a:endParaRPr lang="en-GB" b="1" dirty="0">
              <a:solidFill>
                <a:srgbClr val="178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28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B94C-6FF5-84B5-897E-50E97B7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8320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Centrale </a:t>
            </a:r>
            <a:r>
              <a:rPr lang="en-GB" sz="3200" dirty="0" err="1"/>
              <a:t>locaties</a:t>
            </a:r>
            <a:r>
              <a:rPr lang="en-GB" sz="3200" dirty="0"/>
              <a:t> </a:t>
            </a:r>
            <a:r>
              <a:rPr lang="en-GB" sz="3200" dirty="0" err="1"/>
              <a:t>schatten</a:t>
            </a:r>
            <a:r>
              <a:rPr lang="en-GB" sz="3200" dirty="0"/>
              <a:t> is de kern van </a:t>
            </a:r>
            <a:r>
              <a:rPr lang="en-GB" sz="3200" dirty="0" err="1"/>
              <a:t>veel</a:t>
            </a:r>
            <a:r>
              <a:rPr lang="en-GB" sz="3200" dirty="0"/>
              <a:t> “ML </a:t>
            </a:r>
            <a:r>
              <a:rPr lang="en-GB" sz="3200" dirty="0" err="1"/>
              <a:t>algoritmes</a:t>
            </a:r>
            <a:r>
              <a:rPr lang="en-GB" sz="3200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B2FE-DA3C-CF5A-96E5-0F2D4579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252900"/>
          </a:xfrm>
        </p:spPr>
        <p:txBody>
          <a:bodyPr/>
          <a:lstStyle/>
          <a:p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zoeken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“best guess” </a:t>
            </a:r>
            <a:r>
              <a:rPr lang="en-GB" dirty="0" err="1"/>
              <a:t>komt</a:t>
            </a:r>
            <a:r>
              <a:rPr lang="en-GB" dirty="0"/>
              <a:t> het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neer</a:t>
            </a:r>
            <a:r>
              <a:rPr lang="en-GB" dirty="0"/>
              <a:t> op:</a:t>
            </a:r>
          </a:p>
          <a:p>
            <a:pPr lvl="1"/>
            <a:r>
              <a:rPr lang="en-GB" dirty="0" err="1"/>
              <a:t>Kies</a:t>
            </a:r>
            <a:r>
              <a:rPr lang="en-GB" dirty="0"/>
              <a:t> je </a:t>
            </a:r>
            <a:r>
              <a:rPr lang="en-GB" dirty="0" err="1"/>
              <a:t>beste</a:t>
            </a:r>
            <a:r>
              <a:rPr lang="en-GB" dirty="0"/>
              <a:t> features (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,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weinig</a:t>
            </a:r>
            <a:r>
              <a:rPr lang="en-GB" dirty="0"/>
              <a:t>).</a:t>
            </a:r>
          </a:p>
          <a:p>
            <a:pPr lvl="1"/>
            <a:r>
              <a:rPr lang="en-GB" dirty="0" err="1"/>
              <a:t>Voorspel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die </a:t>
            </a:r>
            <a:r>
              <a:rPr lang="en-GB" dirty="0" err="1"/>
              <a:t>overeenkomt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verwachte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” op basis van de features.</a:t>
            </a:r>
          </a:p>
          <a:p>
            <a:pPr marL="457200" lvl="1" indent="0">
              <a:buNone/>
            </a:pPr>
            <a:r>
              <a:rPr lang="en-GB" b="1" dirty="0" err="1"/>
              <a:t>Vb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Leerlingen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school </a:t>
            </a:r>
            <a:r>
              <a:rPr lang="en-GB" dirty="0" err="1"/>
              <a:t>groeperen</a:t>
            </a:r>
            <a:r>
              <a:rPr lang="en-GB" dirty="0"/>
              <a:t> per </a:t>
            </a:r>
            <a:r>
              <a:rPr lang="en-GB" dirty="0" err="1"/>
              <a:t>leeftijd</a:t>
            </a:r>
            <a:r>
              <a:rPr lang="en-GB" dirty="0"/>
              <a:t> &amp; per </a:t>
            </a:r>
            <a:r>
              <a:rPr lang="en-GB" dirty="0" err="1"/>
              <a:t>geslacht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dan </a:t>
            </a:r>
            <a:r>
              <a:rPr lang="en-GB" dirty="0" err="1"/>
              <a:t>gemiddeldes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lengte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voorspellen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leeftijd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continue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dan ga je </a:t>
            </a:r>
            <a:r>
              <a:rPr lang="en-GB" dirty="0" err="1"/>
              <a:t>gemiddeldes</a:t>
            </a:r>
            <a:r>
              <a:rPr lang="en-GB" dirty="0"/>
              <a:t> </a:t>
            </a:r>
            <a:r>
              <a:rPr lang="en-GB" dirty="0" err="1"/>
              <a:t>voorspellen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trendlijn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mannen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vrouwen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68245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Oefeningen</a:t>
            </a:r>
            <a:br>
              <a:rPr lang="en-US" dirty="0"/>
            </a:br>
            <a:br>
              <a:rPr lang="en-US" dirty="0"/>
            </a:br>
            <a:r>
              <a:rPr lang="en-US" sz="3400" dirty="0" err="1"/>
              <a:t>Eerst</a:t>
            </a:r>
            <a:r>
              <a:rPr lang="en-US" sz="3400" dirty="0"/>
              <a:t> </a:t>
            </a:r>
            <a:r>
              <a:rPr lang="en-US" sz="3400" dirty="0" err="1"/>
              <a:t>tussendoortje</a:t>
            </a:r>
            <a:r>
              <a:rPr lang="en-US" sz="3400" dirty="0"/>
              <a:t>: </a:t>
            </a:r>
            <a:r>
              <a:rPr lang="en-US" sz="3400" dirty="0" err="1"/>
              <a:t>gastles</a:t>
            </a:r>
            <a:r>
              <a:rPr lang="en-US" sz="3400" dirty="0"/>
              <a:t> learning driver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7994545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B0A1-6741-4413-7503-72C5573F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</a:t>
            </a:r>
            <a:r>
              <a:rPr lang="en-GB" i="1" dirty="0" err="1"/>
              <a:t>normale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dirty="0"/>
              <a:t> op Disney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8146-F561-18A2-292A-C3DEEDC5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de data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i="1" dirty="0"/>
              <a:t>7_dwarfs_train.csv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illustreer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voorheen</a:t>
            </a:r>
            <a:r>
              <a:rPr lang="en-GB" dirty="0"/>
              <a:t> </a:t>
            </a:r>
            <a:r>
              <a:rPr lang="en-GB" dirty="0" err="1"/>
              <a:t>besproken</a:t>
            </a:r>
            <a:r>
              <a:rPr lang="en-GB" dirty="0"/>
              <a:t> (</a:t>
            </a:r>
            <a:r>
              <a:rPr lang="en-GB"/>
              <a:t>op slide 4).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56523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2218-C474-4125-5E64-93FC450A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Trimmed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sorteren</a:t>
                </a:r>
                <a:r>
                  <a:rPr lang="en-GB" dirty="0"/>
                  <a:t> door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nieuwe</a:t>
                </a:r>
                <a:r>
                  <a:rPr lang="en-GB" dirty="0"/>
                  <a:t> index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</a:t>
                </a:r>
                <a:r>
                  <a:rPr lang="en-GB" dirty="0" err="1"/>
                  <a:t>zodat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</a:t>
                </a:r>
                <a:r>
                  <a:rPr lang="en-GB" dirty="0" err="1"/>
                  <a:t>kunnen</a:t>
                </a:r>
                <a:r>
                  <a:rPr lang="en-GB" dirty="0"/>
                  <a:t> nu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robust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 door de </a:t>
                </a:r>
                <a:r>
                  <a:rPr lang="en-GB" dirty="0" err="1"/>
                  <a:t>meest</a:t>
                </a:r>
                <a:r>
                  <a:rPr lang="en-GB" dirty="0"/>
                  <a:t> extreme </a:t>
                </a:r>
                <a:r>
                  <a:rPr lang="en-GB" dirty="0" err="1"/>
                  <a:t>waardes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sluiten</a:t>
                </a:r>
                <a:r>
                  <a:rPr lang="en-GB" dirty="0"/>
                  <a:t>; trimmed mean: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 err="1"/>
                  <a:t>Oefening</a:t>
                </a:r>
                <a:r>
                  <a:rPr lang="en-GB" b="1" dirty="0"/>
                  <a:t>:</a:t>
                </a:r>
                <a:br>
                  <a:rPr lang="en-GB" dirty="0"/>
                </a:br>
                <a:r>
                  <a:rPr lang="en-GB" dirty="0" err="1"/>
                  <a:t>Implementeer</a:t>
                </a:r>
                <a:r>
                  <a:rPr lang="en-GB" dirty="0"/>
                  <a:t> in python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trimmed_mean</a:t>
                </a:r>
                <a:r>
                  <a:rPr lang="en-GB" i="1" dirty="0"/>
                  <a:t>(x, p)</a:t>
                </a:r>
                <a:r>
                  <a:rPr lang="en-GB" dirty="0"/>
                  <a:t> die het trimmed mean </a:t>
                </a:r>
                <a:r>
                  <a:rPr lang="en-GB" dirty="0" err="1"/>
                  <a:t>berekent</a:t>
                </a:r>
                <a:r>
                  <a:rPr lang="en-GB" dirty="0"/>
                  <a:t>. Toon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i="1" dirty="0"/>
                  <a:t>p</a:t>
                </a:r>
                <a:r>
                  <a:rPr lang="en-GB" dirty="0"/>
                  <a:t> </a:t>
                </a:r>
                <a:r>
                  <a:rPr lang="en-GB" dirty="0" err="1"/>
                  <a:t>laat</a:t>
                </a:r>
                <a:r>
                  <a:rPr lang="en-GB" dirty="0"/>
                  <a:t> </a:t>
                </a:r>
                <a:r>
                  <a:rPr lang="en-GB" dirty="0" err="1"/>
                  <a:t>varieren</a:t>
                </a:r>
                <a:r>
                  <a:rPr lang="en-GB" dirty="0"/>
                  <a:t> van 0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je </a:t>
                </a:r>
                <a:r>
                  <a:rPr lang="en-GB" dirty="0" err="1"/>
                  <a:t>overgaat</a:t>
                </a:r>
                <a:r>
                  <a:rPr lang="en-GB" dirty="0"/>
                  <a:t> van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naar</a:t>
                </a:r>
                <a:r>
                  <a:rPr lang="en-GB" dirty="0"/>
                  <a:t> de median door </a:t>
                </a:r>
                <a:r>
                  <a:rPr lang="en-GB" dirty="0" err="1"/>
                  <a:t>dit</a:t>
                </a:r>
                <a:r>
                  <a:rPr lang="en-GB" dirty="0"/>
                  <a:t> toe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passen</a:t>
                </a:r>
                <a:r>
                  <a:rPr lang="en-GB" dirty="0"/>
                  <a:t> op de </a:t>
                </a:r>
                <a:r>
                  <a:rPr lang="en-GB" dirty="0" err="1"/>
                  <a:t>wachttijd</a:t>
                </a:r>
                <a:r>
                  <a:rPr lang="en-GB" dirty="0"/>
                  <a:t> van de 7 </a:t>
                </a:r>
                <a:r>
                  <a:rPr lang="en-GB" dirty="0" err="1"/>
                  <a:t>dwergen</a:t>
                </a:r>
                <a:r>
                  <a:rPr lang="en-GB" dirty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8C332-B65E-E58C-0A76-6C57C8E5D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274596"/>
                <a:ext cx="11258084" cy="5013187"/>
              </a:xfrm>
              <a:blipFill>
                <a:blip r:embed="rId3"/>
                <a:stretch>
                  <a:fillRect l="-975" t="-3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EA1DF6-C735-B351-7138-ED171C37C356}"/>
              </a:ext>
            </a:extLst>
          </p:cNvPr>
          <p:cNvSpPr txBox="1"/>
          <p:nvPr/>
        </p:nvSpPr>
        <p:spPr>
          <a:xfrm>
            <a:off x="3842530" y="6211671"/>
            <a:ext cx="642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 </a:t>
            </a:r>
            <a:r>
              <a:rPr lang="en-GB" dirty="0"/>
              <a:t>In Python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oproepen</a:t>
            </a:r>
            <a:r>
              <a:rPr lang="en-GB" dirty="0"/>
              <a:t> via</a:t>
            </a:r>
            <a:br>
              <a:rPr lang="en-GB" dirty="0"/>
            </a:br>
            <a:r>
              <a:rPr lang="en-GB" dirty="0"/>
              <a:t>                         </a:t>
            </a:r>
            <a:r>
              <a:rPr lang="en-GB" i="1" dirty="0" err="1"/>
              <a:t>scipy.stats.trim_mean</a:t>
            </a:r>
            <a:endParaRPr lang="en-GB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7F4C75-8894-B6C6-199C-3CD166909170}"/>
              </a:ext>
            </a:extLst>
          </p:cNvPr>
          <p:cNvSpPr/>
          <p:nvPr/>
        </p:nvSpPr>
        <p:spPr>
          <a:xfrm>
            <a:off x="6626831" y="102742"/>
            <a:ext cx="4572000" cy="86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case: Vaak is het </a:t>
            </a:r>
            <a:r>
              <a:rPr lang="en-US" b="1" dirty="0" err="1"/>
              <a:t>gewoon</a:t>
            </a:r>
            <a:r>
              <a:rPr lang="en-US" b="1" dirty="0"/>
              <a:t> </a:t>
            </a:r>
            <a:r>
              <a:rPr lang="en-US" b="1" dirty="0" err="1"/>
              <a:t>pragmatisch</a:t>
            </a:r>
            <a:r>
              <a:rPr lang="en-US" b="1" dirty="0"/>
              <a:t> om de mean met 10%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trimmen</a:t>
            </a:r>
            <a:r>
              <a:rPr lang="en-US" b="1" dirty="0"/>
              <a:t> </a:t>
            </a:r>
            <a:r>
              <a:rPr lang="en-US" b="1" dirty="0" err="1"/>
              <a:t>ipv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doen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de outliers.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011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090693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B11-6617-B370-2A17-E50F9FD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 Weighted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gewichten</a:t>
                </a:r>
                <a:r>
                  <a:rPr lang="en-US" dirty="0"/>
                  <a:t> </a:t>
                </a:r>
                <a:r>
                  <a:rPr lang="en-US" dirty="0" err="1"/>
                  <a:t>geven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observaties</a:t>
                </a:r>
                <a:r>
                  <a:rPr lang="en-US" dirty="0"/>
                  <a:t>; we </a:t>
                </a:r>
                <a:r>
                  <a:rPr lang="en-US" dirty="0" err="1"/>
                  <a:t>maken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extra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definieren</a:t>
                </a:r>
                <a:r>
                  <a:rPr lang="en-GB" dirty="0"/>
                  <a:t> het weighted mean met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Implementeer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i="1" dirty="0" err="1"/>
                  <a:t>weighted_mean</a:t>
                </a:r>
                <a:r>
                  <a:rPr lang="en-GB" i="1" dirty="0"/>
                  <a:t>(</a:t>
                </a:r>
                <a:r>
                  <a:rPr lang="en-GB" i="1" dirty="0" err="1"/>
                  <a:t>x,w</a:t>
                </a:r>
                <a:r>
                  <a:rPr lang="en-GB" i="1" dirty="0"/>
                  <a:t>) </a:t>
                </a:r>
                <a:r>
                  <a:rPr lang="en-GB" dirty="0"/>
                  <a:t>in python die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gewogen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berekent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Use cases:</a:t>
                </a:r>
              </a:p>
              <a:p>
                <a:pPr lvl="1"/>
                <a:r>
                  <a:rPr lang="en-GB" dirty="0" err="1"/>
                  <a:t>Ondergerepresenteerde</a:t>
                </a:r>
                <a:r>
                  <a:rPr lang="en-GB" dirty="0"/>
                  <a:t> </a:t>
                </a:r>
                <a:r>
                  <a:rPr lang="en-GB" dirty="0" err="1"/>
                  <a:t>groepen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groter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surveys).</a:t>
                </a:r>
              </a:p>
              <a:p>
                <a:pPr lvl="1"/>
                <a:r>
                  <a:rPr lang="en-GB" dirty="0"/>
                  <a:t>Minder </a:t>
                </a:r>
                <a:r>
                  <a:rPr lang="en-GB" dirty="0" err="1"/>
                  <a:t>betrouwbare</a:t>
                </a:r>
                <a:r>
                  <a:rPr lang="en-GB" dirty="0"/>
                  <a:t> data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kleiner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geven</a:t>
                </a:r>
                <a:r>
                  <a:rPr lang="en-GB" dirty="0"/>
                  <a:t> (</a:t>
                </a:r>
                <a:r>
                  <a:rPr lang="en-GB" dirty="0" err="1"/>
                  <a:t>denk</a:t>
                </a:r>
                <a:r>
                  <a:rPr lang="en-GB" dirty="0"/>
                  <a:t> </a:t>
                </a:r>
                <a:r>
                  <a:rPr lang="en-GB" dirty="0" err="1"/>
                  <a:t>bvb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</a:t>
                </a:r>
                <a:r>
                  <a:rPr lang="en-GB" dirty="0" err="1"/>
                  <a:t>sensoren</a:t>
                </a:r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3BF41-58E9-2C46-5A5B-4FE6A34C9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958" y="1022781"/>
                <a:ext cx="11258084" cy="4704963"/>
              </a:xfrm>
              <a:blipFill>
                <a:blip r:embed="rId2"/>
                <a:stretch>
                  <a:fillRect l="-1138" t="-2332" r="-813" b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82089-30E0-3D05-3A2D-EA280A2AA278}"/>
              </a:ext>
            </a:extLst>
          </p:cNvPr>
          <p:cNvSpPr/>
          <p:nvPr/>
        </p:nvSpPr>
        <p:spPr>
          <a:xfrm>
            <a:off x="3565133" y="5627946"/>
            <a:ext cx="6411074" cy="1230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Opmerkingen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i="1" dirty="0" err="1"/>
              <a:t>np.average</a:t>
            </a:r>
            <a:r>
              <a:rPr lang="en-US" b="1" i="1" dirty="0"/>
              <a:t> </a:t>
            </a:r>
            <a:r>
              <a:rPr lang="en-US" dirty="0"/>
              <a:t>is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 </a:t>
            </a:r>
            <a:r>
              <a:rPr lang="en-US" b="1" i="1" dirty="0"/>
              <a:t>weights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b="1" dirty="0"/>
              <a:t>weighted</a:t>
            </a:r>
            <a:r>
              <a:rPr lang="en-US" dirty="0"/>
              <a:t> </a:t>
            </a:r>
            <a:r>
              <a:rPr lang="en-US" b="1" dirty="0"/>
              <a:t>median/quantiles</a:t>
            </a:r>
            <a:r>
              <a:rPr lang="en-US" dirty="0"/>
              <a:t>; </a:t>
            </a:r>
            <a:r>
              <a:rPr lang="en-US" dirty="0" err="1"/>
              <a:t>beschikbaar</a:t>
            </a:r>
            <a:r>
              <a:rPr lang="en-US" dirty="0"/>
              <a:t> via </a:t>
            </a:r>
            <a:r>
              <a:rPr lang="en-US" b="1" i="1" dirty="0" err="1"/>
              <a:t>wquantiles.median</a:t>
            </a:r>
            <a:r>
              <a:rPr lang="en-US" dirty="0"/>
              <a:t>; </a:t>
            </a:r>
            <a:r>
              <a:rPr lang="en-US" dirty="0" err="1"/>
              <a:t>denk</a:t>
            </a:r>
            <a:r>
              <a:rPr lang="en-US" dirty="0"/>
              <a:t> even </a:t>
            </a:r>
            <a:r>
              <a:rPr lang="en-US" dirty="0" err="1"/>
              <a:t>na</a:t>
            </a:r>
            <a:r>
              <a:rPr lang="en-US" dirty="0"/>
              <a:t> hoe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65598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AA77-61D2-F05D-7BF3-1D3548D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</a:t>
            </a:r>
            <a:r>
              <a:rPr lang="en-US" dirty="0"/>
              <a:t>: murder rates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7728-6F0E-EC46-51EA-A9A814F8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93997"/>
          </a:xfrm>
        </p:spPr>
        <p:txBody>
          <a:bodyPr>
            <a:normAutofit/>
          </a:bodyPr>
          <a:lstStyle/>
          <a:p>
            <a:r>
              <a:rPr lang="en-US" dirty="0"/>
              <a:t>Lees het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i="1" dirty="0"/>
              <a:t>murder_rates.csv</a:t>
            </a:r>
            <a:r>
              <a:rPr lang="en-US" dirty="0"/>
              <a:t> in.</a:t>
            </a:r>
          </a:p>
          <a:p>
            <a:r>
              <a:rPr lang="en-US" dirty="0" err="1"/>
              <a:t>Bereken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murder rate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Het </a:t>
            </a:r>
            <a:r>
              <a:rPr lang="en-US" dirty="0" err="1"/>
              <a:t>gemiddelde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mediaan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de trim mean </a:t>
            </a:r>
            <a:r>
              <a:rPr lang="en-US" dirty="0" err="1"/>
              <a:t>waarbij</a:t>
            </a:r>
            <a:r>
              <a:rPr lang="en-US" dirty="0"/>
              <a:t> we de </a:t>
            </a:r>
            <a:r>
              <a:rPr lang="en-US" dirty="0" err="1"/>
              <a:t>bovenste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filteren</a:t>
            </a:r>
            <a:r>
              <a:rPr lang="en-US" dirty="0"/>
              <a:t>.</a:t>
            </a:r>
          </a:p>
          <a:p>
            <a:r>
              <a:rPr lang="en-US" dirty="0" err="1"/>
              <a:t>Herbereken</a:t>
            </a:r>
            <a:r>
              <a:rPr lang="en-US" dirty="0"/>
              <a:t> </a:t>
            </a:r>
            <a:r>
              <a:rPr lang="en-US" dirty="0" err="1"/>
              <a:t>bovenstaande</a:t>
            </a:r>
            <a:r>
              <a:rPr lang="en-US" dirty="0"/>
              <a:t> 3 </a:t>
            </a:r>
            <a:r>
              <a:rPr lang="en-US" dirty="0" err="1"/>
              <a:t>metrieken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weight de population </a:t>
            </a:r>
            <a:r>
              <a:rPr lang="en-US" dirty="0" err="1"/>
              <a:t>meegeeft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de trimmed mean mag je </a:t>
            </a:r>
            <a:r>
              <a:rPr lang="en-US" dirty="0" err="1"/>
              <a:t>alsnog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de </a:t>
            </a:r>
            <a:r>
              <a:rPr lang="en-US" dirty="0" err="1"/>
              <a:t>bovenste</a:t>
            </a:r>
            <a:r>
              <a:rPr lang="en-US" dirty="0"/>
              <a:t>/</a:t>
            </a:r>
            <a:r>
              <a:rPr lang="en-US" dirty="0" err="1"/>
              <a:t>onderste</a:t>
            </a:r>
            <a:r>
              <a:rPr lang="en-US" dirty="0"/>
              <a:t> 10% </a:t>
            </a:r>
            <a:r>
              <a:rPr lang="en-US" dirty="0" err="1"/>
              <a:t>weglaten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met de </a:t>
            </a:r>
            <a:r>
              <a:rPr lang="en-US" dirty="0" err="1"/>
              <a:t>gewichten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C2815-C255-B521-92C9-572798BB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19" y="267966"/>
            <a:ext cx="4959990" cy="342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9A96A-297E-8CDE-CD7A-659A901EA580}"/>
              </a:ext>
            </a:extLst>
          </p:cNvPr>
          <p:cNvSpPr txBox="1"/>
          <p:nvPr/>
        </p:nvSpPr>
        <p:spPr>
          <a:xfrm>
            <a:off x="4602823" y="5825447"/>
            <a:ext cx="624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Extra </a:t>
            </a:r>
            <a:r>
              <a:rPr lang="en-GB" b="1" dirty="0" err="1"/>
              <a:t>oefening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even </a:t>
            </a:r>
            <a:r>
              <a:rPr lang="en-GB" dirty="0" err="1"/>
              <a:t>na</a:t>
            </a:r>
            <a:r>
              <a:rPr lang="en-GB" dirty="0"/>
              <a:t> over wat het </a:t>
            </a:r>
            <a:r>
              <a:rPr lang="en-GB" dirty="0" err="1"/>
              <a:t>verschil</a:t>
            </a:r>
            <a:r>
              <a:rPr lang="en-GB" dirty="0"/>
              <a:t> is </a:t>
            </a:r>
            <a:r>
              <a:rPr lang="en-GB" dirty="0" err="1"/>
              <a:t>tussen</a:t>
            </a:r>
            <a:r>
              <a:rPr lang="en-GB" dirty="0"/>
              <a:t> de mean &amp; weighted mean die je </a:t>
            </a:r>
            <a:r>
              <a:rPr lang="en-GB" dirty="0" err="1"/>
              <a:t>berekent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69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698B-76A6-7F58-906D-F8B6BA0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Weighted mean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8B38B6-F36A-7CF2-98D1-63F174C02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954875"/>
              </p:ext>
            </p:extLst>
          </p:nvPr>
        </p:nvGraphicFramePr>
        <p:xfrm>
          <a:off x="5979559" y="1685925"/>
          <a:ext cx="56377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441">
                  <a:extLst>
                    <a:ext uri="{9D8B030D-6E8A-4147-A177-3AD203B41FA5}">
                      <a16:colId xmlns:a16="http://schemas.microsoft.com/office/drawing/2014/main" val="2636706770"/>
                    </a:ext>
                  </a:extLst>
                </a:gridCol>
                <a:gridCol w="1409441">
                  <a:extLst>
                    <a:ext uri="{9D8B030D-6E8A-4147-A177-3AD203B41FA5}">
                      <a16:colId xmlns:a16="http://schemas.microsoft.com/office/drawing/2014/main" val="4265825840"/>
                    </a:ext>
                  </a:extLst>
                </a:gridCol>
                <a:gridCol w="1409441">
                  <a:extLst>
                    <a:ext uri="{9D8B030D-6E8A-4147-A177-3AD203B41FA5}">
                      <a16:colId xmlns:a16="http://schemas.microsoft.com/office/drawing/2014/main" val="809970461"/>
                    </a:ext>
                  </a:extLst>
                </a:gridCol>
                <a:gridCol w="1409441">
                  <a:extLst>
                    <a:ext uri="{9D8B030D-6E8A-4147-A177-3AD203B41FA5}">
                      <a16:colId xmlns:a16="http://schemas.microsoft.com/office/drawing/2014/main" val="178671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2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2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9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7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6332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Mediaan</a:t>
            </a:r>
            <a:r>
              <a:rPr lang="en-GB" dirty="0"/>
              <a:t> is </a:t>
            </a:r>
            <a:r>
              <a:rPr lang="en-GB" dirty="0" err="1"/>
              <a:t>vaak</a:t>
            </a:r>
            <a:r>
              <a:rPr lang="en-GB" dirty="0"/>
              <a:t> de </a:t>
            </a:r>
            <a:r>
              <a:rPr lang="en-GB" i="1" dirty="0" err="1"/>
              <a:t>luie</a:t>
            </a:r>
            <a:r>
              <a:rPr lang="en-GB" i="1" dirty="0"/>
              <a:t> </a:t>
            </a:r>
            <a:r>
              <a:rPr lang="en-GB" i="1" dirty="0" err="1"/>
              <a:t>keuze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geen</a:t>
            </a:r>
            <a:r>
              <a:rPr lang="en-GB" dirty="0"/>
              <a:t> zin </a:t>
            </a:r>
            <a:r>
              <a:rPr lang="en-GB" dirty="0" err="1"/>
              <a:t>hebt</a:t>
            </a:r>
            <a:r>
              <a:rPr lang="en-GB" dirty="0"/>
              <a:t> om je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verdiepen</a:t>
            </a:r>
            <a:r>
              <a:rPr lang="en-GB" dirty="0"/>
              <a:t> in de </a:t>
            </a:r>
            <a:r>
              <a:rPr lang="en-GB" dirty="0" err="1"/>
              <a:t>keuze</a:t>
            </a:r>
            <a:r>
              <a:rPr lang="en-GB" dirty="0"/>
              <a:t>/outliers.</a:t>
            </a:r>
          </a:p>
          <a:p>
            <a:r>
              <a:rPr lang="en-GB" dirty="0"/>
              <a:t>Vaak is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; dan </a:t>
            </a:r>
            <a:r>
              <a:rPr lang="en-GB" dirty="0" err="1"/>
              <a:t>gebruik</a:t>
            </a:r>
            <a:r>
              <a:rPr lang="en-GB" dirty="0"/>
              <a:t> je best </a:t>
            </a:r>
            <a:r>
              <a:rPr lang="en-GB" dirty="0" err="1"/>
              <a:t>een</a:t>
            </a:r>
            <a:r>
              <a:rPr lang="en-GB" dirty="0"/>
              <a:t> trimmed mean of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outliers.</a:t>
            </a:r>
          </a:p>
          <a:p>
            <a:r>
              <a:rPr lang="en-GB" dirty="0"/>
              <a:t>Laat je </a:t>
            </a:r>
            <a:r>
              <a:rPr lang="en-GB" dirty="0" err="1"/>
              <a:t>keuze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inspireren</a:t>
            </a:r>
            <a:r>
              <a:rPr lang="en-GB" dirty="0"/>
              <a:t> door de business </a:t>
            </a:r>
            <a:r>
              <a:rPr lang="en-GB" dirty="0" err="1"/>
              <a:t>vraag</a:t>
            </a:r>
            <a:r>
              <a:rPr lang="en-GB" dirty="0"/>
              <a:t>/wat </a:t>
            </a:r>
            <a:r>
              <a:rPr lang="en-GB" dirty="0" err="1"/>
              <a:t>daar</a:t>
            </a:r>
            <a:r>
              <a:rPr lang="en-GB" dirty="0"/>
              <a:t> het </a:t>
            </a:r>
            <a:r>
              <a:rPr lang="en-GB" dirty="0" err="1"/>
              <a:t>meest</a:t>
            </a:r>
            <a:r>
              <a:rPr lang="en-GB" dirty="0"/>
              <a:t> correct </a:t>
            </a:r>
            <a:r>
              <a:rPr lang="en-GB" dirty="0" err="1"/>
              <a:t>voor</a:t>
            </a:r>
            <a:r>
              <a:rPr lang="en-GB" dirty="0"/>
              <a:t> is.</a:t>
            </a:r>
          </a:p>
          <a:p>
            <a:r>
              <a:rPr lang="en-GB" dirty="0" err="1"/>
              <a:t>Denk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ondergerepresenteerde</a:t>
            </a:r>
            <a:r>
              <a:rPr lang="en-GB"/>
              <a:t>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726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73F-B43E-2FB4-32C2-9C5E1D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35E-8CE3-C67E-8F2E-41DCABC6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https://towardsdatascience.com/mean-or-median-choose-based-on-the-decision-not-the-distribution-f951215c1376</a:t>
            </a:r>
          </a:p>
        </p:txBody>
      </p:sp>
    </p:spTree>
    <p:extLst>
      <p:ext uri="{BB962C8B-B14F-4D97-AF65-F5344CB8AC3E}">
        <p14:creationId xmlns:p14="http://schemas.microsoft.com/office/powerpoint/2010/main" val="42568454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421B-4461-6010-6EF4-02E4E84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Waarom</a:t>
            </a:r>
            <a:r>
              <a:rPr lang="en-GB" sz="3600" dirty="0"/>
              <a:t> </a:t>
            </a:r>
            <a:r>
              <a:rPr lang="en-GB" sz="3600" dirty="0" err="1"/>
              <a:t>willen</a:t>
            </a:r>
            <a:r>
              <a:rPr lang="en-GB" sz="3600" dirty="0"/>
              <a:t> we </a:t>
            </a:r>
            <a:r>
              <a:rPr lang="en-GB" sz="3600" dirty="0" err="1"/>
              <a:t>een</a:t>
            </a:r>
            <a:r>
              <a:rPr lang="en-GB" sz="3600" dirty="0"/>
              <a:t> “centrale </a:t>
            </a:r>
            <a:r>
              <a:rPr lang="en-GB" sz="3600" dirty="0" err="1"/>
              <a:t>waarde</a:t>
            </a:r>
            <a:r>
              <a:rPr lang="en-GB" sz="3600" dirty="0"/>
              <a:t>” </a:t>
            </a:r>
            <a:r>
              <a:rPr lang="en-GB" sz="3600" dirty="0" err="1"/>
              <a:t>vinden</a:t>
            </a:r>
            <a:r>
              <a:rPr lang="en-GB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852-6A32-09F8-7FAA-FB966D0D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917618" cy="4407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Ondersteunen</a:t>
            </a:r>
            <a:r>
              <a:rPr lang="en-GB" dirty="0"/>
              <a:t> van </a:t>
            </a:r>
            <a:r>
              <a:rPr lang="en-GB" b="1" dirty="0"/>
              <a:t>business </a:t>
            </a:r>
            <a:r>
              <a:rPr lang="en-GB" b="1" dirty="0" err="1"/>
              <a:t>beslissingen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b="1" dirty="0"/>
              <a:t>“ding”</a:t>
            </a:r>
            <a:r>
              <a:rPr lang="en-GB" dirty="0"/>
              <a:t> om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vatten</a:t>
            </a:r>
            <a:r>
              <a:rPr lang="en-GB" dirty="0"/>
              <a:t> (</a:t>
            </a:r>
            <a:r>
              <a:rPr lang="en-GB" dirty="0" err="1"/>
              <a:t>Intuïtie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 err="1"/>
              <a:t>Voorbeelden</a:t>
            </a:r>
            <a:r>
              <a:rPr lang="en-GB" dirty="0"/>
              <a:t>:</a:t>
            </a:r>
          </a:p>
          <a:p>
            <a:r>
              <a:rPr lang="en-GB" dirty="0"/>
              <a:t>Performance </a:t>
            </a:r>
            <a:r>
              <a:rPr lang="en-GB" dirty="0" err="1"/>
              <a:t>evaluatie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b="1" dirty="0" err="1"/>
              <a:t>vergelijk</a:t>
            </a:r>
            <a:r>
              <a:rPr lang="en-GB" dirty="0"/>
              <a:t> met </a:t>
            </a:r>
            <a:r>
              <a:rPr lang="en-GB" b="1" dirty="0"/>
              <a:t>competitors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Bekijken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b="1" dirty="0" err="1"/>
              <a:t>delen</a:t>
            </a:r>
            <a:r>
              <a:rPr lang="en-GB" dirty="0"/>
              <a:t> van het </a:t>
            </a:r>
            <a:r>
              <a:rPr lang="en-GB" b="1" dirty="0" err="1"/>
              <a:t>bedrijf</a:t>
            </a:r>
            <a:r>
              <a:rPr lang="en-GB" dirty="0"/>
              <a:t> het </a:t>
            </a:r>
            <a:r>
              <a:rPr lang="en-GB" dirty="0" err="1"/>
              <a:t>wel</a:t>
            </a:r>
            <a:r>
              <a:rPr lang="en-GB" dirty="0"/>
              <a:t>/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b="1" dirty="0" err="1"/>
              <a:t>goed</a:t>
            </a:r>
            <a:r>
              <a:rPr lang="en-GB" b="1" dirty="0"/>
              <a:t> </a:t>
            </a:r>
            <a:r>
              <a:rPr lang="en-GB" b="1" dirty="0" err="1"/>
              <a:t>doen</a:t>
            </a:r>
            <a:r>
              <a:rPr lang="en-GB" dirty="0"/>
              <a:t>,</a:t>
            </a:r>
            <a:endParaRPr lang="en-GB" b="1" dirty="0"/>
          </a:p>
          <a:p>
            <a:r>
              <a:rPr lang="en-GB" dirty="0"/>
              <a:t>Resource allocation,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lead time om buffer levels </a:t>
            </a:r>
            <a:r>
              <a:rPr lang="en-GB" i="1" dirty="0" err="1"/>
              <a:t>te</a:t>
            </a:r>
            <a:r>
              <a:rPr lang="en-GB" i="1" dirty="0"/>
              <a:t> </a:t>
            </a:r>
            <a:r>
              <a:rPr lang="en-GB" i="1" dirty="0" err="1"/>
              <a:t>bepalen</a:t>
            </a:r>
            <a:r>
              <a:rPr lang="en-GB" i="1" dirty="0"/>
              <a:t>.</a:t>
            </a:r>
          </a:p>
          <a:p>
            <a:r>
              <a:rPr lang="en-GB" dirty="0"/>
              <a:t>Risico management, 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bij</a:t>
            </a:r>
            <a:r>
              <a:rPr lang="en-GB" i="1" dirty="0"/>
              <a:t> </a:t>
            </a:r>
            <a:r>
              <a:rPr lang="en-GB" i="1" dirty="0" err="1"/>
              <a:t>levensverzekering</a:t>
            </a:r>
            <a:r>
              <a:rPr lang="en-GB" i="1" dirty="0"/>
              <a:t>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levensverwachting</a:t>
            </a:r>
            <a:endParaRPr lang="en-GB" i="1" dirty="0"/>
          </a:p>
          <a:p>
            <a:r>
              <a:rPr lang="en-GB" dirty="0" err="1"/>
              <a:t>Begrijpen</a:t>
            </a:r>
            <a:r>
              <a:rPr lang="en-GB" dirty="0"/>
              <a:t>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 err="1"/>
              <a:t>typisch</a:t>
            </a:r>
            <a:r>
              <a:rPr lang="en-GB" i="1" dirty="0"/>
              <a:t> </a:t>
            </a:r>
            <a:r>
              <a:rPr lang="en-GB" i="1" dirty="0" err="1"/>
              <a:t>voorbeeld</a:t>
            </a:r>
            <a:r>
              <a:rPr lang="en-GB" dirty="0"/>
              <a:t>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vb</a:t>
            </a:r>
            <a:r>
              <a:rPr lang="en-GB" i="1" dirty="0"/>
              <a:t>: </a:t>
            </a:r>
            <a:r>
              <a:rPr lang="en-GB" i="1" dirty="0" err="1"/>
              <a:t>gemiddelde</a:t>
            </a:r>
            <a:r>
              <a:rPr lang="en-GB" i="1" dirty="0"/>
              <a:t> </a:t>
            </a:r>
            <a:r>
              <a:rPr lang="en-GB" i="1" dirty="0" err="1"/>
              <a:t>wachttijd</a:t>
            </a:r>
            <a:r>
              <a:rPr lang="en-GB" i="1" dirty="0"/>
              <a:t> </a:t>
            </a:r>
            <a:r>
              <a:rPr lang="en-GB" i="1" dirty="0" err="1"/>
              <a:t>evolutie</a:t>
            </a:r>
            <a:r>
              <a:rPr lang="en-GB" i="1" dirty="0"/>
              <a:t> </a:t>
            </a:r>
            <a:r>
              <a:rPr lang="en-GB" i="1" dirty="0" err="1"/>
              <a:t>gedurende</a:t>
            </a:r>
            <a:r>
              <a:rPr lang="en-GB" i="1" dirty="0"/>
              <a:t>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dag</a:t>
            </a:r>
            <a:r>
              <a:rPr lang="en-GB" i="1" dirty="0"/>
              <a:t> in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pretpark</a:t>
            </a:r>
            <a:endParaRPr lang="en-GB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E17CB-1DB0-0A31-5872-3D0D2CEF8D37}"/>
              </a:ext>
            </a:extLst>
          </p:cNvPr>
          <p:cNvSpPr/>
          <p:nvPr/>
        </p:nvSpPr>
        <p:spPr>
          <a:xfrm>
            <a:off x="4448710" y="6010382"/>
            <a:ext cx="5630238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(</a:t>
            </a:r>
            <a:r>
              <a:rPr lang="en-GB" b="1" dirty="0" err="1"/>
              <a:t>Denk</a:t>
            </a:r>
            <a:r>
              <a:rPr lang="en-GB" b="1" dirty="0"/>
              <a:t>)</a:t>
            </a:r>
            <a:r>
              <a:rPr lang="en-GB" b="1" dirty="0" err="1"/>
              <a:t>oefening</a:t>
            </a:r>
            <a:r>
              <a:rPr lang="en-GB" dirty="0"/>
              <a:t>: Hoe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een</a:t>
            </a:r>
            <a:r>
              <a:rPr lang="en-GB" dirty="0"/>
              <a:t> “</a:t>
            </a:r>
            <a:r>
              <a:rPr lang="en-GB" dirty="0" err="1"/>
              <a:t>typische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” </a:t>
            </a:r>
            <a:r>
              <a:rPr lang="en-GB" dirty="0" err="1"/>
              <a:t>vinden</a:t>
            </a:r>
            <a:r>
              <a:rPr lang="en-GB" dirty="0"/>
              <a:t> in het </a:t>
            </a:r>
            <a:r>
              <a:rPr lang="en-GB" dirty="0" err="1"/>
              <a:t>pretpark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10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d Me Tegen Maurice GIF - Houd Me Tegen Maurice Fcdk - Discover &amp; Share  GIFs">
            <a:extLst>
              <a:ext uri="{FF2B5EF4-FFF2-40B4-BE49-F238E27FC236}">
                <a16:creationId xmlns:a16="http://schemas.microsoft.com/office/drawing/2014/main" id="{A8F0E8A4-85B2-4E20-6F64-DCF47C6E1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542" y="643466"/>
            <a:ext cx="724691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6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Gemiddelde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96DB7-FC67-56D1-C97A-0DABEEF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het </a:t>
            </a:r>
            <a:r>
              <a:rPr lang="en-GB" dirty="0" err="1"/>
              <a:t>gemiddelde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Gemiddelde/mean: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 err="1"/>
                  <a:t>Notaties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pPr marL="0" indent="0">
                  <a:buNone/>
                </a:pPr>
                <a:r>
                  <a:rPr lang="en-GB" b="1" dirty="0" err="1"/>
                  <a:t>Gedefinieerd</a:t>
                </a:r>
                <a:r>
                  <a:rPr lang="en-GB" b="1" dirty="0"/>
                  <a:t> </a:t>
                </a:r>
                <a:r>
                  <a:rPr lang="en-GB" b="1" dirty="0" err="1"/>
                  <a:t>als</a:t>
                </a: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78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37DF86A1-B1C8-A950-7099-B8F85EB2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/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de </a:t>
                </a:r>
                <a:r>
                  <a:rPr lang="en-GB" sz="2400" dirty="0" err="1"/>
                  <a:t>i’de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</a:t>
                </a:r>
                <a:r>
                  <a:rPr lang="en-GB" sz="2400" dirty="0"/>
                  <a:t>/sample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2DB9FE8-CF35-DFCB-AC03-BA9852B77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66" y="2938409"/>
                <a:ext cx="2630185" cy="955497"/>
              </a:xfrm>
              <a:prstGeom prst="roundRect">
                <a:avLst/>
              </a:prstGeom>
              <a:blipFill>
                <a:blip r:embed="rId3"/>
                <a:stretch>
                  <a:fillRect l="-461" r="-461" b="-6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/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is het </a:t>
                </a:r>
                <a:r>
                  <a:rPr lang="en-GB" sz="2400" dirty="0" err="1"/>
                  <a:t>aantal</a:t>
                </a:r>
                <a:r>
                  <a:rPr lang="en-GB" sz="2400" dirty="0"/>
                  <a:t> </a:t>
                </a:r>
                <a:r>
                  <a:rPr lang="en-GB" sz="2400" dirty="0" err="1"/>
                  <a:t>observaties</a:t>
                </a:r>
                <a:r>
                  <a:rPr lang="en-GB" sz="2400" dirty="0"/>
                  <a:t>/samples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099E3-2008-0188-B0CD-6A834F9FD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00" y="5060994"/>
                <a:ext cx="2948684" cy="955497"/>
              </a:xfrm>
              <a:prstGeom prst="roundRect">
                <a:avLst/>
              </a:prstGeom>
              <a:blipFill>
                <a:blip r:embed="rId4"/>
                <a:stretch>
                  <a:fillRect b="-691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095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1C44-371F-60EB-8DB6-CC138C6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7D98-E221-A5B7-70E6-704C73F0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r>
              <a:rPr lang="en-GB" dirty="0"/>
              <a:t> de data in </a:t>
            </a:r>
            <a:r>
              <a:rPr lang="en-GB" i="1" dirty="0"/>
              <a:t>titanic.xlsx</a:t>
            </a:r>
            <a:r>
              <a:rPr lang="en-GB" dirty="0"/>
              <a:t> om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ticketprijs</a:t>
            </a:r>
            <a:r>
              <a:rPr lang="en-GB" dirty="0"/>
              <a:t> &amp; </a:t>
            </a:r>
            <a:r>
              <a:rPr lang="en-GB" b="1" dirty="0" err="1"/>
              <a:t>overlevingskans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door de </a:t>
            </a:r>
            <a:r>
              <a:rPr lang="en-GB" dirty="0" err="1"/>
              <a:t>formule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b="1" dirty="0" err="1"/>
              <a:t>zelf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;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voorgedefinieerde</a:t>
            </a:r>
            <a:r>
              <a:rPr lang="en-GB" dirty="0"/>
              <a:t> </a:t>
            </a:r>
            <a:r>
              <a:rPr lang="en-GB" dirty="0" err="1"/>
              <a:t>functies</a:t>
            </a:r>
            <a:r>
              <a:rPr lang="en-GB" dirty="0"/>
              <a:t>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18EEC-B0D9-6759-F6D2-1B21DF14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276661"/>
              </p:ext>
            </p:extLst>
          </p:nvPr>
        </p:nvGraphicFramePr>
        <p:xfrm>
          <a:off x="328926" y="3174365"/>
          <a:ext cx="1125695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89897746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262322027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09668364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3465867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29414327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14224538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19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8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71.2833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7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8.4583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51.8625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5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781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Mediaan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9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Widescreen</PresentationFormat>
  <Paragraphs>173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Söhne</vt:lpstr>
      <vt:lpstr>Wingdings</vt:lpstr>
      <vt:lpstr>Office Theme</vt:lpstr>
      <vt:lpstr>Centrale locaties schatten</vt:lpstr>
      <vt:lpstr>Resources</vt:lpstr>
      <vt:lpstr>Resources</vt:lpstr>
      <vt:lpstr>Waarom willen we een “centrale waarde” vinden?</vt:lpstr>
      <vt:lpstr>PowerPoint Presentation</vt:lpstr>
      <vt:lpstr>Gemiddelde</vt:lpstr>
      <vt:lpstr>Wat is het gemiddelde?</vt:lpstr>
      <vt:lpstr>Oefening</vt:lpstr>
      <vt:lpstr>Mediaan</vt:lpstr>
      <vt:lpstr>Mediaan vs gemiddelde</vt:lpstr>
      <vt:lpstr>Wanneer mediaan/gemiddelde kiezen?</vt:lpstr>
      <vt:lpstr>Voorbeelden mean vs median</vt:lpstr>
      <vt:lpstr>Wanneer typisch mediaan ipv gemiddelde?</vt:lpstr>
      <vt:lpstr>Wanneer typisch gemiddelde ipv median?</vt:lpstr>
      <vt:lpstr>Kwartielen/percentielen</vt:lpstr>
      <vt:lpstr>Centrale locaties schatten is de kern van veel “ML algoritmes”</vt:lpstr>
      <vt:lpstr>Oefeningen  Eerst tussendoortje: gastles learning driver preferences</vt:lpstr>
      <vt:lpstr>Oefening: normale dag op Disney World</vt:lpstr>
      <vt:lpstr>Oefening: Trimmed mean</vt:lpstr>
      <vt:lpstr>Oefening: Weighted mean</vt:lpstr>
      <vt:lpstr>Oefening: murder rates</vt:lpstr>
      <vt:lpstr>Weighted mean example</vt:lpstr>
      <vt:lpstr>Samenvatting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578</cp:revision>
  <dcterms:created xsi:type="dcterms:W3CDTF">2018-05-02T07:41:02Z</dcterms:created>
  <dcterms:modified xsi:type="dcterms:W3CDTF">2023-05-09T18:37:42Z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