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428" r:id="rId6"/>
    <p:sldId id="2840" r:id="rId7"/>
    <p:sldId id="2842" r:id="rId8"/>
    <p:sldId id="2844" r:id="rId9"/>
    <p:sldId id="2843" r:id="rId10"/>
    <p:sldId id="2820" r:id="rId11"/>
    <p:sldId id="2839" r:id="rId12"/>
    <p:sldId id="2822" r:id="rId13"/>
    <p:sldId id="2836" r:id="rId14"/>
    <p:sldId id="2837" r:id="rId15"/>
    <p:sldId id="2838" r:id="rId16"/>
    <p:sldId id="2834" r:id="rId17"/>
    <p:sldId id="2835" r:id="rId18"/>
    <p:sldId id="2821" r:id="rId19"/>
    <p:sldId id="2809" r:id="rId20"/>
    <p:sldId id="2813" r:id="rId21"/>
    <p:sldId id="2811" r:id="rId22"/>
    <p:sldId id="2812" r:id="rId23"/>
    <p:sldId id="2814" r:id="rId24"/>
    <p:sldId id="2735" r:id="rId25"/>
    <p:sldId id="2824" r:id="rId26"/>
    <p:sldId id="2825" r:id="rId27"/>
    <p:sldId id="2827" r:id="rId28"/>
    <p:sldId id="2841" r:id="rId29"/>
    <p:sldId id="2826" r:id="rId30"/>
    <p:sldId id="2828" r:id="rId31"/>
    <p:sldId id="2829" r:id="rId32"/>
    <p:sldId id="2830" r:id="rId33"/>
    <p:sldId id="2832" r:id="rId34"/>
    <p:sldId id="2833" r:id="rId35"/>
    <p:sldId id="270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0"/>
    <a:srgbClr val="C4E7FF"/>
    <a:srgbClr val="BDE5FF"/>
    <a:srgbClr val="92D050"/>
    <a:srgbClr val="FFD6CB"/>
    <a:srgbClr val="F1B3AE"/>
    <a:srgbClr val="FEF0D1"/>
    <a:srgbClr val="002060"/>
    <a:srgbClr val="007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57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25-4-2023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2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ithub.com/gedeck/practical-statistics-for-data-scientis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268504/homicide-rate-europe-country/" TargetMode="External"/><Relationship Id="rId2" Type="http://schemas.openxmlformats.org/officeDocument/2006/relationships/hyperlink" Target="https://github.com/gedeck/practical-statistics-for-data-scientis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100-days-of-cod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ata Sources • Transpara">
            <a:extLst>
              <a:ext uri="{FF2B5EF4-FFF2-40B4-BE49-F238E27FC236}">
                <a16:creationId xmlns:a16="http://schemas.microsoft.com/office/drawing/2014/main" id="{BB268278-2858-6BA5-107C-26CCAF53D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33" y="0"/>
            <a:ext cx="8068897" cy="64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0AD864F-10CA-2049-874D-0CCE18A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69" y="1254388"/>
            <a:ext cx="4023360" cy="89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>
                <a:latin typeface="+mj-lt"/>
                <a:ea typeface="+mj-ea"/>
                <a:cs typeface="+mj-cs"/>
              </a:rPr>
              <a:t>Soorten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br>
              <a:rPr lang="en-US" sz="4800" dirty="0">
                <a:latin typeface="+mj-lt"/>
                <a:ea typeface="+mj-ea"/>
                <a:cs typeface="+mj-cs"/>
              </a:rPr>
            </a:br>
            <a:r>
              <a:rPr lang="en-US" sz="4800" dirty="0">
                <a:latin typeface="+mj-lt"/>
                <a:ea typeface="+mj-ea"/>
                <a:cs typeface="+mj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29BA-7EAC-BF45-53CC-4B977ADC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leren</a:t>
            </a:r>
            <a:r>
              <a:rPr lang="en-GB" dirty="0"/>
              <a:t> in </a:t>
            </a:r>
            <a:r>
              <a:rPr lang="en-GB" dirty="0" err="1"/>
              <a:t>deze</a:t>
            </a:r>
            <a:r>
              <a:rPr lang="en-GB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03C5-1EA6-F595-79CE-1A5A0D21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&amp; sampling </a:t>
            </a:r>
            <a:r>
              <a:rPr lang="en-GB" dirty="0" err="1"/>
              <a:t>verdeling</a:t>
            </a:r>
            <a:endParaRPr lang="en-GB" dirty="0"/>
          </a:p>
          <a:p>
            <a:pPr lvl="1"/>
            <a:r>
              <a:rPr lang="en-GB" dirty="0"/>
              <a:t>Wat is </a:t>
            </a:r>
            <a:r>
              <a:rPr lang="en-GB" b="1" dirty="0"/>
              <a:t>random sampling </a:t>
            </a:r>
            <a:r>
              <a:rPr lang="en-GB" dirty="0"/>
              <a:t>&amp; wat is </a:t>
            </a:r>
            <a:r>
              <a:rPr lang="en-GB" b="1" dirty="0"/>
              <a:t>sampling bias</a:t>
            </a:r>
            <a:r>
              <a:rPr lang="en-GB" dirty="0"/>
              <a:t>?</a:t>
            </a:r>
          </a:p>
          <a:p>
            <a:pPr lvl="1"/>
            <a:r>
              <a:rPr lang="en-GB" b="1" dirty="0" err="1"/>
              <a:t>Selectie</a:t>
            </a:r>
            <a:r>
              <a:rPr lang="en-GB" b="1" dirty="0"/>
              <a:t> bias</a:t>
            </a:r>
          </a:p>
          <a:p>
            <a:pPr lvl="1"/>
            <a:r>
              <a:rPr lang="en-GB" b="1" dirty="0"/>
              <a:t>Centrale </a:t>
            </a:r>
            <a:r>
              <a:rPr lang="en-GB" b="1" dirty="0" err="1"/>
              <a:t>Limietstelling</a:t>
            </a:r>
            <a:r>
              <a:rPr lang="en-GB" b="1" dirty="0"/>
              <a:t> </a:t>
            </a:r>
            <a:r>
              <a:rPr lang="en-GB" dirty="0"/>
              <a:t>&amp; de </a:t>
            </a:r>
            <a:r>
              <a:rPr lang="en-GB" dirty="0" err="1"/>
              <a:t>normale</a:t>
            </a:r>
            <a:r>
              <a:rPr lang="en-GB" dirty="0"/>
              <a:t> </a:t>
            </a:r>
            <a:r>
              <a:rPr lang="en-GB" dirty="0" err="1"/>
              <a:t>verdeling</a:t>
            </a:r>
            <a:r>
              <a:rPr lang="en-GB" dirty="0"/>
              <a:t>.</a:t>
            </a:r>
          </a:p>
          <a:p>
            <a:pPr lvl="1"/>
            <a:r>
              <a:rPr lang="en-GB" b="1" dirty="0"/>
              <a:t>Bootstrapping</a:t>
            </a:r>
            <a:r>
              <a:rPr lang="en-GB" dirty="0"/>
              <a:t> &amp; de (on)zin van </a:t>
            </a:r>
            <a:r>
              <a:rPr lang="en-GB" dirty="0" err="1"/>
              <a:t>werken</a:t>
            </a:r>
            <a:r>
              <a:rPr lang="en-GB" dirty="0"/>
              <a:t> met </a:t>
            </a:r>
            <a:r>
              <a:rPr lang="en-GB" dirty="0" err="1"/>
              <a:t>verdelingen</a:t>
            </a:r>
            <a:endParaRPr lang="en-GB" dirty="0"/>
          </a:p>
          <a:p>
            <a:pPr lvl="1"/>
            <a:r>
              <a:rPr lang="en-GB" b="1" dirty="0" err="1"/>
              <a:t>Betrouwbaarheidsintervallen</a:t>
            </a:r>
            <a:endParaRPr lang="en-GB" b="1" dirty="0"/>
          </a:p>
          <a:p>
            <a:pPr lvl="1"/>
            <a:r>
              <a:rPr lang="en-GB" b="1" dirty="0"/>
              <a:t>Long tailed </a:t>
            </a:r>
            <a:r>
              <a:rPr lang="en-GB" dirty="0" err="1"/>
              <a:t>distributies</a:t>
            </a:r>
            <a:endParaRPr lang="en-GB" dirty="0"/>
          </a:p>
          <a:p>
            <a:pPr lvl="1"/>
            <a:r>
              <a:rPr lang="en-GB" b="1" dirty="0"/>
              <a:t>Poisson</a:t>
            </a:r>
            <a:r>
              <a:rPr lang="en-GB" dirty="0"/>
              <a:t> &amp; </a:t>
            </a:r>
            <a:r>
              <a:rPr lang="en-GB" dirty="0" err="1"/>
              <a:t>gerelateerde</a:t>
            </a:r>
            <a:r>
              <a:rPr lang="en-GB" dirty="0"/>
              <a:t> </a:t>
            </a:r>
            <a:r>
              <a:rPr lang="en-GB" dirty="0" err="1"/>
              <a:t>verdelingen</a:t>
            </a:r>
            <a:endParaRPr lang="en-GB" dirty="0"/>
          </a:p>
          <a:p>
            <a:pPr lvl="1"/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verdelingen</a:t>
            </a:r>
            <a:r>
              <a:rPr lang="en-GB" dirty="0"/>
              <a:t> (in het </a:t>
            </a:r>
            <a:r>
              <a:rPr lang="en-GB" dirty="0" err="1"/>
              <a:t>kort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3293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29BA-7EAC-BF45-53CC-4B977ADC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leren</a:t>
            </a:r>
            <a:r>
              <a:rPr lang="en-GB" dirty="0"/>
              <a:t> in </a:t>
            </a:r>
            <a:r>
              <a:rPr lang="en-GB" dirty="0" err="1"/>
              <a:t>deze</a:t>
            </a:r>
            <a:r>
              <a:rPr lang="en-GB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03C5-1EA6-F595-79CE-1A5A0D21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Statistieke</a:t>
            </a:r>
            <a:r>
              <a:rPr lang="en-GB" dirty="0"/>
              <a:t> </a:t>
            </a:r>
            <a:r>
              <a:rPr lang="en-GB" dirty="0" err="1"/>
              <a:t>experimenten</a:t>
            </a:r>
            <a:endParaRPr lang="en-GB" dirty="0"/>
          </a:p>
          <a:p>
            <a:pPr lvl="1"/>
            <a:r>
              <a:rPr lang="en-GB" dirty="0"/>
              <a:t>A/B </a:t>
            </a:r>
            <a:r>
              <a:rPr lang="en-GB" dirty="0" err="1"/>
              <a:t>testen</a:t>
            </a:r>
            <a:endParaRPr lang="en-GB" dirty="0"/>
          </a:p>
          <a:p>
            <a:pPr lvl="1"/>
            <a:r>
              <a:rPr lang="en-GB" dirty="0" err="1"/>
              <a:t>Hypothese</a:t>
            </a:r>
            <a:r>
              <a:rPr lang="en-GB" dirty="0"/>
              <a:t> </a:t>
            </a:r>
            <a:r>
              <a:rPr lang="en-GB" dirty="0" err="1"/>
              <a:t>testen</a:t>
            </a:r>
            <a:endParaRPr lang="en-GB" dirty="0"/>
          </a:p>
          <a:p>
            <a:pPr lvl="1"/>
            <a:r>
              <a:rPr lang="en-GB" dirty="0"/>
              <a:t>Resampling</a:t>
            </a:r>
          </a:p>
          <a:p>
            <a:pPr lvl="1"/>
            <a:r>
              <a:rPr lang="en-GB" dirty="0" err="1"/>
              <a:t>Statistieke</a:t>
            </a:r>
            <a:r>
              <a:rPr lang="en-GB" dirty="0"/>
              <a:t> </a:t>
            </a:r>
            <a:r>
              <a:rPr lang="en-GB" dirty="0" err="1"/>
              <a:t>significantie</a:t>
            </a:r>
            <a:r>
              <a:rPr lang="en-GB" dirty="0"/>
              <a:t> &amp; p </a:t>
            </a:r>
            <a:r>
              <a:rPr lang="en-GB" dirty="0" err="1"/>
              <a:t>waardes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2066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24B6-A510-60C4-8F5A-B9E61DB3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Hoofdbron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D618-A211-B433-481A-84597B13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5485996" cy="3853180"/>
          </a:xfrm>
        </p:spPr>
        <p:txBody>
          <a:bodyPr/>
          <a:lstStyle/>
          <a:p>
            <a:r>
              <a:rPr lang="en-GB" dirty="0" err="1"/>
              <a:t>Boek</a:t>
            </a:r>
            <a:r>
              <a:rPr lang="en-GB" dirty="0"/>
              <a:t> practical statistics for data scientists.</a:t>
            </a:r>
          </a:p>
          <a:p>
            <a:r>
              <a:rPr lang="en-GB" dirty="0" err="1"/>
              <a:t>Algemene</a:t>
            </a:r>
            <a:r>
              <a:rPr lang="en-GB" dirty="0"/>
              <a:t> link met </a:t>
            </a:r>
            <a:r>
              <a:rPr lang="en-GB" b="1" dirty="0"/>
              <a:t>code/data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https://github.com/gedeck/practical-statistics-for-data-scientists</a:t>
            </a:r>
            <a:endParaRPr lang="en-GB" dirty="0"/>
          </a:p>
          <a:p>
            <a:endParaRPr lang="en-GB" dirty="0"/>
          </a:p>
        </p:txBody>
      </p:sp>
      <p:pic>
        <p:nvPicPr>
          <p:cNvPr id="1026" name="Picture 2" descr="Amazon.fr - Practical Statistics for Data Scientists: 50 Essential Concepts  - Bruce, Peter, Bruce, Andrew - Livres">
            <a:extLst>
              <a:ext uri="{FF2B5EF4-FFF2-40B4-BE49-F238E27FC236}">
                <a16:creationId xmlns:a16="http://schemas.microsoft.com/office/drawing/2014/main" id="{47E9B7A0-C249-619D-7D2D-70F21E78B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0"/>
            <a:ext cx="5226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27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2896-4E8D-CFD9-BB1D-77CFD292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0049-4244-F01E-2CEC-CC143B0D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https://github.com/gedeck/practical-statistics-for-data-scientists</a:t>
            </a:r>
            <a:endParaRPr lang="en-GB" dirty="0"/>
          </a:p>
          <a:p>
            <a:r>
              <a:rPr lang="en-US" dirty="0">
                <a:hlinkClick r:id="rId3"/>
              </a:rPr>
              <a:t>Murder rate Europe by country 2020 | Statista</a:t>
            </a:r>
            <a:endParaRPr lang="en-US" dirty="0"/>
          </a:p>
          <a:p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verzamelsite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Business Python</a:t>
            </a:r>
            <a:br>
              <a:rPr lang="en-US" dirty="0"/>
            </a:br>
            <a:r>
              <a:rPr lang="en-US" dirty="0"/>
              <a:t>https://pbpython.com/</a:t>
            </a:r>
          </a:p>
        </p:txBody>
      </p:sp>
    </p:spTree>
    <p:extLst>
      <p:ext uri="{BB962C8B-B14F-4D97-AF65-F5344CB8AC3E}">
        <p14:creationId xmlns:p14="http://schemas.microsoft.com/office/powerpoint/2010/main" val="25075867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688A-B306-DCFC-4810-214152FB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Tussendoortje</a:t>
            </a:r>
            <a:r>
              <a:rPr lang="en-GB" dirty="0"/>
              <a:t> – a day in the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27C0-F9C8-D46B-7F60-0711F48F8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408160"/>
            <a:ext cx="11258084" cy="4324819"/>
          </a:xfrm>
        </p:spPr>
        <p:txBody>
          <a:bodyPr/>
          <a:lstStyle/>
          <a:p>
            <a:r>
              <a:rPr lang="en-GB" dirty="0"/>
              <a:t>Mini project (5 </a:t>
            </a:r>
            <a:r>
              <a:rPr lang="en-GB" dirty="0" err="1"/>
              <a:t>dagen</a:t>
            </a:r>
            <a:r>
              <a:rPr lang="en-GB" dirty="0"/>
              <a:t>), learning driver preferences</a:t>
            </a:r>
            <a:br>
              <a:rPr lang="en-GB" dirty="0"/>
            </a:br>
            <a:r>
              <a:rPr lang="en-GB" dirty="0"/>
              <a:t>				</a:t>
            </a:r>
            <a:r>
              <a:rPr lang="en-GB" dirty="0" err="1"/>
              <a:t>Prospectie</a:t>
            </a:r>
            <a:r>
              <a:rPr lang="en-GB" dirty="0"/>
              <a:t> “zit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in”? [No GIT]</a:t>
            </a:r>
          </a:p>
          <a:p>
            <a:r>
              <a:rPr lang="en-GB" dirty="0"/>
              <a:t>Mini project (2 </a:t>
            </a:r>
            <a:r>
              <a:rPr lang="en-GB" dirty="0" err="1"/>
              <a:t>dagen</a:t>
            </a:r>
            <a:r>
              <a:rPr lang="en-GB" dirty="0"/>
              <a:t>), screening d-2 Stein [No GIT]</a:t>
            </a:r>
          </a:p>
          <a:p>
            <a:r>
              <a:rPr lang="en-GB" dirty="0"/>
              <a:t>Pressure cooker (15 </a:t>
            </a:r>
            <a:r>
              <a:rPr lang="en-GB" dirty="0" err="1"/>
              <a:t>dagen</a:t>
            </a:r>
            <a:r>
              <a:rPr lang="en-GB" dirty="0"/>
              <a:t>), </a:t>
            </a:r>
            <a:r>
              <a:rPr lang="en-GB" dirty="0" err="1"/>
              <a:t>TA_app</a:t>
            </a:r>
            <a:r>
              <a:rPr lang="en-GB" dirty="0"/>
              <a:t> [met GIT]</a:t>
            </a:r>
          </a:p>
          <a:p>
            <a:r>
              <a:rPr lang="en-GB" dirty="0"/>
              <a:t>ASML – CI/CD (Continuous Improvement Continuous Development)</a:t>
            </a:r>
          </a:p>
          <a:p>
            <a:pPr lvl="1"/>
            <a:r>
              <a:rPr lang="en-GB" dirty="0"/>
              <a:t>Demand generator</a:t>
            </a:r>
          </a:p>
          <a:p>
            <a:pPr lvl="1"/>
            <a:r>
              <a:rPr lang="en-GB" dirty="0" err="1"/>
              <a:t>Rampflex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672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Soorten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994545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60CC8-631F-9E24-44D6-63123D1E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bronnen</a:t>
            </a:r>
            <a:endParaRPr lang="en-GB" dirty="0"/>
          </a:p>
        </p:txBody>
      </p:sp>
      <p:pic>
        <p:nvPicPr>
          <p:cNvPr id="4" name="Picture 2" descr="A bit about SQL - The Data School Down Under">
            <a:extLst>
              <a:ext uri="{FF2B5EF4-FFF2-40B4-BE49-F238E27FC236}">
                <a16:creationId xmlns:a16="http://schemas.microsoft.com/office/drawing/2014/main" id="{D13B3D9D-59BC-D178-9493-3DF6BE73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80" y="1467439"/>
            <a:ext cx="31337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 is JSON? The most important questions explained simply">
            <a:extLst>
              <a:ext uri="{FF2B5EF4-FFF2-40B4-BE49-F238E27FC236}">
                <a16:creationId xmlns:a16="http://schemas.microsoft.com/office/drawing/2014/main" id="{C3FEE886-7B68-64ED-5C9C-A6A00324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684" y="2196101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sv&quot; Icon - Download for free – Iconduck">
            <a:extLst>
              <a:ext uri="{FF2B5EF4-FFF2-40B4-BE49-F238E27FC236}">
                <a16:creationId xmlns:a16="http://schemas.microsoft.com/office/drawing/2014/main" id="{233E8798-740E-BB73-1D68-67AF1E0D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8" y="3289913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95BBAEAD-8E2F-4F9C-9191-05BB43CD0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65" y="2110763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TXT File icon PNG and SVG Vector Free Download">
            <a:extLst>
              <a:ext uri="{FF2B5EF4-FFF2-40B4-BE49-F238E27FC236}">
                <a16:creationId xmlns:a16="http://schemas.microsoft.com/office/drawing/2014/main" id="{AD1CDE8B-7D79-FFE6-AAF8-31F2F9B72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05" y="383916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JPG file format variant - Free interface icons">
            <a:extLst>
              <a:ext uri="{FF2B5EF4-FFF2-40B4-BE49-F238E27FC236}">
                <a16:creationId xmlns:a16="http://schemas.microsoft.com/office/drawing/2014/main" id="{78F51E2C-7EC3-8542-A68C-A284D32E1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817" y="275970"/>
            <a:ext cx="1834793" cy="18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MP4 File icon PNG and SVG Vector Free Download">
            <a:extLst>
              <a:ext uri="{FF2B5EF4-FFF2-40B4-BE49-F238E27FC236}">
                <a16:creationId xmlns:a16="http://schemas.microsoft.com/office/drawing/2014/main" id="{C2B328FB-71DA-97AB-4DD3-0B7D4254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73" y="4025705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E711E0B-6B18-FE36-F352-3ADE87BE9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785" y="4405111"/>
            <a:ext cx="4905375" cy="1543050"/>
          </a:xfrm>
          <a:prstGeom prst="rect">
            <a:avLst/>
          </a:prstGeom>
        </p:spPr>
      </p:pic>
      <p:pic>
        <p:nvPicPr>
          <p:cNvPr id="12" name="Picture 20" descr="HTML - Wikipedia">
            <a:extLst>
              <a:ext uri="{FF2B5EF4-FFF2-40B4-BE49-F238E27FC236}">
                <a16:creationId xmlns:a16="http://schemas.microsoft.com/office/drawing/2014/main" id="{BBE14CB5-BD17-2A72-2EC8-C24C3E90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70" y="1218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2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C555E-F722-1B34-43AE-EA331DFA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Relationiele</a:t>
            </a:r>
            <a:r>
              <a:rPr lang="en-GB" dirty="0"/>
              <a:t> </a:t>
            </a:r>
            <a:r>
              <a:rPr lang="en-GB" dirty="0" err="1"/>
              <a:t>databanken</a:t>
            </a:r>
            <a:endParaRPr lang="en-GB" dirty="0"/>
          </a:p>
        </p:txBody>
      </p:sp>
      <p:pic>
        <p:nvPicPr>
          <p:cNvPr id="5122" name="Picture 2" descr="What is a Relational Database? Definition and FAQs | HEAVY.AI">
            <a:extLst>
              <a:ext uri="{FF2B5EF4-FFF2-40B4-BE49-F238E27FC236}">
                <a16:creationId xmlns:a16="http://schemas.microsoft.com/office/drawing/2014/main" id="{E5252567-AE5F-40AB-E25B-26EA90ECA4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83" y="1285984"/>
            <a:ext cx="9799921" cy="4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908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492F6-F6A3-7842-3361-AEED6973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Afbeeldingen</a:t>
            </a:r>
            <a:endParaRPr lang="en-GB" dirty="0"/>
          </a:p>
        </p:txBody>
      </p:sp>
      <p:pic>
        <p:nvPicPr>
          <p:cNvPr id="3074" name="Picture 2" descr="Convolution on RGB images | Hands-On Java Deep Learning for Computer Vision">
            <a:extLst>
              <a:ext uri="{FF2B5EF4-FFF2-40B4-BE49-F238E27FC236}">
                <a16:creationId xmlns:a16="http://schemas.microsoft.com/office/drawing/2014/main" id="{5EBC8C90-2D90-4030-BE65-46420B631B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39" y="1076039"/>
            <a:ext cx="9225083" cy="540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9856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6D5E2-C818-6501-3138-ABF0DA7F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DE68D75-F470-962A-9D78-F540BC9FB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39" y="1493282"/>
            <a:ext cx="10993608" cy="4238149"/>
          </a:xfrm>
        </p:spPr>
      </p:pic>
    </p:spTree>
    <p:extLst>
      <p:ext uri="{BB962C8B-B14F-4D97-AF65-F5344CB8AC3E}">
        <p14:creationId xmlns:p14="http://schemas.microsoft.com/office/powerpoint/2010/main" val="8040797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Inleiding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5639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6F534-143C-E636-EB9E-6A948FBC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Tekst</a:t>
            </a:r>
            <a:endParaRPr lang="en-GB" dirty="0"/>
          </a:p>
        </p:txBody>
      </p:sp>
      <p:pic>
        <p:nvPicPr>
          <p:cNvPr id="6148" name="Picture 4" descr="How To Add Long Text On Last Page Of Custom Word Report in Business Central  - Business Central Deep Dive">
            <a:extLst>
              <a:ext uri="{FF2B5EF4-FFF2-40B4-BE49-F238E27FC236}">
                <a16:creationId xmlns:a16="http://schemas.microsoft.com/office/drawing/2014/main" id="{CFCA1FC7-25BD-6474-C981-1E5A2EF23B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804" y="-47011"/>
            <a:ext cx="6707082" cy="68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134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10714-B08E-9349-5084-1EEDDFF1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Andere</a:t>
            </a:r>
            <a:r>
              <a:rPr lang="en-GB" dirty="0"/>
              <a:t> data </a:t>
            </a:r>
            <a:r>
              <a:rPr lang="en-GB" dirty="0" err="1"/>
              <a:t>formaten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C7143E-8B7A-0E85-BB32-C5EBFB72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data </a:t>
            </a:r>
            <a:r>
              <a:rPr lang="en-GB" dirty="0" err="1"/>
              <a:t>structuren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jullie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>Even </a:t>
            </a:r>
            <a:r>
              <a:rPr lang="en-GB" dirty="0" err="1"/>
              <a:t>bekijken</a:t>
            </a:r>
            <a:r>
              <a:rPr lang="en-GB" dirty="0"/>
              <a:t> hoe we </a:t>
            </a:r>
            <a:r>
              <a:rPr lang="en-GB" dirty="0" err="1"/>
              <a:t>hiermee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in python!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 err="1"/>
              <a:t>Bvb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vinden</a:t>
            </a:r>
            <a:r>
              <a:rPr lang="en-GB" dirty="0"/>
              <a:t>: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https://www.weirdgeek.com/2018/12/common-file-formats-used-in-data-science/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015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D99133-5C0D-E656-6A21-33FACAF0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Soorten</a:t>
            </a:r>
            <a:r>
              <a:rPr lang="en-GB" dirty="0"/>
              <a:t> </a:t>
            </a:r>
            <a:r>
              <a:rPr lang="en-GB" dirty="0" err="1"/>
              <a:t>gestructureerde</a:t>
            </a:r>
            <a:r>
              <a:rPr lang="en-GB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83865034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7C0A-DAAB-C950-4773-4BE9B5A5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Gestructureerde</a:t>
            </a:r>
            <a:r>
              <a:rPr lang="en-GB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D321-F6D6-06CC-1BFB-0BE0230C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Voor</a:t>
            </a:r>
            <a:r>
              <a:rPr lang="en-GB" dirty="0"/>
              <a:t> we </a:t>
            </a:r>
            <a:r>
              <a:rPr lang="en-GB" dirty="0" err="1"/>
              <a:t>statistische</a:t>
            </a:r>
            <a:r>
              <a:rPr lang="en-GB" dirty="0"/>
              <a:t> analyses </a:t>
            </a:r>
            <a:r>
              <a:rPr lang="en-GB" dirty="0" err="1"/>
              <a:t>doen</a:t>
            </a:r>
            <a:r>
              <a:rPr lang="en-GB" dirty="0"/>
              <a:t> </a:t>
            </a:r>
            <a:r>
              <a:rPr lang="en-GB" dirty="0" err="1"/>
              <a:t>vormen</a:t>
            </a:r>
            <a:r>
              <a:rPr lang="en-GB" dirty="0"/>
              <a:t> we </a:t>
            </a:r>
            <a:r>
              <a:rPr lang="en-GB" dirty="0" err="1"/>
              <a:t>onze</a:t>
            </a:r>
            <a:r>
              <a:rPr lang="en-GB" dirty="0"/>
              <a:t> data </a:t>
            </a:r>
            <a:r>
              <a:rPr lang="en-GB" dirty="0" err="1"/>
              <a:t>typisch</a:t>
            </a:r>
            <a:r>
              <a:rPr lang="en-GB" dirty="0"/>
              <a:t> om tot </a:t>
            </a:r>
            <a:r>
              <a:rPr lang="en-GB" dirty="0" err="1"/>
              <a:t>gestructureerde</a:t>
            </a:r>
            <a:r>
              <a:rPr lang="en-GB" dirty="0"/>
              <a:t> data.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 err="1"/>
              <a:t>Definitie</a:t>
            </a:r>
            <a:r>
              <a:rPr lang="en-GB" dirty="0"/>
              <a:t>:</a:t>
            </a:r>
            <a:br>
              <a:rPr lang="en-GB" dirty="0"/>
            </a:br>
            <a:r>
              <a:rPr lang="en-US" b="1" i="1" dirty="0"/>
              <a:t>Structured data </a:t>
            </a:r>
            <a:r>
              <a:rPr lang="en-US" i="1" dirty="0"/>
              <a:t>is data that has a </a:t>
            </a:r>
            <a:r>
              <a:rPr lang="en-US" b="1" i="1" dirty="0"/>
              <a:t>standardized</a:t>
            </a:r>
            <a:r>
              <a:rPr lang="en-US" i="1" dirty="0"/>
              <a:t> format for efficient access by software and humans alike. It is </a:t>
            </a:r>
            <a:r>
              <a:rPr lang="en-US" b="1" i="1" dirty="0"/>
              <a:t>typically tabular </a:t>
            </a:r>
            <a:r>
              <a:rPr lang="en-US" i="1" dirty="0"/>
              <a:t>with rows and columns that clearly define data attributes. Computers can effectively process structured data for insights due to its quantitative nature.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87210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3D6DE4-CCB7-275D-67ED-67321922EDBE}"/>
              </a:ext>
            </a:extLst>
          </p:cNvPr>
          <p:cNvSpPr/>
          <p:nvPr/>
        </p:nvSpPr>
        <p:spPr>
          <a:xfrm>
            <a:off x="246580" y="2496406"/>
            <a:ext cx="2424702" cy="115841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Gestructureerde</a:t>
            </a:r>
            <a:r>
              <a:rPr lang="en-GB" sz="2400" b="1" dirty="0"/>
              <a:t>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2320CC-440E-D9AE-4BED-5F45FCA3879B}"/>
              </a:ext>
            </a:extLst>
          </p:cNvPr>
          <p:cNvSpPr/>
          <p:nvPr/>
        </p:nvSpPr>
        <p:spPr>
          <a:xfrm>
            <a:off x="3284306" y="4220967"/>
            <a:ext cx="2424702" cy="115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Categorische</a:t>
            </a:r>
            <a:r>
              <a:rPr lang="en-GB" sz="2400" b="1" dirty="0"/>
              <a:t>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EC9AE9-8910-80D3-BE2A-DFEAC2DE4E10}"/>
              </a:ext>
            </a:extLst>
          </p:cNvPr>
          <p:cNvSpPr/>
          <p:nvPr/>
        </p:nvSpPr>
        <p:spPr>
          <a:xfrm>
            <a:off x="3284306" y="765318"/>
            <a:ext cx="2424702" cy="115841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Numerieke</a:t>
            </a:r>
            <a:r>
              <a:rPr lang="en-GB" sz="2400" b="1" dirty="0"/>
              <a:t>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FE8DA1-1F4B-988C-EB29-593D0DE12A75}"/>
              </a:ext>
            </a:extLst>
          </p:cNvPr>
          <p:cNvSpPr/>
          <p:nvPr/>
        </p:nvSpPr>
        <p:spPr>
          <a:xfrm>
            <a:off x="7135403" y="281637"/>
            <a:ext cx="2424702" cy="71928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Continue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2A5562-181C-C183-918C-F25031105F6E}"/>
              </a:ext>
            </a:extLst>
          </p:cNvPr>
          <p:cNvSpPr/>
          <p:nvPr/>
        </p:nvSpPr>
        <p:spPr>
          <a:xfrm>
            <a:off x="7135403" y="1668809"/>
            <a:ext cx="2424702" cy="71928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Discrete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F69C7E-FE8A-DF81-49B6-DDF80507813F}"/>
              </a:ext>
            </a:extLst>
          </p:cNvPr>
          <p:cNvSpPr/>
          <p:nvPr/>
        </p:nvSpPr>
        <p:spPr>
          <a:xfrm>
            <a:off x="7135403" y="4443153"/>
            <a:ext cx="2424702" cy="719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Ordinaal</a:t>
            </a:r>
            <a:endParaRPr lang="en-GB" sz="2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966BB8-9358-15F4-A248-680B31FFEBFC}"/>
              </a:ext>
            </a:extLst>
          </p:cNvPr>
          <p:cNvSpPr/>
          <p:nvPr/>
        </p:nvSpPr>
        <p:spPr>
          <a:xfrm>
            <a:off x="7135403" y="5830324"/>
            <a:ext cx="2424702" cy="719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Niet</a:t>
            </a:r>
            <a:r>
              <a:rPr lang="en-GB" sz="2400" b="1" dirty="0"/>
              <a:t> </a:t>
            </a:r>
            <a:r>
              <a:rPr lang="en-GB" sz="2400" b="1" dirty="0" err="1"/>
              <a:t>ordinaal</a:t>
            </a:r>
            <a:endParaRPr lang="en-GB" sz="24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E2178A-8CBB-0685-3977-2938B9824C33}"/>
              </a:ext>
            </a:extLst>
          </p:cNvPr>
          <p:cNvSpPr/>
          <p:nvPr/>
        </p:nvSpPr>
        <p:spPr>
          <a:xfrm>
            <a:off x="7135403" y="3055981"/>
            <a:ext cx="2424702" cy="719283"/>
          </a:xfrm>
          <a:prstGeom prst="roundRect">
            <a:avLst/>
          </a:prstGeom>
          <a:solidFill>
            <a:srgbClr val="FF7800"/>
          </a:solidFill>
          <a:ln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Binary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EADE588-C53D-6C51-C12C-170B601CA069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671282" y="1344524"/>
            <a:ext cx="613024" cy="1731088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1292B0B-34B0-0568-D174-0D323D03D27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671282" y="3075612"/>
            <a:ext cx="613024" cy="17245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A817B86-E6C8-983A-9728-60A08053CBC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709008" y="641279"/>
            <a:ext cx="1426395" cy="703245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B2EDF8F-A4D3-693F-9A77-2D6EBF9E587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09008" y="1344524"/>
            <a:ext cx="1426395" cy="683927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D8B68E-24FE-4150-C7B5-B5C67B10736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709008" y="3415623"/>
            <a:ext cx="1426395" cy="1384550"/>
          </a:xfrm>
          <a:prstGeom prst="bentConnector3">
            <a:avLst>
              <a:gd name="adj1" fmla="val 50000"/>
            </a:avLst>
          </a:prstGeom>
          <a:ln w="38100">
            <a:solidFill>
              <a:srgbClr val="FF7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470B2FD-8AF2-E6BB-B5A5-255B4C57F7B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709008" y="4800173"/>
            <a:ext cx="1426395" cy="262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A999C31-AF80-40CE-4C5C-4BB4D296910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5709008" y="4800173"/>
            <a:ext cx="1426395" cy="13897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97CD74-20EF-93CF-B907-52EC4BFFEE7F}"/>
              </a:ext>
            </a:extLst>
          </p:cNvPr>
          <p:cNvSpPr txBox="1"/>
          <p:nvPr/>
        </p:nvSpPr>
        <p:spPr>
          <a:xfrm>
            <a:off x="6678201" y="5162436"/>
            <a:ext cx="416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import scikit-learn as </a:t>
            </a:r>
            <a:r>
              <a:rPr lang="en-GB" i="1" dirty="0" err="1"/>
              <a:t>sklearn</a:t>
            </a:r>
            <a:endParaRPr lang="en-GB" i="1" dirty="0"/>
          </a:p>
          <a:p>
            <a:r>
              <a:rPr lang="en-GB" i="1" dirty="0" err="1"/>
              <a:t>sklearn.preprocessing.OrdinalEncoder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D71BC2-8AEE-E6F4-0DF2-FA415EF08F61}"/>
                  </a:ext>
                </a:extLst>
              </p:cNvPr>
              <p:cNvSpPr txBox="1"/>
              <p:nvPr/>
            </p:nvSpPr>
            <p:spPr>
              <a:xfrm>
                <a:off x="3384479" y="1895948"/>
                <a:ext cx="24247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Moet </a:t>
                </a:r>
                <a:r>
                  <a:rPr lang="en-GB" dirty="0" err="1"/>
                  <a:t>voldoen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dingen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1+2=3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D71BC2-8AEE-E6F4-0DF2-FA415EF08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479" y="1895948"/>
                <a:ext cx="2424702" cy="1200329"/>
              </a:xfrm>
              <a:prstGeom prst="rect">
                <a:avLst/>
              </a:prstGeom>
              <a:blipFill>
                <a:blip r:embed="rId2"/>
                <a:stretch>
                  <a:fillRect l="-2010" t="-2538" b="-50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011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A22-DD43-B60E-FABF-5AD7F13F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Origine</a:t>
            </a:r>
            <a:r>
              <a:rPr lang="en-GB" dirty="0"/>
              <a:t> van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gestructureerde</a:t>
            </a:r>
            <a:r>
              <a:rPr lang="en-GB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85DF-EC08-21C9-A95E-0DDA714A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Meest</a:t>
            </a:r>
            <a:r>
              <a:rPr lang="en-GB" dirty="0"/>
              <a:t> </a:t>
            </a:r>
            <a:r>
              <a:rPr lang="en-GB" dirty="0" err="1"/>
              <a:t>voorkomende</a:t>
            </a:r>
            <a:r>
              <a:rPr lang="en-GB" dirty="0"/>
              <a:t>:</a:t>
            </a:r>
          </a:p>
          <a:p>
            <a:r>
              <a:rPr lang="en-GB" dirty="0" err="1"/>
              <a:t>Tabulaire</a:t>
            </a:r>
            <a:r>
              <a:rPr lang="en-GB" dirty="0"/>
              <a:t> data</a:t>
            </a:r>
          </a:p>
          <a:p>
            <a:r>
              <a:rPr lang="en-GB" dirty="0"/>
              <a:t>Time Series data (</a:t>
            </a:r>
            <a:r>
              <a:rPr lang="en-GB" dirty="0" err="1"/>
              <a:t>typisch</a:t>
            </a:r>
            <a:r>
              <a:rPr lang="en-GB" dirty="0"/>
              <a:t> van sensors/IoT)</a:t>
            </a:r>
          </a:p>
          <a:p>
            <a:r>
              <a:rPr lang="en-GB" dirty="0" err="1"/>
              <a:t>Grafen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92266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2734-C4B3-DD48-93DC-23B175E1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tabulaire</a:t>
            </a:r>
            <a:r>
              <a:rPr lang="en-GB" dirty="0"/>
              <a:t>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1C86D-D650-3691-C396-49D2091D6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463258"/>
              </p:ext>
            </p:extLst>
          </p:nvPr>
        </p:nvGraphicFramePr>
        <p:xfrm>
          <a:off x="360363" y="1685925"/>
          <a:ext cx="11256959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89897746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262322027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09668364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3465867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29414327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4224538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19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Pclass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Embarked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07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058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68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52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127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40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61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63559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27D8D6-AE54-EFF1-9A42-E7FCDE9B133F}"/>
              </a:ext>
            </a:extLst>
          </p:cNvPr>
          <p:cNvSpPr txBox="1"/>
          <p:nvPr/>
        </p:nvSpPr>
        <p:spPr>
          <a:xfrm>
            <a:off x="581025" y="5090041"/>
            <a:ext cx="1144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Oefening</a:t>
            </a:r>
            <a:r>
              <a:rPr lang="en-GB" dirty="0"/>
              <a:t>: </a:t>
            </a:r>
            <a:r>
              <a:rPr lang="en-GB" dirty="0" err="1"/>
              <a:t>Bepaal</a:t>
            </a:r>
            <a:r>
              <a:rPr lang="en-GB" dirty="0"/>
              <a:t> van </a:t>
            </a:r>
            <a:r>
              <a:rPr lang="en-GB" dirty="0" err="1"/>
              <a:t>bovenstaande</a:t>
            </a:r>
            <a:r>
              <a:rPr lang="en-GB" dirty="0"/>
              <a:t> </a:t>
            </a:r>
            <a:r>
              <a:rPr lang="en-GB" dirty="0" err="1"/>
              <a:t>kolommen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is/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continu</a:t>
            </a:r>
            <a:r>
              <a:rPr lang="en-GB" dirty="0"/>
              <a:t>/discreet | </a:t>
            </a:r>
            <a:r>
              <a:rPr lang="en-GB" dirty="0" err="1"/>
              <a:t>ordinaal</a:t>
            </a:r>
            <a:r>
              <a:rPr lang="en-GB" dirty="0"/>
              <a:t>/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ordinaal</a:t>
            </a:r>
            <a:r>
              <a:rPr lang="en-GB" dirty="0"/>
              <a:t>/</a:t>
            </a:r>
            <a:r>
              <a:rPr lang="en-GB" dirty="0" err="1"/>
              <a:t>binair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522910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2734-C4B3-DD48-93DC-23B175E1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tabulaire</a:t>
            </a:r>
            <a:r>
              <a:rPr lang="en-GB" dirty="0"/>
              <a:t>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1C86D-D650-3691-C396-49D2091D6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951214"/>
              </p:ext>
            </p:extLst>
          </p:nvPr>
        </p:nvGraphicFramePr>
        <p:xfrm>
          <a:off x="360363" y="1685925"/>
          <a:ext cx="11256959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89897746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262322027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09668364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3465867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29414327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4224538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19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Pclass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Embarked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207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4058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71.2833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268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52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0127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40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8.4583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61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51.8625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7635594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5A1E07-4A84-37AF-5466-DD61D609C804}"/>
              </a:ext>
            </a:extLst>
          </p:cNvPr>
          <p:cNvSpPr/>
          <p:nvPr/>
        </p:nvSpPr>
        <p:spPr>
          <a:xfrm>
            <a:off x="10209147" y="4962154"/>
            <a:ext cx="1438382" cy="63699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Binair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502E78-5B7A-5B52-6B89-3100089B7208}"/>
              </a:ext>
            </a:extLst>
          </p:cNvPr>
          <p:cNvSpPr/>
          <p:nvPr/>
        </p:nvSpPr>
        <p:spPr>
          <a:xfrm>
            <a:off x="422007" y="4962154"/>
            <a:ext cx="1438382" cy="6369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EF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Niet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ordinaal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C7B3D2-4BD9-7860-F8D2-2DEBE396447E}"/>
              </a:ext>
            </a:extLst>
          </p:cNvPr>
          <p:cNvSpPr/>
          <p:nvPr/>
        </p:nvSpPr>
        <p:spPr>
          <a:xfrm>
            <a:off x="2868792" y="4962154"/>
            <a:ext cx="1438382" cy="636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1B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Ordinaal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CD7EEE-DB84-B777-9C1A-E057D92C097A}"/>
              </a:ext>
            </a:extLst>
          </p:cNvPr>
          <p:cNvSpPr/>
          <p:nvPr/>
        </p:nvSpPr>
        <p:spPr>
          <a:xfrm>
            <a:off x="5315577" y="4962154"/>
            <a:ext cx="1438382" cy="63699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rgbClr val="FFD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Discreet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19A1A1-CE81-685A-4189-CBFE86ED10DF}"/>
              </a:ext>
            </a:extLst>
          </p:cNvPr>
          <p:cNvSpPr/>
          <p:nvPr/>
        </p:nvSpPr>
        <p:spPr>
          <a:xfrm>
            <a:off x="7762362" y="4962154"/>
            <a:ext cx="1438382" cy="6369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continu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6CA3E2-B08B-A0E6-646A-9CF62431D3F8}"/>
              </a:ext>
            </a:extLst>
          </p:cNvPr>
          <p:cNvSpPr/>
          <p:nvPr/>
        </p:nvSpPr>
        <p:spPr>
          <a:xfrm>
            <a:off x="9554966" y="184935"/>
            <a:ext cx="2527443" cy="84785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Response/outcome/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dependent variable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F5B7056-7F07-B852-2517-C780943BAF7D}"/>
              </a:ext>
            </a:extLst>
          </p:cNvPr>
          <p:cNvSpPr/>
          <p:nvPr/>
        </p:nvSpPr>
        <p:spPr>
          <a:xfrm rot="16200000">
            <a:off x="10614977" y="754337"/>
            <a:ext cx="462337" cy="1155605"/>
          </a:xfrm>
          <a:prstGeom prst="rightArrow">
            <a:avLst>
              <a:gd name="adj1" fmla="val 50000"/>
              <a:gd name="adj2" fmla="val 71111"/>
            </a:avLst>
          </a:prstGeom>
          <a:solidFill>
            <a:srgbClr val="BDE5FF"/>
          </a:solidFill>
          <a:ln>
            <a:solidFill>
              <a:srgbClr val="C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AD7526E-181C-52E9-7F37-A4A65D166773}"/>
              </a:ext>
            </a:extLst>
          </p:cNvPr>
          <p:cNvSpPr/>
          <p:nvPr/>
        </p:nvSpPr>
        <p:spPr>
          <a:xfrm rot="5400000">
            <a:off x="5047378" y="-3262780"/>
            <a:ext cx="252088" cy="96261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9C2EA-C4C8-A6EF-CE33-A1D465FBA0B6}"/>
              </a:ext>
            </a:extLst>
          </p:cNvPr>
          <p:cNvSpPr txBox="1"/>
          <p:nvPr/>
        </p:nvSpPr>
        <p:spPr>
          <a:xfrm>
            <a:off x="4161784" y="836555"/>
            <a:ext cx="216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7800"/>
                </a:solidFill>
              </a:rPr>
              <a:t>Features/predictor</a:t>
            </a:r>
          </a:p>
          <a:p>
            <a:pPr algn="ctr"/>
            <a:r>
              <a:rPr lang="en-GB" b="1" dirty="0">
                <a:solidFill>
                  <a:srgbClr val="FF7800"/>
                </a:solidFill>
              </a:rPr>
              <a:t>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A327D-B839-49A3-81F3-49FD618E46A9}"/>
              </a:ext>
            </a:extLst>
          </p:cNvPr>
          <p:cNvSpPr txBox="1"/>
          <p:nvPr/>
        </p:nvSpPr>
        <p:spPr>
          <a:xfrm>
            <a:off x="3708971" y="6431622"/>
            <a:ext cx="51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i="1" dirty="0"/>
              <a:t>data/titanic.xlsx</a:t>
            </a:r>
          </a:p>
        </p:txBody>
      </p:sp>
    </p:spTree>
    <p:extLst>
      <p:ext uri="{BB962C8B-B14F-4D97-AF65-F5344CB8AC3E}">
        <p14:creationId xmlns:p14="http://schemas.microsoft.com/office/powerpoint/2010/main" val="899487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7565-D0D8-F2C9-E052-C274D014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tabulaire</a:t>
            </a:r>
            <a:r>
              <a:rPr lang="en-GB" dirty="0"/>
              <a:t>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C7D1D-A9A3-71F3-EE4B-8D084621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553" y="1609554"/>
            <a:ext cx="7681685" cy="49190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DAA8C2-B397-8CF3-228F-FE44F17AD684}"/>
              </a:ext>
            </a:extLst>
          </p:cNvPr>
          <p:cNvSpPr/>
          <p:nvPr/>
        </p:nvSpPr>
        <p:spPr>
          <a:xfrm>
            <a:off x="7792719" y="3545840"/>
            <a:ext cx="4235087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err="1"/>
              <a:t>Opmerking</a:t>
            </a:r>
            <a:r>
              <a:rPr lang="en-GB" sz="2000" dirty="0"/>
              <a:t>:</a:t>
            </a:r>
            <a:br>
              <a:rPr lang="en-GB" sz="2000" dirty="0"/>
            </a:br>
            <a:r>
              <a:rPr lang="en-GB" sz="2000" dirty="0"/>
              <a:t>Je </a:t>
            </a:r>
            <a:r>
              <a:rPr lang="en-GB" sz="2000" dirty="0" err="1"/>
              <a:t>kan</a:t>
            </a:r>
            <a:r>
              <a:rPr lang="en-GB" sz="2000" dirty="0"/>
              <a:t> </a:t>
            </a:r>
            <a:r>
              <a:rPr lang="en-GB" sz="2000" dirty="0" err="1"/>
              <a:t>controleren</a:t>
            </a:r>
            <a:r>
              <a:rPr lang="en-GB" sz="2000" dirty="0"/>
              <a:t> of </a:t>
            </a:r>
            <a:r>
              <a:rPr lang="en-GB" sz="2000" dirty="0" err="1"/>
              <a:t>iets</a:t>
            </a:r>
            <a:r>
              <a:rPr lang="en-GB" sz="2000" dirty="0"/>
              <a:t> het </a:t>
            </a:r>
            <a:r>
              <a:rPr lang="en-GB" sz="2000" dirty="0" err="1"/>
              <a:t>goede</a:t>
            </a:r>
            <a:r>
              <a:rPr lang="en-GB" sz="2000" dirty="0"/>
              <a:t> type heft </a:t>
            </a:r>
            <a:r>
              <a:rPr lang="en-GB" sz="2000" dirty="0" err="1"/>
              <a:t>gekregen</a:t>
            </a:r>
            <a:r>
              <a:rPr lang="en-GB" sz="2000" dirty="0"/>
              <a:t> via </a:t>
            </a:r>
            <a:r>
              <a:rPr lang="en-GB" sz="2000" i="1" dirty="0" err="1"/>
              <a:t>df.dtype</a:t>
            </a:r>
            <a:endParaRPr lang="en-GB" sz="2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2B646-8998-7DBA-AF03-3413EEC4366C}"/>
              </a:ext>
            </a:extLst>
          </p:cNvPr>
          <p:cNvSpPr txBox="1"/>
          <p:nvPr/>
        </p:nvSpPr>
        <p:spPr>
          <a:xfrm>
            <a:off x="219075" y="1609554"/>
            <a:ext cx="4053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Bij</a:t>
            </a:r>
            <a:r>
              <a:rPr lang="en-GB" dirty="0"/>
              <a:t> het pre-</a:t>
            </a:r>
            <a:r>
              <a:rPr lang="en-GB" dirty="0" err="1"/>
              <a:t>processen</a:t>
            </a:r>
            <a:r>
              <a:rPr lang="en-GB" dirty="0"/>
              <a:t> is het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goede</a:t>
            </a:r>
            <a:endParaRPr lang="en-GB" dirty="0"/>
          </a:p>
          <a:p>
            <a:r>
              <a:rPr lang="en-GB" dirty="0" err="1"/>
              <a:t>gewoonte</a:t>
            </a:r>
            <a:r>
              <a:rPr lang="en-GB" dirty="0"/>
              <a:t> om </a:t>
            </a:r>
            <a:r>
              <a:rPr lang="en-GB" dirty="0" err="1"/>
              <a:t>ook</a:t>
            </a:r>
            <a:r>
              <a:rPr lang="en-GB" dirty="0"/>
              <a:t> steeds de data</a:t>
            </a:r>
          </a:p>
          <a:p>
            <a:r>
              <a:rPr lang="en-GB" dirty="0"/>
              <a:t>types van alle </a:t>
            </a:r>
            <a:r>
              <a:rPr lang="en-GB" dirty="0" err="1"/>
              <a:t>kolommen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hiervoor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.</a:t>
            </a:r>
            <a:r>
              <a:rPr lang="en-GB" i="1" dirty="0" err="1"/>
              <a:t>astype</a:t>
            </a:r>
            <a:r>
              <a:rPr lang="en-GB" dirty="0"/>
              <a:t> 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pd.Categorical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r>
              <a:rPr lang="en-GB" b="1" i="1" dirty="0" err="1"/>
              <a:t>Bespreking</a:t>
            </a:r>
            <a:r>
              <a:rPr lang="en-GB" i="1" dirty="0"/>
              <a:t>: </a:t>
            </a:r>
          </a:p>
          <a:p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b="1" dirty="0" err="1"/>
              <a:t>niet</a:t>
            </a:r>
            <a:r>
              <a:rPr lang="en-GB" dirty="0"/>
              <a:t> </a:t>
            </a:r>
            <a:r>
              <a:rPr lang="en-GB" dirty="0" err="1"/>
              <a:t>gezien</a:t>
            </a:r>
            <a:r>
              <a:rPr lang="en-GB" dirty="0"/>
              <a:t>?</a:t>
            </a:r>
            <a:br>
              <a:rPr lang="en-GB" i="1" dirty="0"/>
            </a:br>
            <a:br>
              <a:rPr lang="en-GB" i="1" dirty="0"/>
            </a:br>
            <a:br>
              <a:rPr lang="en-GB" i="1" dirty="0"/>
            </a:br>
            <a:r>
              <a:rPr lang="en-GB" b="1" i="1" dirty="0" err="1"/>
              <a:t>Opmerking</a:t>
            </a:r>
            <a:r>
              <a:rPr lang="en-GB" i="1" dirty="0"/>
              <a:t>:</a:t>
            </a:r>
          </a:p>
          <a:p>
            <a:r>
              <a:rPr lang="en-GB" dirty="0"/>
              <a:t>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het </a:t>
            </a:r>
            <a:r>
              <a:rPr lang="en-GB" dirty="0" err="1"/>
              <a:t>inlezen</a:t>
            </a:r>
            <a:r>
              <a:rPr lang="en-GB" dirty="0"/>
              <a:t> van data</a:t>
            </a:r>
            <a:br>
              <a:rPr lang="en-GB" dirty="0"/>
            </a:br>
            <a:r>
              <a:rPr lang="en-GB" dirty="0"/>
              <a:t>het type reeds </a:t>
            </a:r>
            <a:r>
              <a:rPr lang="en-GB" dirty="0" err="1"/>
              <a:t>meegeven</a:t>
            </a:r>
            <a:r>
              <a:rPr lang="en-GB" dirty="0"/>
              <a:t> via het</a:t>
            </a:r>
            <a:br>
              <a:rPr lang="en-GB" dirty="0"/>
            </a:br>
            <a:r>
              <a:rPr lang="en-GB" dirty="0" err="1"/>
              <a:t>optionele</a:t>
            </a:r>
            <a:r>
              <a:rPr lang="en-GB" dirty="0"/>
              <a:t> keyword </a:t>
            </a:r>
            <a:r>
              <a:rPr lang="en-GB" i="1" dirty="0" err="1"/>
              <a:t>dtype</a:t>
            </a:r>
            <a:r>
              <a:rPr lang="en-GB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341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795C-583E-21F2-EF36-CF22700E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Time Series data (</a:t>
            </a:r>
            <a:r>
              <a:rPr lang="en-GB" dirty="0" err="1"/>
              <a:t>wachttijd</a:t>
            </a:r>
            <a:r>
              <a:rPr lang="en-GB" dirty="0"/>
              <a:t> </a:t>
            </a:r>
            <a:r>
              <a:rPr lang="en-GB" dirty="0" err="1"/>
              <a:t>attractie</a:t>
            </a:r>
            <a:r>
              <a:rPr lang="en-GB" dirty="0"/>
              <a:t>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091D16-D90A-92F8-635B-FDEC31AA9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9584"/>
              </p:ext>
            </p:extLst>
          </p:nvPr>
        </p:nvGraphicFramePr>
        <p:xfrm>
          <a:off x="1319516" y="1568450"/>
          <a:ext cx="4653426" cy="372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713">
                  <a:extLst>
                    <a:ext uri="{9D8B030D-6E8A-4147-A177-3AD203B41FA5}">
                      <a16:colId xmlns:a16="http://schemas.microsoft.com/office/drawing/2014/main" val="4216750278"/>
                    </a:ext>
                  </a:extLst>
                </a:gridCol>
                <a:gridCol w="2326713">
                  <a:extLst>
                    <a:ext uri="{9D8B030D-6E8A-4147-A177-3AD203B41FA5}">
                      <a16:colId xmlns:a16="http://schemas.microsoft.com/office/drawing/2014/main" val="1794483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SPOSTMIN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857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01/01/2015 07:51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14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01/01/2015 08:02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682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01/01/2015 08:05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714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01/01/2015 08:09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163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01/01/2015 08:16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41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01/01/2015 08:22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365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01/01/2015 08:23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643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01/01/2015 08:29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693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01/01/2015 08:37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9146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40FFAB-0F2A-5B7A-2249-AF48EE87B6F0}"/>
              </a:ext>
            </a:extLst>
          </p:cNvPr>
          <p:cNvSpPr txBox="1"/>
          <p:nvPr/>
        </p:nvSpPr>
        <p:spPr>
          <a:xfrm>
            <a:off x="3708971" y="6431622"/>
            <a:ext cx="51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i="1" dirty="0"/>
              <a:t>data/7_dwarfs_train.xlsx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849C1A-EDC0-68C3-DC71-422FCFFDD442}"/>
              </a:ext>
            </a:extLst>
          </p:cNvPr>
          <p:cNvSpPr/>
          <p:nvPr/>
        </p:nvSpPr>
        <p:spPr>
          <a:xfrm>
            <a:off x="7304927" y="1568450"/>
            <a:ext cx="4448710" cy="1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Typische</a:t>
            </a:r>
            <a:r>
              <a:rPr lang="en-GB" sz="2400" b="1" dirty="0"/>
              <a:t> Source:</a:t>
            </a:r>
          </a:p>
          <a:p>
            <a:pPr algn="ctr"/>
            <a:r>
              <a:rPr lang="en-GB" sz="2400" b="1" dirty="0"/>
              <a:t>Sensors/Internet of Things (IoT)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51532-A268-50AF-1447-505868A6584B}"/>
              </a:ext>
            </a:extLst>
          </p:cNvPr>
          <p:cNvSpPr txBox="1"/>
          <p:nvPr/>
        </p:nvSpPr>
        <p:spPr>
          <a:xfrm>
            <a:off x="7143750" y="4149546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Vraag</a:t>
            </a:r>
            <a:r>
              <a:rPr lang="en-GB" b="1" dirty="0"/>
              <a:t>: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Welke</a:t>
            </a:r>
            <a:r>
              <a:rPr lang="en-GB" dirty="0"/>
              <a:t> sort data is datetime &amp; SPOSTMIN?</a:t>
            </a:r>
          </a:p>
        </p:txBody>
      </p:sp>
    </p:spTree>
    <p:extLst>
      <p:ext uri="{BB962C8B-B14F-4D97-AF65-F5344CB8AC3E}">
        <p14:creationId xmlns:p14="http://schemas.microsoft.com/office/powerpoint/2010/main" val="964305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4231-2FB1-4119-F155-4E62B8EC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Evaluatiemoment</a:t>
            </a:r>
            <a:r>
              <a:rPr lang="en-GB" dirty="0"/>
              <a:t> – </a:t>
            </a:r>
            <a:r>
              <a:rPr lang="en-GB" dirty="0" err="1"/>
              <a:t>Algemene</a:t>
            </a:r>
            <a:r>
              <a:rPr lang="en-GB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13E7-318F-230D-D900-63F1BDD1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308837"/>
          </a:xfrm>
        </p:spPr>
        <p:txBody>
          <a:bodyPr>
            <a:normAutofit/>
          </a:bodyPr>
          <a:lstStyle/>
          <a:p>
            <a:r>
              <a:rPr lang="en-GB" b="1" dirty="0" err="1"/>
              <a:t>Instinker</a:t>
            </a:r>
            <a:r>
              <a:rPr lang="en-GB" dirty="0"/>
              <a:t>: </a:t>
            </a:r>
            <a:r>
              <a:rPr lang="en-GB" dirty="0" err="1"/>
              <a:t>Voor</a:t>
            </a:r>
            <a:r>
              <a:rPr lang="en-GB" dirty="0"/>
              <a:t> de </a:t>
            </a:r>
            <a:r>
              <a:rPr lang="en-GB" dirty="0" err="1"/>
              <a:t>vergelijking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mannen</a:t>
            </a:r>
            <a:r>
              <a:rPr lang="en-GB" dirty="0"/>
              <a:t> &amp; </a:t>
            </a:r>
            <a:r>
              <a:rPr lang="en-GB" dirty="0" err="1"/>
              <a:t>vrouwen</a:t>
            </a:r>
            <a:r>
              <a:rPr lang="en-GB" dirty="0"/>
              <a:t> had je de </a:t>
            </a:r>
            <a:r>
              <a:rPr lang="en-GB" dirty="0" err="1"/>
              <a:t>eigenlijk</a:t>
            </a:r>
            <a:r>
              <a:rPr lang="en-GB" dirty="0"/>
              <a:t> </a:t>
            </a:r>
            <a:r>
              <a:rPr lang="en-GB" dirty="0" err="1"/>
              <a:t>genoeg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tabel</a:t>
            </a:r>
            <a:r>
              <a:rPr lang="en-GB" dirty="0"/>
              <a:t> met </a:t>
            </a:r>
            <a:r>
              <a:rPr lang="en-GB" dirty="0" err="1"/>
              <a:t>informatie</a:t>
            </a:r>
            <a:r>
              <a:rPr lang="en-GB" dirty="0"/>
              <a:t> over de </a:t>
            </a:r>
            <a:r>
              <a:rPr lang="en-GB" b="1" dirty="0"/>
              <a:t>users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b="1" dirty="0" err="1"/>
              <a:t>Algemeen</a:t>
            </a:r>
            <a:r>
              <a:rPr lang="en-GB" b="1" dirty="0"/>
              <a:t>:</a:t>
            </a:r>
            <a:r>
              <a:rPr lang="en-GB" dirty="0"/>
              <a:t> Heel </a:t>
            </a:r>
            <a:r>
              <a:rPr lang="en-GB" dirty="0" err="1"/>
              <a:t>tevreden</a:t>
            </a:r>
            <a:r>
              <a:rPr lang="en-GB" dirty="0"/>
              <a:t> over </a:t>
            </a:r>
            <a:r>
              <a:rPr lang="en-GB" dirty="0" err="1"/>
              <a:t>resultaten</a:t>
            </a:r>
            <a:r>
              <a:rPr lang="en-GB" dirty="0"/>
              <a:t>; </a:t>
            </a:r>
            <a:r>
              <a:rPr lang="en-GB" dirty="0" err="1"/>
              <a:t>reken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praktijk</a:t>
            </a:r>
            <a:r>
              <a:rPr lang="en-GB" dirty="0"/>
              <a:t>: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op data die je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kent</a:t>
            </a:r>
            <a:r>
              <a:rPr lang="en-GB" dirty="0"/>
              <a:t> maar </a:t>
            </a:r>
            <a:r>
              <a:rPr lang="en-GB" dirty="0" err="1"/>
              <a:t>komt</a:t>
            </a:r>
            <a:r>
              <a:rPr lang="en-GB" dirty="0"/>
              <a:t> er </a:t>
            </a:r>
            <a:r>
              <a:rPr lang="en-GB" dirty="0" err="1"/>
              <a:t>veel</a:t>
            </a:r>
            <a:r>
              <a:rPr lang="en-GB" dirty="0"/>
              <a:t> extra </a:t>
            </a:r>
            <a:r>
              <a:rPr lang="en-GB" dirty="0" err="1"/>
              <a:t>programmeren</a:t>
            </a:r>
            <a:r>
              <a:rPr lang="en-GB" dirty="0"/>
              <a:t>/</a:t>
            </a:r>
            <a:r>
              <a:rPr lang="en-GB" dirty="0" err="1"/>
              <a:t>spreken</a:t>
            </a:r>
            <a:r>
              <a:rPr lang="en-GB" dirty="0"/>
              <a:t> met </a:t>
            </a:r>
            <a:r>
              <a:rPr lang="en-GB" dirty="0" err="1"/>
              <a:t>mensen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om de data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begrijpen</a:t>
            </a:r>
            <a:r>
              <a:rPr lang="en-GB" dirty="0"/>
              <a:t>!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Moet je </a:t>
            </a:r>
            <a:r>
              <a:rPr lang="en-GB" dirty="0" err="1"/>
              <a:t>vlot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met de </a:t>
            </a:r>
            <a:r>
              <a:rPr lang="en-GB" dirty="0" err="1"/>
              <a:t>dingen</a:t>
            </a:r>
            <a:r>
              <a:rPr lang="en-GB" dirty="0"/>
              <a:t> om </a:t>
            </a:r>
            <a:r>
              <a:rPr lang="en-GB" dirty="0" err="1"/>
              <a:t>snel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itereren</a:t>
            </a:r>
            <a:r>
              <a:rPr lang="en-GB" dirty="0"/>
              <a:t> over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visualisaties</a:t>
            </a:r>
            <a:r>
              <a:rPr lang="en-GB" dirty="0"/>
              <a:t> etc.</a:t>
            </a:r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A28A48-3702-625E-D150-CDB3F6E12FA0}"/>
              </a:ext>
            </a:extLst>
          </p:cNvPr>
          <p:cNvSpPr/>
          <p:nvPr/>
        </p:nvSpPr>
        <p:spPr>
          <a:xfrm>
            <a:off x="5435600" y="660400"/>
            <a:ext cx="6642100" cy="553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Goede </a:t>
            </a:r>
            <a:r>
              <a:rPr lang="en-GB" sz="2800" b="1" dirty="0" err="1"/>
              <a:t>bron</a:t>
            </a:r>
            <a:r>
              <a:rPr lang="en-GB" sz="2800" b="1" dirty="0"/>
              <a:t> om python </a:t>
            </a:r>
            <a:r>
              <a:rPr lang="en-GB" sz="2800" b="1" dirty="0" err="1"/>
              <a:t>verder</a:t>
            </a:r>
            <a:r>
              <a:rPr lang="en-GB" sz="2800" b="1" dirty="0"/>
              <a:t> </a:t>
            </a:r>
            <a:r>
              <a:rPr lang="en-GB" sz="2800" b="1" dirty="0" err="1"/>
              <a:t>bij</a:t>
            </a:r>
            <a:r>
              <a:rPr lang="en-GB" sz="2800" b="1" dirty="0"/>
              <a:t> </a:t>
            </a:r>
            <a:r>
              <a:rPr lang="en-GB" sz="2800" b="1" dirty="0" err="1"/>
              <a:t>te</a:t>
            </a:r>
            <a:r>
              <a:rPr lang="en-GB" sz="2800" b="1" dirty="0"/>
              <a:t> </a:t>
            </a:r>
            <a:r>
              <a:rPr lang="en-GB" sz="2800" b="1" dirty="0" err="1"/>
              <a:t>schaven</a:t>
            </a:r>
            <a:r>
              <a:rPr lang="en-GB" sz="2800" b="1" dirty="0"/>
              <a:t>:</a:t>
            </a:r>
          </a:p>
          <a:p>
            <a:pPr algn="ctr"/>
            <a:endParaRPr lang="en-GB" sz="2800" b="1" dirty="0"/>
          </a:p>
          <a:p>
            <a:pPr algn="ctr"/>
            <a:r>
              <a:rPr lang="en-GB" sz="2800" b="1" dirty="0">
                <a:hlinkClick r:id="rId2"/>
              </a:rPr>
              <a:t>https://www.udemy.com/course/100-days-of-code/</a:t>
            </a:r>
            <a:endParaRPr lang="en-GB" sz="2800" b="1" dirty="0"/>
          </a:p>
          <a:p>
            <a:pPr algn="ctr"/>
            <a:endParaRPr lang="en-GB" sz="2800" b="1" dirty="0"/>
          </a:p>
          <a:p>
            <a:pPr algn="ctr"/>
            <a:r>
              <a:rPr lang="en-GB" sz="2800" b="1" dirty="0" err="1"/>
              <a:t>Nog</a:t>
            </a:r>
            <a:r>
              <a:rPr lang="en-GB" sz="2800" b="1" dirty="0"/>
              <a:t> </a:t>
            </a:r>
            <a:r>
              <a:rPr lang="en-GB" sz="2800" b="1" dirty="0" err="1"/>
              <a:t>een</a:t>
            </a:r>
            <a:r>
              <a:rPr lang="en-GB" sz="2800" b="1" dirty="0"/>
              <a:t> </a:t>
            </a:r>
            <a:r>
              <a:rPr lang="en-GB" sz="2800" b="1" dirty="0" err="1"/>
              <a:t>leuke</a:t>
            </a:r>
            <a:r>
              <a:rPr lang="en-GB" sz="2800" b="1" dirty="0"/>
              <a:t> link:</a:t>
            </a:r>
            <a:br>
              <a:rPr lang="en-GB" sz="2800" b="1" dirty="0"/>
            </a:br>
            <a:endParaRPr lang="en-GB" sz="2800" b="1" dirty="0"/>
          </a:p>
          <a:p>
            <a:pPr algn="ctr"/>
            <a:r>
              <a:rPr lang="en-GB" sz="2800" b="1" dirty="0"/>
              <a:t>https://pbpython.com/</a:t>
            </a:r>
          </a:p>
        </p:txBody>
      </p:sp>
    </p:spTree>
    <p:extLst>
      <p:ext uri="{BB962C8B-B14F-4D97-AF65-F5344CB8AC3E}">
        <p14:creationId xmlns:p14="http://schemas.microsoft.com/office/powerpoint/2010/main" val="260406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DD44-74EC-DC91-8E64-A794EE9E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Graph (or network)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EC24BF-A2C0-385D-9006-A47C4946C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52848"/>
              </p:ext>
            </p:extLst>
          </p:nvPr>
        </p:nvGraphicFramePr>
        <p:xfrm>
          <a:off x="236710" y="1554480"/>
          <a:ext cx="48284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225">
                  <a:extLst>
                    <a:ext uri="{9D8B030D-6E8A-4147-A177-3AD203B41FA5}">
                      <a16:colId xmlns:a16="http://schemas.microsoft.com/office/drawing/2014/main" val="3777245298"/>
                    </a:ext>
                  </a:extLst>
                </a:gridCol>
                <a:gridCol w="2414225">
                  <a:extLst>
                    <a:ext uri="{9D8B030D-6E8A-4147-A177-3AD203B41FA5}">
                      <a16:colId xmlns:a16="http://schemas.microsoft.com/office/drawing/2014/main" val="931255766"/>
                    </a:ext>
                  </a:extLst>
                </a:gridCol>
              </a:tblGrid>
              <a:tr h="254332">
                <a:tc>
                  <a:txBody>
                    <a:bodyPr/>
                    <a:lstStyle/>
                    <a:p>
                      <a:r>
                        <a:rPr lang="en-GB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Node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08152"/>
                  </a:ext>
                </a:extLst>
              </a:tr>
              <a:tr h="25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Astro Orbiter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4301"/>
                  </a:ext>
                </a:extLst>
              </a:tr>
              <a:tr h="25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 Barnstormer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28591"/>
                  </a:ext>
                </a:extLst>
              </a:tr>
              <a:tr h="254332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Bibbidi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Bobbidi</a:t>
                      </a:r>
                      <a:r>
                        <a:rPr lang="en-GB" dirty="0"/>
                        <a:t> Boutique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10548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Big Thunder Mountain Railroad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31481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Buzz Lightyear's Space Ranger Spin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57427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Casey Jr. Splash 'N' Soak Station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77355"/>
                  </a:ext>
                </a:extLst>
              </a:tr>
              <a:tr h="25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Casey's Corner Pianist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442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BBBE5A-9318-E06A-4C6C-C54BA6836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49252"/>
              </p:ext>
            </p:extLst>
          </p:nvPr>
        </p:nvGraphicFramePr>
        <p:xfrm>
          <a:off x="6213524" y="1554480"/>
          <a:ext cx="549565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734">
                  <a:extLst>
                    <a:ext uri="{9D8B030D-6E8A-4147-A177-3AD203B41FA5}">
                      <a16:colId xmlns:a16="http://schemas.microsoft.com/office/drawing/2014/main" val="3777245298"/>
                    </a:ext>
                  </a:extLst>
                </a:gridCol>
                <a:gridCol w="1974958">
                  <a:extLst>
                    <a:ext uri="{9D8B030D-6E8A-4147-A177-3AD203B41FA5}">
                      <a16:colId xmlns:a16="http://schemas.microsoft.com/office/drawing/2014/main" val="96458838"/>
                    </a:ext>
                  </a:extLst>
                </a:gridCol>
                <a:gridCol w="1974958">
                  <a:extLst>
                    <a:ext uri="{9D8B030D-6E8A-4147-A177-3AD203B41FA5}">
                      <a16:colId xmlns:a16="http://schemas.microsoft.com/office/drawing/2014/main" val="2809560300"/>
                    </a:ext>
                  </a:extLst>
                </a:gridCol>
              </a:tblGrid>
              <a:tr h="254332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Edge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08152"/>
                  </a:ext>
                </a:extLst>
              </a:tr>
              <a:tr h="2543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Astro Orbiter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Astro Orbiter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4301"/>
                  </a:ext>
                </a:extLst>
              </a:tr>
              <a:tr h="2543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Astro Orbiter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 Barnstormer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28591"/>
                  </a:ext>
                </a:extLst>
              </a:tr>
              <a:tr h="2543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Astro Orbiter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Bibbidi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Bobbidi</a:t>
                      </a:r>
                      <a:r>
                        <a:rPr lang="en-GB" dirty="0"/>
                        <a:t> Boutique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10548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Astro Orbiter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Big Thunder Mountain Railroad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31481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Astro Orbiter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Buzz Lightyear's Space Ranger Spin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57427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Astro Orbiter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Casey Jr. Splash 'N' Soak Station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77355"/>
                  </a:ext>
                </a:extLst>
              </a:tr>
              <a:tr h="2543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Astro Orbiter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Casey's Corner Pianist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44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18450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DD44-74EC-DC91-8E64-A794EE9E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Graph (or network)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30F96-E50C-AC0B-58A4-7CB72FE72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128" y="1099731"/>
            <a:ext cx="6749417" cy="5640976"/>
          </a:xfrm>
        </p:spPr>
      </p:pic>
    </p:spTree>
    <p:extLst>
      <p:ext uri="{BB962C8B-B14F-4D97-AF65-F5344CB8AC3E}">
        <p14:creationId xmlns:p14="http://schemas.microsoft.com/office/powerpoint/2010/main" val="111962480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8868-41B4-49BD-9F64-C7EC4285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74644B-6ABB-CE59-124C-3769F54297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" y="2260600"/>
            <a:ext cx="5176158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16FC686-B84A-076E-1EEC-D97A6020E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438"/>
            <a:ext cx="54292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0502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3E2E569C-B608-F32D-2C76-BD8671E3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0"/>
            <a:ext cx="6810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2169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D65D-B6EB-440B-E26B-39FE7264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3385A0-E70B-0CCB-A05D-6D57088A1B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5" y="497119"/>
            <a:ext cx="11280798" cy="62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668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96DB7-FC67-56D1-C97A-0DABEEF2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we al </a:t>
            </a:r>
            <a:r>
              <a:rPr lang="en-GB" dirty="0" err="1"/>
              <a:t>kunnen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DF86A1-B1C8-A950-7099-B8F85EB2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Bottom line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err="1"/>
              <a:t>Jezelf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behelpen</a:t>
            </a:r>
            <a:r>
              <a:rPr lang="en-GB" dirty="0"/>
              <a:t> met </a:t>
            </a:r>
            <a:r>
              <a:rPr lang="en-GB" b="1" dirty="0"/>
              <a:t>Python om met data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spelen</a:t>
            </a:r>
            <a:r>
              <a:rPr lang="en-GB" b="1" dirty="0"/>
              <a:t>.</a:t>
            </a:r>
            <a:br>
              <a:rPr lang="en-GB" b="1" dirty="0"/>
            </a:br>
            <a:r>
              <a:rPr lang="en-GB" dirty="0" err="1"/>
              <a:t>Weten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is; maar je er </a:t>
            </a:r>
            <a:r>
              <a:rPr lang="en-GB" dirty="0" err="1"/>
              <a:t>gewoon</a:t>
            </a:r>
            <a:r>
              <a:rPr lang="en-GB" dirty="0"/>
              <a:t> </a:t>
            </a:r>
            <a:r>
              <a:rPr lang="en-GB" dirty="0" err="1"/>
              <a:t>tijd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insteken</a:t>
            </a:r>
            <a:r>
              <a:rPr lang="en-GB" dirty="0"/>
              <a:t> om </a:t>
            </a:r>
            <a:r>
              <a:rPr lang="en-GB" dirty="0" err="1"/>
              <a:t>ermee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leren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.</a:t>
            </a:r>
          </a:p>
          <a:p>
            <a:r>
              <a:rPr lang="en-GB" dirty="0" err="1"/>
              <a:t>Specifiek</a:t>
            </a:r>
            <a:r>
              <a:rPr lang="en-GB" dirty="0"/>
              <a:t>:</a:t>
            </a:r>
          </a:p>
          <a:p>
            <a:pPr lvl="1"/>
            <a:r>
              <a:rPr lang="en-GB" sz="2000" b="1" dirty="0" err="1"/>
              <a:t>Algemene</a:t>
            </a:r>
            <a:r>
              <a:rPr lang="en-GB" sz="2000" b="1" dirty="0"/>
              <a:t> python </a:t>
            </a:r>
            <a:r>
              <a:rPr lang="en-GB" sz="2000" dirty="0"/>
              <a:t>(notebooks/python code/data </a:t>
            </a:r>
            <a:r>
              <a:rPr lang="en-GB" sz="2000" dirty="0" err="1"/>
              <a:t>inlezen</a:t>
            </a:r>
            <a:r>
              <a:rPr lang="en-GB" sz="2000" dirty="0"/>
              <a:t>/for/while/</a:t>
            </a:r>
            <a:r>
              <a:rPr lang="en-GB" sz="2000" dirty="0" err="1"/>
              <a:t>functies</a:t>
            </a:r>
            <a:r>
              <a:rPr lang="en-GB" sz="2000" dirty="0"/>
              <a:t>/…)</a:t>
            </a:r>
          </a:p>
          <a:p>
            <a:pPr lvl="1"/>
            <a:r>
              <a:rPr lang="en-GB" sz="2000" b="1" dirty="0" err="1"/>
              <a:t>Numpy</a:t>
            </a:r>
            <a:r>
              <a:rPr lang="en-GB" sz="2000" dirty="0"/>
              <a:t>; </a:t>
            </a:r>
            <a:r>
              <a:rPr lang="en-GB" sz="2000" dirty="0" err="1"/>
              <a:t>werken</a:t>
            </a:r>
            <a:r>
              <a:rPr lang="en-GB" sz="2000" dirty="0"/>
              <a:t> met matrices met data in; </a:t>
            </a:r>
            <a:r>
              <a:rPr lang="en-GB" sz="2000" dirty="0" err="1"/>
              <a:t>willekeurige</a:t>
            </a:r>
            <a:r>
              <a:rPr lang="en-GB" sz="2000" dirty="0"/>
              <a:t> </a:t>
            </a:r>
            <a:r>
              <a:rPr lang="en-GB" sz="2000" dirty="0" err="1"/>
              <a:t>getallen</a:t>
            </a:r>
            <a:r>
              <a:rPr lang="en-GB" sz="2000" dirty="0"/>
              <a:t> </a:t>
            </a:r>
            <a:r>
              <a:rPr lang="en-GB" sz="2000" dirty="0" err="1"/>
              <a:t>genereren</a:t>
            </a:r>
            <a:r>
              <a:rPr lang="en-GB" sz="2000" dirty="0"/>
              <a:t> etc.</a:t>
            </a:r>
          </a:p>
          <a:p>
            <a:pPr lvl="1"/>
            <a:r>
              <a:rPr lang="en-GB" sz="2000" b="1" dirty="0"/>
              <a:t>Pandas</a:t>
            </a:r>
            <a:r>
              <a:rPr lang="en-GB" sz="2000" dirty="0"/>
              <a:t>; </a:t>
            </a:r>
            <a:r>
              <a:rPr lang="en-GB" sz="2000" dirty="0" err="1"/>
              <a:t>werken</a:t>
            </a:r>
            <a:r>
              <a:rPr lang="en-GB" sz="2000" dirty="0"/>
              <a:t> met </a:t>
            </a:r>
            <a:r>
              <a:rPr lang="en-GB" sz="2000" dirty="0" err="1"/>
              <a:t>tabulaire</a:t>
            </a:r>
            <a:r>
              <a:rPr lang="en-GB" sz="2000" dirty="0"/>
              <a:t> data</a:t>
            </a:r>
          </a:p>
          <a:p>
            <a:pPr lvl="1"/>
            <a:r>
              <a:rPr lang="en-GB" sz="2000" b="1" dirty="0"/>
              <a:t>Matplotlib</a:t>
            </a:r>
            <a:r>
              <a:rPr lang="en-GB" sz="2000" dirty="0"/>
              <a:t> (et al.); </a:t>
            </a:r>
            <a:r>
              <a:rPr lang="en-GB" sz="2000" b="1" dirty="0" err="1"/>
              <a:t>visualizeren</a:t>
            </a:r>
            <a:r>
              <a:rPr lang="en-GB" sz="2000" dirty="0"/>
              <a:t> met Python</a:t>
            </a:r>
          </a:p>
        </p:txBody>
      </p:sp>
    </p:spTree>
    <p:extLst>
      <p:ext uri="{BB962C8B-B14F-4D97-AF65-F5344CB8AC3E}">
        <p14:creationId xmlns:p14="http://schemas.microsoft.com/office/powerpoint/2010/main" val="334810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A8F3-31CF-6131-66E2-5D03D0C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Hoofd-doelen</a:t>
            </a:r>
            <a:r>
              <a:rPr lang="en-GB" dirty="0"/>
              <a:t> van </a:t>
            </a:r>
            <a:r>
              <a:rPr lang="en-GB" dirty="0" err="1"/>
              <a:t>deze</a:t>
            </a:r>
            <a:r>
              <a:rPr lang="en-GB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2D66-B752-DC46-50E8-9FC8700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Basis </a:t>
            </a:r>
            <a:r>
              <a:rPr lang="en-GB" dirty="0" err="1"/>
              <a:t>statistische</a:t>
            </a:r>
            <a:r>
              <a:rPr lang="en-GB" dirty="0"/>
              <a:t> </a:t>
            </a:r>
            <a:r>
              <a:rPr lang="en-GB" dirty="0" err="1"/>
              <a:t>concepten</a:t>
            </a:r>
            <a:r>
              <a:rPr lang="en-GB" dirty="0"/>
              <a:t> </a:t>
            </a:r>
            <a:r>
              <a:rPr lang="en-GB" dirty="0" err="1"/>
              <a:t>aanleren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concepten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berekenen</a:t>
            </a:r>
            <a:r>
              <a:rPr lang="en-GB" dirty="0"/>
              <a:t> &amp; </a:t>
            </a:r>
            <a:r>
              <a:rPr lang="en-GB" dirty="0" err="1"/>
              <a:t>uitleggen</a:t>
            </a:r>
            <a:r>
              <a:rPr lang="en-GB" dirty="0"/>
              <a:t> </a:t>
            </a:r>
            <a:r>
              <a:rPr lang="en-GB" dirty="0" err="1"/>
              <a:t>mbv</a:t>
            </a:r>
            <a:r>
              <a:rPr lang="en-GB" dirty="0"/>
              <a:t> </a:t>
            </a:r>
            <a:r>
              <a:rPr lang="en-GB" dirty="0" err="1"/>
              <a:t>voorbeelden</a:t>
            </a:r>
            <a:r>
              <a:rPr lang="en-GB" dirty="0"/>
              <a:t>/plots.</a:t>
            </a:r>
          </a:p>
          <a:p>
            <a:endParaRPr lang="en-GB" dirty="0"/>
          </a:p>
          <a:p>
            <a:r>
              <a:rPr lang="en-GB" dirty="0" err="1"/>
              <a:t>Bekijken</a:t>
            </a:r>
            <a:r>
              <a:rPr lang="en-GB" dirty="0"/>
              <a:t> hoe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concepten</a:t>
            </a:r>
            <a:r>
              <a:rPr lang="en-GB" dirty="0"/>
              <a:t> </a:t>
            </a:r>
            <a:r>
              <a:rPr lang="en-GB" dirty="0" err="1"/>
              <a:t>terugkomen</a:t>
            </a:r>
            <a:r>
              <a:rPr lang="en-GB" dirty="0"/>
              <a:t>/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in de </a:t>
            </a:r>
            <a:r>
              <a:rPr lang="en-GB" dirty="0" err="1"/>
              <a:t>praktijk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55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96DB7-FC67-56D1-C97A-0DABEEF2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leren</a:t>
            </a:r>
            <a:r>
              <a:rPr lang="en-GB" dirty="0"/>
              <a:t> in </a:t>
            </a:r>
            <a:r>
              <a:rPr lang="en-GB" dirty="0" err="1"/>
              <a:t>deze</a:t>
            </a:r>
            <a:r>
              <a:rPr lang="en-GB" dirty="0"/>
              <a:t>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DF86A1-B1C8-A950-7099-B8F85EB2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bekijken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b="1" dirty="0" err="1"/>
              <a:t>statisticus</a:t>
            </a:r>
            <a:r>
              <a:rPr lang="en-GB" dirty="0"/>
              <a:t>;</a:t>
            </a:r>
          </a:p>
          <a:p>
            <a:pPr lvl="1"/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b="1" dirty="0" err="1"/>
              <a:t>soorten</a:t>
            </a:r>
            <a:r>
              <a:rPr lang="en-GB" dirty="0"/>
              <a:t> </a:t>
            </a:r>
            <a:r>
              <a:rPr lang="en-GB" b="1" dirty="0" err="1"/>
              <a:t>gestructureerde</a:t>
            </a:r>
            <a:r>
              <a:rPr lang="en-GB" dirty="0"/>
              <a:t> </a:t>
            </a:r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dirty="0" err="1"/>
              <a:t>bestaan</a:t>
            </a:r>
            <a:r>
              <a:rPr lang="en-GB" dirty="0"/>
              <a:t> er?</a:t>
            </a:r>
          </a:p>
          <a:p>
            <a:pPr lvl="1"/>
            <a:r>
              <a:rPr lang="en-GB" dirty="0"/>
              <a:t>Wat is </a:t>
            </a:r>
            <a:r>
              <a:rPr lang="en-GB" dirty="0" err="1"/>
              <a:t>een</a:t>
            </a:r>
            <a:r>
              <a:rPr lang="en-GB" dirty="0"/>
              <a:t> “</a:t>
            </a:r>
            <a:r>
              <a:rPr lang="en-GB" b="1" dirty="0" err="1"/>
              <a:t>normale</a:t>
            </a:r>
            <a:r>
              <a:rPr lang="en-GB" dirty="0"/>
              <a:t>/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b="1" dirty="0" err="1"/>
              <a:t>waarde</a:t>
            </a:r>
            <a:r>
              <a:rPr lang="en-GB" dirty="0"/>
              <a:t>”?</a:t>
            </a:r>
          </a:p>
          <a:p>
            <a:pPr lvl="1"/>
            <a:r>
              <a:rPr lang="en-GB" dirty="0"/>
              <a:t>Hoe </a:t>
            </a:r>
            <a:r>
              <a:rPr lang="en-GB" dirty="0" err="1"/>
              <a:t>kunnen</a:t>
            </a:r>
            <a:r>
              <a:rPr lang="en-GB" dirty="0"/>
              <a:t> we de </a:t>
            </a:r>
            <a:r>
              <a:rPr lang="en-GB" b="1" dirty="0" err="1"/>
              <a:t>variabiliteit</a:t>
            </a:r>
            <a:r>
              <a:rPr lang="en-GB" dirty="0"/>
              <a:t> van data </a:t>
            </a:r>
            <a:r>
              <a:rPr lang="en-GB" dirty="0" err="1"/>
              <a:t>uitdrukken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De </a:t>
            </a:r>
            <a:r>
              <a:rPr lang="en-GB" b="1" dirty="0" err="1"/>
              <a:t>verdeling</a:t>
            </a:r>
            <a:r>
              <a:rPr lang="en-GB" dirty="0"/>
              <a:t> van </a:t>
            </a:r>
            <a:r>
              <a:rPr lang="en-GB" b="1" dirty="0" err="1"/>
              <a:t>numerieke</a:t>
            </a:r>
            <a:r>
              <a:rPr lang="en-GB" dirty="0"/>
              <a:t> data </a:t>
            </a:r>
            <a:r>
              <a:rPr lang="en-GB" dirty="0" err="1"/>
              <a:t>bekijken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De </a:t>
            </a:r>
            <a:r>
              <a:rPr lang="en-GB" b="1" dirty="0" err="1"/>
              <a:t>verdeling</a:t>
            </a:r>
            <a:r>
              <a:rPr lang="en-GB" dirty="0"/>
              <a:t> van </a:t>
            </a:r>
            <a:r>
              <a:rPr lang="en-GB" b="1" dirty="0" err="1"/>
              <a:t>categorische</a:t>
            </a:r>
            <a:r>
              <a:rPr lang="en-GB" dirty="0"/>
              <a:t> data </a:t>
            </a:r>
            <a:r>
              <a:rPr lang="en-GB" dirty="0" err="1"/>
              <a:t>bekijken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Wat is </a:t>
            </a:r>
            <a:r>
              <a:rPr lang="en-GB" b="1" dirty="0" err="1"/>
              <a:t>correlatie</a:t>
            </a:r>
            <a:r>
              <a:rPr lang="en-GB" dirty="0"/>
              <a:t>?</a:t>
            </a:r>
          </a:p>
          <a:p>
            <a:pPr lvl="1"/>
            <a:r>
              <a:rPr lang="en-GB" b="1" dirty="0" err="1"/>
              <a:t>Verbanden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b="1" dirty="0" err="1"/>
              <a:t>meer</a:t>
            </a:r>
            <a:r>
              <a:rPr lang="en-GB" b="1" dirty="0"/>
              <a:t> dan 2 </a:t>
            </a:r>
            <a:r>
              <a:rPr lang="en-GB" dirty="0" err="1"/>
              <a:t>variabelen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410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Office PowerPoint</Application>
  <PresentationFormat>Widescreen</PresentationFormat>
  <Paragraphs>297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Soorten  data</vt:lpstr>
      <vt:lpstr>Inleiding</vt:lpstr>
      <vt:lpstr>Evaluatiemoment – Algemene recap</vt:lpstr>
      <vt:lpstr>PowerPoint Presentation</vt:lpstr>
      <vt:lpstr>PowerPoint Presentation</vt:lpstr>
      <vt:lpstr>PowerPoint Presentation</vt:lpstr>
      <vt:lpstr>Wat we al kunnen</vt:lpstr>
      <vt:lpstr>Hoofd-doelen van deze module</vt:lpstr>
      <vt:lpstr>Wat gaan we leren in deze module</vt:lpstr>
      <vt:lpstr>Wat gaan we leren in deze module</vt:lpstr>
      <vt:lpstr>Wat gaan we leren in deze module</vt:lpstr>
      <vt:lpstr>Hoofdbron</vt:lpstr>
      <vt:lpstr>Resources</vt:lpstr>
      <vt:lpstr>Tussendoortje – a day in the life</vt:lpstr>
      <vt:lpstr>Soorten data</vt:lpstr>
      <vt:lpstr>Data bronnen</vt:lpstr>
      <vt:lpstr>Relationiele databanken</vt:lpstr>
      <vt:lpstr>Afbeeldingen</vt:lpstr>
      <vt:lpstr>Audio</vt:lpstr>
      <vt:lpstr>Tekst</vt:lpstr>
      <vt:lpstr>Andere data formaten</vt:lpstr>
      <vt:lpstr>Soorten gestructureerde data</vt:lpstr>
      <vt:lpstr>Gestructureerde data</vt:lpstr>
      <vt:lpstr>PowerPoint Presentation</vt:lpstr>
      <vt:lpstr>Origine van deze gestructureerde data</vt:lpstr>
      <vt:lpstr>Voorbeeld tabulaire data</vt:lpstr>
      <vt:lpstr>Voorbeeld tabulaire data</vt:lpstr>
      <vt:lpstr>Voorbeeld tabulaire data</vt:lpstr>
      <vt:lpstr>Voorbeeld Time Series data (wachttijd attractie)</vt:lpstr>
      <vt:lpstr>Voorbeeld Graph (or network) data</vt:lpstr>
      <vt:lpstr>Voorbeeld Graph (or network) data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551</cp:revision>
  <dcterms:created xsi:type="dcterms:W3CDTF">2018-05-02T07:41:02Z</dcterms:created>
  <dcterms:modified xsi:type="dcterms:W3CDTF">2023-04-25T16:43:41Z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