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34"/>
  </p:notesMasterIdLst>
  <p:handoutMasterIdLst>
    <p:handoutMasterId r:id="rId35"/>
  </p:handoutMasterIdLst>
  <p:sldIdLst>
    <p:sldId id="256" r:id="rId6"/>
    <p:sldId id="2428" r:id="rId7"/>
    <p:sldId id="2820" r:id="rId8"/>
    <p:sldId id="2851" r:id="rId9"/>
    <p:sldId id="2852" r:id="rId10"/>
    <p:sldId id="2856" r:id="rId11"/>
    <p:sldId id="2145707032" r:id="rId12"/>
    <p:sldId id="2858" r:id="rId13"/>
    <p:sldId id="2854" r:id="rId14"/>
    <p:sldId id="2857" r:id="rId15"/>
    <p:sldId id="2145707030" r:id="rId16"/>
    <p:sldId id="2860" r:id="rId17"/>
    <p:sldId id="2839" r:id="rId18"/>
    <p:sldId id="2859" r:id="rId19"/>
    <p:sldId id="2145707027" r:id="rId20"/>
    <p:sldId id="2145707028" r:id="rId21"/>
    <p:sldId id="2145707031" r:id="rId22"/>
    <p:sldId id="2861" r:id="rId23"/>
    <p:sldId id="298" r:id="rId24"/>
    <p:sldId id="302" r:id="rId25"/>
    <p:sldId id="2145707022" r:id="rId26"/>
    <p:sldId id="2145707026" r:id="rId27"/>
    <p:sldId id="299" r:id="rId28"/>
    <p:sldId id="2145707023" r:id="rId29"/>
    <p:sldId id="2145707024" r:id="rId30"/>
    <p:sldId id="2145707033" r:id="rId31"/>
    <p:sldId id="270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FFFF"/>
    <a:srgbClr val="00B050"/>
    <a:srgbClr val="EF3E00"/>
    <a:srgbClr val="FF7800"/>
    <a:srgbClr val="178B17"/>
    <a:srgbClr val="CBE5CB"/>
    <a:srgbClr val="0070C0"/>
    <a:srgbClr val="C4E7FF"/>
    <a:srgbClr val="BD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657" autoAdjust="0"/>
  </p:normalViewPr>
  <p:slideViewPr>
    <p:cSldViewPr snapToGrid="0" snapToObjects="1">
      <p:cViewPr varScale="1">
        <p:scale>
          <a:sx n="62" d="100"/>
          <a:sy n="62" d="100"/>
        </p:scale>
        <p:origin x="9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30-4-2023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037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AD3C8DF-8526-4FA6-9EA1-9DCC7C828D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Place title here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Default text</a:t>
            </a:r>
          </a:p>
          <a:p>
            <a:pPr lvl="4"/>
            <a:r>
              <a:rPr lang="en-GB" noProof="0" dirty="0"/>
              <a:t>Header #1</a:t>
            </a:r>
          </a:p>
          <a:p>
            <a:pPr lvl="5"/>
            <a:r>
              <a:rPr lang="en-GB" noProof="0" dirty="0"/>
              <a:t>Header #2</a:t>
            </a:r>
          </a:p>
          <a:p>
            <a:pPr lvl="6"/>
            <a:r>
              <a:rPr lang="en-GB" noProof="0" dirty="0"/>
              <a:t>Numeric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C325-256A-4B42-B6E4-7D26C8FDB962}" type="datetime2">
              <a:rPr lang="en-GB" noProof="0" smtClean="0"/>
              <a:t>Sunday, 30 April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ORTEC | Optimize your world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99" y="6176083"/>
            <a:ext cx="288000" cy="288000"/>
          </a:xfrm>
        </p:spPr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 dirty="0">
                <a:solidFill>
                  <a:schemeClr val="accent2"/>
                </a:solidFill>
                <a:latin typeface="+mn-lt"/>
              </a:rPr>
              <a:t>TEXT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F2C3E69-90F3-4A4D-B9E2-0B2027F77B65}"/>
                </a:ext>
              </a:extLst>
            </p:cNvPr>
            <p:cNvSpPr/>
            <p:nvPr userDrawn="1"/>
          </p:nvSpPr>
          <p:spPr>
            <a:xfrm>
              <a:off x="5898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grpSp>
        <p:nvGrpSpPr>
          <p:cNvPr id="98" name="Groep 97">
            <a:extLst>
              <a:ext uri="{FF2B5EF4-FFF2-40B4-BE49-F238E27FC236}">
                <a16:creationId xmlns:a16="http://schemas.microsoft.com/office/drawing/2014/main" id="{421D5D2B-4FAA-4304-8C9C-82BC19A2F21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99" name="Vrije vorm: vorm 98">
              <a:extLst>
                <a:ext uri="{FF2B5EF4-FFF2-40B4-BE49-F238E27FC236}">
                  <a16:creationId xmlns:a16="http://schemas.microsoft.com/office/drawing/2014/main" id="{01AEFA3B-71E0-4523-8209-5AE70E09359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0" name="Vrije vorm: vorm 99">
              <a:extLst>
                <a:ext uri="{FF2B5EF4-FFF2-40B4-BE49-F238E27FC236}">
                  <a16:creationId xmlns:a16="http://schemas.microsoft.com/office/drawing/2014/main" id="{FCD40DA1-B97A-44DB-806B-DF20072DCDE0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1" name="Vrije vorm: vorm 100">
              <a:extLst>
                <a:ext uri="{FF2B5EF4-FFF2-40B4-BE49-F238E27FC236}">
                  <a16:creationId xmlns:a16="http://schemas.microsoft.com/office/drawing/2014/main" id="{F166CA8B-A314-4FF7-874D-911E7B27E4BB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2" name="Vrije vorm: vorm 101">
              <a:extLst>
                <a:ext uri="{FF2B5EF4-FFF2-40B4-BE49-F238E27FC236}">
                  <a16:creationId xmlns:a16="http://schemas.microsoft.com/office/drawing/2014/main" id="{BC0BD006-E1C4-4ABE-A544-30AD01D5338C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3" name="Vrije vorm: vorm 102">
              <a:extLst>
                <a:ext uri="{FF2B5EF4-FFF2-40B4-BE49-F238E27FC236}">
                  <a16:creationId xmlns:a16="http://schemas.microsoft.com/office/drawing/2014/main" id="{1E713BB2-1E64-42D3-9239-CCE5F0A09942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4" name="Vrije vorm: vorm 103">
              <a:extLst>
                <a:ext uri="{FF2B5EF4-FFF2-40B4-BE49-F238E27FC236}">
                  <a16:creationId xmlns:a16="http://schemas.microsoft.com/office/drawing/2014/main" id="{BAD78881-F04F-49EE-AA23-E98B83C65171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576647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RIGHT + PHOTO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Afbeelding 228" descr="Afbeelding met voedsel&#10;&#10;Automatisch gegenereerde beschrijving">
            <a:extLst>
              <a:ext uri="{FF2B5EF4-FFF2-40B4-BE49-F238E27FC236}">
                <a16:creationId xmlns:a16="http://schemas.microsoft.com/office/drawing/2014/main" id="{E1D62B9B-9E74-403C-B761-EB145F116A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000" y="792000"/>
            <a:ext cx="4907999" cy="416525"/>
          </a:xfrm>
        </p:spPr>
        <p:txBody>
          <a:bodyPr/>
          <a:lstStyle/>
          <a:p>
            <a:r>
              <a:rPr lang="en-GB" noProof="0"/>
              <a:t>Place title here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492000" y="1650648"/>
            <a:ext cx="4908000" cy="40987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 #1</a:t>
            </a:r>
          </a:p>
          <a:p>
            <a:pPr lvl="2"/>
            <a:r>
              <a:rPr lang="en-GB" noProof="0"/>
              <a:t>Sub-bullet #2</a:t>
            </a:r>
          </a:p>
          <a:p>
            <a:pPr lvl="3"/>
            <a:r>
              <a:rPr lang="en-GB" noProof="0"/>
              <a:t>Default text</a:t>
            </a:r>
          </a:p>
          <a:p>
            <a:pPr lvl="4"/>
            <a:r>
              <a:rPr lang="en-GB" noProof="0"/>
              <a:t>Header #1</a:t>
            </a:r>
          </a:p>
          <a:p>
            <a:pPr lvl="5"/>
            <a:r>
              <a:rPr lang="en-GB" noProof="0"/>
              <a:t>Header #2</a:t>
            </a:r>
          </a:p>
          <a:p>
            <a:pPr lvl="6"/>
            <a:r>
              <a:rPr lang="en-GB" noProof="0"/>
              <a:t>Numeric bullet</a:t>
            </a:r>
          </a:p>
          <a:p>
            <a:pPr lvl="7"/>
            <a:r>
              <a:rPr lang="en-GB" noProof="0"/>
              <a:t>Alphabetical bullet</a:t>
            </a:r>
          </a:p>
          <a:p>
            <a:pPr lvl="8"/>
            <a:r>
              <a:rPr lang="en-GB" noProof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DEBE-C34E-4559-A12F-CA0C688AD6DE}" type="datetime2">
              <a:rPr lang="en-GB" noProof="0" smtClean="0"/>
              <a:t>Sunday, 30 April 2023</a:t>
            </a:fld>
            <a:endParaRPr lang="en-GB" noProof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ORTEC | Optimize your world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>
                <a:solidFill>
                  <a:schemeClr val="accent2"/>
                </a:solidFill>
                <a:latin typeface="+mn-lt"/>
              </a:rPr>
              <a:t>TEXT RIGHT + PHOTO (M)</a:t>
            </a:r>
          </a:p>
        </p:txBody>
      </p:sp>
      <p:sp>
        <p:nvSpPr>
          <p:cNvPr id="9" name="Tijdelijke aanduiding voor tekst 20">
            <a:extLst>
              <a:ext uri="{FF2B5EF4-FFF2-40B4-BE49-F238E27FC236}">
                <a16:creationId xmlns:a16="http://schemas.microsoft.com/office/drawing/2014/main" id="{1FE46987-7A8A-41F7-80E3-DB8E55BE76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1999" y="1218647"/>
            <a:ext cx="4900854" cy="4530788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endParaRPr lang="en-GB" noProof="0"/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B9893B5D-8E80-4F6B-B50D-D784C310D2BE}"/>
                </a:ext>
              </a:extLst>
            </p:cNvPr>
            <p:cNvSpPr/>
            <p:nvPr userDrawn="1"/>
          </p:nvSpPr>
          <p:spPr>
            <a:xfrm>
              <a:off x="57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0B8CFAD0-7B2A-4AE1-8484-5CB839C7BC80}"/>
                </a:ext>
              </a:extLst>
            </p:cNvPr>
            <p:cNvSpPr/>
            <p:nvPr userDrawn="1"/>
          </p:nvSpPr>
          <p:spPr>
            <a:xfrm>
              <a:off x="5296854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FB23358F-8060-4ADD-B81E-8239D184E7A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8854" y="393918"/>
            <a:ext cx="4908000" cy="4959518"/>
          </a:xfrm>
          <a:solidFill>
            <a:schemeClr val="bg1">
              <a:lumMod val="95000"/>
            </a:schemeClr>
          </a:solidFill>
        </p:spPr>
        <p:txBody>
          <a:bodyPr lIns="432000" tIns="1800000" rIns="432000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Visit ORBIT &gt; Spaces &gt; Corporate Communication to download stock photos.</a:t>
            </a:r>
            <a:endParaRPr lang="en-GB" noProof="0"/>
          </a:p>
        </p:txBody>
      </p:sp>
      <p:grpSp>
        <p:nvGrpSpPr>
          <p:cNvPr id="230" name="Groep 229">
            <a:extLst>
              <a:ext uri="{FF2B5EF4-FFF2-40B4-BE49-F238E27FC236}">
                <a16:creationId xmlns:a16="http://schemas.microsoft.com/office/drawing/2014/main" id="{C67D661D-56C4-43B7-9BD6-267D22BE74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231" name="Vrije vorm: vorm 230">
              <a:extLst>
                <a:ext uri="{FF2B5EF4-FFF2-40B4-BE49-F238E27FC236}">
                  <a16:creationId xmlns:a16="http://schemas.microsoft.com/office/drawing/2014/main" id="{F43615DE-B6F9-4CB6-861B-D72D39AAF58D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/>
            </a:p>
          </p:txBody>
        </p:sp>
        <p:sp>
          <p:nvSpPr>
            <p:cNvPr id="232" name="Vrije vorm: vorm 231">
              <a:extLst>
                <a:ext uri="{FF2B5EF4-FFF2-40B4-BE49-F238E27FC236}">
                  <a16:creationId xmlns:a16="http://schemas.microsoft.com/office/drawing/2014/main" id="{21815C7E-55D3-4F17-9BF6-86B59F23215B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/>
            </a:p>
          </p:txBody>
        </p:sp>
        <p:sp>
          <p:nvSpPr>
            <p:cNvPr id="233" name="Vrije vorm: vorm 232">
              <a:extLst>
                <a:ext uri="{FF2B5EF4-FFF2-40B4-BE49-F238E27FC236}">
                  <a16:creationId xmlns:a16="http://schemas.microsoft.com/office/drawing/2014/main" id="{93862052-8486-4D85-870F-5F3133E0F2AE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/>
            </a:p>
          </p:txBody>
        </p:sp>
        <p:sp>
          <p:nvSpPr>
            <p:cNvPr id="234" name="Vrije vorm: vorm 233">
              <a:extLst>
                <a:ext uri="{FF2B5EF4-FFF2-40B4-BE49-F238E27FC236}">
                  <a16:creationId xmlns:a16="http://schemas.microsoft.com/office/drawing/2014/main" id="{B1AE00C0-0ACC-4281-900E-58ADCB2B4602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/>
            </a:p>
          </p:txBody>
        </p:sp>
        <p:sp>
          <p:nvSpPr>
            <p:cNvPr id="235" name="Vrije vorm: vorm 234">
              <a:extLst>
                <a:ext uri="{FF2B5EF4-FFF2-40B4-BE49-F238E27FC236}">
                  <a16:creationId xmlns:a16="http://schemas.microsoft.com/office/drawing/2014/main" id="{56C7AD37-8C19-46DA-95D7-1C774C927E1C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/>
            </a:p>
          </p:txBody>
        </p:sp>
        <p:sp>
          <p:nvSpPr>
            <p:cNvPr id="236" name="Vrije vorm: vorm 235">
              <a:extLst>
                <a:ext uri="{FF2B5EF4-FFF2-40B4-BE49-F238E27FC236}">
                  <a16:creationId xmlns:a16="http://schemas.microsoft.com/office/drawing/2014/main" id="{7D717760-DD0D-42E2-BA3D-5E04FD30FF55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/>
            </a:p>
          </p:txBody>
        </p:sp>
      </p:grpSp>
      <p:grpSp>
        <p:nvGrpSpPr>
          <p:cNvPr id="222" name="INSTRUCTION">
            <a:extLst>
              <a:ext uri="{FF2B5EF4-FFF2-40B4-BE49-F238E27FC236}">
                <a16:creationId xmlns:a16="http://schemas.microsoft.com/office/drawing/2014/main" id="{ADDFF1E7-4038-4E9B-B88D-E0992E811732}"/>
              </a:ext>
            </a:extLst>
          </p:cNvPr>
          <p:cNvGrpSpPr/>
          <p:nvPr userDrawn="1"/>
        </p:nvGrpSpPr>
        <p:grpSpPr>
          <a:xfrm>
            <a:off x="-3786760" y="0"/>
            <a:ext cx="3693386" cy="5606414"/>
            <a:chOff x="-3786760" y="0"/>
            <a:chExt cx="3693386" cy="5606414"/>
          </a:xfrm>
        </p:grpSpPr>
        <p:sp>
          <p:nvSpPr>
            <p:cNvPr id="223" name="Rechthoek 222">
              <a:extLst>
                <a:ext uri="{FF2B5EF4-FFF2-40B4-BE49-F238E27FC236}">
                  <a16:creationId xmlns:a16="http://schemas.microsoft.com/office/drawing/2014/main" id="{F304C32E-BF97-4184-B708-1F00CA6427A1}"/>
                </a:ext>
              </a:extLst>
            </p:cNvPr>
            <p:cNvSpPr/>
            <p:nvPr userDrawn="1"/>
          </p:nvSpPr>
          <p:spPr>
            <a:xfrm>
              <a:off x="-3786437" y="0"/>
              <a:ext cx="3593091" cy="48858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8BE47076-7C65-447E-851B-F233A6A95826}"/>
                </a:ext>
              </a:extLst>
            </p:cNvPr>
            <p:cNvSpPr/>
            <p:nvPr userDrawn="1"/>
          </p:nvSpPr>
          <p:spPr>
            <a:xfrm>
              <a:off x="-3786760" y="4778414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Visit ORBIT &gt; Spaces &gt; Corporate Communication to download </a:t>
              </a:r>
              <a:br>
                <a:rPr lang="en-US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 photos.</a:t>
              </a:r>
              <a:endParaRPr lang="en-GB" sz="1200" i="1" cap="none" baseline="0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5" name="Ovaal 224">
              <a:extLst>
                <a:ext uri="{FF2B5EF4-FFF2-40B4-BE49-F238E27FC236}">
                  <a16:creationId xmlns:a16="http://schemas.microsoft.com/office/drawing/2014/main" id="{F0624440-AE0E-483E-997B-08D3D7765DB6}"/>
                </a:ext>
              </a:extLst>
            </p:cNvPr>
            <p:cNvSpPr/>
            <p:nvPr userDrawn="1"/>
          </p:nvSpPr>
          <p:spPr>
            <a:xfrm>
              <a:off x="-3603587" y="4679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F66A6969-50D4-497C-AF50-1D0FFABABEF8}"/>
                </a:ext>
              </a:extLst>
            </p:cNvPr>
            <p:cNvSpPr/>
            <p:nvPr userDrawn="1"/>
          </p:nvSpPr>
          <p:spPr>
            <a:xfrm>
              <a:off x="-3319415" y="467907"/>
              <a:ext cx="2944682" cy="62391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preferred shape/image and choose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‘Edit picture’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 the paint bucket icon,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go to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‘Fill’ – ‘Picture or texture fill’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A09FD0B4-B3BC-469B-BF9D-1D5083C08EEF}"/>
                </a:ext>
              </a:extLst>
            </p:cNvPr>
            <p:cNvSpPr/>
            <p:nvPr userDrawn="1"/>
          </p:nvSpPr>
          <p:spPr>
            <a:xfrm>
              <a:off x="-3603587" y="194751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8" name="Rechthoek 307">
              <a:extLst>
                <a:ext uri="{FF2B5EF4-FFF2-40B4-BE49-F238E27FC236}">
                  <a16:creationId xmlns:a16="http://schemas.microsoft.com/office/drawing/2014/main" id="{4E215519-488C-4984-A344-00D956A8F68F}"/>
                </a:ext>
              </a:extLst>
            </p:cNvPr>
            <p:cNvSpPr/>
            <p:nvPr userDrawn="1"/>
          </p:nvSpPr>
          <p:spPr>
            <a:xfrm>
              <a:off x="-3319415" y="1947516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the button 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‘File’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choose the preferred picture. Click on 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09" name="Groep 308">
              <a:extLst>
                <a:ext uri="{FF2B5EF4-FFF2-40B4-BE49-F238E27FC236}">
                  <a16:creationId xmlns:a16="http://schemas.microsoft.com/office/drawing/2014/main" id="{E1BE2639-881F-4D67-AC49-24D9DFED1796}"/>
                </a:ext>
              </a:extLst>
            </p:cNvPr>
            <p:cNvGrpSpPr/>
            <p:nvPr userDrawn="1"/>
          </p:nvGrpSpPr>
          <p:grpSpPr>
            <a:xfrm>
              <a:off x="-3314821" y="2368443"/>
              <a:ext cx="825500" cy="209550"/>
              <a:chOff x="13504624" y="2482850"/>
              <a:chExt cx="825500" cy="209550"/>
            </a:xfrm>
          </p:grpSpPr>
          <p:sp>
            <p:nvSpPr>
              <p:cNvPr id="359" name="Rechthoek 358">
                <a:extLst>
                  <a:ext uri="{FF2B5EF4-FFF2-40B4-BE49-F238E27FC236}">
                    <a16:creationId xmlns:a16="http://schemas.microsoft.com/office/drawing/2014/main" id="{B4899A42-7EDD-4261-AAB8-D849FB3693E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360" name="Rechte verbindingslijn 359">
                <a:extLst>
                  <a:ext uri="{FF2B5EF4-FFF2-40B4-BE49-F238E27FC236}">
                    <a16:creationId xmlns:a16="http://schemas.microsoft.com/office/drawing/2014/main" id="{2B297398-B68F-41B5-AA78-79BB7E002C2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1" name="Gelijkbenige driehoek 360">
                <a:extLst>
                  <a:ext uri="{FF2B5EF4-FFF2-40B4-BE49-F238E27FC236}">
                    <a16:creationId xmlns:a16="http://schemas.microsoft.com/office/drawing/2014/main" id="{2EEBC0D7-D73A-4D99-8B5F-33B64263639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0" name="Ovaal 309">
              <a:extLst>
                <a:ext uri="{FF2B5EF4-FFF2-40B4-BE49-F238E27FC236}">
                  <a16:creationId xmlns:a16="http://schemas.microsoft.com/office/drawing/2014/main" id="{7B4C9A13-235C-402E-8B4F-1D37CE54A275}"/>
                </a:ext>
              </a:extLst>
            </p:cNvPr>
            <p:cNvSpPr/>
            <p:nvPr userDrawn="1"/>
          </p:nvSpPr>
          <p:spPr>
            <a:xfrm>
              <a:off x="-3603587" y="277591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11" name="Rechthoek 310">
              <a:extLst>
                <a:ext uri="{FF2B5EF4-FFF2-40B4-BE49-F238E27FC236}">
                  <a16:creationId xmlns:a16="http://schemas.microsoft.com/office/drawing/2014/main" id="{A1CE2208-6F13-4A32-A06F-76275C635D64}"/>
                </a:ext>
              </a:extLst>
            </p:cNvPr>
            <p:cNvSpPr/>
            <p:nvPr userDrawn="1"/>
          </p:nvSpPr>
          <p:spPr>
            <a:xfrm>
              <a:off x="-3319415" y="2775917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image is kept in it’s original ratio, go to the tab 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12" name="ICOON_info">
              <a:extLst>
                <a:ext uri="{FF2B5EF4-FFF2-40B4-BE49-F238E27FC236}">
                  <a16:creationId xmlns:a16="http://schemas.microsoft.com/office/drawing/2014/main" id="{C35B3604-E082-45AA-B8F9-D5B9DFDAE995}"/>
                </a:ext>
              </a:extLst>
            </p:cNvPr>
            <p:cNvGrpSpPr/>
            <p:nvPr userDrawn="1"/>
          </p:nvGrpSpPr>
          <p:grpSpPr>
            <a:xfrm>
              <a:off x="-377059" y="4646123"/>
              <a:ext cx="283685" cy="283685"/>
              <a:chOff x="-510741" y="5913713"/>
              <a:chExt cx="267555" cy="267555"/>
            </a:xfrm>
          </p:grpSpPr>
          <p:sp>
            <p:nvSpPr>
              <p:cNvPr id="357" name="Ovaal 356">
                <a:extLst>
                  <a:ext uri="{FF2B5EF4-FFF2-40B4-BE49-F238E27FC236}">
                    <a16:creationId xmlns:a16="http://schemas.microsoft.com/office/drawing/2014/main" id="{20CFA756-9B64-45BF-8D38-374240C5283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Graphic 163" descr="Informatie">
                <a:extLst>
                  <a:ext uri="{FF2B5EF4-FFF2-40B4-BE49-F238E27FC236}">
                    <a16:creationId xmlns:a16="http://schemas.microsoft.com/office/drawing/2014/main" id="{59183B24-9D26-4C00-8746-75E4387FC24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3" name="Groep 312">
              <a:extLst>
                <a:ext uri="{FF2B5EF4-FFF2-40B4-BE49-F238E27FC236}">
                  <a16:creationId xmlns:a16="http://schemas.microsoft.com/office/drawing/2014/main" id="{AE1F18A5-5F60-4380-BDC1-17850F44A23C}"/>
                </a:ext>
              </a:extLst>
            </p:cNvPr>
            <p:cNvGrpSpPr/>
            <p:nvPr userDrawn="1"/>
          </p:nvGrpSpPr>
          <p:grpSpPr>
            <a:xfrm>
              <a:off x="-3314821" y="1198324"/>
              <a:ext cx="1607391" cy="563933"/>
              <a:chOff x="-3314821" y="1382066"/>
              <a:chExt cx="1607391" cy="563933"/>
            </a:xfrm>
          </p:grpSpPr>
          <p:sp>
            <p:nvSpPr>
              <p:cNvPr id="332" name="Rechthoek 331">
                <a:extLst>
                  <a:ext uri="{FF2B5EF4-FFF2-40B4-BE49-F238E27FC236}">
                    <a16:creationId xmlns:a16="http://schemas.microsoft.com/office/drawing/2014/main" id="{3C4570B0-7825-49C8-BBE9-30B97D7AAB51}"/>
                  </a:ext>
                </a:extLst>
              </p:cNvPr>
              <p:cNvSpPr/>
              <p:nvPr userDrawn="1"/>
            </p:nvSpPr>
            <p:spPr>
              <a:xfrm>
                <a:off x="-3314821" y="1382066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Rechthoek 332">
                <a:extLst>
                  <a:ext uri="{FF2B5EF4-FFF2-40B4-BE49-F238E27FC236}">
                    <a16:creationId xmlns:a16="http://schemas.microsoft.com/office/drawing/2014/main" id="{5D8BC185-BEA6-423B-9FA9-29D6549090AD}"/>
                  </a:ext>
                </a:extLst>
              </p:cNvPr>
              <p:cNvSpPr/>
              <p:nvPr userDrawn="1"/>
            </p:nvSpPr>
            <p:spPr>
              <a:xfrm>
                <a:off x="-3304719" y="1635791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Tekstvak 333">
                <a:extLst>
                  <a:ext uri="{FF2B5EF4-FFF2-40B4-BE49-F238E27FC236}">
                    <a16:creationId xmlns:a16="http://schemas.microsoft.com/office/drawing/2014/main" id="{0B2F23BE-0395-4C82-99FB-22517568DC5E}"/>
                  </a:ext>
                </a:extLst>
              </p:cNvPr>
              <p:cNvSpPr txBox="1"/>
              <p:nvPr userDrawn="1"/>
            </p:nvSpPr>
            <p:spPr>
              <a:xfrm>
                <a:off x="-3090392" y="1439224"/>
                <a:ext cx="1264727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Size and position…</a:t>
                </a:r>
              </a:p>
            </p:txBody>
          </p:sp>
          <p:sp>
            <p:nvSpPr>
              <p:cNvPr id="335" name="Tekstvak 334">
                <a:extLst>
                  <a:ext uri="{FF2B5EF4-FFF2-40B4-BE49-F238E27FC236}">
                    <a16:creationId xmlns:a16="http://schemas.microsoft.com/office/drawing/2014/main" id="{0159A529-C138-452C-A121-1C33131EE3C0}"/>
                  </a:ext>
                </a:extLst>
              </p:cNvPr>
              <p:cNvSpPr txBox="1"/>
              <p:nvPr userDrawn="1"/>
            </p:nvSpPr>
            <p:spPr>
              <a:xfrm>
                <a:off x="-3090391" y="1700776"/>
                <a:ext cx="1264726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Edit picture…</a:t>
                </a:r>
              </a:p>
            </p:txBody>
          </p:sp>
          <p:sp>
            <p:nvSpPr>
              <p:cNvPr id="336" name="Vrije vorm: vorm 335">
                <a:extLst>
                  <a:ext uri="{FF2B5EF4-FFF2-40B4-BE49-F238E27FC236}">
                    <a16:creationId xmlns:a16="http://schemas.microsoft.com/office/drawing/2014/main" id="{18468C30-ADCB-4E04-BA06-EB18D7361672}"/>
                  </a:ext>
                </a:extLst>
              </p:cNvPr>
              <p:cNvSpPr/>
              <p:nvPr userDrawn="1"/>
            </p:nvSpPr>
            <p:spPr>
              <a:xfrm>
                <a:off x="-1804992" y="1765999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CA9555B7-716F-4843-A0F0-888125C25818}"/>
                  </a:ext>
                </a:extLst>
              </p:cNvPr>
              <p:cNvGrpSpPr/>
              <p:nvPr userDrawn="1"/>
            </p:nvGrpSpPr>
            <p:grpSpPr>
              <a:xfrm>
                <a:off x="-3253744" y="1427644"/>
                <a:ext cx="156925" cy="160654"/>
                <a:chOff x="3177409" y="1196372"/>
                <a:chExt cx="173010" cy="177121"/>
              </a:xfrm>
            </p:grpSpPr>
            <p:sp>
              <p:nvSpPr>
                <p:cNvPr id="347" name="Rechthoek: afgeronde hoeken 346">
                  <a:extLst>
                    <a:ext uri="{FF2B5EF4-FFF2-40B4-BE49-F238E27FC236}">
                      <a16:creationId xmlns:a16="http://schemas.microsoft.com/office/drawing/2014/main" id="{FBA1E557-4C77-425E-9AE9-A76E2DDFAA52}"/>
                    </a:ext>
                  </a:extLst>
                </p:cNvPr>
                <p:cNvSpPr/>
                <p:nvPr userDrawn="1"/>
              </p:nvSpPr>
              <p:spPr>
                <a:xfrm>
                  <a:off x="3299690" y="1197705"/>
                  <a:ext cx="50729" cy="17151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8" name="Rechthoek: afgeronde hoeken 347">
                  <a:extLst>
                    <a:ext uri="{FF2B5EF4-FFF2-40B4-BE49-F238E27FC236}">
                      <a16:creationId xmlns:a16="http://schemas.microsoft.com/office/drawing/2014/main" id="{2FB489FF-DB57-4D11-982A-C7EEF3A49AB9}"/>
                    </a:ext>
                  </a:extLst>
                </p:cNvPr>
                <p:cNvSpPr/>
                <p:nvPr userDrawn="1"/>
              </p:nvSpPr>
              <p:spPr>
                <a:xfrm>
                  <a:off x="3187507" y="1265966"/>
                  <a:ext cx="37785" cy="37785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5CE76772-862D-4D94-832A-3F4CD5472A6C}"/>
                    </a:ext>
                  </a:extLst>
                </p:cNvPr>
                <p:cNvGrpSpPr/>
                <p:nvPr userDrawn="1"/>
              </p:nvGrpSpPr>
              <p:grpSpPr>
                <a:xfrm>
                  <a:off x="3177409" y="1196372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55" name="Rechthoek 354">
                    <a:extLst>
                      <a:ext uri="{FF2B5EF4-FFF2-40B4-BE49-F238E27FC236}">
                        <a16:creationId xmlns:a16="http://schemas.microsoft.com/office/drawing/2014/main" id="{DF1DC042-14CE-4026-A1DE-16BD6A887FF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6" name="Pijl: punthaak 355">
                    <a:extLst>
                      <a:ext uri="{FF2B5EF4-FFF2-40B4-BE49-F238E27FC236}">
                        <a16:creationId xmlns:a16="http://schemas.microsoft.com/office/drawing/2014/main" id="{0A00D267-341E-40F2-A185-3D7A91358EC5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76BF9772-6611-42B7-96A9-A3F4AD2DC3E0}"/>
                    </a:ext>
                  </a:extLst>
                </p:cNvPr>
                <p:cNvGrpSpPr/>
                <p:nvPr userDrawn="1"/>
              </p:nvGrpSpPr>
              <p:grpSpPr>
                <a:xfrm flipV="1">
                  <a:off x="3177409" y="1321525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53" name="Rechthoek 352">
                    <a:extLst>
                      <a:ext uri="{FF2B5EF4-FFF2-40B4-BE49-F238E27FC236}">
                        <a16:creationId xmlns:a16="http://schemas.microsoft.com/office/drawing/2014/main" id="{1205767A-7127-4D53-B0B2-1A25DF328D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4" name="Pijl: punthaak 353">
                    <a:extLst>
                      <a:ext uri="{FF2B5EF4-FFF2-40B4-BE49-F238E27FC236}">
                        <a16:creationId xmlns:a16="http://schemas.microsoft.com/office/drawing/2014/main" id="{DCA214FE-6E10-4B7B-980E-DBE774B992FE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51" name="Rechte verbindingslijn 350">
                  <a:extLst>
                    <a:ext uri="{FF2B5EF4-FFF2-40B4-BE49-F238E27FC236}">
                      <a16:creationId xmlns:a16="http://schemas.microsoft.com/office/drawing/2014/main" id="{6F1BB2EF-0EA0-4FD6-8E15-3A0667BE067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198657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  <p:cxnSp>
              <p:nvCxnSpPr>
                <p:cNvPr id="352" name="Rechte verbindingslijn 351">
                  <a:extLst>
                    <a:ext uri="{FF2B5EF4-FFF2-40B4-BE49-F238E27FC236}">
                      <a16:creationId xmlns:a16="http://schemas.microsoft.com/office/drawing/2014/main" id="{4B21B49C-D762-4269-BD74-81C9576244B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367726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</p:grpSp>
          <p:grpSp>
            <p:nvGrpSpPr>
              <p:cNvPr id="338" name="Groep 337">
                <a:extLst>
                  <a:ext uri="{FF2B5EF4-FFF2-40B4-BE49-F238E27FC236}">
                    <a16:creationId xmlns:a16="http://schemas.microsoft.com/office/drawing/2014/main" id="{48F44D83-BDEB-40BB-84AF-3DA6130C7331}"/>
                  </a:ext>
                </a:extLst>
              </p:cNvPr>
              <p:cNvGrpSpPr/>
              <p:nvPr userDrawn="1"/>
            </p:nvGrpSpPr>
            <p:grpSpPr>
              <a:xfrm>
                <a:off x="-3241476" y="1674756"/>
                <a:ext cx="151083" cy="175096"/>
                <a:chOff x="3191807" y="1465204"/>
                <a:chExt cx="163374" cy="189340"/>
              </a:xfrm>
            </p:grpSpPr>
            <p:sp>
              <p:nvSpPr>
                <p:cNvPr id="339" name="Vrije vorm: vorm 338">
                  <a:extLst>
                    <a:ext uri="{FF2B5EF4-FFF2-40B4-BE49-F238E27FC236}">
                      <a16:creationId xmlns:a16="http://schemas.microsoft.com/office/drawing/2014/main" id="{9C2890BA-723B-4006-A8A2-156C7482F86B}"/>
                    </a:ext>
                  </a:extLst>
                </p:cNvPr>
                <p:cNvSpPr/>
                <p:nvPr userDrawn="1"/>
              </p:nvSpPr>
              <p:spPr>
                <a:xfrm>
                  <a:off x="3263084" y="1497618"/>
                  <a:ext cx="45719" cy="66863"/>
                </a:xfrm>
                <a:custGeom>
                  <a:avLst/>
                  <a:gdLst>
                    <a:gd name="connsiteX0" fmla="*/ 50006 w 111919"/>
                    <a:gd name="connsiteY0" fmla="*/ 64294 h 145256"/>
                    <a:gd name="connsiteX1" fmla="*/ 47625 w 111919"/>
                    <a:gd name="connsiteY1" fmla="*/ 145256 h 145256"/>
                    <a:gd name="connsiteX2" fmla="*/ 111919 w 111919"/>
                    <a:gd name="connsiteY2" fmla="*/ 92869 h 145256"/>
                    <a:gd name="connsiteX3" fmla="*/ 111919 w 111919"/>
                    <a:gd name="connsiteY3" fmla="*/ 28575 h 145256"/>
                    <a:gd name="connsiteX4" fmla="*/ 52387 w 111919"/>
                    <a:gd name="connsiteY4" fmla="*/ 0 h 145256"/>
                    <a:gd name="connsiteX5" fmla="*/ 4762 w 111919"/>
                    <a:gd name="connsiteY5" fmla="*/ 11906 h 145256"/>
                    <a:gd name="connsiteX6" fmla="*/ 0 w 111919"/>
                    <a:gd name="connsiteY6" fmla="*/ 45244 h 145256"/>
                    <a:gd name="connsiteX7" fmla="*/ 50006 w 111919"/>
                    <a:gd name="connsiteY7" fmla="*/ 64294 h 145256"/>
                    <a:gd name="connsiteX0" fmla="*/ 50006 w 124049"/>
                    <a:gd name="connsiteY0" fmla="*/ 64294 h 145256"/>
                    <a:gd name="connsiteX1" fmla="*/ 47625 w 124049"/>
                    <a:gd name="connsiteY1" fmla="*/ 145256 h 145256"/>
                    <a:gd name="connsiteX2" fmla="*/ 111919 w 124049"/>
                    <a:gd name="connsiteY2" fmla="*/ 92869 h 145256"/>
                    <a:gd name="connsiteX3" fmla="*/ 111919 w 124049"/>
                    <a:gd name="connsiteY3" fmla="*/ 28575 h 145256"/>
                    <a:gd name="connsiteX4" fmla="*/ 52387 w 124049"/>
                    <a:gd name="connsiteY4" fmla="*/ 0 h 145256"/>
                    <a:gd name="connsiteX5" fmla="*/ 4762 w 124049"/>
                    <a:gd name="connsiteY5" fmla="*/ 11906 h 145256"/>
                    <a:gd name="connsiteX6" fmla="*/ 0 w 124049"/>
                    <a:gd name="connsiteY6" fmla="*/ 45244 h 145256"/>
                    <a:gd name="connsiteX7" fmla="*/ 50006 w 124049"/>
                    <a:gd name="connsiteY7" fmla="*/ 64294 h 145256"/>
                    <a:gd name="connsiteX0" fmla="*/ 50006 w 123624"/>
                    <a:gd name="connsiteY0" fmla="*/ 64294 h 145256"/>
                    <a:gd name="connsiteX1" fmla="*/ 47625 w 123624"/>
                    <a:gd name="connsiteY1" fmla="*/ 145256 h 145256"/>
                    <a:gd name="connsiteX2" fmla="*/ 111919 w 123624"/>
                    <a:gd name="connsiteY2" fmla="*/ 92869 h 145256"/>
                    <a:gd name="connsiteX3" fmla="*/ 111919 w 123624"/>
                    <a:gd name="connsiteY3" fmla="*/ 28575 h 145256"/>
                    <a:gd name="connsiteX4" fmla="*/ 52387 w 123624"/>
                    <a:gd name="connsiteY4" fmla="*/ 0 h 145256"/>
                    <a:gd name="connsiteX5" fmla="*/ 4762 w 123624"/>
                    <a:gd name="connsiteY5" fmla="*/ 11906 h 145256"/>
                    <a:gd name="connsiteX6" fmla="*/ 0 w 123624"/>
                    <a:gd name="connsiteY6" fmla="*/ 45244 h 145256"/>
                    <a:gd name="connsiteX7" fmla="*/ 50006 w 123624"/>
                    <a:gd name="connsiteY7" fmla="*/ 64294 h 145256"/>
                    <a:gd name="connsiteX0" fmla="*/ 50006 w 123624"/>
                    <a:gd name="connsiteY0" fmla="*/ 67517 h 148479"/>
                    <a:gd name="connsiteX1" fmla="*/ 47625 w 123624"/>
                    <a:gd name="connsiteY1" fmla="*/ 148479 h 148479"/>
                    <a:gd name="connsiteX2" fmla="*/ 111919 w 123624"/>
                    <a:gd name="connsiteY2" fmla="*/ 96092 h 148479"/>
                    <a:gd name="connsiteX3" fmla="*/ 111919 w 123624"/>
                    <a:gd name="connsiteY3" fmla="*/ 31798 h 148479"/>
                    <a:gd name="connsiteX4" fmla="*/ 52387 w 123624"/>
                    <a:gd name="connsiteY4" fmla="*/ 3223 h 148479"/>
                    <a:gd name="connsiteX5" fmla="*/ 4762 w 123624"/>
                    <a:gd name="connsiteY5" fmla="*/ 15129 h 148479"/>
                    <a:gd name="connsiteX6" fmla="*/ 0 w 123624"/>
                    <a:gd name="connsiteY6" fmla="*/ 48467 h 148479"/>
                    <a:gd name="connsiteX7" fmla="*/ 50006 w 123624"/>
                    <a:gd name="connsiteY7" fmla="*/ 67517 h 148479"/>
                    <a:gd name="connsiteX0" fmla="*/ 50006 w 118952"/>
                    <a:gd name="connsiteY0" fmla="*/ 73868 h 154830"/>
                    <a:gd name="connsiteX1" fmla="*/ 47625 w 118952"/>
                    <a:gd name="connsiteY1" fmla="*/ 154830 h 154830"/>
                    <a:gd name="connsiteX2" fmla="*/ 111919 w 118952"/>
                    <a:gd name="connsiteY2" fmla="*/ 102443 h 154830"/>
                    <a:gd name="connsiteX3" fmla="*/ 111919 w 118952"/>
                    <a:gd name="connsiteY3" fmla="*/ 38149 h 154830"/>
                    <a:gd name="connsiteX4" fmla="*/ 64294 w 118952"/>
                    <a:gd name="connsiteY4" fmla="*/ 2430 h 154830"/>
                    <a:gd name="connsiteX5" fmla="*/ 4762 w 118952"/>
                    <a:gd name="connsiteY5" fmla="*/ 21480 h 154830"/>
                    <a:gd name="connsiteX6" fmla="*/ 0 w 118952"/>
                    <a:gd name="connsiteY6" fmla="*/ 54818 h 154830"/>
                    <a:gd name="connsiteX7" fmla="*/ 50006 w 118952"/>
                    <a:gd name="connsiteY7" fmla="*/ 73868 h 154830"/>
                    <a:gd name="connsiteX0" fmla="*/ 50006 w 118952"/>
                    <a:gd name="connsiteY0" fmla="*/ 71438 h 152400"/>
                    <a:gd name="connsiteX1" fmla="*/ 47625 w 118952"/>
                    <a:gd name="connsiteY1" fmla="*/ 152400 h 152400"/>
                    <a:gd name="connsiteX2" fmla="*/ 111919 w 118952"/>
                    <a:gd name="connsiteY2" fmla="*/ 100013 h 152400"/>
                    <a:gd name="connsiteX3" fmla="*/ 111919 w 118952"/>
                    <a:gd name="connsiteY3" fmla="*/ 35719 h 152400"/>
                    <a:gd name="connsiteX4" fmla="*/ 64294 w 118952"/>
                    <a:gd name="connsiteY4" fmla="*/ 0 h 152400"/>
                    <a:gd name="connsiteX5" fmla="*/ 0 w 118952"/>
                    <a:gd name="connsiteY5" fmla="*/ 52388 h 152400"/>
                    <a:gd name="connsiteX6" fmla="*/ 50006 w 118952"/>
                    <a:gd name="connsiteY6" fmla="*/ 71438 h 152400"/>
                    <a:gd name="connsiteX0" fmla="*/ 50006 w 118952"/>
                    <a:gd name="connsiteY0" fmla="*/ 71735 h 152697"/>
                    <a:gd name="connsiteX1" fmla="*/ 47625 w 118952"/>
                    <a:gd name="connsiteY1" fmla="*/ 152697 h 152697"/>
                    <a:gd name="connsiteX2" fmla="*/ 111919 w 118952"/>
                    <a:gd name="connsiteY2" fmla="*/ 100310 h 152697"/>
                    <a:gd name="connsiteX3" fmla="*/ 111919 w 118952"/>
                    <a:gd name="connsiteY3" fmla="*/ 36016 h 152697"/>
                    <a:gd name="connsiteX4" fmla="*/ 64294 w 118952"/>
                    <a:gd name="connsiteY4" fmla="*/ 297 h 152697"/>
                    <a:gd name="connsiteX5" fmla="*/ 0 w 118952"/>
                    <a:gd name="connsiteY5" fmla="*/ 52685 h 152697"/>
                    <a:gd name="connsiteX6" fmla="*/ 50006 w 118952"/>
                    <a:gd name="connsiteY6" fmla="*/ 71735 h 152697"/>
                    <a:gd name="connsiteX0" fmla="*/ 50006 w 118952"/>
                    <a:gd name="connsiteY0" fmla="*/ 71961 h 152923"/>
                    <a:gd name="connsiteX1" fmla="*/ 47625 w 118952"/>
                    <a:gd name="connsiteY1" fmla="*/ 152923 h 152923"/>
                    <a:gd name="connsiteX2" fmla="*/ 111919 w 118952"/>
                    <a:gd name="connsiteY2" fmla="*/ 100536 h 152923"/>
                    <a:gd name="connsiteX3" fmla="*/ 111919 w 118952"/>
                    <a:gd name="connsiteY3" fmla="*/ 36242 h 152923"/>
                    <a:gd name="connsiteX4" fmla="*/ 64294 w 118952"/>
                    <a:gd name="connsiteY4" fmla="*/ 523 h 152923"/>
                    <a:gd name="connsiteX5" fmla="*/ 0 w 118952"/>
                    <a:gd name="connsiteY5" fmla="*/ 52911 h 152923"/>
                    <a:gd name="connsiteX6" fmla="*/ 50006 w 118952"/>
                    <a:gd name="connsiteY6" fmla="*/ 71961 h 152923"/>
                    <a:gd name="connsiteX0" fmla="*/ 50006 w 118480"/>
                    <a:gd name="connsiteY0" fmla="*/ 71961 h 152923"/>
                    <a:gd name="connsiteX1" fmla="*/ 47625 w 118480"/>
                    <a:gd name="connsiteY1" fmla="*/ 152923 h 152923"/>
                    <a:gd name="connsiteX2" fmla="*/ 111919 w 118480"/>
                    <a:gd name="connsiteY2" fmla="*/ 100536 h 152923"/>
                    <a:gd name="connsiteX3" fmla="*/ 111919 w 118480"/>
                    <a:gd name="connsiteY3" fmla="*/ 36242 h 152923"/>
                    <a:gd name="connsiteX4" fmla="*/ 64294 w 118480"/>
                    <a:gd name="connsiteY4" fmla="*/ 523 h 152923"/>
                    <a:gd name="connsiteX5" fmla="*/ 0 w 118480"/>
                    <a:gd name="connsiteY5" fmla="*/ 52911 h 152923"/>
                    <a:gd name="connsiteX6" fmla="*/ 50006 w 118480"/>
                    <a:gd name="connsiteY6" fmla="*/ 71961 h 15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480" h="152923">
                      <a:moveTo>
                        <a:pt x="50006" y="71961"/>
                      </a:moveTo>
                      <a:cubicBezTo>
                        <a:pt x="49212" y="98948"/>
                        <a:pt x="48419" y="125936"/>
                        <a:pt x="47625" y="152923"/>
                      </a:cubicBezTo>
                      <a:cubicBezTo>
                        <a:pt x="69056" y="135461"/>
                        <a:pt x="102395" y="122761"/>
                        <a:pt x="111919" y="100536"/>
                      </a:cubicBezTo>
                      <a:cubicBezTo>
                        <a:pt x="121443" y="78311"/>
                        <a:pt x="119856" y="52911"/>
                        <a:pt x="111919" y="36242"/>
                      </a:cubicBezTo>
                      <a:cubicBezTo>
                        <a:pt x="103982" y="19573"/>
                        <a:pt x="94853" y="4888"/>
                        <a:pt x="64294" y="523"/>
                      </a:cubicBezTo>
                      <a:cubicBezTo>
                        <a:pt x="33735" y="-3842"/>
                        <a:pt x="0" y="19574"/>
                        <a:pt x="0" y="52911"/>
                      </a:cubicBezTo>
                      <a:lnTo>
                        <a:pt x="50006" y="71961"/>
                      </a:ln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8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0" name="Rechthoek: afgeronde hoeken 339">
                  <a:extLst>
                    <a:ext uri="{FF2B5EF4-FFF2-40B4-BE49-F238E27FC236}">
                      <a16:creationId xmlns:a16="http://schemas.microsoft.com/office/drawing/2014/main" id="{68856F9A-3454-47DB-B2FD-A2D9C7DFA43B}"/>
                    </a:ext>
                  </a:extLst>
                </p:cNvPr>
                <p:cNvSpPr/>
                <p:nvPr userDrawn="1"/>
              </p:nvSpPr>
              <p:spPr>
                <a:xfrm rot="2770829">
                  <a:off x="3199678" y="1493248"/>
                  <a:ext cx="62635" cy="78377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1" name="Vrije vorm: vorm 340">
                  <a:extLst>
                    <a:ext uri="{FF2B5EF4-FFF2-40B4-BE49-F238E27FC236}">
                      <a16:creationId xmlns:a16="http://schemas.microsoft.com/office/drawing/2014/main" id="{CBFA6526-0D71-451D-925E-ADFA1C47993E}"/>
                    </a:ext>
                  </a:extLst>
                </p:cNvPr>
                <p:cNvSpPr/>
                <p:nvPr userDrawn="1"/>
              </p:nvSpPr>
              <p:spPr>
                <a:xfrm>
                  <a:off x="3196452" y="1465204"/>
                  <a:ext cx="45719" cy="59796"/>
                </a:xfrm>
                <a:custGeom>
                  <a:avLst/>
                  <a:gdLst>
                    <a:gd name="connsiteX0" fmla="*/ 76475 w 79906"/>
                    <a:gd name="connsiteY0" fmla="*/ 104510 h 104510"/>
                    <a:gd name="connsiteX1" fmla="*/ 71712 w 79906"/>
                    <a:gd name="connsiteY1" fmla="*/ 6879 h 104510"/>
                    <a:gd name="connsiteX2" fmla="*/ 5037 w 79906"/>
                    <a:gd name="connsiteY2" fmla="*/ 16404 h 104510"/>
                    <a:gd name="connsiteX3" fmla="*/ 9800 w 79906"/>
                    <a:gd name="connsiteY3" fmla="*/ 83079 h 10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906" h="104510">
                      <a:moveTo>
                        <a:pt x="76475" y="104510"/>
                      </a:moveTo>
                      <a:cubicBezTo>
                        <a:pt x="80046" y="63036"/>
                        <a:pt x="83618" y="21563"/>
                        <a:pt x="71712" y="6879"/>
                      </a:cubicBezTo>
                      <a:cubicBezTo>
                        <a:pt x="59806" y="-7805"/>
                        <a:pt x="15356" y="3704"/>
                        <a:pt x="5037" y="16404"/>
                      </a:cubicBezTo>
                      <a:cubicBezTo>
                        <a:pt x="-5282" y="29104"/>
                        <a:pt x="2259" y="56091"/>
                        <a:pt x="9800" y="83079"/>
                      </a:cubicBezTo>
                    </a:path>
                  </a:pathLst>
                </a:custGeom>
                <a:noFill/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42" name="Groep 341">
                  <a:extLst>
                    <a:ext uri="{FF2B5EF4-FFF2-40B4-BE49-F238E27FC236}">
                      <a16:creationId xmlns:a16="http://schemas.microsoft.com/office/drawing/2014/main" id="{727C5935-E92E-4227-BCA6-1C6F5E322E4F}"/>
                    </a:ext>
                  </a:extLst>
                </p:cNvPr>
                <p:cNvGrpSpPr/>
                <p:nvPr userDrawn="1"/>
              </p:nvGrpSpPr>
              <p:grpSpPr>
                <a:xfrm>
                  <a:off x="3216769" y="1504951"/>
                  <a:ext cx="138412" cy="149593"/>
                  <a:chOff x="3216769" y="1504951"/>
                  <a:chExt cx="138412" cy="149593"/>
                </a:xfrm>
              </p:grpSpPr>
              <p:sp>
                <p:nvSpPr>
                  <p:cNvPr id="343" name="Vrije vorm: vorm 342">
                    <a:extLst>
                      <a:ext uri="{FF2B5EF4-FFF2-40B4-BE49-F238E27FC236}">
                        <a16:creationId xmlns:a16="http://schemas.microsoft.com/office/drawing/2014/main" id="{46F8BDC8-15AA-4A3E-A71E-4B7D57833F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93269" y="1504951"/>
                    <a:ext cx="61912" cy="83344"/>
                  </a:xfrm>
                  <a:custGeom>
                    <a:avLst/>
                    <a:gdLst>
                      <a:gd name="connsiteX0" fmla="*/ 0 w 61912"/>
                      <a:gd name="connsiteY0" fmla="*/ 80963 h 80963"/>
                      <a:gd name="connsiteX1" fmla="*/ 57150 w 61912"/>
                      <a:gd name="connsiteY1" fmla="*/ 0 h 80963"/>
                      <a:gd name="connsiteX2" fmla="*/ 61912 w 61912"/>
                      <a:gd name="connsiteY2" fmla="*/ 50006 h 80963"/>
                      <a:gd name="connsiteX3" fmla="*/ 0 w 61912"/>
                      <a:gd name="connsiteY3" fmla="*/ 80963 h 80963"/>
                      <a:gd name="connsiteX0" fmla="*/ 0 w 61912"/>
                      <a:gd name="connsiteY0" fmla="*/ 80963 h 83344"/>
                      <a:gd name="connsiteX1" fmla="*/ 57150 w 61912"/>
                      <a:gd name="connsiteY1" fmla="*/ 0 h 83344"/>
                      <a:gd name="connsiteX2" fmla="*/ 61912 w 61912"/>
                      <a:gd name="connsiteY2" fmla="*/ 50006 h 83344"/>
                      <a:gd name="connsiteX3" fmla="*/ 19050 w 61912"/>
                      <a:gd name="connsiteY3" fmla="*/ 83344 h 83344"/>
                      <a:gd name="connsiteX4" fmla="*/ 0 w 61912"/>
                      <a:gd name="connsiteY4" fmla="*/ 80963 h 8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12" h="83344">
                        <a:moveTo>
                          <a:pt x="0" y="80963"/>
                        </a:moveTo>
                        <a:lnTo>
                          <a:pt x="57150" y="0"/>
                        </a:lnTo>
                        <a:lnTo>
                          <a:pt x="61912" y="50006"/>
                        </a:lnTo>
                        <a:cubicBezTo>
                          <a:pt x="48418" y="56356"/>
                          <a:pt x="32544" y="76994"/>
                          <a:pt x="19050" y="83344"/>
                        </a:cubicBezTo>
                        <a:lnTo>
                          <a:pt x="0" y="80963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344" name="Groep 343">
                    <a:extLst>
                      <a:ext uri="{FF2B5EF4-FFF2-40B4-BE49-F238E27FC236}">
                        <a16:creationId xmlns:a16="http://schemas.microsoft.com/office/drawing/2014/main" id="{80486A0B-B6D9-49E6-A000-ABEA93BDC62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16769" y="1578766"/>
                    <a:ext cx="90787" cy="75778"/>
                    <a:chOff x="3216769" y="1578766"/>
                    <a:chExt cx="90787" cy="75778"/>
                  </a:xfrm>
                </p:grpSpPr>
                <p:sp>
                  <p:nvSpPr>
                    <p:cNvPr id="345" name="Ovaal 344">
                      <a:extLst>
                        <a:ext uri="{FF2B5EF4-FFF2-40B4-BE49-F238E27FC236}">
                          <a16:creationId xmlns:a16="http://schemas.microsoft.com/office/drawing/2014/main" id="{BE4AE1A0-6A31-4EA3-98E6-54B43DB3D9E6}"/>
                        </a:ext>
                      </a:extLst>
                    </p:cNvPr>
                    <p:cNvSpPr/>
                    <p:nvPr userDrawn="1"/>
                  </p:nvSpPr>
                  <p:spPr>
                    <a:xfrm rot="12332780">
                      <a:off x="3252786" y="1578766"/>
                      <a:ext cx="54770" cy="619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4D82B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46" name="Gelijkbenige driehoek 34">
                      <a:extLst>
                        <a:ext uri="{FF2B5EF4-FFF2-40B4-BE49-F238E27FC236}">
                          <a16:creationId xmlns:a16="http://schemas.microsoft.com/office/drawing/2014/main" id="{CD382674-9724-4FC6-B0ED-38C6979AE69C}"/>
                        </a:ext>
                      </a:extLst>
                    </p:cNvPr>
                    <p:cNvSpPr/>
                    <p:nvPr userDrawn="1"/>
                  </p:nvSpPr>
                  <p:spPr>
                    <a:xfrm rot="14772351">
                      <a:off x="3219791" y="1594938"/>
                      <a:ext cx="56584" cy="62627"/>
                    </a:xfrm>
                    <a:custGeom>
                      <a:avLst/>
                      <a:gdLst>
                        <a:gd name="connsiteX0" fmla="*/ 0 w 56584"/>
                        <a:gd name="connsiteY0" fmla="*/ 55534 h 55534"/>
                        <a:gd name="connsiteX1" fmla="*/ 28292 w 56584"/>
                        <a:gd name="connsiteY1" fmla="*/ 0 h 55534"/>
                        <a:gd name="connsiteX2" fmla="*/ 56584 w 56584"/>
                        <a:gd name="connsiteY2" fmla="*/ 55534 h 55534"/>
                        <a:gd name="connsiteX3" fmla="*/ 0 w 56584"/>
                        <a:gd name="connsiteY3" fmla="*/ 55534 h 55534"/>
                        <a:gd name="connsiteX0" fmla="*/ 0 w 56584"/>
                        <a:gd name="connsiteY0" fmla="*/ 55534 h 60261"/>
                        <a:gd name="connsiteX1" fmla="*/ 28292 w 56584"/>
                        <a:gd name="connsiteY1" fmla="*/ 0 h 60261"/>
                        <a:gd name="connsiteX2" fmla="*/ 56584 w 56584"/>
                        <a:gd name="connsiteY2" fmla="*/ 55534 h 60261"/>
                        <a:gd name="connsiteX3" fmla="*/ 0 w 56584"/>
                        <a:gd name="connsiteY3" fmla="*/ 55534 h 60261"/>
                        <a:gd name="connsiteX0" fmla="*/ 0 w 56584"/>
                        <a:gd name="connsiteY0" fmla="*/ 55534 h 62627"/>
                        <a:gd name="connsiteX1" fmla="*/ 28292 w 56584"/>
                        <a:gd name="connsiteY1" fmla="*/ 0 h 62627"/>
                        <a:gd name="connsiteX2" fmla="*/ 56584 w 56584"/>
                        <a:gd name="connsiteY2" fmla="*/ 55534 h 62627"/>
                        <a:gd name="connsiteX3" fmla="*/ 0 w 56584"/>
                        <a:gd name="connsiteY3" fmla="*/ 55534 h 62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84" h="62627">
                          <a:moveTo>
                            <a:pt x="0" y="55534"/>
                          </a:moveTo>
                          <a:lnTo>
                            <a:pt x="28292" y="0"/>
                          </a:lnTo>
                          <a:lnTo>
                            <a:pt x="56584" y="55534"/>
                          </a:lnTo>
                          <a:cubicBezTo>
                            <a:pt x="44518" y="63735"/>
                            <a:pt x="19376" y="66171"/>
                            <a:pt x="0" y="55534"/>
                          </a:cubicBezTo>
                          <a:close/>
                        </a:path>
                      </a:pathLst>
                    </a:cu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314" name="Groep 313">
              <a:extLst>
                <a:ext uri="{FF2B5EF4-FFF2-40B4-BE49-F238E27FC236}">
                  <a16:creationId xmlns:a16="http://schemas.microsoft.com/office/drawing/2014/main" id="{417E7C8F-8BC2-4075-9301-6D6BC3F81DF8}"/>
                </a:ext>
              </a:extLst>
            </p:cNvPr>
            <p:cNvGrpSpPr/>
            <p:nvPr userDrawn="1"/>
          </p:nvGrpSpPr>
          <p:grpSpPr>
            <a:xfrm>
              <a:off x="-3314821" y="3524765"/>
              <a:ext cx="1108877" cy="563933"/>
              <a:chOff x="-3314821" y="3885197"/>
              <a:chExt cx="1108877" cy="563933"/>
            </a:xfrm>
          </p:grpSpPr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6D87123A-F12D-4970-B007-5D302A398433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Rechthoek 317">
                <a:extLst>
                  <a:ext uri="{FF2B5EF4-FFF2-40B4-BE49-F238E27FC236}">
                    <a16:creationId xmlns:a16="http://schemas.microsoft.com/office/drawing/2014/main" id="{C998EB7E-0E3E-4D15-A298-82F75FED7E14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Tekstvak 318">
                <a:extLst>
                  <a:ext uri="{FF2B5EF4-FFF2-40B4-BE49-F238E27FC236}">
                    <a16:creationId xmlns:a16="http://schemas.microsoft.com/office/drawing/2014/main" id="{C120D23B-CEA0-4699-8C5B-A318E072C785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320" name="Tekstvak 319">
                <a:extLst>
                  <a:ext uri="{FF2B5EF4-FFF2-40B4-BE49-F238E27FC236}">
                    <a16:creationId xmlns:a16="http://schemas.microsoft.com/office/drawing/2014/main" id="{DC5C4A86-553A-4D37-AE04-F4ADAB9A91A3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321" name="Vrije vorm: vorm 320">
                <a:extLst>
                  <a:ext uri="{FF2B5EF4-FFF2-40B4-BE49-F238E27FC236}">
                    <a16:creationId xmlns:a16="http://schemas.microsoft.com/office/drawing/2014/main" id="{C49C07B0-C510-4522-A629-2741BAFEFA6A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22" name="Groep 321">
                <a:extLst>
                  <a:ext uri="{FF2B5EF4-FFF2-40B4-BE49-F238E27FC236}">
                    <a16:creationId xmlns:a16="http://schemas.microsoft.com/office/drawing/2014/main" id="{7570386F-2D4E-4BEB-B36A-58BDB4FEB7AD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328" name="Rechthoek 327">
                  <a:extLst>
                    <a:ext uri="{FF2B5EF4-FFF2-40B4-BE49-F238E27FC236}">
                      <a16:creationId xmlns:a16="http://schemas.microsoft.com/office/drawing/2014/main" id="{C6F406D6-D30A-4859-875D-BBB17D98B01B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" name="Rechthoek 47">
                  <a:extLst>
                    <a:ext uri="{FF2B5EF4-FFF2-40B4-BE49-F238E27FC236}">
                      <a16:creationId xmlns:a16="http://schemas.microsoft.com/office/drawing/2014/main" id="{9DB144B3-E37D-426C-8E75-9B0E5FCE6AD7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0" name="Rechthoek 47">
                  <a:extLst>
                    <a:ext uri="{FF2B5EF4-FFF2-40B4-BE49-F238E27FC236}">
                      <a16:creationId xmlns:a16="http://schemas.microsoft.com/office/drawing/2014/main" id="{B2E07A51-D5FE-4CE8-8AF6-C8D1EF28F795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1" name="Koorde 330">
                  <a:extLst>
                    <a:ext uri="{FF2B5EF4-FFF2-40B4-BE49-F238E27FC236}">
                      <a16:creationId xmlns:a16="http://schemas.microsoft.com/office/drawing/2014/main" id="{971B6BE9-B7BB-4AAF-BA65-1D267CE6BBA3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90B91418-640B-46FE-8D9D-7356A75E9A0B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324" name="Rechthoek 323">
                  <a:extLst>
                    <a:ext uri="{FF2B5EF4-FFF2-40B4-BE49-F238E27FC236}">
                      <a16:creationId xmlns:a16="http://schemas.microsoft.com/office/drawing/2014/main" id="{95CF77E3-A234-4628-9EDC-E22DA8B925D1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4B9289B2-D5C5-40F8-87F7-8E0CDB5FD502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6" name="Ovaal 325">
                  <a:extLst>
                    <a:ext uri="{FF2B5EF4-FFF2-40B4-BE49-F238E27FC236}">
                      <a16:creationId xmlns:a16="http://schemas.microsoft.com/office/drawing/2014/main" id="{8CDD94C6-B3EF-4A35-9D04-35E63A54590E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7" name="Rechthoek 47">
                  <a:extLst>
                    <a:ext uri="{FF2B5EF4-FFF2-40B4-BE49-F238E27FC236}">
                      <a16:creationId xmlns:a16="http://schemas.microsoft.com/office/drawing/2014/main" id="{2E2F25CA-E347-4660-B6C7-BA9A3A3D821C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15" name="Ovaal 314">
              <a:extLst>
                <a:ext uri="{FF2B5EF4-FFF2-40B4-BE49-F238E27FC236}">
                  <a16:creationId xmlns:a16="http://schemas.microsoft.com/office/drawing/2014/main" id="{83D5B97D-9A40-4CD8-928C-CE5E5C36E2F2}"/>
                </a:ext>
              </a:extLst>
            </p:cNvPr>
            <p:cNvSpPr/>
            <p:nvPr userDrawn="1"/>
          </p:nvSpPr>
          <p:spPr>
            <a:xfrm>
              <a:off x="-3603587" y="42859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16" name="Rechthoek 315">
              <a:extLst>
                <a:ext uri="{FF2B5EF4-FFF2-40B4-BE49-F238E27FC236}">
                  <a16:creationId xmlns:a16="http://schemas.microsoft.com/office/drawing/2014/main" id="{57649E49-4D09-4E03-AF3D-5DE4D110DA30}"/>
                </a:ext>
              </a:extLst>
            </p:cNvPr>
            <p:cNvSpPr/>
            <p:nvPr userDrawn="1"/>
          </p:nvSpPr>
          <p:spPr>
            <a:xfrm>
              <a:off x="-3319415" y="4285990"/>
              <a:ext cx="2944682" cy="32364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preferred, crop the picture with the button 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under the same tab.</a:t>
              </a:r>
            </a:p>
          </p:txBody>
        </p:sp>
      </p:grpSp>
      <p:grpSp>
        <p:nvGrpSpPr>
          <p:cNvPr id="156" name="INSTRUCTION">
            <a:extLst>
              <a:ext uri="{FF2B5EF4-FFF2-40B4-BE49-F238E27FC236}">
                <a16:creationId xmlns:a16="http://schemas.microsoft.com/office/drawing/2014/main" id="{57789167-42AE-4CDF-B287-52D4735480AA}"/>
              </a:ext>
            </a:extLst>
          </p:cNvPr>
          <p:cNvGrpSpPr/>
          <p:nvPr userDrawn="1"/>
        </p:nvGrpSpPr>
        <p:grpSpPr>
          <a:xfrm>
            <a:off x="12383475" y="0"/>
            <a:ext cx="3593091" cy="4641338"/>
            <a:chOff x="-3786165" y="0"/>
            <a:chExt cx="3593091" cy="4641338"/>
          </a:xfrm>
        </p:grpSpPr>
        <p:sp>
          <p:nvSpPr>
            <p:cNvPr id="157" name="Rechthoek 435">
              <a:extLst>
                <a:ext uri="{FF2B5EF4-FFF2-40B4-BE49-F238E27FC236}">
                  <a16:creationId xmlns:a16="http://schemas.microsoft.com/office/drawing/2014/main" id="{A1CF831A-1862-4BF7-B406-D7DBBF60144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8" name="Ovaal 436">
              <a:extLst>
                <a:ext uri="{FF2B5EF4-FFF2-40B4-BE49-F238E27FC236}">
                  <a16:creationId xmlns:a16="http://schemas.microsoft.com/office/drawing/2014/main" id="{A7AF0D72-CEE1-4558-86B3-707965D2A802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hthoek 437">
              <a:extLst>
                <a:ext uri="{FF2B5EF4-FFF2-40B4-BE49-F238E27FC236}">
                  <a16:creationId xmlns:a16="http://schemas.microsoft.com/office/drawing/2014/main" id="{C1175F5D-8B25-47A4-916F-55DC1BA28974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60" name="Ovaal 438">
              <a:extLst>
                <a:ext uri="{FF2B5EF4-FFF2-40B4-BE49-F238E27FC236}">
                  <a16:creationId xmlns:a16="http://schemas.microsoft.com/office/drawing/2014/main" id="{32D9C971-B76B-4A75-950C-40C194D853AC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1" name="Rechthoek 439">
              <a:extLst>
                <a:ext uri="{FF2B5EF4-FFF2-40B4-BE49-F238E27FC236}">
                  <a16:creationId xmlns:a16="http://schemas.microsoft.com/office/drawing/2014/main" id="{878E1E00-3311-456A-B05C-980E83D145DF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2" name="Rechthoek 440">
              <a:extLst>
                <a:ext uri="{FF2B5EF4-FFF2-40B4-BE49-F238E27FC236}">
                  <a16:creationId xmlns:a16="http://schemas.microsoft.com/office/drawing/2014/main" id="{016856D7-D6CD-4830-91D7-E7CC94AB0DF0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Sub-bullet #1</a:t>
              </a:r>
            </a:p>
          </p:txBody>
        </p:sp>
        <p:sp>
          <p:nvSpPr>
            <p:cNvPr id="163" name="Ovaal 441">
              <a:extLst>
                <a:ext uri="{FF2B5EF4-FFF2-40B4-BE49-F238E27FC236}">
                  <a16:creationId xmlns:a16="http://schemas.microsoft.com/office/drawing/2014/main" id="{24861A49-EC44-4178-BA10-49668E013017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4" name="Rechthoek 442">
              <a:extLst>
                <a:ext uri="{FF2B5EF4-FFF2-40B4-BE49-F238E27FC236}">
                  <a16:creationId xmlns:a16="http://schemas.microsoft.com/office/drawing/2014/main" id="{E9054F02-DEB6-428B-9A5F-5DA3735D7A7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Sub-bullet #2</a:t>
              </a:r>
            </a:p>
          </p:txBody>
        </p:sp>
        <p:sp>
          <p:nvSpPr>
            <p:cNvPr id="165" name="Ovaal 443">
              <a:extLst>
                <a:ext uri="{FF2B5EF4-FFF2-40B4-BE49-F238E27FC236}">
                  <a16:creationId xmlns:a16="http://schemas.microsoft.com/office/drawing/2014/main" id="{97D4B7AD-9A90-4EFF-87C6-21F48E51ECD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6" name="Rechthoek 444">
              <a:extLst>
                <a:ext uri="{FF2B5EF4-FFF2-40B4-BE49-F238E27FC236}">
                  <a16:creationId xmlns:a16="http://schemas.microsoft.com/office/drawing/2014/main" id="{491AD332-A550-491D-9DD7-44B4D877D0A2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67" name="Ovaal 445">
              <a:extLst>
                <a:ext uri="{FF2B5EF4-FFF2-40B4-BE49-F238E27FC236}">
                  <a16:creationId xmlns:a16="http://schemas.microsoft.com/office/drawing/2014/main" id="{3574C9E5-FC4D-46F4-8C61-8E761E3CE71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68" name="Rechthoek 446">
              <a:extLst>
                <a:ext uri="{FF2B5EF4-FFF2-40B4-BE49-F238E27FC236}">
                  <a16:creationId xmlns:a16="http://schemas.microsoft.com/office/drawing/2014/main" id="{A407DF64-4584-4AD3-ABF1-3FB5CF39404E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Header #1</a:t>
              </a:r>
            </a:p>
          </p:txBody>
        </p:sp>
        <p:sp>
          <p:nvSpPr>
            <p:cNvPr id="169" name="Ovaal 447">
              <a:extLst>
                <a:ext uri="{FF2B5EF4-FFF2-40B4-BE49-F238E27FC236}">
                  <a16:creationId xmlns:a16="http://schemas.microsoft.com/office/drawing/2014/main" id="{7A3A4BEF-BF33-4E41-8992-D1B17DCF74F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70" name="Rechthoek 448">
              <a:extLst>
                <a:ext uri="{FF2B5EF4-FFF2-40B4-BE49-F238E27FC236}">
                  <a16:creationId xmlns:a16="http://schemas.microsoft.com/office/drawing/2014/main" id="{17FEBDBB-5CDC-4630-A924-1C2C13D2547B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Numeric bullet</a:t>
              </a:r>
            </a:p>
          </p:txBody>
        </p:sp>
        <p:sp>
          <p:nvSpPr>
            <p:cNvPr id="171" name="Ovaal 449">
              <a:extLst>
                <a:ext uri="{FF2B5EF4-FFF2-40B4-BE49-F238E27FC236}">
                  <a16:creationId xmlns:a16="http://schemas.microsoft.com/office/drawing/2014/main" id="{E8695EAA-EE3C-4FA5-9972-60324C47D6C2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72" name="Rechthoek 450">
              <a:extLst>
                <a:ext uri="{FF2B5EF4-FFF2-40B4-BE49-F238E27FC236}">
                  <a16:creationId xmlns:a16="http://schemas.microsoft.com/office/drawing/2014/main" id="{B61819E2-84C5-4A4B-AD5E-04D647EB0B8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173" name="Ovaal 451">
              <a:extLst>
                <a:ext uri="{FF2B5EF4-FFF2-40B4-BE49-F238E27FC236}">
                  <a16:creationId xmlns:a16="http://schemas.microsoft.com/office/drawing/2014/main" id="{33554ACE-31E7-4E0B-84D1-31987108E3B0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74" name="Rechthoek 452">
              <a:extLst>
                <a:ext uri="{FF2B5EF4-FFF2-40B4-BE49-F238E27FC236}">
                  <a16:creationId xmlns:a16="http://schemas.microsoft.com/office/drawing/2014/main" id="{D76FD856-93B6-4E75-9BF5-20B139B836E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Quote</a:t>
              </a:r>
            </a:p>
          </p:txBody>
        </p:sp>
        <p:sp>
          <p:nvSpPr>
            <p:cNvPr id="175" name="Ovaal 453">
              <a:extLst>
                <a:ext uri="{FF2B5EF4-FFF2-40B4-BE49-F238E27FC236}">
                  <a16:creationId xmlns:a16="http://schemas.microsoft.com/office/drawing/2014/main" id="{309FEA4F-CD97-40E1-BF14-151A64BCA97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76" name="Rechthoek 454">
              <a:extLst>
                <a:ext uri="{FF2B5EF4-FFF2-40B4-BE49-F238E27FC236}">
                  <a16:creationId xmlns:a16="http://schemas.microsoft.com/office/drawing/2014/main" id="{28C30C2F-7BFC-4966-AE77-10F64F44118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Header #2</a:t>
              </a:r>
            </a:p>
          </p:txBody>
        </p:sp>
        <p:grpSp>
          <p:nvGrpSpPr>
            <p:cNvPr id="177" name="VOORBEELD">
              <a:extLst>
                <a:ext uri="{FF2B5EF4-FFF2-40B4-BE49-F238E27FC236}">
                  <a16:creationId xmlns:a16="http://schemas.microsoft.com/office/drawing/2014/main" id="{DEEA5D04-ABEE-420F-A49C-B498DDC6989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78" name="Rechthoek 458">
                <a:extLst>
                  <a:ext uri="{FF2B5EF4-FFF2-40B4-BE49-F238E27FC236}">
                    <a16:creationId xmlns:a16="http://schemas.microsoft.com/office/drawing/2014/main" id="{4833AC9F-CC16-4E12-8B45-73F72A71BC0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79" name="Rechthoek 459">
                <a:extLst>
                  <a:ext uri="{FF2B5EF4-FFF2-40B4-BE49-F238E27FC236}">
                    <a16:creationId xmlns:a16="http://schemas.microsoft.com/office/drawing/2014/main" id="{97E1B82F-76FC-4F79-880C-EF2A6C6132F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0" name="Groep 460">
                <a:extLst>
                  <a:ext uri="{FF2B5EF4-FFF2-40B4-BE49-F238E27FC236}">
                    <a16:creationId xmlns:a16="http://schemas.microsoft.com/office/drawing/2014/main" id="{555CD2BA-FB4A-41D8-801A-C6C910D3BF4B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11" name="Groep 491">
                  <a:extLst>
                    <a:ext uri="{FF2B5EF4-FFF2-40B4-BE49-F238E27FC236}">
                      <a16:creationId xmlns:a16="http://schemas.microsoft.com/office/drawing/2014/main" id="{7E1CAB34-406C-41A3-B886-70E80389E33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13" name="Rechte verbindingslijn 493">
                    <a:extLst>
                      <a:ext uri="{FF2B5EF4-FFF2-40B4-BE49-F238E27FC236}">
                        <a16:creationId xmlns:a16="http://schemas.microsoft.com/office/drawing/2014/main" id="{0E0810D0-87A1-48D2-95FA-2D2233DA33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4" name="Rechte verbindingslijn 494">
                    <a:extLst>
                      <a:ext uri="{FF2B5EF4-FFF2-40B4-BE49-F238E27FC236}">
                        <a16:creationId xmlns:a16="http://schemas.microsoft.com/office/drawing/2014/main" id="{A22C471D-44FE-4E8E-B84F-8AB24539C3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5" name="Rechte verbindingslijn 495">
                    <a:extLst>
                      <a:ext uri="{FF2B5EF4-FFF2-40B4-BE49-F238E27FC236}">
                        <a16:creationId xmlns:a16="http://schemas.microsoft.com/office/drawing/2014/main" id="{F8D1BB14-D05B-4DF1-9232-3F28A04E20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6" name="Rechte verbindingslijn 496">
                    <a:extLst>
                      <a:ext uri="{FF2B5EF4-FFF2-40B4-BE49-F238E27FC236}">
                        <a16:creationId xmlns:a16="http://schemas.microsoft.com/office/drawing/2014/main" id="{C04F9310-DDC7-4B56-917A-21512648E4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7" name="Rechte verbindingslijn 497">
                    <a:extLst>
                      <a:ext uri="{FF2B5EF4-FFF2-40B4-BE49-F238E27FC236}">
                        <a16:creationId xmlns:a16="http://schemas.microsoft.com/office/drawing/2014/main" id="{FEF310C5-BF58-4A0E-94B2-26C3FB08D5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12" name="Pijl: rechts 492">
                  <a:extLst>
                    <a:ext uri="{FF2B5EF4-FFF2-40B4-BE49-F238E27FC236}">
                      <a16:creationId xmlns:a16="http://schemas.microsoft.com/office/drawing/2014/main" id="{3EE3BC62-4C9E-4F43-8431-55D4403F16B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1" name="Groep 461">
                <a:extLst>
                  <a:ext uri="{FF2B5EF4-FFF2-40B4-BE49-F238E27FC236}">
                    <a16:creationId xmlns:a16="http://schemas.microsoft.com/office/drawing/2014/main" id="{A661D6D8-4A7D-4F83-A556-F139A6E0029E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04" name="Groep 484">
                  <a:extLst>
                    <a:ext uri="{FF2B5EF4-FFF2-40B4-BE49-F238E27FC236}">
                      <a16:creationId xmlns:a16="http://schemas.microsoft.com/office/drawing/2014/main" id="{29209753-7690-4DC6-B808-0FDEF3E086C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06" name="Rechte verbindingslijn 486">
                    <a:extLst>
                      <a:ext uri="{FF2B5EF4-FFF2-40B4-BE49-F238E27FC236}">
                        <a16:creationId xmlns:a16="http://schemas.microsoft.com/office/drawing/2014/main" id="{6C870274-E25B-4EA3-8EA2-0B24F3BCB1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487">
                    <a:extLst>
                      <a:ext uri="{FF2B5EF4-FFF2-40B4-BE49-F238E27FC236}">
                        <a16:creationId xmlns:a16="http://schemas.microsoft.com/office/drawing/2014/main" id="{5E7358A6-CB7B-4E62-AB89-9FA14D602E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8" name="Rechte verbindingslijn 488">
                    <a:extLst>
                      <a:ext uri="{FF2B5EF4-FFF2-40B4-BE49-F238E27FC236}">
                        <a16:creationId xmlns:a16="http://schemas.microsoft.com/office/drawing/2014/main" id="{ABB064C2-D66D-4C5E-B52C-C274C430D0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9" name="Rechte verbindingslijn 489">
                    <a:extLst>
                      <a:ext uri="{FF2B5EF4-FFF2-40B4-BE49-F238E27FC236}">
                        <a16:creationId xmlns:a16="http://schemas.microsoft.com/office/drawing/2014/main" id="{84C13102-E801-4C3F-B9FA-BDEDD7521C5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0" name="Rechte verbindingslijn 490">
                    <a:extLst>
                      <a:ext uri="{FF2B5EF4-FFF2-40B4-BE49-F238E27FC236}">
                        <a16:creationId xmlns:a16="http://schemas.microsoft.com/office/drawing/2014/main" id="{445D17F3-550F-4F0E-B8A0-541BE946BE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5" name="Pijl: rechts 485">
                  <a:extLst>
                    <a:ext uri="{FF2B5EF4-FFF2-40B4-BE49-F238E27FC236}">
                      <a16:creationId xmlns:a16="http://schemas.microsoft.com/office/drawing/2014/main" id="{7B57CC3C-04E2-4038-97F7-2F2043D2AC3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82" name="Rechte verbindingslijn 462">
                <a:extLst>
                  <a:ext uri="{FF2B5EF4-FFF2-40B4-BE49-F238E27FC236}">
                    <a16:creationId xmlns:a16="http://schemas.microsoft.com/office/drawing/2014/main" id="{B6FCFAE4-59B0-4F97-B7A8-8FA86ECA50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3" name="Rechte verbindingslijn 463">
                <a:extLst>
                  <a:ext uri="{FF2B5EF4-FFF2-40B4-BE49-F238E27FC236}">
                    <a16:creationId xmlns:a16="http://schemas.microsoft.com/office/drawing/2014/main" id="{8FBAEA55-7825-4A44-B12B-554973B06D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84" name="Rechthoek 464">
                <a:extLst>
                  <a:ext uri="{FF2B5EF4-FFF2-40B4-BE49-F238E27FC236}">
                    <a16:creationId xmlns:a16="http://schemas.microsoft.com/office/drawing/2014/main" id="{5A5F2F29-2838-4E87-A4AB-C1066F908C95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85" name="Rechthoek 465">
                <a:extLst>
                  <a:ext uri="{FF2B5EF4-FFF2-40B4-BE49-F238E27FC236}">
                    <a16:creationId xmlns:a16="http://schemas.microsoft.com/office/drawing/2014/main" id="{C1374C62-829E-47D3-A3E3-09712F083C3A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86" name="Groep 466">
                <a:extLst>
                  <a:ext uri="{FF2B5EF4-FFF2-40B4-BE49-F238E27FC236}">
                    <a16:creationId xmlns:a16="http://schemas.microsoft.com/office/drawing/2014/main" id="{5CEBDCCD-F06A-4B66-9AA5-D420C53ADC2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96" name="Rechthoek 476">
                  <a:extLst>
                    <a:ext uri="{FF2B5EF4-FFF2-40B4-BE49-F238E27FC236}">
                      <a16:creationId xmlns:a16="http://schemas.microsoft.com/office/drawing/2014/main" id="{18FD563A-1772-44AC-9910-2787888BF90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7" name="Groep 477">
                  <a:extLst>
                    <a:ext uri="{FF2B5EF4-FFF2-40B4-BE49-F238E27FC236}">
                      <a16:creationId xmlns:a16="http://schemas.microsoft.com/office/drawing/2014/main" id="{AB34C18F-6687-466D-814C-C1D9A1B0D4E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99" name="Rechte verbindingslijn 479">
                    <a:extLst>
                      <a:ext uri="{FF2B5EF4-FFF2-40B4-BE49-F238E27FC236}">
                        <a16:creationId xmlns:a16="http://schemas.microsoft.com/office/drawing/2014/main" id="{DE9AB5EE-932C-4031-9BD0-18DEDF509A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80">
                    <a:extLst>
                      <a:ext uri="{FF2B5EF4-FFF2-40B4-BE49-F238E27FC236}">
                        <a16:creationId xmlns:a16="http://schemas.microsoft.com/office/drawing/2014/main" id="{5EB0AF4C-B07A-48EE-8DB4-B0B0A1A721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81">
                    <a:extLst>
                      <a:ext uri="{FF2B5EF4-FFF2-40B4-BE49-F238E27FC236}">
                        <a16:creationId xmlns:a16="http://schemas.microsoft.com/office/drawing/2014/main" id="{6B2F77AD-1EAF-42E9-9770-798F5E2834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82">
                    <a:extLst>
                      <a:ext uri="{FF2B5EF4-FFF2-40B4-BE49-F238E27FC236}">
                        <a16:creationId xmlns:a16="http://schemas.microsoft.com/office/drawing/2014/main" id="{BEFB66E1-2FCE-4537-BBE8-47A66A9199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83">
                    <a:extLst>
                      <a:ext uri="{FF2B5EF4-FFF2-40B4-BE49-F238E27FC236}">
                        <a16:creationId xmlns:a16="http://schemas.microsoft.com/office/drawing/2014/main" id="{95118E1B-95A1-4FC6-B50D-17DB384715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98" name="Pijl: rechts 478">
                  <a:extLst>
                    <a:ext uri="{FF2B5EF4-FFF2-40B4-BE49-F238E27FC236}">
                      <a16:creationId xmlns:a16="http://schemas.microsoft.com/office/drawing/2014/main" id="{CA4E57A4-A9DD-4E42-ACC0-F31E209A36D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7" name="Groep 467">
                <a:extLst>
                  <a:ext uri="{FF2B5EF4-FFF2-40B4-BE49-F238E27FC236}">
                    <a16:creationId xmlns:a16="http://schemas.microsoft.com/office/drawing/2014/main" id="{9AFD0255-9A68-4A56-AF67-4D39E43A5A0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88" name="Rechthoek 468">
                  <a:extLst>
                    <a:ext uri="{FF2B5EF4-FFF2-40B4-BE49-F238E27FC236}">
                      <a16:creationId xmlns:a16="http://schemas.microsoft.com/office/drawing/2014/main" id="{4F97CD9B-797B-4215-8F78-1E434DF1D13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89" name="Groep 469">
                  <a:extLst>
                    <a:ext uri="{FF2B5EF4-FFF2-40B4-BE49-F238E27FC236}">
                      <a16:creationId xmlns:a16="http://schemas.microsoft.com/office/drawing/2014/main" id="{37EBE2D0-07F4-412C-9747-969189F19FF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91" name="Rechte verbindingslijn 471">
                    <a:extLst>
                      <a:ext uri="{FF2B5EF4-FFF2-40B4-BE49-F238E27FC236}">
                        <a16:creationId xmlns:a16="http://schemas.microsoft.com/office/drawing/2014/main" id="{B3907470-7540-4F8A-A395-6E63F15EFE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72">
                    <a:extLst>
                      <a:ext uri="{FF2B5EF4-FFF2-40B4-BE49-F238E27FC236}">
                        <a16:creationId xmlns:a16="http://schemas.microsoft.com/office/drawing/2014/main" id="{DAC65D01-6010-496C-8D14-FBB6508620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73">
                    <a:extLst>
                      <a:ext uri="{FF2B5EF4-FFF2-40B4-BE49-F238E27FC236}">
                        <a16:creationId xmlns:a16="http://schemas.microsoft.com/office/drawing/2014/main" id="{CD539248-E130-4F5B-9496-5918132829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74">
                    <a:extLst>
                      <a:ext uri="{FF2B5EF4-FFF2-40B4-BE49-F238E27FC236}">
                        <a16:creationId xmlns:a16="http://schemas.microsoft.com/office/drawing/2014/main" id="{C3018C1D-29F1-4639-8343-378F804ABD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5" name="Rechte verbindingslijn 475">
                    <a:extLst>
                      <a:ext uri="{FF2B5EF4-FFF2-40B4-BE49-F238E27FC236}">
                        <a16:creationId xmlns:a16="http://schemas.microsoft.com/office/drawing/2014/main" id="{BDCF97C5-3AC2-4955-83AC-3EF6C19CF66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90" name="Pijl: rechts 470">
                  <a:extLst>
                    <a:ext uri="{FF2B5EF4-FFF2-40B4-BE49-F238E27FC236}">
                      <a16:creationId xmlns:a16="http://schemas.microsoft.com/office/drawing/2014/main" id="{077BA875-C8CD-49CA-BA43-2FBF8A6E54F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622492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+ PHOTO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Afbeelding 235">
            <a:extLst>
              <a:ext uri="{FF2B5EF4-FFF2-40B4-BE49-F238E27FC236}">
                <a16:creationId xmlns:a16="http://schemas.microsoft.com/office/drawing/2014/main" id="{E37446F6-158E-4B80-B906-3BB7855D66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792000"/>
            <a:ext cx="6083968" cy="416525"/>
          </a:xfrm>
        </p:spPr>
        <p:txBody>
          <a:bodyPr/>
          <a:lstStyle/>
          <a:p>
            <a:r>
              <a:rPr lang="en-GB" noProof="0"/>
              <a:t>Place title here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91999" y="1650648"/>
            <a:ext cx="6083969" cy="40987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 #1</a:t>
            </a:r>
          </a:p>
          <a:p>
            <a:pPr lvl="2"/>
            <a:r>
              <a:rPr lang="en-GB" noProof="0"/>
              <a:t>Sub-bullet #2</a:t>
            </a:r>
          </a:p>
          <a:p>
            <a:pPr lvl="3"/>
            <a:r>
              <a:rPr lang="en-GB" noProof="0"/>
              <a:t>Default text</a:t>
            </a:r>
          </a:p>
          <a:p>
            <a:pPr lvl="4"/>
            <a:r>
              <a:rPr lang="en-GB" noProof="0"/>
              <a:t>Header #1</a:t>
            </a:r>
          </a:p>
          <a:p>
            <a:pPr lvl="5"/>
            <a:r>
              <a:rPr lang="en-GB" noProof="0"/>
              <a:t>Header #2</a:t>
            </a:r>
          </a:p>
          <a:p>
            <a:pPr lvl="6"/>
            <a:r>
              <a:rPr lang="en-GB" noProof="0"/>
              <a:t>Numeric bullet</a:t>
            </a:r>
          </a:p>
          <a:p>
            <a:pPr lvl="7"/>
            <a:r>
              <a:rPr lang="en-GB" noProof="0"/>
              <a:t>Alphabetical bullet</a:t>
            </a:r>
          </a:p>
          <a:p>
            <a:pPr lvl="8"/>
            <a:r>
              <a:rPr lang="en-GB" noProof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04987-C1F9-4338-984B-C6054B76455B}" type="datetime2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B2B2B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30 April 2023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B2B2B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B2B2B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ORTEC | Optimize your world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5DC5B-6873-43DB-ADC7-B15ACCE0DFDB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all" spc="0" normalizeH="0" baseline="0" noProof="0">
                <a:ln>
                  <a:noFill/>
                </a:ln>
                <a:solidFill>
                  <a:srgbClr val="EE7D1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LEFT + PHOTO (S)</a:t>
            </a:r>
          </a:p>
        </p:txBody>
      </p:sp>
      <p:sp>
        <p:nvSpPr>
          <p:cNvPr id="9" name="Tijdelijke aanduiding voor tekst 20">
            <a:extLst>
              <a:ext uri="{FF2B5EF4-FFF2-40B4-BE49-F238E27FC236}">
                <a16:creationId xmlns:a16="http://schemas.microsoft.com/office/drawing/2014/main" id="{1FE46987-7A8A-41F7-80E3-DB8E55BE76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67968" y="396000"/>
            <a:ext cx="3724886" cy="4494788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endParaRPr lang="en-GB" noProof="0"/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B9893B5D-8E80-4F6B-B50D-D784C310D2BE}"/>
                </a:ext>
              </a:extLst>
            </p:cNvPr>
            <p:cNvSpPr/>
            <p:nvPr userDrawn="1"/>
          </p:nvSpPr>
          <p:spPr>
            <a:xfrm>
              <a:off x="6875968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0B8CFAD0-7B2A-4AE1-8484-5CB839C7BC80}"/>
                </a:ext>
              </a:extLst>
            </p:cNvPr>
            <p:cNvSpPr/>
            <p:nvPr userDrawn="1"/>
          </p:nvSpPr>
          <p:spPr>
            <a:xfrm>
              <a:off x="7675114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FB23358F-8060-4ADD-B81E-8239D184E7A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1114" y="796254"/>
            <a:ext cx="3724886" cy="4948926"/>
          </a:xfrm>
          <a:solidFill>
            <a:schemeClr val="bg1">
              <a:lumMod val="95000"/>
            </a:schemeClr>
          </a:solidFill>
        </p:spPr>
        <p:txBody>
          <a:bodyPr lIns="360000" tIns="1620000" rIns="360000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Visit ORBIT &gt; Spaces &gt; Corporate Communication to download stock photos.</a:t>
            </a:r>
            <a:endParaRPr lang="en-GB" noProof="0"/>
          </a:p>
        </p:txBody>
      </p:sp>
      <p:grpSp>
        <p:nvGrpSpPr>
          <p:cNvPr id="229" name="Groep 228">
            <a:extLst>
              <a:ext uri="{FF2B5EF4-FFF2-40B4-BE49-F238E27FC236}">
                <a16:creationId xmlns:a16="http://schemas.microsoft.com/office/drawing/2014/main" id="{BF309A1D-2018-45AD-A8AF-F605C34CED6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230" name="Vrije vorm: vorm 229">
              <a:extLst>
                <a:ext uri="{FF2B5EF4-FFF2-40B4-BE49-F238E27FC236}">
                  <a16:creationId xmlns:a16="http://schemas.microsoft.com/office/drawing/2014/main" id="{486833E9-93C5-472E-AD71-63DA96FD5871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Vrije vorm: vorm 230">
              <a:extLst>
                <a:ext uri="{FF2B5EF4-FFF2-40B4-BE49-F238E27FC236}">
                  <a16:creationId xmlns:a16="http://schemas.microsoft.com/office/drawing/2014/main" id="{5712C397-B0A6-4A60-9080-9D6EA68450B1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Vrije vorm: vorm 231">
              <a:extLst>
                <a:ext uri="{FF2B5EF4-FFF2-40B4-BE49-F238E27FC236}">
                  <a16:creationId xmlns:a16="http://schemas.microsoft.com/office/drawing/2014/main" id="{D8CFE100-6289-4B01-A532-804CBB765EB0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Vrije vorm: vorm 232">
              <a:extLst>
                <a:ext uri="{FF2B5EF4-FFF2-40B4-BE49-F238E27FC236}">
                  <a16:creationId xmlns:a16="http://schemas.microsoft.com/office/drawing/2014/main" id="{43BBBEFD-1B8F-4BBC-B08D-DE1C4A616AE1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Vrije vorm: vorm 233">
              <a:extLst>
                <a:ext uri="{FF2B5EF4-FFF2-40B4-BE49-F238E27FC236}">
                  <a16:creationId xmlns:a16="http://schemas.microsoft.com/office/drawing/2014/main" id="{50B2EED0-1694-4726-8952-12FEE8BE5725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Vrije vorm: vorm 234">
              <a:extLst>
                <a:ext uri="{FF2B5EF4-FFF2-40B4-BE49-F238E27FC236}">
                  <a16:creationId xmlns:a16="http://schemas.microsoft.com/office/drawing/2014/main" id="{2B1BD0A6-B93F-44FE-8E05-0B5A4E5B6C98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2" name="INSTRUCTION">
            <a:extLst>
              <a:ext uri="{FF2B5EF4-FFF2-40B4-BE49-F238E27FC236}">
                <a16:creationId xmlns:a16="http://schemas.microsoft.com/office/drawing/2014/main" id="{5A1DB0A5-B42B-4774-A1C9-8D19BC38FE77}"/>
              </a:ext>
            </a:extLst>
          </p:cNvPr>
          <p:cNvGrpSpPr/>
          <p:nvPr userDrawn="1"/>
        </p:nvGrpSpPr>
        <p:grpSpPr>
          <a:xfrm>
            <a:off x="12377595" y="0"/>
            <a:ext cx="3693386" cy="5606414"/>
            <a:chOff x="-3786760" y="0"/>
            <a:chExt cx="3693386" cy="5606414"/>
          </a:xfrm>
        </p:grpSpPr>
        <p:sp>
          <p:nvSpPr>
            <p:cNvPr id="223" name="Rechthoek 222">
              <a:extLst>
                <a:ext uri="{FF2B5EF4-FFF2-40B4-BE49-F238E27FC236}">
                  <a16:creationId xmlns:a16="http://schemas.microsoft.com/office/drawing/2014/main" id="{A735C6D4-6F43-485E-B0DF-183EA2F4812C}"/>
                </a:ext>
              </a:extLst>
            </p:cNvPr>
            <p:cNvSpPr/>
            <p:nvPr userDrawn="1"/>
          </p:nvSpPr>
          <p:spPr>
            <a:xfrm>
              <a:off x="-3786437" y="0"/>
              <a:ext cx="3593091" cy="48858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>
                  <a:ln>
                    <a:noFill/>
                  </a:ln>
                  <a:solidFill>
                    <a:srgbClr val="002E67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C4A02103-CE66-4A31-BFA1-4D2676963E0F}"/>
                </a:ext>
              </a:extLst>
            </p:cNvPr>
            <p:cNvSpPr/>
            <p:nvPr userDrawn="1"/>
          </p:nvSpPr>
          <p:spPr>
            <a:xfrm>
              <a:off x="-3786760" y="4778414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Visit ORBIT &gt; Spaces &gt; Corporate Communication to download </a:t>
              </a:r>
              <a:br>
                <a:rPr kumimoji="0" lang="en-US" sz="1200" b="1" i="0" u="none" strike="noStrike" kern="1200" cap="all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US" sz="1200" b="1" i="0" u="none" strike="noStrike" kern="1200" cap="all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stock photos.</a:t>
              </a:r>
              <a:endPara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5" name="Ovaal 224">
              <a:extLst>
                <a:ext uri="{FF2B5EF4-FFF2-40B4-BE49-F238E27FC236}">
                  <a16:creationId xmlns:a16="http://schemas.microsoft.com/office/drawing/2014/main" id="{BA151088-8B8B-4C70-8B6D-E12E369EFE07}"/>
                </a:ext>
              </a:extLst>
            </p:cNvPr>
            <p:cNvSpPr/>
            <p:nvPr userDrawn="1"/>
          </p:nvSpPr>
          <p:spPr>
            <a:xfrm>
              <a:off x="-3603587" y="4679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3BCBE8ED-AFCF-4E73-B1A3-9A686D6AE072}"/>
                </a:ext>
              </a:extLst>
            </p:cNvPr>
            <p:cNvSpPr/>
            <p:nvPr userDrawn="1"/>
          </p:nvSpPr>
          <p:spPr>
            <a:xfrm>
              <a:off x="-3319415" y="467907"/>
              <a:ext cx="2944682" cy="62391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Click with the right mouse button on the preferred shape/image and choose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‘Edit picture’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Click on the paint bucket icon,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‘Fill’ – ‘Picture or texture fill’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66FCFF5E-1334-4502-A6C7-656307AAC944}"/>
                </a:ext>
              </a:extLst>
            </p:cNvPr>
            <p:cNvSpPr/>
            <p:nvPr userDrawn="1"/>
          </p:nvSpPr>
          <p:spPr>
            <a:xfrm>
              <a:off x="-3603587" y="194751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8" name="Rechthoek 307">
              <a:extLst>
                <a:ext uri="{FF2B5EF4-FFF2-40B4-BE49-F238E27FC236}">
                  <a16:creationId xmlns:a16="http://schemas.microsoft.com/office/drawing/2014/main" id="{DC0C950C-CA1C-425A-A38E-0394AF831F6C}"/>
                </a:ext>
              </a:extLst>
            </p:cNvPr>
            <p:cNvSpPr/>
            <p:nvPr userDrawn="1"/>
          </p:nvSpPr>
          <p:spPr>
            <a:xfrm>
              <a:off x="-3319415" y="1947516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Click on the button 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‘File’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choose the preferred picture. Click on 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‘Insert’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09" name="Groep 308">
              <a:extLst>
                <a:ext uri="{FF2B5EF4-FFF2-40B4-BE49-F238E27FC236}">
                  <a16:creationId xmlns:a16="http://schemas.microsoft.com/office/drawing/2014/main" id="{E6A2D691-A909-4E6E-ADB5-8356F3355248}"/>
                </a:ext>
              </a:extLst>
            </p:cNvPr>
            <p:cNvGrpSpPr/>
            <p:nvPr userDrawn="1"/>
          </p:nvGrpSpPr>
          <p:grpSpPr>
            <a:xfrm>
              <a:off x="-3314821" y="2368443"/>
              <a:ext cx="825500" cy="209550"/>
              <a:chOff x="13504624" y="2482850"/>
              <a:chExt cx="825500" cy="209550"/>
            </a:xfrm>
          </p:grpSpPr>
          <p:sp>
            <p:nvSpPr>
              <p:cNvPr id="359" name="Rechthoek 358">
                <a:extLst>
                  <a:ext uri="{FF2B5EF4-FFF2-40B4-BE49-F238E27FC236}">
                    <a16:creationId xmlns:a16="http://schemas.microsoft.com/office/drawing/2014/main" id="{0AB3D21D-0132-4D41-9E6D-24F4CBCE5FA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360" name="Rechte verbindingslijn 359">
                <a:extLst>
                  <a:ext uri="{FF2B5EF4-FFF2-40B4-BE49-F238E27FC236}">
                    <a16:creationId xmlns:a16="http://schemas.microsoft.com/office/drawing/2014/main" id="{3A2118AF-C33F-47A6-BCA0-E40ACF0D64DB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1" name="Gelijkbenige driehoek 360">
                <a:extLst>
                  <a:ext uri="{FF2B5EF4-FFF2-40B4-BE49-F238E27FC236}">
                    <a16:creationId xmlns:a16="http://schemas.microsoft.com/office/drawing/2014/main" id="{B7E8F20B-C26A-4E05-BECE-1A1F89B496A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0" name="Ovaal 309">
              <a:extLst>
                <a:ext uri="{FF2B5EF4-FFF2-40B4-BE49-F238E27FC236}">
                  <a16:creationId xmlns:a16="http://schemas.microsoft.com/office/drawing/2014/main" id="{4230D612-CE02-4914-94D3-63F071118113}"/>
                </a:ext>
              </a:extLst>
            </p:cNvPr>
            <p:cNvSpPr/>
            <p:nvPr userDrawn="1"/>
          </p:nvSpPr>
          <p:spPr>
            <a:xfrm>
              <a:off x="-3603587" y="277591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11" name="Rechthoek 310">
              <a:extLst>
                <a:ext uri="{FF2B5EF4-FFF2-40B4-BE49-F238E27FC236}">
                  <a16:creationId xmlns:a16="http://schemas.microsoft.com/office/drawing/2014/main" id="{CD807B79-2770-4940-AFE1-D9E7613768A8}"/>
                </a:ext>
              </a:extLst>
            </p:cNvPr>
            <p:cNvSpPr/>
            <p:nvPr userDrawn="1"/>
          </p:nvSpPr>
          <p:spPr>
            <a:xfrm>
              <a:off x="-3319415" y="2775917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make sure the image is kept in it’s original ratio, go to the tab 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‘Picture Tools’ - ‘Format’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Now choose 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‘Fit’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12" name="ICOON_info">
              <a:extLst>
                <a:ext uri="{FF2B5EF4-FFF2-40B4-BE49-F238E27FC236}">
                  <a16:creationId xmlns:a16="http://schemas.microsoft.com/office/drawing/2014/main" id="{12A38BE2-59D5-4A66-A13F-1B8116C70156}"/>
                </a:ext>
              </a:extLst>
            </p:cNvPr>
            <p:cNvGrpSpPr/>
            <p:nvPr userDrawn="1"/>
          </p:nvGrpSpPr>
          <p:grpSpPr>
            <a:xfrm>
              <a:off x="-377059" y="4646123"/>
              <a:ext cx="283685" cy="283685"/>
              <a:chOff x="-510741" y="5913713"/>
              <a:chExt cx="267555" cy="267555"/>
            </a:xfrm>
          </p:grpSpPr>
          <p:sp>
            <p:nvSpPr>
              <p:cNvPr id="357" name="Ovaal 356">
                <a:extLst>
                  <a:ext uri="{FF2B5EF4-FFF2-40B4-BE49-F238E27FC236}">
                    <a16:creationId xmlns:a16="http://schemas.microsoft.com/office/drawing/2014/main" id="{B2788183-A864-4306-97F1-A28706329A5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Graphic 163" descr="Informatie">
                <a:extLst>
                  <a:ext uri="{FF2B5EF4-FFF2-40B4-BE49-F238E27FC236}">
                    <a16:creationId xmlns:a16="http://schemas.microsoft.com/office/drawing/2014/main" id="{E21E4866-8417-4F6C-BF3C-CEEEF1C9E7E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3" name="Groep 312">
              <a:extLst>
                <a:ext uri="{FF2B5EF4-FFF2-40B4-BE49-F238E27FC236}">
                  <a16:creationId xmlns:a16="http://schemas.microsoft.com/office/drawing/2014/main" id="{82340B4A-DE04-47D3-97E0-61B622ADAB73}"/>
                </a:ext>
              </a:extLst>
            </p:cNvPr>
            <p:cNvGrpSpPr/>
            <p:nvPr userDrawn="1"/>
          </p:nvGrpSpPr>
          <p:grpSpPr>
            <a:xfrm>
              <a:off x="-3314821" y="1198324"/>
              <a:ext cx="1607391" cy="563933"/>
              <a:chOff x="-3314821" y="1382066"/>
              <a:chExt cx="1607391" cy="563933"/>
            </a:xfrm>
          </p:grpSpPr>
          <p:sp>
            <p:nvSpPr>
              <p:cNvPr id="332" name="Rechthoek 331">
                <a:extLst>
                  <a:ext uri="{FF2B5EF4-FFF2-40B4-BE49-F238E27FC236}">
                    <a16:creationId xmlns:a16="http://schemas.microsoft.com/office/drawing/2014/main" id="{065B86F6-35D1-42B3-A13C-76B143D41A37}"/>
                  </a:ext>
                </a:extLst>
              </p:cNvPr>
              <p:cNvSpPr/>
              <p:nvPr userDrawn="1"/>
            </p:nvSpPr>
            <p:spPr>
              <a:xfrm>
                <a:off x="-3314821" y="1382066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Rechthoek 332">
                <a:extLst>
                  <a:ext uri="{FF2B5EF4-FFF2-40B4-BE49-F238E27FC236}">
                    <a16:creationId xmlns:a16="http://schemas.microsoft.com/office/drawing/2014/main" id="{E30AF932-A13E-4DC1-8A52-857BE8F51E44}"/>
                  </a:ext>
                </a:extLst>
              </p:cNvPr>
              <p:cNvSpPr/>
              <p:nvPr userDrawn="1"/>
            </p:nvSpPr>
            <p:spPr>
              <a:xfrm>
                <a:off x="-3304719" y="1635791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Tekstvak 333">
                <a:extLst>
                  <a:ext uri="{FF2B5EF4-FFF2-40B4-BE49-F238E27FC236}">
                    <a16:creationId xmlns:a16="http://schemas.microsoft.com/office/drawing/2014/main" id="{9300C370-10FB-4BE0-941B-ACEF8039B412}"/>
                  </a:ext>
                </a:extLst>
              </p:cNvPr>
              <p:cNvSpPr txBox="1"/>
              <p:nvPr userDrawn="1"/>
            </p:nvSpPr>
            <p:spPr>
              <a:xfrm>
                <a:off x="-3090392" y="1439224"/>
                <a:ext cx="1264727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Size and position…</a:t>
                </a:r>
              </a:p>
            </p:txBody>
          </p:sp>
          <p:sp>
            <p:nvSpPr>
              <p:cNvPr id="335" name="Tekstvak 334">
                <a:extLst>
                  <a:ext uri="{FF2B5EF4-FFF2-40B4-BE49-F238E27FC236}">
                    <a16:creationId xmlns:a16="http://schemas.microsoft.com/office/drawing/2014/main" id="{7D7DEEC6-31B1-48F5-9DF3-B22CFDABE178}"/>
                  </a:ext>
                </a:extLst>
              </p:cNvPr>
              <p:cNvSpPr txBox="1"/>
              <p:nvPr userDrawn="1"/>
            </p:nvSpPr>
            <p:spPr>
              <a:xfrm>
                <a:off x="-3090391" y="1700776"/>
                <a:ext cx="1264726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Edit picture…</a:t>
                </a:r>
              </a:p>
            </p:txBody>
          </p:sp>
          <p:sp>
            <p:nvSpPr>
              <p:cNvPr id="336" name="Vrije vorm: vorm 335">
                <a:extLst>
                  <a:ext uri="{FF2B5EF4-FFF2-40B4-BE49-F238E27FC236}">
                    <a16:creationId xmlns:a16="http://schemas.microsoft.com/office/drawing/2014/main" id="{09073FF7-6686-4D54-9D42-287F3ABE190B}"/>
                  </a:ext>
                </a:extLst>
              </p:cNvPr>
              <p:cNvSpPr/>
              <p:nvPr userDrawn="1"/>
            </p:nvSpPr>
            <p:spPr>
              <a:xfrm>
                <a:off x="-1804992" y="1765999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1C3181FB-1F35-4523-B0C8-7091ACD32263}"/>
                  </a:ext>
                </a:extLst>
              </p:cNvPr>
              <p:cNvGrpSpPr/>
              <p:nvPr userDrawn="1"/>
            </p:nvGrpSpPr>
            <p:grpSpPr>
              <a:xfrm>
                <a:off x="-3253744" y="1427644"/>
                <a:ext cx="156925" cy="160654"/>
                <a:chOff x="3177409" y="1196372"/>
                <a:chExt cx="173010" cy="177121"/>
              </a:xfrm>
            </p:grpSpPr>
            <p:sp>
              <p:nvSpPr>
                <p:cNvPr id="347" name="Rechthoek: afgeronde hoeken 346">
                  <a:extLst>
                    <a:ext uri="{FF2B5EF4-FFF2-40B4-BE49-F238E27FC236}">
                      <a16:creationId xmlns:a16="http://schemas.microsoft.com/office/drawing/2014/main" id="{93C03BA9-9534-4FA3-A3A8-AD5644E033A2}"/>
                    </a:ext>
                  </a:extLst>
                </p:cNvPr>
                <p:cNvSpPr/>
                <p:nvPr userDrawn="1"/>
              </p:nvSpPr>
              <p:spPr>
                <a:xfrm>
                  <a:off x="3299690" y="1197705"/>
                  <a:ext cx="50729" cy="17151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8" name="Rechthoek: afgeronde hoeken 347">
                  <a:extLst>
                    <a:ext uri="{FF2B5EF4-FFF2-40B4-BE49-F238E27FC236}">
                      <a16:creationId xmlns:a16="http://schemas.microsoft.com/office/drawing/2014/main" id="{D0FF33B9-81C7-4F20-9C0C-1449621986E2}"/>
                    </a:ext>
                  </a:extLst>
                </p:cNvPr>
                <p:cNvSpPr/>
                <p:nvPr userDrawn="1"/>
              </p:nvSpPr>
              <p:spPr>
                <a:xfrm>
                  <a:off x="3187507" y="1265966"/>
                  <a:ext cx="37785" cy="37785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61ECBE71-ACB9-47C8-B0A2-EB993180DD74}"/>
                    </a:ext>
                  </a:extLst>
                </p:cNvPr>
                <p:cNvGrpSpPr/>
                <p:nvPr userDrawn="1"/>
              </p:nvGrpSpPr>
              <p:grpSpPr>
                <a:xfrm>
                  <a:off x="3177409" y="1196372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55" name="Rechthoek 354">
                    <a:extLst>
                      <a:ext uri="{FF2B5EF4-FFF2-40B4-BE49-F238E27FC236}">
                        <a16:creationId xmlns:a16="http://schemas.microsoft.com/office/drawing/2014/main" id="{776BC2C6-7B74-456C-B69C-A0B2C67EFA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6" name="Pijl: punthaak 355">
                    <a:extLst>
                      <a:ext uri="{FF2B5EF4-FFF2-40B4-BE49-F238E27FC236}">
                        <a16:creationId xmlns:a16="http://schemas.microsoft.com/office/drawing/2014/main" id="{F0DFA52A-3E76-4331-92D4-C5E1C652F836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47C2186D-5501-441F-B6D2-0374AD2B2A3C}"/>
                    </a:ext>
                  </a:extLst>
                </p:cNvPr>
                <p:cNvGrpSpPr/>
                <p:nvPr userDrawn="1"/>
              </p:nvGrpSpPr>
              <p:grpSpPr>
                <a:xfrm flipV="1">
                  <a:off x="3177409" y="1321525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53" name="Rechthoek 352">
                    <a:extLst>
                      <a:ext uri="{FF2B5EF4-FFF2-40B4-BE49-F238E27FC236}">
                        <a16:creationId xmlns:a16="http://schemas.microsoft.com/office/drawing/2014/main" id="{5C26BB86-8EB3-4007-9779-A08EA4A4E1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4" name="Pijl: punthaak 353">
                    <a:extLst>
                      <a:ext uri="{FF2B5EF4-FFF2-40B4-BE49-F238E27FC236}">
                        <a16:creationId xmlns:a16="http://schemas.microsoft.com/office/drawing/2014/main" id="{F08718A2-0027-477B-A971-4BEAA5A53F61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51" name="Rechte verbindingslijn 350">
                  <a:extLst>
                    <a:ext uri="{FF2B5EF4-FFF2-40B4-BE49-F238E27FC236}">
                      <a16:creationId xmlns:a16="http://schemas.microsoft.com/office/drawing/2014/main" id="{BB900458-7723-4EF4-A555-56CA57A5199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198657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  <p:cxnSp>
              <p:nvCxnSpPr>
                <p:cNvPr id="352" name="Rechte verbindingslijn 351">
                  <a:extLst>
                    <a:ext uri="{FF2B5EF4-FFF2-40B4-BE49-F238E27FC236}">
                      <a16:creationId xmlns:a16="http://schemas.microsoft.com/office/drawing/2014/main" id="{F9C61416-35F2-4CFE-8813-D431FED3A6F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367726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</p:grpSp>
          <p:grpSp>
            <p:nvGrpSpPr>
              <p:cNvPr id="338" name="Groep 337">
                <a:extLst>
                  <a:ext uri="{FF2B5EF4-FFF2-40B4-BE49-F238E27FC236}">
                    <a16:creationId xmlns:a16="http://schemas.microsoft.com/office/drawing/2014/main" id="{6B8EC4EF-814A-4BFF-8A3A-DE1165EFEA8B}"/>
                  </a:ext>
                </a:extLst>
              </p:cNvPr>
              <p:cNvGrpSpPr/>
              <p:nvPr userDrawn="1"/>
            </p:nvGrpSpPr>
            <p:grpSpPr>
              <a:xfrm>
                <a:off x="-3241476" y="1674756"/>
                <a:ext cx="151083" cy="175096"/>
                <a:chOff x="3191807" y="1465204"/>
                <a:chExt cx="163374" cy="189340"/>
              </a:xfrm>
            </p:grpSpPr>
            <p:sp>
              <p:nvSpPr>
                <p:cNvPr id="339" name="Vrije vorm: vorm 338">
                  <a:extLst>
                    <a:ext uri="{FF2B5EF4-FFF2-40B4-BE49-F238E27FC236}">
                      <a16:creationId xmlns:a16="http://schemas.microsoft.com/office/drawing/2014/main" id="{7C86D0B8-64FA-44E3-B8D9-EDEC24842749}"/>
                    </a:ext>
                  </a:extLst>
                </p:cNvPr>
                <p:cNvSpPr/>
                <p:nvPr userDrawn="1"/>
              </p:nvSpPr>
              <p:spPr>
                <a:xfrm>
                  <a:off x="3263084" y="1497618"/>
                  <a:ext cx="45719" cy="66863"/>
                </a:xfrm>
                <a:custGeom>
                  <a:avLst/>
                  <a:gdLst>
                    <a:gd name="connsiteX0" fmla="*/ 50006 w 111919"/>
                    <a:gd name="connsiteY0" fmla="*/ 64294 h 145256"/>
                    <a:gd name="connsiteX1" fmla="*/ 47625 w 111919"/>
                    <a:gd name="connsiteY1" fmla="*/ 145256 h 145256"/>
                    <a:gd name="connsiteX2" fmla="*/ 111919 w 111919"/>
                    <a:gd name="connsiteY2" fmla="*/ 92869 h 145256"/>
                    <a:gd name="connsiteX3" fmla="*/ 111919 w 111919"/>
                    <a:gd name="connsiteY3" fmla="*/ 28575 h 145256"/>
                    <a:gd name="connsiteX4" fmla="*/ 52387 w 111919"/>
                    <a:gd name="connsiteY4" fmla="*/ 0 h 145256"/>
                    <a:gd name="connsiteX5" fmla="*/ 4762 w 111919"/>
                    <a:gd name="connsiteY5" fmla="*/ 11906 h 145256"/>
                    <a:gd name="connsiteX6" fmla="*/ 0 w 111919"/>
                    <a:gd name="connsiteY6" fmla="*/ 45244 h 145256"/>
                    <a:gd name="connsiteX7" fmla="*/ 50006 w 111919"/>
                    <a:gd name="connsiteY7" fmla="*/ 64294 h 145256"/>
                    <a:gd name="connsiteX0" fmla="*/ 50006 w 124049"/>
                    <a:gd name="connsiteY0" fmla="*/ 64294 h 145256"/>
                    <a:gd name="connsiteX1" fmla="*/ 47625 w 124049"/>
                    <a:gd name="connsiteY1" fmla="*/ 145256 h 145256"/>
                    <a:gd name="connsiteX2" fmla="*/ 111919 w 124049"/>
                    <a:gd name="connsiteY2" fmla="*/ 92869 h 145256"/>
                    <a:gd name="connsiteX3" fmla="*/ 111919 w 124049"/>
                    <a:gd name="connsiteY3" fmla="*/ 28575 h 145256"/>
                    <a:gd name="connsiteX4" fmla="*/ 52387 w 124049"/>
                    <a:gd name="connsiteY4" fmla="*/ 0 h 145256"/>
                    <a:gd name="connsiteX5" fmla="*/ 4762 w 124049"/>
                    <a:gd name="connsiteY5" fmla="*/ 11906 h 145256"/>
                    <a:gd name="connsiteX6" fmla="*/ 0 w 124049"/>
                    <a:gd name="connsiteY6" fmla="*/ 45244 h 145256"/>
                    <a:gd name="connsiteX7" fmla="*/ 50006 w 124049"/>
                    <a:gd name="connsiteY7" fmla="*/ 64294 h 145256"/>
                    <a:gd name="connsiteX0" fmla="*/ 50006 w 123624"/>
                    <a:gd name="connsiteY0" fmla="*/ 64294 h 145256"/>
                    <a:gd name="connsiteX1" fmla="*/ 47625 w 123624"/>
                    <a:gd name="connsiteY1" fmla="*/ 145256 h 145256"/>
                    <a:gd name="connsiteX2" fmla="*/ 111919 w 123624"/>
                    <a:gd name="connsiteY2" fmla="*/ 92869 h 145256"/>
                    <a:gd name="connsiteX3" fmla="*/ 111919 w 123624"/>
                    <a:gd name="connsiteY3" fmla="*/ 28575 h 145256"/>
                    <a:gd name="connsiteX4" fmla="*/ 52387 w 123624"/>
                    <a:gd name="connsiteY4" fmla="*/ 0 h 145256"/>
                    <a:gd name="connsiteX5" fmla="*/ 4762 w 123624"/>
                    <a:gd name="connsiteY5" fmla="*/ 11906 h 145256"/>
                    <a:gd name="connsiteX6" fmla="*/ 0 w 123624"/>
                    <a:gd name="connsiteY6" fmla="*/ 45244 h 145256"/>
                    <a:gd name="connsiteX7" fmla="*/ 50006 w 123624"/>
                    <a:gd name="connsiteY7" fmla="*/ 64294 h 145256"/>
                    <a:gd name="connsiteX0" fmla="*/ 50006 w 123624"/>
                    <a:gd name="connsiteY0" fmla="*/ 67517 h 148479"/>
                    <a:gd name="connsiteX1" fmla="*/ 47625 w 123624"/>
                    <a:gd name="connsiteY1" fmla="*/ 148479 h 148479"/>
                    <a:gd name="connsiteX2" fmla="*/ 111919 w 123624"/>
                    <a:gd name="connsiteY2" fmla="*/ 96092 h 148479"/>
                    <a:gd name="connsiteX3" fmla="*/ 111919 w 123624"/>
                    <a:gd name="connsiteY3" fmla="*/ 31798 h 148479"/>
                    <a:gd name="connsiteX4" fmla="*/ 52387 w 123624"/>
                    <a:gd name="connsiteY4" fmla="*/ 3223 h 148479"/>
                    <a:gd name="connsiteX5" fmla="*/ 4762 w 123624"/>
                    <a:gd name="connsiteY5" fmla="*/ 15129 h 148479"/>
                    <a:gd name="connsiteX6" fmla="*/ 0 w 123624"/>
                    <a:gd name="connsiteY6" fmla="*/ 48467 h 148479"/>
                    <a:gd name="connsiteX7" fmla="*/ 50006 w 123624"/>
                    <a:gd name="connsiteY7" fmla="*/ 67517 h 148479"/>
                    <a:gd name="connsiteX0" fmla="*/ 50006 w 118952"/>
                    <a:gd name="connsiteY0" fmla="*/ 73868 h 154830"/>
                    <a:gd name="connsiteX1" fmla="*/ 47625 w 118952"/>
                    <a:gd name="connsiteY1" fmla="*/ 154830 h 154830"/>
                    <a:gd name="connsiteX2" fmla="*/ 111919 w 118952"/>
                    <a:gd name="connsiteY2" fmla="*/ 102443 h 154830"/>
                    <a:gd name="connsiteX3" fmla="*/ 111919 w 118952"/>
                    <a:gd name="connsiteY3" fmla="*/ 38149 h 154830"/>
                    <a:gd name="connsiteX4" fmla="*/ 64294 w 118952"/>
                    <a:gd name="connsiteY4" fmla="*/ 2430 h 154830"/>
                    <a:gd name="connsiteX5" fmla="*/ 4762 w 118952"/>
                    <a:gd name="connsiteY5" fmla="*/ 21480 h 154830"/>
                    <a:gd name="connsiteX6" fmla="*/ 0 w 118952"/>
                    <a:gd name="connsiteY6" fmla="*/ 54818 h 154830"/>
                    <a:gd name="connsiteX7" fmla="*/ 50006 w 118952"/>
                    <a:gd name="connsiteY7" fmla="*/ 73868 h 154830"/>
                    <a:gd name="connsiteX0" fmla="*/ 50006 w 118952"/>
                    <a:gd name="connsiteY0" fmla="*/ 71438 h 152400"/>
                    <a:gd name="connsiteX1" fmla="*/ 47625 w 118952"/>
                    <a:gd name="connsiteY1" fmla="*/ 152400 h 152400"/>
                    <a:gd name="connsiteX2" fmla="*/ 111919 w 118952"/>
                    <a:gd name="connsiteY2" fmla="*/ 100013 h 152400"/>
                    <a:gd name="connsiteX3" fmla="*/ 111919 w 118952"/>
                    <a:gd name="connsiteY3" fmla="*/ 35719 h 152400"/>
                    <a:gd name="connsiteX4" fmla="*/ 64294 w 118952"/>
                    <a:gd name="connsiteY4" fmla="*/ 0 h 152400"/>
                    <a:gd name="connsiteX5" fmla="*/ 0 w 118952"/>
                    <a:gd name="connsiteY5" fmla="*/ 52388 h 152400"/>
                    <a:gd name="connsiteX6" fmla="*/ 50006 w 118952"/>
                    <a:gd name="connsiteY6" fmla="*/ 71438 h 152400"/>
                    <a:gd name="connsiteX0" fmla="*/ 50006 w 118952"/>
                    <a:gd name="connsiteY0" fmla="*/ 71735 h 152697"/>
                    <a:gd name="connsiteX1" fmla="*/ 47625 w 118952"/>
                    <a:gd name="connsiteY1" fmla="*/ 152697 h 152697"/>
                    <a:gd name="connsiteX2" fmla="*/ 111919 w 118952"/>
                    <a:gd name="connsiteY2" fmla="*/ 100310 h 152697"/>
                    <a:gd name="connsiteX3" fmla="*/ 111919 w 118952"/>
                    <a:gd name="connsiteY3" fmla="*/ 36016 h 152697"/>
                    <a:gd name="connsiteX4" fmla="*/ 64294 w 118952"/>
                    <a:gd name="connsiteY4" fmla="*/ 297 h 152697"/>
                    <a:gd name="connsiteX5" fmla="*/ 0 w 118952"/>
                    <a:gd name="connsiteY5" fmla="*/ 52685 h 152697"/>
                    <a:gd name="connsiteX6" fmla="*/ 50006 w 118952"/>
                    <a:gd name="connsiteY6" fmla="*/ 71735 h 152697"/>
                    <a:gd name="connsiteX0" fmla="*/ 50006 w 118952"/>
                    <a:gd name="connsiteY0" fmla="*/ 71961 h 152923"/>
                    <a:gd name="connsiteX1" fmla="*/ 47625 w 118952"/>
                    <a:gd name="connsiteY1" fmla="*/ 152923 h 152923"/>
                    <a:gd name="connsiteX2" fmla="*/ 111919 w 118952"/>
                    <a:gd name="connsiteY2" fmla="*/ 100536 h 152923"/>
                    <a:gd name="connsiteX3" fmla="*/ 111919 w 118952"/>
                    <a:gd name="connsiteY3" fmla="*/ 36242 h 152923"/>
                    <a:gd name="connsiteX4" fmla="*/ 64294 w 118952"/>
                    <a:gd name="connsiteY4" fmla="*/ 523 h 152923"/>
                    <a:gd name="connsiteX5" fmla="*/ 0 w 118952"/>
                    <a:gd name="connsiteY5" fmla="*/ 52911 h 152923"/>
                    <a:gd name="connsiteX6" fmla="*/ 50006 w 118952"/>
                    <a:gd name="connsiteY6" fmla="*/ 71961 h 152923"/>
                    <a:gd name="connsiteX0" fmla="*/ 50006 w 118480"/>
                    <a:gd name="connsiteY0" fmla="*/ 71961 h 152923"/>
                    <a:gd name="connsiteX1" fmla="*/ 47625 w 118480"/>
                    <a:gd name="connsiteY1" fmla="*/ 152923 h 152923"/>
                    <a:gd name="connsiteX2" fmla="*/ 111919 w 118480"/>
                    <a:gd name="connsiteY2" fmla="*/ 100536 h 152923"/>
                    <a:gd name="connsiteX3" fmla="*/ 111919 w 118480"/>
                    <a:gd name="connsiteY3" fmla="*/ 36242 h 152923"/>
                    <a:gd name="connsiteX4" fmla="*/ 64294 w 118480"/>
                    <a:gd name="connsiteY4" fmla="*/ 523 h 152923"/>
                    <a:gd name="connsiteX5" fmla="*/ 0 w 118480"/>
                    <a:gd name="connsiteY5" fmla="*/ 52911 h 152923"/>
                    <a:gd name="connsiteX6" fmla="*/ 50006 w 118480"/>
                    <a:gd name="connsiteY6" fmla="*/ 71961 h 15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480" h="152923">
                      <a:moveTo>
                        <a:pt x="50006" y="71961"/>
                      </a:moveTo>
                      <a:cubicBezTo>
                        <a:pt x="49212" y="98948"/>
                        <a:pt x="48419" y="125936"/>
                        <a:pt x="47625" y="152923"/>
                      </a:cubicBezTo>
                      <a:cubicBezTo>
                        <a:pt x="69056" y="135461"/>
                        <a:pt x="102395" y="122761"/>
                        <a:pt x="111919" y="100536"/>
                      </a:cubicBezTo>
                      <a:cubicBezTo>
                        <a:pt x="121443" y="78311"/>
                        <a:pt x="119856" y="52911"/>
                        <a:pt x="111919" y="36242"/>
                      </a:cubicBezTo>
                      <a:cubicBezTo>
                        <a:pt x="103982" y="19573"/>
                        <a:pt x="94853" y="4888"/>
                        <a:pt x="64294" y="523"/>
                      </a:cubicBezTo>
                      <a:cubicBezTo>
                        <a:pt x="33735" y="-3842"/>
                        <a:pt x="0" y="19574"/>
                        <a:pt x="0" y="52911"/>
                      </a:cubicBezTo>
                      <a:lnTo>
                        <a:pt x="50006" y="71961"/>
                      </a:ln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0" name="Rechthoek: afgeronde hoeken 339">
                  <a:extLst>
                    <a:ext uri="{FF2B5EF4-FFF2-40B4-BE49-F238E27FC236}">
                      <a16:creationId xmlns:a16="http://schemas.microsoft.com/office/drawing/2014/main" id="{7339B1FD-C563-432E-9B72-95182EA6C2BE}"/>
                    </a:ext>
                  </a:extLst>
                </p:cNvPr>
                <p:cNvSpPr/>
                <p:nvPr userDrawn="1"/>
              </p:nvSpPr>
              <p:spPr>
                <a:xfrm rot="2770829">
                  <a:off x="3199678" y="1493248"/>
                  <a:ext cx="62635" cy="78377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1" name="Vrije vorm: vorm 340">
                  <a:extLst>
                    <a:ext uri="{FF2B5EF4-FFF2-40B4-BE49-F238E27FC236}">
                      <a16:creationId xmlns:a16="http://schemas.microsoft.com/office/drawing/2014/main" id="{6B32416B-3D35-4D54-9ABB-22C772DEF0CF}"/>
                    </a:ext>
                  </a:extLst>
                </p:cNvPr>
                <p:cNvSpPr/>
                <p:nvPr userDrawn="1"/>
              </p:nvSpPr>
              <p:spPr>
                <a:xfrm>
                  <a:off x="3196452" y="1465204"/>
                  <a:ext cx="45719" cy="59796"/>
                </a:xfrm>
                <a:custGeom>
                  <a:avLst/>
                  <a:gdLst>
                    <a:gd name="connsiteX0" fmla="*/ 76475 w 79906"/>
                    <a:gd name="connsiteY0" fmla="*/ 104510 h 104510"/>
                    <a:gd name="connsiteX1" fmla="*/ 71712 w 79906"/>
                    <a:gd name="connsiteY1" fmla="*/ 6879 h 104510"/>
                    <a:gd name="connsiteX2" fmla="*/ 5037 w 79906"/>
                    <a:gd name="connsiteY2" fmla="*/ 16404 h 104510"/>
                    <a:gd name="connsiteX3" fmla="*/ 9800 w 79906"/>
                    <a:gd name="connsiteY3" fmla="*/ 83079 h 10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906" h="104510">
                      <a:moveTo>
                        <a:pt x="76475" y="104510"/>
                      </a:moveTo>
                      <a:cubicBezTo>
                        <a:pt x="80046" y="63036"/>
                        <a:pt x="83618" y="21563"/>
                        <a:pt x="71712" y="6879"/>
                      </a:cubicBezTo>
                      <a:cubicBezTo>
                        <a:pt x="59806" y="-7805"/>
                        <a:pt x="15356" y="3704"/>
                        <a:pt x="5037" y="16404"/>
                      </a:cubicBezTo>
                      <a:cubicBezTo>
                        <a:pt x="-5282" y="29104"/>
                        <a:pt x="2259" y="56091"/>
                        <a:pt x="9800" y="83079"/>
                      </a:cubicBezTo>
                    </a:path>
                  </a:pathLst>
                </a:custGeom>
                <a:noFill/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42" name="Groep 341">
                  <a:extLst>
                    <a:ext uri="{FF2B5EF4-FFF2-40B4-BE49-F238E27FC236}">
                      <a16:creationId xmlns:a16="http://schemas.microsoft.com/office/drawing/2014/main" id="{571C1D8A-19B3-4F41-A6AF-0328483FF67E}"/>
                    </a:ext>
                  </a:extLst>
                </p:cNvPr>
                <p:cNvGrpSpPr/>
                <p:nvPr userDrawn="1"/>
              </p:nvGrpSpPr>
              <p:grpSpPr>
                <a:xfrm>
                  <a:off x="3216769" y="1504951"/>
                  <a:ext cx="138412" cy="149593"/>
                  <a:chOff x="3216769" y="1504951"/>
                  <a:chExt cx="138412" cy="149593"/>
                </a:xfrm>
              </p:grpSpPr>
              <p:sp>
                <p:nvSpPr>
                  <p:cNvPr id="343" name="Vrije vorm: vorm 342">
                    <a:extLst>
                      <a:ext uri="{FF2B5EF4-FFF2-40B4-BE49-F238E27FC236}">
                        <a16:creationId xmlns:a16="http://schemas.microsoft.com/office/drawing/2014/main" id="{263545C4-15EC-4DC8-B4D4-B4850EAF83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93269" y="1504951"/>
                    <a:ext cx="61912" cy="83344"/>
                  </a:xfrm>
                  <a:custGeom>
                    <a:avLst/>
                    <a:gdLst>
                      <a:gd name="connsiteX0" fmla="*/ 0 w 61912"/>
                      <a:gd name="connsiteY0" fmla="*/ 80963 h 80963"/>
                      <a:gd name="connsiteX1" fmla="*/ 57150 w 61912"/>
                      <a:gd name="connsiteY1" fmla="*/ 0 h 80963"/>
                      <a:gd name="connsiteX2" fmla="*/ 61912 w 61912"/>
                      <a:gd name="connsiteY2" fmla="*/ 50006 h 80963"/>
                      <a:gd name="connsiteX3" fmla="*/ 0 w 61912"/>
                      <a:gd name="connsiteY3" fmla="*/ 80963 h 80963"/>
                      <a:gd name="connsiteX0" fmla="*/ 0 w 61912"/>
                      <a:gd name="connsiteY0" fmla="*/ 80963 h 83344"/>
                      <a:gd name="connsiteX1" fmla="*/ 57150 w 61912"/>
                      <a:gd name="connsiteY1" fmla="*/ 0 h 83344"/>
                      <a:gd name="connsiteX2" fmla="*/ 61912 w 61912"/>
                      <a:gd name="connsiteY2" fmla="*/ 50006 h 83344"/>
                      <a:gd name="connsiteX3" fmla="*/ 19050 w 61912"/>
                      <a:gd name="connsiteY3" fmla="*/ 83344 h 83344"/>
                      <a:gd name="connsiteX4" fmla="*/ 0 w 61912"/>
                      <a:gd name="connsiteY4" fmla="*/ 80963 h 8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12" h="83344">
                        <a:moveTo>
                          <a:pt x="0" y="80963"/>
                        </a:moveTo>
                        <a:lnTo>
                          <a:pt x="57150" y="0"/>
                        </a:lnTo>
                        <a:lnTo>
                          <a:pt x="61912" y="50006"/>
                        </a:lnTo>
                        <a:cubicBezTo>
                          <a:pt x="48418" y="56356"/>
                          <a:pt x="32544" y="76994"/>
                          <a:pt x="19050" y="83344"/>
                        </a:cubicBezTo>
                        <a:lnTo>
                          <a:pt x="0" y="80963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344" name="Groep 343">
                    <a:extLst>
                      <a:ext uri="{FF2B5EF4-FFF2-40B4-BE49-F238E27FC236}">
                        <a16:creationId xmlns:a16="http://schemas.microsoft.com/office/drawing/2014/main" id="{5126B09D-E2F6-4647-A35D-0DFE3D0B45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16769" y="1578766"/>
                    <a:ext cx="90787" cy="75778"/>
                    <a:chOff x="3216769" y="1578766"/>
                    <a:chExt cx="90787" cy="75778"/>
                  </a:xfrm>
                </p:grpSpPr>
                <p:sp>
                  <p:nvSpPr>
                    <p:cNvPr id="345" name="Ovaal 344">
                      <a:extLst>
                        <a:ext uri="{FF2B5EF4-FFF2-40B4-BE49-F238E27FC236}">
                          <a16:creationId xmlns:a16="http://schemas.microsoft.com/office/drawing/2014/main" id="{F8FB606E-BD8E-4BE8-A804-987A8927A19D}"/>
                        </a:ext>
                      </a:extLst>
                    </p:cNvPr>
                    <p:cNvSpPr/>
                    <p:nvPr userDrawn="1"/>
                  </p:nvSpPr>
                  <p:spPr>
                    <a:xfrm rot="12332780">
                      <a:off x="3252786" y="1578766"/>
                      <a:ext cx="54770" cy="619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4D82B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46" name="Gelijkbenige driehoek 34">
                      <a:extLst>
                        <a:ext uri="{FF2B5EF4-FFF2-40B4-BE49-F238E27FC236}">
                          <a16:creationId xmlns:a16="http://schemas.microsoft.com/office/drawing/2014/main" id="{45A4C86D-52BA-44CC-A3D5-E88C3C906256}"/>
                        </a:ext>
                      </a:extLst>
                    </p:cNvPr>
                    <p:cNvSpPr/>
                    <p:nvPr userDrawn="1"/>
                  </p:nvSpPr>
                  <p:spPr>
                    <a:xfrm rot="14772351">
                      <a:off x="3219791" y="1594938"/>
                      <a:ext cx="56584" cy="62627"/>
                    </a:xfrm>
                    <a:custGeom>
                      <a:avLst/>
                      <a:gdLst>
                        <a:gd name="connsiteX0" fmla="*/ 0 w 56584"/>
                        <a:gd name="connsiteY0" fmla="*/ 55534 h 55534"/>
                        <a:gd name="connsiteX1" fmla="*/ 28292 w 56584"/>
                        <a:gd name="connsiteY1" fmla="*/ 0 h 55534"/>
                        <a:gd name="connsiteX2" fmla="*/ 56584 w 56584"/>
                        <a:gd name="connsiteY2" fmla="*/ 55534 h 55534"/>
                        <a:gd name="connsiteX3" fmla="*/ 0 w 56584"/>
                        <a:gd name="connsiteY3" fmla="*/ 55534 h 55534"/>
                        <a:gd name="connsiteX0" fmla="*/ 0 w 56584"/>
                        <a:gd name="connsiteY0" fmla="*/ 55534 h 60261"/>
                        <a:gd name="connsiteX1" fmla="*/ 28292 w 56584"/>
                        <a:gd name="connsiteY1" fmla="*/ 0 h 60261"/>
                        <a:gd name="connsiteX2" fmla="*/ 56584 w 56584"/>
                        <a:gd name="connsiteY2" fmla="*/ 55534 h 60261"/>
                        <a:gd name="connsiteX3" fmla="*/ 0 w 56584"/>
                        <a:gd name="connsiteY3" fmla="*/ 55534 h 60261"/>
                        <a:gd name="connsiteX0" fmla="*/ 0 w 56584"/>
                        <a:gd name="connsiteY0" fmla="*/ 55534 h 62627"/>
                        <a:gd name="connsiteX1" fmla="*/ 28292 w 56584"/>
                        <a:gd name="connsiteY1" fmla="*/ 0 h 62627"/>
                        <a:gd name="connsiteX2" fmla="*/ 56584 w 56584"/>
                        <a:gd name="connsiteY2" fmla="*/ 55534 h 62627"/>
                        <a:gd name="connsiteX3" fmla="*/ 0 w 56584"/>
                        <a:gd name="connsiteY3" fmla="*/ 55534 h 62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84" h="62627">
                          <a:moveTo>
                            <a:pt x="0" y="55534"/>
                          </a:moveTo>
                          <a:lnTo>
                            <a:pt x="28292" y="0"/>
                          </a:lnTo>
                          <a:lnTo>
                            <a:pt x="56584" y="55534"/>
                          </a:lnTo>
                          <a:cubicBezTo>
                            <a:pt x="44518" y="63735"/>
                            <a:pt x="19376" y="66171"/>
                            <a:pt x="0" y="55534"/>
                          </a:cubicBezTo>
                          <a:close/>
                        </a:path>
                      </a:pathLst>
                    </a:cu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314" name="Groep 313">
              <a:extLst>
                <a:ext uri="{FF2B5EF4-FFF2-40B4-BE49-F238E27FC236}">
                  <a16:creationId xmlns:a16="http://schemas.microsoft.com/office/drawing/2014/main" id="{BE639F3F-B8E7-4E40-88BC-C1C78C477D3F}"/>
                </a:ext>
              </a:extLst>
            </p:cNvPr>
            <p:cNvGrpSpPr/>
            <p:nvPr userDrawn="1"/>
          </p:nvGrpSpPr>
          <p:grpSpPr>
            <a:xfrm>
              <a:off x="-3314821" y="3524765"/>
              <a:ext cx="1108877" cy="563933"/>
              <a:chOff x="-3314821" y="3885197"/>
              <a:chExt cx="1108877" cy="563933"/>
            </a:xfrm>
          </p:grpSpPr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AF15E38B-34D0-4418-9FF5-D887B87D2862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Rechthoek 317">
                <a:extLst>
                  <a:ext uri="{FF2B5EF4-FFF2-40B4-BE49-F238E27FC236}">
                    <a16:creationId xmlns:a16="http://schemas.microsoft.com/office/drawing/2014/main" id="{7E63AB04-25D9-4667-8B27-339DFB52412E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Tekstvak 318">
                <a:extLst>
                  <a:ext uri="{FF2B5EF4-FFF2-40B4-BE49-F238E27FC236}">
                    <a16:creationId xmlns:a16="http://schemas.microsoft.com/office/drawing/2014/main" id="{63964289-27E1-422A-A389-E900AA5F0482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320" name="Tekstvak 319">
                <a:extLst>
                  <a:ext uri="{FF2B5EF4-FFF2-40B4-BE49-F238E27FC236}">
                    <a16:creationId xmlns:a16="http://schemas.microsoft.com/office/drawing/2014/main" id="{E101C4A7-F12E-49D2-8805-3875AD499709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321" name="Vrije vorm: vorm 320">
                <a:extLst>
                  <a:ext uri="{FF2B5EF4-FFF2-40B4-BE49-F238E27FC236}">
                    <a16:creationId xmlns:a16="http://schemas.microsoft.com/office/drawing/2014/main" id="{724468BD-D35A-4B56-A5BB-B28D45E7DE34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322" name="Groep 321">
                <a:extLst>
                  <a:ext uri="{FF2B5EF4-FFF2-40B4-BE49-F238E27FC236}">
                    <a16:creationId xmlns:a16="http://schemas.microsoft.com/office/drawing/2014/main" id="{04FB236D-68F8-482D-81F6-A724E5C312BB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328" name="Rechthoek 327">
                  <a:extLst>
                    <a:ext uri="{FF2B5EF4-FFF2-40B4-BE49-F238E27FC236}">
                      <a16:creationId xmlns:a16="http://schemas.microsoft.com/office/drawing/2014/main" id="{992255D9-7E47-48F6-BC88-48CA4337D0A0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" name="Rechthoek 47">
                  <a:extLst>
                    <a:ext uri="{FF2B5EF4-FFF2-40B4-BE49-F238E27FC236}">
                      <a16:creationId xmlns:a16="http://schemas.microsoft.com/office/drawing/2014/main" id="{06123F76-90F4-4FB7-8138-54F964E04F19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0" name="Rechthoek 47">
                  <a:extLst>
                    <a:ext uri="{FF2B5EF4-FFF2-40B4-BE49-F238E27FC236}">
                      <a16:creationId xmlns:a16="http://schemas.microsoft.com/office/drawing/2014/main" id="{86D36450-2226-417D-B611-42E8461E5499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1" name="Koorde 330">
                  <a:extLst>
                    <a:ext uri="{FF2B5EF4-FFF2-40B4-BE49-F238E27FC236}">
                      <a16:creationId xmlns:a16="http://schemas.microsoft.com/office/drawing/2014/main" id="{16A91AF0-7F3A-4622-9390-1B4A9ADFDF38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819F8A21-EBC7-4B0D-A9DC-6A165314D9F6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324" name="Rechthoek 323">
                  <a:extLst>
                    <a:ext uri="{FF2B5EF4-FFF2-40B4-BE49-F238E27FC236}">
                      <a16:creationId xmlns:a16="http://schemas.microsoft.com/office/drawing/2014/main" id="{4DBCEA8C-CCE1-40BD-882F-408A5F55A275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030F037E-AD56-41E0-A7C0-F82CBFE79112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6" name="Ovaal 325">
                  <a:extLst>
                    <a:ext uri="{FF2B5EF4-FFF2-40B4-BE49-F238E27FC236}">
                      <a16:creationId xmlns:a16="http://schemas.microsoft.com/office/drawing/2014/main" id="{90B69E23-91E0-402F-8A46-5617F6988FB2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7" name="Rechthoek 47">
                  <a:extLst>
                    <a:ext uri="{FF2B5EF4-FFF2-40B4-BE49-F238E27FC236}">
                      <a16:creationId xmlns:a16="http://schemas.microsoft.com/office/drawing/2014/main" id="{79D9BF43-A8DC-4836-9F8B-CF67F7B159CB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15" name="Ovaal 314">
              <a:extLst>
                <a:ext uri="{FF2B5EF4-FFF2-40B4-BE49-F238E27FC236}">
                  <a16:creationId xmlns:a16="http://schemas.microsoft.com/office/drawing/2014/main" id="{583A7BD8-F4E6-4C79-8D62-91E77ACE6C4E}"/>
                </a:ext>
              </a:extLst>
            </p:cNvPr>
            <p:cNvSpPr/>
            <p:nvPr userDrawn="1"/>
          </p:nvSpPr>
          <p:spPr>
            <a:xfrm>
              <a:off x="-3603587" y="42859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16" name="Rechthoek 315">
              <a:extLst>
                <a:ext uri="{FF2B5EF4-FFF2-40B4-BE49-F238E27FC236}">
                  <a16:creationId xmlns:a16="http://schemas.microsoft.com/office/drawing/2014/main" id="{2BA81291-EEE1-4F8A-95FC-467036890D85}"/>
                </a:ext>
              </a:extLst>
            </p:cNvPr>
            <p:cNvSpPr/>
            <p:nvPr userDrawn="1"/>
          </p:nvSpPr>
          <p:spPr>
            <a:xfrm>
              <a:off x="-3319415" y="4285990"/>
              <a:ext cx="2944682" cy="32364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If preferred, crop the picture with the button 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, under the same tab.</a:t>
              </a:r>
            </a:p>
          </p:txBody>
        </p:sp>
      </p:grpSp>
      <p:grpSp>
        <p:nvGrpSpPr>
          <p:cNvPr id="218" name="INSTRUCTION">
            <a:extLst>
              <a:ext uri="{FF2B5EF4-FFF2-40B4-BE49-F238E27FC236}">
                <a16:creationId xmlns:a16="http://schemas.microsoft.com/office/drawing/2014/main" id="{A08D5B16-9FDB-4960-8922-4409F35F6E94}"/>
              </a:ext>
            </a:extLst>
          </p:cNvPr>
          <p:cNvGrpSpPr/>
          <p:nvPr userDrawn="1"/>
        </p:nvGrpSpPr>
        <p:grpSpPr>
          <a:xfrm>
            <a:off x="-3786165" y="0"/>
            <a:ext cx="3593091" cy="4641338"/>
            <a:chOff x="-3786165" y="0"/>
            <a:chExt cx="3593091" cy="4641338"/>
          </a:xfrm>
        </p:grpSpPr>
        <p:sp>
          <p:nvSpPr>
            <p:cNvPr id="219" name="Rechthoek 435">
              <a:extLst>
                <a:ext uri="{FF2B5EF4-FFF2-40B4-BE49-F238E27FC236}">
                  <a16:creationId xmlns:a16="http://schemas.microsoft.com/office/drawing/2014/main" id="{FBA89D2E-D9C6-46FB-9A30-CFD11DB4366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>
                  <a:ln>
                    <a:noFill/>
                  </a:ln>
                  <a:solidFill>
                    <a:srgbClr val="002E67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20" name="Ovaal 436">
              <a:extLst>
                <a:ext uri="{FF2B5EF4-FFF2-40B4-BE49-F238E27FC236}">
                  <a16:creationId xmlns:a16="http://schemas.microsoft.com/office/drawing/2014/main" id="{BA376117-F887-44C8-8C38-5F00E48CA14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1" name="Rechthoek 437">
              <a:extLst>
                <a:ext uri="{FF2B5EF4-FFF2-40B4-BE49-F238E27FC236}">
                  <a16:creationId xmlns:a16="http://schemas.microsoft.com/office/drawing/2014/main" id="{0012BF37-9A94-4D24-BDDA-C89239400724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E7D1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302" name="Ovaal 438">
              <a:extLst>
                <a:ext uri="{FF2B5EF4-FFF2-40B4-BE49-F238E27FC236}">
                  <a16:creationId xmlns:a16="http://schemas.microsoft.com/office/drawing/2014/main" id="{8DE8EEB0-1570-4F01-A39C-A1CE832E884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3" name="Rechthoek 439">
              <a:extLst>
                <a:ext uri="{FF2B5EF4-FFF2-40B4-BE49-F238E27FC236}">
                  <a16:creationId xmlns:a16="http://schemas.microsoft.com/office/drawing/2014/main" id="{624C3001-5BB3-48F4-B106-7E52ABF9810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304" name="Rechthoek 440">
              <a:extLst>
                <a:ext uri="{FF2B5EF4-FFF2-40B4-BE49-F238E27FC236}">
                  <a16:creationId xmlns:a16="http://schemas.microsoft.com/office/drawing/2014/main" id="{BA174EB5-D0C6-4FF7-9E48-3887562A65FD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2E67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Sub-bullet #1</a:t>
              </a:r>
            </a:p>
          </p:txBody>
        </p:sp>
        <p:sp>
          <p:nvSpPr>
            <p:cNvPr id="305" name="Ovaal 441">
              <a:extLst>
                <a:ext uri="{FF2B5EF4-FFF2-40B4-BE49-F238E27FC236}">
                  <a16:creationId xmlns:a16="http://schemas.microsoft.com/office/drawing/2014/main" id="{14B5F8A1-9086-4AF9-A230-387E4B6E492A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06" name="Rechthoek 442">
              <a:extLst>
                <a:ext uri="{FF2B5EF4-FFF2-40B4-BE49-F238E27FC236}">
                  <a16:creationId xmlns:a16="http://schemas.microsoft.com/office/drawing/2014/main" id="{2B00E5AD-5923-4ED9-BD4D-4C2F51344E09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2E67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Sub-bullet #2</a:t>
              </a:r>
            </a:p>
          </p:txBody>
        </p:sp>
        <p:sp>
          <p:nvSpPr>
            <p:cNvPr id="307" name="Ovaal 443">
              <a:extLst>
                <a:ext uri="{FF2B5EF4-FFF2-40B4-BE49-F238E27FC236}">
                  <a16:creationId xmlns:a16="http://schemas.microsoft.com/office/drawing/2014/main" id="{A8B6C525-AA38-4DCC-83DA-3C1548DFB1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62" name="Rechthoek 444">
              <a:extLst>
                <a:ext uri="{FF2B5EF4-FFF2-40B4-BE49-F238E27FC236}">
                  <a16:creationId xmlns:a16="http://schemas.microsoft.com/office/drawing/2014/main" id="{2537317D-2435-4F64-B304-6C9443A913D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2E67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63" name="Ovaal 445">
              <a:extLst>
                <a:ext uri="{FF2B5EF4-FFF2-40B4-BE49-F238E27FC236}">
                  <a16:creationId xmlns:a16="http://schemas.microsoft.com/office/drawing/2014/main" id="{CA947084-AB55-4B7C-AAFC-65877976699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64" name="Rechthoek 446">
              <a:extLst>
                <a:ext uri="{FF2B5EF4-FFF2-40B4-BE49-F238E27FC236}">
                  <a16:creationId xmlns:a16="http://schemas.microsoft.com/office/drawing/2014/main" id="{C19A959D-AF5F-488B-A150-9BAD229CAD7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2E67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Header #1</a:t>
              </a:r>
            </a:p>
          </p:txBody>
        </p:sp>
        <p:sp>
          <p:nvSpPr>
            <p:cNvPr id="365" name="Ovaal 447">
              <a:extLst>
                <a:ext uri="{FF2B5EF4-FFF2-40B4-BE49-F238E27FC236}">
                  <a16:creationId xmlns:a16="http://schemas.microsoft.com/office/drawing/2014/main" id="{54E20019-B8A2-4648-A992-AF14CFE719D2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66" name="Rechthoek 448">
              <a:extLst>
                <a:ext uri="{FF2B5EF4-FFF2-40B4-BE49-F238E27FC236}">
                  <a16:creationId xmlns:a16="http://schemas.microsoft.com/office/drawing/2014/main" id="{D806EA93-5C70-4780-B0D4-75BF6AC64E5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2E67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Numeric bullet</a:t>
              </a:r>
            </a:p>
          </p:txBody>
        </p:sp>
        <p:sp>
          <p:nvSpPr>
            <p:cNvPr id="367" name="Ovaal 449">
              <a:extLst>
                <a:ext uri="{FF2B5EF4-FFF2-40B4-BE49-F238E27FC236}">
                  <a16:creationId xmlns:a16="http://schemas.microsoft.com/office/drawing/2014/main" id="{BCE17FA3-3B32-4D12-B0A6-EC1E2C7A46A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8" name="Rechthoek 450">
              <a:extLst>
                <a:ext uri="{FF2B5EF4-FFF2-40B4-BE49-F238E27FC236}">
                  <a16:creationId xmlns:a16="http://schemas.microsoft.com/office/drawing/2014/main" id="{0E4EEE82-0D41-403D-BFD9-E96764E8B7D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2E67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369" name="Ovaal 451">
              <a:extLst>
                <a:ext uri="{FF2B5EF4-FFF2-40B4-BE49-F238E27FC236}">
                  <a16:creationId xmlns:a16="http://schemas.microsoft.com/office/drawing/2014/main" id="{48A31BAB-637C-4477-9267-57ABBEBEF38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0" name="Rechthoek 452">
              <a:extLst>
                <a:ext uri="{FF2B5EF4-FFF2-40B4-BE49-F238E27FC236}">
                  <a16:creationId xmlns:a16="http://schemas.microsoft.com/office/drawing/2014/main" id="{662BE841-C1B8-4708-BEE7-E583304165D4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Quote</a:t>
              </a:r>
            </a:p>
          </p:txBody>
        </p:sp>
        <p:sp>
          <p:nvSpPr>
            <p:cNvPr id="371" name="Ovaal 453">
              <a:extLst>
                <a:ext uri="{FF2B5EF4-FFF2-40B4-BE49-F238E27FC236}">
                  <a16:creationId xmlns:a16="http://schemas.microsoft.com/office/drawing/2014/main" id="{CC8A9D64-A6D0-41C7-81A7-53519798D2A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72" name="Rechthoek 454">
              <a:extLst>
                <a:ext uri="{FF2B5EF4-FFF2-40B4-BE49-F238E27FC236}">
                  <a16:creationId xmlns:a16="http://schemas.microsoft.com/office/drawing/2014/main" id="{190E92BA-6CA1-4352-97BF-3B4EAA2D22E0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2E67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Header #2</a:t>
              </a:r>
            </a:p>
          </p:txBody>
        </p:sp>
        <p:grpSp>
          <p:nvGrpSpPr>
            <p:cNvPr id="373" name="VOORBEELD">
              <a:extLst>
                <a:ext uri="{FF2B5EF4-FFF2-40B4-BE49-F238E27FC236}">
                  <a16:creationId xmlns:a16="http://schemas.microsoft.com/office/drawing/2014/main" id="{287D061D-2F99-4E16-A91E-4DF78DA2990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4" name="Rechthoek 458">
                <a:extLst>
                  <a:ext uri="{FF2B5EF4-FFF2-40B4-BE49-F238E27FC236}">
                    <a16:creationId xmlns:a16="http://schemas.microsoft.com/office/drawing/2014/main" id="{911862CF-03CE-4325-846C-7DDF099313C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75" name="Rechthoek 459">
                <a:extLst>
                  <a:ext uri="{FF2B5EF4-FFF2-40B4-BE49-F238E27FC236}">
                    <a16:creationId xmlns:a16="http://schemas.microsoft.com/office/drawing/2014/main" id="{A911AA23-9463-45EE-9FC3-87E7F318F9F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376" name="Groep 460">
                <a:extLst>
                  <a:ext uri="{FF2B5EF4-FFF2-40B4-BE49-F238E27FC236}">
                    <a16:creationId xmlns:a16="http://schemas.microsoft.com/office/drawing/2014/main" id="{A7249E4B-1626-432A-8D6C-0A3CFDA0521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407" name="Groep 491">
                  <a:extLst>
                    <a:ext uri="{FF2B5EF4-FFF2-40B4-BE49-F238E27FC236}">
                      <a16:creationId xmlns:a16="http://schemas.microsoft.com/office/drawing/2014/main" id="{8DCA7FE6-957A-4B59-9F88-845B886E36B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409" name="Rechte verbindingslijn 493">
                    <a:extLst>
                      <a:ext uri="{FF2B5EF4-FFF2-40B4-BE49-F238E27FC236}">
                        <a16:creationId xmlns:a16="http://schemas.microsoft.com/office/drawing/2014/main" id="{DABAB7F1-039E-4A1E-9DE0-FD295D7830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0" name="Rechte verbindingslijn 494">
                    <a:extLst>
                      <a:ext uri="{FF2B5EF4-FFF2-40B4-BE49-F238E27FC236}">
                        <a16:creationId xmlns:a16="http://schemas.microsoft.com/office/drawing/2014/main" id="{4F5A45AE-0CB5-4BB8-B6FF-8EBF51F7216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1" name="Rechte verbindingslijn 495">
                    <a:extLst>
                      <a:ext uri="{FF2B5EF4-FFF2-40B4-BE49-F238E27FC236}">
                        <a16:creationId xmlns:a16="http://schemas.microsoft.com/office/drawing/2014/main" id="{8D95465C-8ED5-4BC1-B5F3-399EEC6CB1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2" name="Rechte verbindingslijn 496">
                    <a:extLst>
                      <a:ext uri="{FF2B5EF4-FFF2-40B4-BE49-F238E27FC236}">
                        <a16:creationId xmlns:a16="http://schemas.microsoft.com/office/drawing/2014/main" id="{FEDFF80F-B5A4-4B47-B5CE-AE32DA421B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3" name="Rechte verbindingslijn 497">
                    <a:extLst>
                      <a:ext uri="{FF2B5EF4-FFF2-40B4-BE49-F238E27FC236}">
                        <a16:creationId xmlns:a16="http://schemas.microsoft.com/office/drawing/2014/main" id="{95216EA7-417D-4376-85C1-FBC4AF6ABF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8" name="Pijl: rechts 492">
                  <a:extLst>
                    <a:ext uri="{FF2B5EF4-FFF2-40B4-BE49-F238E27FC236}">
                      <a16:creationId xmlns:a16="http://schemas.microsoft.com/office/drawing/2014/main" id="{3AEE8695-1127-4B95-8CF0-31D4892C2ED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7" name="Groep 461">
                <a:extLst>
                  <a:ext uri="{FF2B5EF4-FFF2-40B4-BE49-F238E27FC236}">
                    <a16:creationId xmlns:a16="http://schemas.microsoft.com/office/drawing/2014/main" id="{178DB6B6-802B-45B2-BDC6-99DD716CD85A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400" name="Groep 484">
                  <a:extLst>
                    <a:ext uri="{FF2B5EF4-FFF2-40B4-BE49-F238E27FC236}">
                      <a16:creationId xmlns:a16="http://schemas.microsoft.com/office/drawing/2014/main" id="{7F7E8B99-080F-430C-B0E0-AF6C88F5067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02" name="Rechte verbindingslijn 486">
                    <a:extLst>
                      <a:ext uri="{FF2B5EF4-FFF2-40B4-BE49-F238E27FC236}">
                        <a16:creationId xmlns:a16="http://schemas.microsoft.com/office/drawing/2014/main" id="{A1665E10-8A81-411C-AAA9-B60EFDF1D67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3" name="Rechte verbindingslijn 487">
                    <a:extLst>
                      <a:ext uri="{FF2B5EF4-FFF2-40B4-BE49-F238E27FC236}">
                        <a16:creationId xmlns:a16="http://schemas.microsoft.com/office/drawing/2014/main" id="{7432C17A-1C52-4B0F-95D7-9B5194AC3C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4" name="Rechte verbindingslijn 488">
                    <a:extLst>
                      <a:ext uri="{FF2B5EF4-FFF2-40B4-BE49-F238E27FC236}">
                        <a16:creationId xmlns:a16="http://schemas.microsoft.com/office/drawing/2014/main" id="{F223785F-E455-4771-A885-49645E821C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5" name="Rechte verbindingslijn 489">
                    <a:extLst>
                      <a:ext uri="{FF2B5EF4-FFF2-40B4-BE49-F238E27FC236}">
                        <a16:creationId xmlns:a16="http://schemas.microsoft.com/office/drawing/2014/main" id="{4D3D5594-AE14-43D6-B05C-C63DEE0526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6" name="Rechte verbindingslijn 490">
                    <a:extLst>
                      <a:ext uri="{FF2B5EF4-FFF2-40B4-BE49-F238E27FC236}">
                        <a16:creationId xmlns:a16="http://schemas.microsoft.com/office/drawing/2014/main" id="{E4769981-1203-456B-883B-510F4F4584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1" name="Pijl: rechts 485">
                  <a:extLst>
                    <a:ext uri="{FF2B5EF4-FFF2-40B4-BE49-F238E27FC236}">
                      <a16:creationId xmlns:a16="http://schemas.microsoft.com/office/drawing/2014/main" id="{1DA36708-3B1C-4C20-A9CB-5F91DCA4AE4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78" name="Rechte verbindingslijn 462">
                <a:extLst>
                  <a:ext uri="{FF2B5EF4-FFF2-40B4-BE49-F238E27FC236}">
                    <a16:creationId xmlns:a16="http://schemas.microsoft.com/office/drawing/2014/main" id="{13D2D425-10D3-4F04-ACE4-2CA6D1AEC4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79" name="Rechte verbindingslijn 463">
                <a:extLst>
                  <a:ext uri="{FF2B5EF4-FFF2-40B4-BE49-F238E27FC236}">
                    <a16:creationId xmlns:a16="http://schemas.microsoft.com/office/drawing/2014/main" id="{8358645C-8767-4662-BE2D-87E5A0A67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80" name="Rechthoek 464">
                <a:extLst>
                  <a:ext uri="{FF2B5EF4-FFF2-40B4-BE49-F238E27FC236}">
                    <a16:creationId xmlns:a16="http://schemas.microsoft.com/office/drawing/2014/main" id="{416A7D75-4A26-4AD4-B413-485C529E381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381" name="Rechthoek 465">
                <a:extLst>
                  <a:ext uri="{FF2B5EF4-FFF2-40B4-BE49-F238E27FC236}">
                    <a16:creationId xmlns:a16="http://schemas.microsoft.com/office/drawing/2014/main" id="{EABB96C3-EEE0-4BBA-A722-B782A85A9619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382" name="Groep 466">
                <a:extLst>
                  <a:ext uri="{FF2B5EF4-FFF2-40B4-BE49-F238E27FC236}">
                    <a16:creationId xmlns:a16="http://schemas.microsoft.com/office/drawing/2014/main" id="{022C6359-391A-4E13-B805-068DE87047B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392" name="Rechthoek 476">
                  <a:extLst>
                    <a:ext uri="{FF2B5EF4-FFF2-40B4-BE49-F238E27FC236}">
                      <a16:creationId xmlns:a16="http://schemas.microsoft.com/office/drawing/2014/main" id="{C33835F0-F91B-40BB-977F-CE09A50FDDFC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93" name="Groep 477">
                  <a:extLst>
                    <a:ext uri="{FF2B5EF4-FFF2-40B4-BE49-F238E27FC236}">
                      <a16:creationId xmlns:a16="http://schemas.microsoft.com/office/drawing/2014/main" id="{B311D53B-3767-4EF4-99F4-257E867452E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95" name="Rechte verbindingslijn 479">
                    <a:extLst>
                      <a:ext uri="{FF2B5EF4-FFF2-40B4-BE49-F238E27FC236}">
                        <a16:creationId xmlns:a16="http://schemas.microsoft.com/office/drawing/2014/main" id="{CF3C7F38-9E4C-400C-B709-4923773076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6" name="Rechte verbindingslijn 480">
                    <a:extLst>
                      <a:ext uri="{FF2B5EF4-FFF2-40B4-BE49-F238E27FC236}">
                        <a16:creationId xmlns:a16="http://schemas.microsoft.com/office/drawing/2014/main" id="{2E4EBFB8-05B8-4639-8BC4-0A0B212CEA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7" name="Rechte verbindingslijn 481">
                    <a:extLst>
                      <a:ext uri="{FF2B5EF4-FFF2-40B4-BE49-F238E27FC236}">
                        <a16:creationId xmlns:a16="http://schemas.microsoft.com/office/drawing/2014/main" id="{A745939F-2AF9-4095-91BB-EF655C3253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8" name="Rechte verbindingslijn 482">
                    <a:extLst>
                      <a:ext uri="{FF2B5EF4-FFF2-40B4-BE49-F238E27FC236}">
                        <a16:creationId xmlns:a16="http://schemas.microsoft.com/office/drawing/2014/main" id="{F04B26E5-B2F4-4281-9FAB-B7F59B0FA7C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9" name="Rechte verbindingslijn 483">
                    <a:extLst>
                      <a:ext uri="{FF2B5EF4-FFF2-40B4-BE49-F238E27FC236}">
                        <a16:creationId xmlns:a16="http://schemas.microsoft.com/office/drawing/2014/main" id="{B4F7261B-B4A7-4F78-B63E-16B97E676F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94" name="Pijl: rechts 478">
                  <a:extLst>
                    <a:ext uri="{FF2B5EF4-FFF2-40B4-BE49-F238E27FC236}">
                      <a16:creationId xmlns:a16="http://schemas.microsoft.com/office/drawing/2014/main" id="{AA28B083-2FE9-4F98-BBB5-3D081A392C1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3" name="Groep 467">
                <a:extLst>
                  <a:ext uri="{FF2B5EF4-FFF2-40B4-BE49-F238E27FC236}">
                    <a16:creationId xmlns:a16="http://schemas.microsoft.com/office/drawing/2014/main" id="{7C65BC21-C13C-45C1-BB9B-8D5ED902C70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84" name="Rechthoek 468">
                  <a:extLst>
                    <a:ext uri="{FF2B5EF4-FFF2-40B4-BE49-F238E27FC236}">
                      <a16:creationId xmlns:a16="http://schemas.microsoft.com/office/drawing/2014/main" id="{679CC398-D187-4ED0-910B-047888ECCF02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85" name="Groep 469">
                  <a:extLst>
                    <a:ext uri="{FF2B5EF4-FFF2-40B4-BE49-F238E27FC236}">
                      <a16:creationId xmlns:a16="http://schemas.microsoft.com/office/drawing/2014/main" id="{A42DE78D-C1DD-4575-8917-B9A1E96F4DB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387" name="Rechte verbindingslijn 471">
                    <a:extLst>
                      <a:ext uri="{FF2B5EF4-FFF2-40B4-BE49-F238E27FC236}">
                        <a16:creationId xmlns:a16="http://schemas.microsoft.com/office/drawing/2014/main" id="{03CFB773-6215-4B5F-9267-F697EE4EA3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8" name="Rechte verbindingslijn 472">
                    <a:extLst>
                      <a:ext uri="{FF2B5EF4-FFF2-40B4-BE49-F238E27FC236}">
                        <a16:creationId xmlns:a16="http://schemas.microsoft.com/office/drawing/2014/main" id="{3D98B350-B503-4B27-ACA1-180946FDA2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9" name="Rechte verbindingslijn 473">
                    <a:extLst>
                      <a:ext uri="{FF2B5EF4-FFF2-40B4-BE49-F238E27FC236}">
                        <a16:creationId xmlns:a16="http://schemas.microsoft.com/office/drawing/2014/main" id="{28A08692-EACA-4A1B-A7B2-87312ED38A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0" name="Rechte verbindingslijn 474">
                    <a:extLst>
                      <a:ext uri="{FF2B5EF4-FFF2-40B4-BE49-F238E27FC236}">
                        <a16:creationId xmlns:a16="http://schemas.microsoft.com/office/drawing/2014/main" id="{F22F55E5-B1DF-4CD1-B024-5E9E672BF4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1" name="Rechte verbindingslijn 475">
                    <a:extLst>
                      <a:ext uri="{FF2B5EF4-FFF2-40B4-BE49-F238E27FC236}">
                        <a16:creationId xmlns:a16="http://schemas.microsoft.com/office/drawing/2014/main" id="{D8A9BD82-B9D1-42FE-9CFC-B3874988CF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86" name="Pijl: rechts 470">
                  <a:extLst>
                    <a:ext uri="{FF2B5EF4-FFF2-40B4-BE49-F238E27FC236}">
                      <a16:creationId xmlns:a16="http://schemas.microsoft.com/office/drawing/2014/main" id="{270D22CC-8214-4561-891C-652ABDFB41E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758866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>
            <a:extLst>
              <a:ext uri="{FF2B5EF4-FFF2-40B4-BE49-F238E27FC236}">
                <a16:creationId xmlns:a16="http://schemas.microsoft.com/office/drawing/2014/main" id="{FDF2F79B-D54E-4CB9-BFC8-606ED103B13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32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792000"/>
            <a:ext cx="10608000" cy="41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Place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650648"/>
            <a:ext cx="10608000" cy="40987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Default text</a:t>
            </a:r>
          </a:p>
          <a:p>
            <a:pPr lvl="4"/>
            <a:r>
              <a:rPr lang="en-GB" noProof="0" dirty="0"/>
              <a:t>Header #1</a:t>
            </a:r>
          </a:p>
          <a:p>
            <a:pPr lvl="5"/>
            <a:r>
              <a:rPr lang="en-GB" noProof="0" dirty="0"/>
              <a:t>Header #2</a:t>
            </a:r>
          </a:p>
          <a:p>
            <a:pPr lvl="6"/>
            <a:r>
              <a:rPr lang="en-GB" noProof="0" dirty="0"/>
              <a:t>Numeric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32" y="6330695"/>
            <a:ext cx="4114800" cy="127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C00587-4368-4D98-88C9-D75DCD2961D4}" type="datetime2">
              <a:rPr lang="en-GB" noProof="0" smtClean="0"/>
              <a:t>Sunday, 30 April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032" y="6176083"/>
            <a:ext cx="4114800" cy="1164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999" y="6176083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118E804-CD4F-495F-B6B8-AB34617C0B7D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6C9D970-60FE-4B38-ADC1-AAA785A7A505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C096A19-B2E4-4BDA-84F4-84D9899A334C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C48812F4-9FB4-4BC7-A4BF-EF2194DA02F8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97D865D-4874-4468-8ACF-45815EB73176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-12032" y="-510127"/>
            <a:ext cx="2129051" cy="150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0" cap="all" baseline="0" noProof="0" dirty="0">
                <a:latin typeface="+mn-lt"/>
              </a:rPr>
              <a:t>Slide layout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8E2D1FDE-8915-4DCD-AD86-BEC2AFFD56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E444159B-537F-4874-8D9C-7B0D93BEC48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DE1BE693-F929-4944-BEF9-5D6B20D57478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81D27DE4-7C79-491A-BDF0-B9737E2DB68D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42B59A0-91FB-4B9E-9FB6-C0F42652B743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F457661F-9583-43A4-BEB9-FEA30F303FD4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8781950-D5BA-4207-8B4F-C4C0381324A4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6213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None/>
        <a:defRPr sz="2400" b="0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3600" b="1" i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8">
          <p15:clr>
            <a:srgbClr val="F26B43"/>
          </p15:clr>
        </p15:guide>
        <p15:guide id="2" pos="7180">
          <p15:clr>
            <a:srgbClr val="F26B43"/>
          </p15:clr>
        </p15:guide>
        <p15:guide id="3" pos="496">
          <p15:clr>
            <a:srgbClr val="F26B43"/>
          </p15:clr>
        </p15:guide>
        <p15:guide id="4" orient="horz" pos="3623">
          <p15:clr>
            <a:srgbClr val="F26B43"/>
          </p15:clr>
        </p15:guide>
        <p15:guide id="5" orient="horz" pos="770">
          <p15:clr>
            <a:srgbClr val="A4A3A4"/>
          </p15:clr>
        </p15:guide>
        <p15:guide id="6" orient="horz" pos="496">
          <p15:clr>
            <a:srgbClr val="A4A3A4"/>
          </p15:clr>
        </p15:guide>
        <p15:guide id="7" orient="horz" pos="3891">
          <p15:clr>
            <a:srgbClr val="A4A3A4"/>
          </p15:clr>
        </p15:guide>
        <p15:guide id="8" orient="horz" pos="4072">
          <p15:clr>
            <a:srgbClr val="A4A3A4"/>
          </p15:clr>
        </p15:guide>
        <p15:guide id="9" pos="430">
          <p15:clr>
            <a:srgbClr val="A4A3A4"/>
          </p15:clr>
        </p15:guide>
        <p15:guide id="10" pos="2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sv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en.wikipedia.org/wiki/Bessel%27s_correction#:~:text=In%20statistics%2C%20Bessel%27s%20correction%20is,estimation%20of%20the%20population%20variance.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764C-DFAC-82B8-BB04-8624B10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1026" name="Picture 2" descr="Variability (Statistics) - YouTube">
            <a:extLst>
              <a:ext uri="{FF2B5EF4-FFF2-40B4-BE49-F238E27FC236}">
                <a16:creationId xmlns:a16="http://schemas.microsoft.com/office/drawing/2014/main" id="{8560A412-C57B-6F72-4165-3198BE66B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CC95BB-EFAE-BC08-F287-F508484319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Oefening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normen</a:t>
                </a:r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verschillende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CC95BB-EFAE-BC08-F287-F50848431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00" t="-128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0E91B-DC5B-F48F-DB97-51BC56350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Bekijk de dataset </a:t>
                </a:r>
                <a:r>
                  <a:rPr lang="en-GB" i="1" dirty="0"/>
                  <a:t>7_dwarfs_train.csv </a:t>
                </a:r>
                <a:r>
                  <a:rPr lang="en-GB" dirty="0"/>
                  <a:t>in de data folder.</a:t>
                </a:r>
              </a:p>
              <a:p>
                <a:r>
                  <a:rPr lang="en-GB" dirty="0"/>
                  <a:t>Filter alle</a:t>
                </a:r>
                <a:r>
                  <a:rPr lang="en-GB" i="1" dirty="0"/>
                  <a:t> </a:t>
                </a:r>
                <a:r>
                  <a:rPr lang="en-GB" i="1" dirty="0" err="1"/>
                  <a:t>NaN</a:t>
                </a:r>
                <a:r>
                  <a:rPr lang="en-GB" i="1" dirty="0"/>
                  <a:t>/-999 </a:t>
                </a:r>
                <a:r>
                  <a:rPr lang="en-GB" dirty="0" err="1"/>
                  <a:t>waardes</a:t>
                </a:r>
                <a:r>
                  <a:rPr lang="en-GB" dirty="0"/>
                  <a:t> </a:t>
                </a:r>
                <a:r>
                  <a:rPr lang="en-GB" dirty="0" err="1"/>
                  <a:t>uit</a:t>
                </a:r>
                <a:r>
                  <a:rPr lang="en-GB" dirty="0"/>
                  <a:t> de data</a:t>
                </a:r>
                <a:r>
                  <a:rPr lang="en-GB" i="1" dirty="0"/>
                  <a:t>.</a:t>
                </a:r>
              </a:p>
              <a:p>
                <a:r>
                  <a:rPr lang="en-GB" dirty="0" err="1"/>
                  <a:t>Bereken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van de dataset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 err="1"/>
                  <a:t>Bereken</a:t>
                </a:r>
                <a:r>
                  <a:rPr lang="en-GB" dirty="0"/>
                  <a:t> de </a:t>
                </a:r>
                <a:r>
                  <a:rPr lang="en-GB" dirty="0" err="1"/>
                  <a:t>afwijkingen</a:t>
                </a:r>
                <a:r>
                  <a:rPr lang="en-GB" dirty="0"/>
                  <a:t> van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 err="1"/>
                  <a:t>Bereken</a:t>
                </a:r>
                <a:r>
                  <a:rPr lang="en-GB" dirty="0"/>
                  <a:t> nu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norm van de </a:t>
                </a:r>
                <a:r>
                  <a:rPr lang="en-GB" dirty="0" err="1"/>
                  <a:t>afwijkingen</a:t>
                </a:r>
                <a:r>
                  <a:rPr lang="en-GB" dirty="0"/>
                  <a:t> (met in de </a:t>
                </a:r>
                <a:r>
                  <a:rPr lang="en-GB" dirty="0" err="1"/>
                  <a:t>noemer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het </a:t>
                </a:r>
                <a:r>
                  <a:rPr lang="en-GB" dirty="0" err="1"/>
                  <a:t>aantal</a:t>
                </a:r>
                <a:r>
                  <a:rPr lang="en-GB" dirty="0"/>
                  <a:t> samples).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=1,2,3,…, 100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Er </a:t>
                </a:r>
                <a:r>
                  <a:rPr lang="en-GB" dirty="0" err="1"/>
                  <a:t>bestaat</a:t>
                </a:r>
                <a:r>
                  <a:rPr lang="en-GB" dirty="0"/>
                  <a:t> </a:t>
                </a:r>
                <a:r>
                  <a:rPr lang="en-GB" dirty="0" err="1"/>
                  <a:t>ook</a:t>
                </a:r>
                <a:r>
                  <a:rPr lang="en-GB" dirty="0"/>
                  <a:t> </a:t>
                </a:r>
                <a:r>
                  <a:rPr lang="en-GB" dirty="0" err="1"/>
                  <a:t>iets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 de </a:t>
                </a:r>
                <a:r>
                  <a:rPr lang="en-GB" i="1" dirty="0"/>
                  <a:t>sup-norm; </a:t>
                </a:r>
                <a:r>
                  <a:rPr lang="en-GB" dirty="0" err="1"/>
                  <a:t>deze</a:t>
                </a:r>
                <a:r>
                  <a:rPr lang="en-GB" dirty="0"/>
                  <a:t> is steeds </a:t>
                </a:r>
                <a:r>
                  <a:rPr lang="en-GB" dirty="0" err="1"/>
                  <a:t>gelijk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de </a:t>
                </a:r>
                <a:r>
                  <a:rPr lang="en-GB" dirty="0" err="1"/>
                  <a:t>maximale</a:t>
                </a:r>
                <a:r>
                  <a:rPr lang="en-GB" dirty="0"/>
                  <a:t> (absolute) </a:t>
                </a:r>
                <a:r>
                  <a:rPr lang="en-GB" dirty="0" err="1"/>
                  <a:t>waarde</a:t>
                </a:r>
                <a:r>
                  <a:rPr lang="en-GB" dirty="0"/>
                  <a:t> in </a:t>
                </a:r>
                <a:r>
                  <a:rPr lang="en-GB" dirty="0" err="1"/>
                  <a:t>een</a:t>
                </a:r>
                <a:r>
                  <a:rPr lang="en-GB" dirty="0"/>
                  <a:t> vector.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0E91B-DC5B-F48F-DB97-51BC56350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3" t="-2848" b="-3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31DBF6-360E-EAD1-355D-F706CD3771CA}"/>
              </a:ext>
            </a:extLst>
          </p:cNvPr>
          <p:cNvSpPr/>
          <p:nvPr/>
        </p:nvSpPr>
        <p:spPr>
          <a:xfrm>
            <a:off x="4586633" y="5691883"/>
            <a:ext cx="4136126" cy="1056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Algemene</a:t>
            </a:r>
            <a:r>
              <a:rPr lang="en-GB" b="1" dirty="0"/>
              <a:t> les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Hoe </a:t>
            </a:r>
            <a:r>
              <a:rPr lang="en-GB" dirty="0" err="1"/>
              <a:t>groter</a:t>
            </a:r>
            <a:r>
              <a:rPr lang="en-GB" dirty="0"/>
              <a:t> de </a:t>
            </a:r>
            <a:r>
              <a:rPr lang="en-GB" dirty="0" err="1"/>
              <a:t>waarde</a:t>
            </a:r>
            <a:r>
              <a:rPr lang="en-GB" dirty="0"/>
              <a:t> van </a:t>
            </a:r>
            <a:r>
              <a:rPr lang="en-GB" b="1" dirty="0"/>
              <a:t>p</a:t>
            </a:r>
            <a:r>
              <a:rPr lang="en-GB" dirty="0"/>
              <a:t> hoe </a:t>
            </a:r>
            <a:r>
              <a:rPr lang="en-GB" dirty="0" err="1"/>
              <a:t>groter</a:t>
            </a:r>
            <a:r>
              <a:rPr lang="en-GB" dirty="0"/>
              <a:t> de impact van extreme </a:t>
            </a:r>
            <a:r>
              <a:rPr lang="en-GB" dirty="0" err="1"/>
              <a:t>waardes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1885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5FF4-6FE9-914B-8632-AD0530F5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 </a:t>
            </a:r>
            <a:r>
              <a:rPr lang="en-GB" dirty="0" err="1"/>
              <a:t>afwijking</a:t>
            </a:r>
            <a:r>
              <a:rPr lang="en-GB" dirty="0"/>
              <a:t> van het </a:t>
            </a:r>
            <a:r>
              <a:rPr lang="en-GB" dirty="0" err="1"/>
              <a:t>gemiddelde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06E8D-174A-8121-0F46-7B4483E6D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468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Gebruik de data van </a:t>
                </a:r>
                <a:r>
                  <a:rPr lang="en-GB" i="1" dirty="0"/>
                  <a:t>7_dwarfs_train.csv </a:t>
                </a:r>
                <a:r>
                  <a:rPr lang="en-GB" dirty="0"/>
                  <a:t>&amp; </a:t>
                </a:r>
                <a:r>
                  <a:rPr lang="en-GB" dirty="0" err="1"/>
                  <a:t>bepaal</a:t>
                </a:r>
                <a:r>
                  <a:rPr lang="en-GB" dirty="0"/>
                  <a:t> het </a:t>
                </a:r>
                <a:r>
                  <a:rPr lang="en-GB" dirty="0" err="1"/>
                  <a:t>volgende</a:t>
                </a:r>
                <a:r>
                  <a:rPr lang="en-GB" dirty="0"/>
                  <a:t>: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dirty="0"/>
                  <a:t>De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wachttijd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De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afwijking</a:t>
                </a:r>
                <a:r>
                  <a:rPr lang="en-GB" dirty="0"/>
                  <a:t> van het </a:t>
                </a:r>
                <a:r>
                  <a:rPr lang="en-GB" dirty="0" err="1"/>
                  <a:t>gemiddelde</a:t>
                </a:r>
                <a:r>
                  <a:rPr lang="en-GB" dirty="0"/>
                  <a:t> (Mean Absolute Deviation):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Maak </a:t>
                </a:r>
                <a:r>
                  <a:rPr lang="en-GB" dirty="0" err="1"/>
                  <a:t>ook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histogram van de </a:t>
                </a:r>
                <a:r>
                  <a:rPr lang="en-GB" dirty="0" err="1"/>
                  <a:t>verdeling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bekijk</a:t>
                </a:r>
                <a:r>
                  <a:rPr lang="en-GB" dirty="0"/>
                  <a:t> of je </a:t>
                </a:r>
                <a:r>
                  <a:rPr lang="en-GB" dirty="0" err="1"/>
                  <a:t>resultaat</a:t>
                </a:r>
                <a:r>
                  <a:rPr lang="en-GB" dirty="0"/>
                  <a:t> je </a:t>
                </a:r>
                <a:r>
                  <a:rPr lang="en-GB" dirty="0" err="1"/>
                  <a:t>logisch</a:t>
                </a:r>
                <a:r>
                  <a:rPr lang="en-GB" dirty="0"/>
                  <a:t> </a:t>
                </a:r>
                <a:r>
                  <a:rPr lang="en-GB" dirty="0" err="1"/>
                  <a:t>lijkt</a:t>
                </a:r>
                <a:r>
                  <a:rPr lang="en-GB" dirty="0"/>
                  <a:t> </a:t>
                </a:r>
                <a:r>
                  <a:rPr lang="en-GB" dirty="0" err="1"/>
                  <a:t>gegeven</a:t>
                </a:r>
                <a:r>
                  <a:rPr lang="en-GB" dirty="0"/>
                  <a:t> het histogram. Het </a:t>
                </a:r>
                <a:r>
                  <a:rPr lang="en-GB" dirty="0" err="1"/>
                  <a:t>kan</a:t>
                </a:r>
                <a:r>
                  <a:rPr lang="en-GB" dirty="0"/>
                  <a:t> </a:t>
                </a:r>
                <a:r>
                  <a:rPr lang="en-GB" dirty="0" err="1"/>
                  <a:t>interessant</a:t>
                </a:r>
                <a:r>
                  <a:rPr lang="en-GB" dirty="0"/>
                  <a:t> </a:t>
                </a:r>
                <a:r>
                  <a:rPr lang="en-GB" dirty="0" err="1"/>
                  <a:t>zijn</a:t>
                </a:r>
                <a:r>
                  <a:rPr lang="en-GB" dirty="0"/>
                  <a:t> om in je histogram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ook</a:t>
                </a:r>
                <a:r>
                  <a:rPr lang="en-GB" dirty="0"/>
                  <a:t> </a:t>
                </a:r>
                <a:r>
                  <a:rPr lang="en-GB" dirty="0" err="1"/>
                  <a:t>specifiek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duiden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06E8D-174A-8121-0F46-7B4483E6D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468349"/>
              </a:xfrm>
              <a:blipFill>
                <a:blip r:embed="rId2"/>
                <a:stretch>
                  <a:fillRect l="-1083" t="-2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7070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5FF4-6FE9-914B-8632-AD0530F5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 </a:t>
            </a:r>
            <a:r>
              <a:rPr lang="en-GB" dirty="0" err="1"/>
              <a:t>afwijking</a:t>
            </a:r>
            <a:r>
              <a:rPr lang="en-GB" dirty="0"/>
              <a:t> van de </a:t>
            </a:r>
            <a:r>
              <a:rPr lang="en-GB" dirty="0" err="1"/>
              <a:t>mediaan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06E8D-174A-8121-0F46-7B4483E6D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Naast de </a:t>
                </a:r>
                <a:r>
                  <a:rPr lang="en-GB" dirty="0" err="1"/>
                  <a:t>afwijking</a:t>
                </a:r>
                <a:r>
                  <a:rPr lang="en-GB" dirty="0"/>
                  <a:t> van het </a:t>
                </a:r>
                <a:r>
                  <a:rPr lang="en-GB" dirty="0" err="1"/>
                  <a:t>gemiddelde</a:t>
                </a:r>
                <a:r>
                  <a:rPr lang="en-GB" dirty="0"/>
                  <a:t>, </a:t>
                </a:r>
                <a:r>
                  <a:rPr lang="en-GB" dirty="0" err="1"/>
                  <a:t>kan</a:t>
                </a:r>
                <a:r>
                  <a:rPr lang="en-GB" dirty="0"/>
                  <a:t> je </a:t>
                </a:r>
                <a:r>
                  <a:rPr lang="en-GB" dirty="0" err="1"/>
                  <a:t>ook</a:t>
                </a:r>
                <a:r>
                  <a:rPr lang="en-GB" dirty="0"/>
                  <a:t> de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robuste</a:t>
                </a:r>
                <a:r>
                  <a:rPr lang="en-GB" dirty="0"/>
                  <a:t> </a:t>
                </a:r>
                <a:r>
                  <a:rPr lang="en-GB" dirty="0" err="1"/>
                  <a:t>afwijking</a:t>
                </a:r>
                <a:r>
                  <a:rPr lang="en-GB" dirty="0"/>
                  <a:t> van de </a:t>
                </a:r>
                <a:r>
                  <a:rPr lang="en-GB" dirty="0" err="1"/>
                  <a:t>mediaan</a:t>
                </a:r>
                <a:r>
                  <a:rPr lang="en-GB" dirty="0"/>
                  <a:t> </a:t>
                </a:r>
                <a:r>
                  <a:rPr lang="en-GB" dirty="0" err="1"/>
                  <a:t>bepalen</a:t>
                </a:r>
                <a:r>
                  <a:rPr lang="en-GB" dirty="0"/>
                  <a:t>; </a:t>
                </a:r>
                <a:r>
                  <a:rPr lang="en-GB" dirty="0" err="1"/>
                  <a:t>gebruik</a:t>
                </a:r>
                <a:r>
                  <a:rPr lang="en-GB" dirty="0"/>
                  <a:t> </a:t>
                </a:r>
                <a:r>
                  <a:rPr lang="en-GB" dirty="0" err="1"/>
                  <a:t>terug</a:t>
                </a:r>
                <a:r>
                  <a:rPr lang="en-GB" dirty="0"/>
                  <a:t> de data van </a:t>
                </a:r>
                <a:r>
                  <a:rPr lang="en-GB" i="1" dirty="0"/>
                  <a:t>7_dwarfs_train.csv </a:t>
                </a:r>
                <a:r>
                  <a:rPr lang="en-GB" dirty="0"/>
                  <a:t>&amp; </a:t>
                </a:r>
                <a:r>
                  <a:rPr lang="en-GB" dirty="0" err="1"/>
                  <a:t>bepaal</a:t>
                </a:r>
                <a:r>
                  <a:rPr lang="en-GB" dirty="0"/>
                  <a:t> het </a:t>
                </a:r>
                <a:r>
                  <a:rPr lang="en-GB" dirty="0" err="1"/>
                  <a:t>volgende</a:t>
                </a:r>
                <a:r>
                  <a:rPr lang="en-GB" dirty="0"/>
                  <a:t>: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dirty="0"/>
                  <a:t>De </a:t>
                </a:r>
                <a:r>
                  <a:rPr lang="en-GB" dirty="0" err="1"/>
                  <a:t>mediaan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𝑀𝑒𝑑𝑖𝑎𝑛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De </a:t>
                </a:r>
                <a:r>
                  <a:rPr lang="en-GB" dirty="0" err="1"/>
                  <a:t>mediane</a:t>
                </a:r>
                <a:r>
                  <a:rPr lang="en-GB" dirty="0"/>
                  <a:t> </a:t>
                </a:r>
                <a:r>
                  <a:rPr lang="en-GB" dirty="0" err="1"/>
                  <a:t>afwijking</a:t>
                </a:r>
                <a:r>
                  <a:rPr lang="en-GB" dirty="0"/>
                  <a:t> van de </a:t>
                </a:r>
                <a:r>
                  <a:rPr lang="en-GB" dirty="0" err="1"/>
                  <a:t>mediaan</a:t>
                </a:r>
                <a:r>
                  <a:rPr lang="en-GB" dirty="0"/>
                  <a:t> (Median Absolute Deviation):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𝑀𝑒𝑑𝑖𝑎𝑛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𝐴𝑏𝑠𝑜𝑙𝑢𝑡𝑒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𝐷𝑒𝑣𝑖𝑎𝑡𝑖𝑜𝑛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𝑀𝑒𝑑𝑖𝑎𝑛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06E8D-174A-8121-0F46-7B4483E6D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017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Variabiliteit</a:t>
            </a:r>
            <a:r>
              <a:rPr lang="en-US" dirty="0"/>
              <a:t> </a:t>
            </a:r>
            <a:r>
              <a:rPr lang="en-US" dirty="0" err="1"/>
              <a:t>obv</a:t>
            </a:r>
            <a:r>
              <a:rPr lang="en-US" dirty="0"/>
              <a:t> </a:t>
            </a:r>
            <a:r>
              <a:rPr lang="en-US" dirty="0" err="1"/>
              <a:t>percentielen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96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C30C-1A00-A6AB-76C2-72A4FD3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percentielen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CDA10-72D1-9CBB-5C87-DC8A0A34B8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 </a:t>
                </a:r>
                <a:r>
                  <a:rPr lang="en-GB" dirty="0" err="1"/>
                  <a:t>mediaan</a:t>
                </a:r>
                <a:r>
                  <a:rPr lang="en-GB" dirty="0"/>
                  <a:t> is “het 50% </a:t>
                </a:r>
                <a:r>
                  <a:rPr lang="en-GB" dirty="0" err="1"/>
                  <a:t>percentiel</a:t>
                </a:r>
                <a:r>
                  <a:rPr lang="en-GB" dirty="0"/>
                  <a:t>”.</a:t>
                </a:r>
              </a:p>
              <a:p>
                <a:r>
                  <a:rPr lang="en-GB" dirty="0"/>
                  <a:t>In </a:t>
                </a:r>
                <a:r>
                  <a:rPr lang="en-GB" dirty="0" err="1"/>
                  <a:t>dezelfde</a:t>
                </a:r>
                <a:r>
                  <a:rPr lang="en-GB" dirty="0"/>
                  <a:t> trend </a:t>
                </a:r>
                <a:r>
                  <a:rPr lang="en-GB" dirty="0" err="1"/>
                  <a:t>kan</a:t>
                </a:r>
                <a:r>
                  <a:rPr lang="en-GB" dirty="0"/>
                  <a:t> je </a:t>
                </a:r>
                <a:r>
                  <a:rPr lang="en-GB" dirty="0" err="1"/>
                  <a:t>eenders</a:t>
                </a:r>
                <a:r>
                  <a:rPr lang="en-GB" dirty="0"/>
                  <a:t> welk </a:t>
                </a:r>
                <a:r>
                  <a:rPr lang="en-GB" dirty="0" err="1"/>
                  <a:t>percentiel</a:t>
                </a:r>
                <a:r>
                  <a:rPr lang="en-GB" dirty="0"/>
                  <a:t> </a:t>
                </a:r>
                <a:r>
                  <a:rPr lang="en-GB" dirty="0" err="1"/>
                  <a:t>bepalen</a:t>
                </a:r>
                <a:r>
                  <a:rPr lang="en-GB" dirty="0"/>
                  <a:t>; </a:t>
                </a:r>
                <a:r>
                  <a:rPr lang="en-GB" dirty="0" err="1"/>
                  <a:t>iha</a:t>
                </a:r>
                <a:r>
                  <a:rPr lang="en-GB" dirty="0"/>
                  <a:t>:</a:t>
                </a:r>
                <a:br>
                  <a:rPr lang="en-GB" dirty="0"/>
                </a:br>
                <a:r>
                  <a:rPr lang="en-GB" dirty="0"/>
                  <a:t>Het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percentiel</a:t>
                </a:r>
                <a:r>
                  <a:rPr lang="en-GB" dirty="0"/>
                  <a:t> is het punt </a:t>
                </a:r>
                <a:r>
                  <a:rPr lang="en-GB" dirty="0" err="1"/>
                  <a:t>zodat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van je data links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)%</m:t>
                    </m:r>
                  </m:oMath>
                </a14:m>
                <a:r>
                  <a:rPr lang="en-GB" dirty="0"/>
                  <a:t> van je data </a:t>
                </a:r>
                <a:r>
                  <a:rPr lang="en-GB" dirty="0" err="1"/>
                  <a:t>rechts</a:t>
                </a:r>
                <a:r>
                  <a:rPr lang="en-GB" dirty="0"/>
                  <a:t> </a:t>
                </a:r>
                <a:r>
                  <a:rPr lang="en-GB" dirty="0" err="1"/>
                  <a:t>ligt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Het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25%,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75%</m:t>
                    </m:r>
                  </m:oMath>
                </a14:m>
                <a:r>
                  <a:rPr lang="en-GB" dirty="0"/>
                  <a:t> punt </a:t>
                </a:r>
                <a:r>
                  <a:rPr lang="en-GB" dirty="0" err="1"/>
                  <a:t>noemen</a:t>
                </a:r>
                <a:r>
                  <a:rPr lang="en-GB" dirty="0"/>
                  <a:t> we </a:t>
                </a:r>
                <a:r>
                  <a:rPr lang="en-GB" dirty="0" err="1"/>
                  <a:t>ook</a:t>
                </a:r>
                <a:r>
                  <a:rPr lang="en-GB" dirty="0"/>
                  <a:t> </a:t>
                </a:r>
                <a:r>
                  <a:rPr lang="en-GB" dirty="0" err="1"/>
                  <a:t>wel</a:t>
                </a:r>
                <a:r>
                  <a:rPr lang="en-GB" dirty="0"/>
                  <a:t> </a:t>
                </a:r>
                <a:r>
                  <a:rPr lang="en-GB" dirty="0" err="1"/>
                  <a:t>kwartielen</a:t>
                </a:r>
                <a:r>
                  <a:rPr lang="en-GB" dirty="0"/>
                  <a:t>.</a:t>
                </a:r>
              </a:p>
              <a:p>
                <a:r>
                  <a:rPr lang="en-GB" dirty="0" err="1"/>
                  <a:t>Een</a:t>
                </a:r>
                <a:r>
                  <a:rPr lang="en-GB" dirty="0"/>
                  <a:t> meting van </a:t>
                </a:r>
                <a:r>
                  <a:rPr lang="en-GB" dirty="0" err="1"/>
                  <a:t>variabiliteit</a:t>
                </a:r>
                <a:r>
                  <a:rPr lang="en-GB" dirty="0"/>
                  <a:t> die </a:t>
                </a:r>
                <a:r>
                  <a:rPr lang="en-GB" dirty="0" err="1"/>
                  <a:t>vaak</a:t>
                </a:r>
                <a:r>
                  <a:rPr lang="en-GB" dirty="0"/>
                  <a:t> </a:t>
                </a:r>
                <a:r>
                  <a:rPr lang="en-GB" dirty="0" err="1"/>
                  <a:t>gebruikt</a:t>
                </a:r>
                <a:r>
                  <a:rPr lang="en-GB" dirty="0"/>
                  <a:t> </a:t>
                </a:r>
                <a:r>
                  <a:rPr lang="en-GB" dirty="0" err="1"/>
                  <a:t>wordt</a:t>
                </a:r>
                <a:r>
                  <a:rPr lang="en-GB" dirty="0"/>
                  <a:t> is de Inter Quartile Range (IQR) wat het </a:t>
                </a:r>
                <a:r>
                  <a:rPr lang="en-GB" dirty="0" err="1"/>
                  <a:t>verschil</a:t>
                </a:r>
                <a:r>
                  <a:rPr lang="en-GB" dirty="0"/>
                  <a:t> is </a:t>
                </a:r>
                <a:r>
                  <a:rPr lang="en-GB" dirty="0" err="1"/>
                  <a:t>tussen</a:t>
                </a:r>
                <a:r>
                  <a:rPr lang="en-GB" dirty="0"/>
                  <a:t> het </a:t>
                </a:r>
                <a:r>
                  <a:rPr lang="en-GB" dirty="0" err="1"/>
                  <a:t>derde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eerste</a:t>
                </a:r>
                <a:r>
                  <a:rPr lang="en-GB" dirty="0"/>
                  <a:t> </a:t>
                </a:r>
                <a:r>
                  <a:rPr lang="en-GB" dirty="0" err="1"/>
                  <a:t>kwartiel</a:t>
                </a:r>
                <a:r>
                  <a:rPr lang="en-GB" dirty="0"/>
                  <a:t> (of </a:t>
                </a:r>
                <a:r>
                  <a:rPr lang="en-GB" dirty="0" err="1"/>
                  <a:t>ook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75%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percentiel</a:t>
                </a:r>
                <a:r>
                  <a:rPr lang="en-GB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CDA10-72D1-9CBB-5C87-DC8A0A34B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164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3F52-7C7D-05DD-4199-1BAD6FA5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r>
              <a:rPr lang="en-GB" dirty="0"/>
              <a:t>/</a:t>
            </a:r>
            <a:r>
              <a:rPr lang="en-GB" dirty="0" err="1"/>
              <a:t>oefening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B95E0-2B5B-49AA-A315-726DAE254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3, 1, 5, 3, 6, 7, 2, 9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Bepaal</a:t>
                </a:r>
                <a:r>
                  <a:rPr lang="en-GB" dirty="0"/>
                  <a:t> Q1, Q2, Q3 (</a:t>
                </a:r>
                <a:r>
                  <a:rPr lang="en-GB" dirty="0" err="1"/>
                  <a:t>kwartiel</a:t>
                </a:r>
                <a:r>
                  <a:rPr lang="en-GB" dirty="0"/>
                  <a:t> 1, 2 </a:t>
                </a:r>
                <a:r>
                  <a:rPr lang="en-GB" dirty="0" err="1"/>
                  <a:t>en</a:t>
                </a:r>
                <a:r>
                  <a:rPr lang="en-GB" dirty="0"/>
                  <a:t> 3) </a:t>
                </a:r>
                <a:r>
                  <a:rPr lang="en-GB" dirty="0" err="1"/>
                  <a:t>en</a:t>
                </a:r>
                <a:r>
                  <a:rPr lang="en-GB" dirty="0"/>
                  <a:t> de IQR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deze</a:t>
                </a:r>
                <a:r>
                  <a:rPr lang="en-GB" dirty="0"/>
                  <a:t> data. Als het </a:t>
                </a:r>
                <a:r>
                  <a:rPr lang="en-GB" dirty="0" err="1"/>
                  <a:t>kwartiel</a:t>
                </a:r>
                <a:r>
                  <a:rPr lang="en-GB" dirty="0"/>
                  <a:t> net </a:t>
                </a:r>
                <a:r>
                  <a:rPr lang="en-GB" dirty="0" err="1"/>
                  <a:t>tussen</a:t>
                </a:r>
                <a:r>
                  <a:rPr lang="en-GB" dirty="0"/>
                  <a:t> 2 </a:t>
                </a:r>
                <a:r>
                  <a:rPr lang="en-GB" dirty="0" err="1"/>
                  <a:t>waardes</a:t>
                </a:r>
                <a:r>
                  <a:rPr lang="en-GB" dirty="0"/>
                  <a:t> </a:t>
                </a:r>
                <a:r>
                  <a:rPr lang="en-GB" dirty="0" err="1"/>
                  <a:t>valt</a:t>
                </a:r>
                <a:r>
                  <a:rPr lang="en-GB" dirty="0"/>
                  <a:t> neem je het </a:t>
                </a:r>
                <a:r>
                  <a:rPr lang="en-GB" dirty="0" err="1"/>
                  <a:t>gemiddelde</a:t>
                </a:r>
                <a:r>
                  <a:rPr lang="en-GB" dirty="0"/>
                  <a:t> van die 2 </a:t>
                </a:r>
                <a:r>
                  <a:rPr lang="en-GB" dirty="0" err="1"/>
                  <a:t>waardes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B95E0-2B5B-49AA-A315-726DAE254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r="-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0345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7157CA-E2BF-08DC-F73B-E6C97321CE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err="1"/>
                  <a:t>Definitie</a:t>
                </a:r>
                <a:r>
                  <a:rPr lang="en-GB" dirty="0"/>
                  <a:t> </a:t>
                </a:r>
                <a:r>
                  <a:rPr lang="en-GB" dirty="0" err="1"/>
                  <a:t>percentiel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7157CA-E2BF-08DC-F73B-E6C97321C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00" t="-128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28A5D-EDF5-6E7F-A031-74B52BE6D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2946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Gegeven </a:t>
                </a:r>
                <a:r>
                  <a:rPr lang="en-GB" dirty="0" err="1"/>
                  <a:t>datapunten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;</a:t>
                </a:r>
              </a:p>
              <a:p>
                <a:r>
                  <a:rPr lang="en-GB" dirty="0" err="1"/>
                  <a:t>Sorteer</a:t>
                </a:r>
                <a:r>
                  <a:rPr lang="en-GB" dirty="0"/>
                  <a:t> de data </a:t>
                </a:r>
                <a:r>
                  <a:rPr lang="en-GB" dirty="0" err="1"/>
                  <a:t>zodat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 err="1"/>
                  <a:t>Optie</a:t>
                </a:r>
                <a:r>
                  <a:rPr lang="en-GB" dirty="0"/>
                  <a:t> 1: Er </a:t>
                </a:r>
                <a:r>
                  <a:rPr lang="en-GB" dirty="0" err="1"/>
                  <a:t>bestaat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zodat</a:t>
                </a:r>
                <a:r>
                  <a:rPr lang="en-GB" dirty="0"/>
                  <a:t> exact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GB" dirty="0"/>
                  <a:t>van je data links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ligt</a:t>
                </a:r>
                <a:r>
                  <a:rPr lang="en-GB" dirty="0"/>
                  <a:t>.</a:t>
                </a:r>
                <a:br>
                  <a:rPr lang="en-GB" dirty="0"/>
                </a:br>
                <a:r>
                  <a:rPr lang="en-GB" dirty="0"/>
                  <a:t>In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geval</a:t>
                </a:r>
                <a:r>
                  <a:rPr lang="en-GB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simpelweg</a:t>
                </a:r>
                <a:r>
                  <a:rPr lang="en-GB" dirty="0"/>
                  <a:t> je percentile </a:t>
                </a:r>
                <a:r>
                  <a:rPr lang="en-GB" dirty="0" err="1"/>
                  <a:t>en</a:t>
                </a:r>
                <a:r>
                  <a:rPr lang="en-GB" dirty="0"/>
                  <a:t> ben je </a:t>
                </a:r>
                <a:r>
                  <a:rPr lang="en-GB" dirty="0" err="1"/>
                  <a:t>klaar</a:t>
                </a:r>
                <a:r>
                  <a:rPr lang="en-GB" dirty="0"/>
                  <a:t>.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dirty="0" err="1"/>
                  <a:t>Optie</a:t>
                </a:r>
                <a:r>
                  <a:rPr lang="en-GB" dirty="0"/>
                  <a:t> 2: Er is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zodat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&lt;100⋅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Dan </a:t>
                </a:r>
                <a:r>
                  <a:rPr lang="en-GB" dirty="0" err="1"/>
                  <a:t>kiezen</a:t>
                </a:r>
                <a:r>
                  <a:rPr lang="en-GB" dirty="0"/>
                  <a:t> we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stellen</a:t>
                </a:r>
                <a:r>
                  <a:rPr lang="en-GB" dirty="0"/>
                  <a:t> we </a:t>
                </a:r>
                <a:r>
                  <a:rPr lang="en-GB" dirty="0" err="1"/>
                  <a:t>ons</a:t>
                </a:r>
                <a:r>
                  <a:rPr lang="en-GB" dirty="0"/>
                  <a:t> </a:t>
                </a:r>
                <a:r>
                  <a:rPr lang="en-GB" dirty="0" err="1"/>
                  <a:t>percentiel</a:t>
                </a:r>
                <a:r>
                  <a:rPr lang="en-GB" dirty="0"/>
                  <a:t> </a:t>
                </a:r>
                <a:r>
                  <a:rPr lang="en-GB" dirty="0" err="1"/>
                  <a:t>gelijk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𝑃𝑒𝑟𝑐𝑒𝑛𝑡𝑖𝑒𝑙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28A5D-EDF5-6E7F-A031-74B52BE6D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294613"/>
              </a:xfrm>
              <a:blipFill>
                <a:blip r:embed="rId3"/>
                <a:stretch>
                  <a:fillRect l="-1083" t="-3693" r="-487" b="-5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6C24E33-E031-1F5A-D937-6554C213139C}"/>
                  </a:ext>
                </a:extLst>
              </p:cNvPr>
              <p:cNvSpPr/>
              <p:nvPr/>
            </p:nvSpPr>
            <p:spPr>
              <a:xfrm>
                <a:off x="155448" y="5907023"/>
                <a:ext cx="7104888" cy="7863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Opmerking</a:t>
                </a:r>
                <a:r>
                  <a:rPr lang="en-GB" dirty="0"/>
                  <a:t>: Tot </a:t>
                </a:r>
                <a:r>
                  <a:rPr lang="en-GB" dirty="0" err="1"/>
                  <a:t>hiertoe</a:t>
                </a:r>
                <a:r>
                  <a:rPr lang="en-GB" dirty="0"/>
                  <a:t> </a:t>
                </a:r>
                <a:r>
                  <a:rPr lang="en-GB" dirty="0" err="1"/>
                  <a:t>gebruikten</a:t>
                </a:r>
                <a:r>
                  <a:rPr lang="en-GB" dirty="0"/>
                  <a:t> we steeds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, Python </a:t>
                </a:r>
                <a:r>
                  <a:rPr lang="en-GB" dirty="0" err="1"/>
                  <a:t>gebruikt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</a:t>
                </a:r>
                <a:r>
                  <a:rPr lang="en-GB" dirty="0" err="1"/>
                  <a:t>interpolatie</a:t>
                </a:r>
                <a:r>
                  <a:rPr lang="en-GB" dirty="0"/>
                  <a:t>. Best </a:t>
                </a:r>
                <a:r>
                  <a:rPr lang="en-GB" dirty="0" err="1"/>
                  <a:t>kort</a:t>
                </a:r>
                <a:r>
                  <a:rPr lang="en-GB" dirty="0"/>
                  <a:t> even </a:t>
                </a:r>
                <a:r>
                  <a:rPr lang="en-GB" dirty="0" err="1"/>
                  <a:t>stilstaan</a:t>
                </a:r>
                <a:r>
                  <a:rPr lang="en-GB" dirty="0"/>
                  <a:t> </a:t>
                </a:r>
                <a:r>
                  <a:rPr lang="en-GB" dirty="0" err="1"/>
                  <a:t>mbt</a:t>
                </a:r>
                <a:r>
                  <a:rPr lang="en-GB" dirty="0"/>
                  <a:t> wat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betekent</a:t>
                </a:r>
                <a:r>
                  <a:rPr lang="en-GB" dirty="0"/>
                  <a:t>!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6C24E33-E031-1F5A-D937-6554C2131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" y="5907023"/>
                <a:ext cx="7104888" cy="786385"/>
              </a:xfrm>
              <a:prstGeom prst="roundRect">
                <a:avLst/>
              </a:prstGeom>
              <a:blipFill>
                <a:blip r:embed="rId4"/>
                <a:stretch>
                  <a:fillRect b="-99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8F7BFE-F4F4-37FF-7471-9D1BCAACD7F6}"/>
              </a:ext>
            </a:extLst>
          </p:cNvPr>
          <p:cNvSpPr/>
          <p:nvPr/>
        </p:nvSpPr>
        <p:spPr>
          <a:xfrm>
            <a:off x="9174480" y="5504689"/>
            <a:ext cx="2938272" cy="1106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Opmerking</a:t>
            </a:r>
            <a:r>
              <a:rPr lang="en-GB" dirty="0"/>
              <a:t>: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keuze</a:t>
            </a:r>
            <a:r>
              <a:rPr lang="en-GB" dirty="0"/>
              <a:t> </a:t>
            </a:r>
            <a:r>
              <a:rPr lang="en-GB" dirty="0" err="1"/>
              <a:t>maakt</a:t>
            </a:r>
            <a:r>
              <a:rPr lang="en-GB" dirty="0"/>
              <a:t> </a:t>
            </a:r>
            <a:r>
              <a:rPr lang="en-GB" dirty="0" err="1"/>
              <a:t>enkel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heel erg </a:t>
            </a:r>
            <a:r>
              <a:rPr lang="en-GB" dirty="0" err="1"/>
              <a:t>kleine</a:t>
            </a:r>
            <a:r>
              <a:rPr lang="en-GB" dirty="0"/>
              <a:t> datasets.</a:t>
            </a:r>
          </a:p>
        </p:txBody>
      </p:sp>
    </p:spTree>
    <p:extLst>
      <p:ext uri="{BB962C8B-B14F-4D97-AF65-F5344CB8AC3E}">
        <p14:creationId xmlns:p14="http://schemas.microsoft.com/office/powerpoint/2010/main" val="2484577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5FF4-6FE9-914B-8632-AD0530F5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 </a:t>
            </a:r>
            <a:r>
              <a:rPr lang="en-GB" dirty="0" err="1"/>
              <a:t>Interkwartielafstand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6E8D-174A-8121-0F46-7B4483E6D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Naast de </a:t>
            </a:r>
            <a:r>
              <a:rPr lang="en-GB" dirty="0" err="1"/>
              <a:t>afwijking</a:t>
            </a:r>
            <a:r>
              <a:rPr lang="en-GB" dirty="0"/>
              <a:t> van het </a:t>
            </a:r>
            <a:r>
              <a:rPr lang="en-GB" dirty="0" err="1"/>
              <a:t>gemiddelde</a:t>
            </a:r>
            <a:r>
              <a:rPr lang="en-GB" dirty="0"/>
              <a:t>/</a:t>
            </a:r>
            <a:r>
              <a:rPr lang="en-GB" dirty="0" err="1"/>
              <a:t>mediaan</a:t>
            </a:r>
            <a:r>
              <a:rPr lang="en-GB" dirty="0"/>
              <a:t>,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ook</a:t>
            </a:r>
            <a:r>
              <a:rPr lang="en-GB" dirty="0"/>
              <a:t> de </a:t>
            </a:r>
            <a:r>
              <a:rPr lang="en-GB" dirty="0" err="1"/>
              <a:t>interkwartielafstand</a:t>
            </a:r>
            <a:r>
              <a:rPr lang="en-GB" dirty="0"/>
              <a:t> </a:t>
            </a:r>
            <a:r>
              <a:rPr lang="en-GB" dirty="0" err="1"/>
              <a:t>bepalen</a:t>
            </a:r>
            <a:r>
              <a:rPr lang="en-GB" dirty="0"/>
              <a:t>; 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terug</a:t>
            </a:r>
            <a:r>
              <a:rPr lang="en-GB" dirty="0"/>
              <a:t> de data van </a:t>
            </a:r>
            <a:r>
              <a:rPr lang="en-GB" i="1" dirty="0"/>
              <a:t>7_dwarfs_train.csv </a:t>
            </a:r>
            <a:r>
              <a:rPr lang="en-GB" dirty="0"/>
              <a:t>om</a:t>
            </a:r>
            <a:r>
              <a:rPr lang="en-GB" i="1" dirty="0"/>
              <a:t> </a:t>
            </a:r>
            <a:r>
              <a:rPr lang="en-GB" dirty="0"/>
              <a:t>de </a:t>
            </a:r>
            <a:r>
              <a:rPr lang="en-GB" dirty="0" err="1"/>
              <a:t>interkwartielafstand</a:t>
            </a:r>
            <a:r>
              <a:rPr lang="en-GB" dirty="0"/>
              <a:t> van het </a:t>
            </a:r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wachtminuten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bepalen</a:t>
            </a: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b="1" dirty="0" err="1"/>
              <a:t>Opmerking</a:t>
            </a:r>
            <a:r>
              <a:rPr lang="en-GB" b="1" dirty="0"/>
              <a:t>: </a:t>
            </a:r>
            <a:r>
              <a:rPr lang="en-GB" dirty="0"/>
              <a:t>Je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hiervoor</a:t>
            </a:r>
            <a:r>
              <a:rPr lang="en-GB" dirty="0"/>
              <a:t> de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i="1" dirty="0"/>
              <a:t>.quantile()</a:t>
            </a:r>
            <a:r>
              <a:rPr lang="en-GB" dirty="0"/>
              <a:t> </a:t>
            </a:r>
            <a:r>
              <a:rPr lang="en-GB" dirty="0" err="1"/>
              <a:t>uitvoeren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pandas Series object.</a:t>
            </a:r>
          </a:p>
        </p:txBody>
      </p:sp>
    </p:spTree>
    <p:extLst>
      <p:ext uri="{BB962C8B-B14F-4D97-AF65-F5344CB8AC3E}">
        <p14:creationId xmlns:p14="http://schemas.microsoft.com/office/powerpoint/2010/main" val="37936922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602364"/>
          </a:xfrm>
        </p:spPr>
        <p:txBody>
          <a:bodyPr>
            <a:noAutofit/>
          </a:bodyPr>
          <a:lstStyle/>
          <a:p>
            <a:r>
              <a:rPr lang="en-US" dirty="0" err="1"/>
              <a:t>Variabiliteit</a:t>
            </a:r>
            <a:r>
              <a:rPr lang="en-US" dirty="0"/>
              <a:t> in forecasting </a:t>
            </a:r>
            <a:r>
              <a:rPr lang="en-US" dirty="0" err="1"/>
              <a:t>projecten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6529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F0AA6ECE-7511-4441-AF12-710EB055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all about balancing</a:t>
            </a:r>
          </a:p>
        </p:txBody>
      </p:sp>
      <p:sp>
        <p:nvSpPr>
          <p:cNvPr id="34" name="Vertical Text Placeholder 33">
            <a:extLst>
              <a:ext uri="{FF2B5EF4-FFF2-40B4-BE49-F238E27FC236}">
                <a16:creationId xmlns:a16="http://schemas.microsoft.com/office/drawing/2014/main" id="{695190A4-903D-4BDB-8701-ECEEC81BB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Improved Demand Forecasting adds business value through other processes that optimize the </a:t>
            </a:r>
            <a:r>
              <a:rPr lang="en-US" b="1" dirty="0">
                <a:solidFill>
                  <a:schemeClr val="accent2"/>
                </a:solidFill>
                <a:ea typeface="+mj-lt"/>
                <a:cs typeface="+mj-lt"/>
              </a:rPr>
              <a:t>balance between cost and service</a:t>
            </a:r>
            <a:r>
              <a:rPr lang="en-US" dirty="0">
                <a:ea typeface="+mj-lt"/>
                <a:cs typeface="+mj-lt"/>
              </a:rPr>
              <a:t>, by application of mathematical techniques and business process redesign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0B82A-580D-4A1A-BF44-982FE6CB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5DC5B-6873-43DB-ADC7-B15ACCE0DFDB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79D466-DCF7-4FFD-80A8-D8B84DDA97CA}"/>
              </a:ext>
            </a:extLst>
          </p:cNvPr>
          <p:cNvGrpSpPr/>
          <p:nvPr/>
        </p:nvGrpSpPr>
        <p:grpSpPr>
          <a:xfrm>
            <a:off x="4540444" y="3224307"/>
            <a:ext cx="1224136" cy="1224000"/>
            <a:chOff x="3923926" y="977835"/>
            <a:chExt cx="1224136" cy="1224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F04DD59-4396-4E57-93C5-D59EF9F1DD08}"/>
                </a:ext>
              </a:extLst>
            </p:cNvPr>
            <p:cNvSpPr/>
            <p:nvPr/>
          </p:nvSpPr>
          <p:spPr>
            <a:xfrm>
              <a:off x="3923926" y="977835"/>
              <a:ext cx="1224136" cy="12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1" name="Graphic 18" descr="Upward trend">
              <a:extLst>
                <a:ext uri="{FF2B5EF4-FFF2-40B4-BE49-F238E27FC236}">
                  <a16:creationId xmlns:a16="http://schemas.microsoft.com/office/drawing/2014/main" id="{217C69FE-1668-4C93-8F84-DCE8603F2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19968" y="1049843"/>
              <a:ext cx="432049" cy="432049"/>
            </a:xfrm>
            <a:prstGeom prst="rect">
              <a:avLst/>
            </a:prstGeom>
          </p:spPr>
        </p:pic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5E1CC749-8804-4CB3-9B34-6E9E27CC4E09}"/>
                </a:ext>
              </a:extLst>
            </p:cNvPr>
            <p:cNvSpPr txBox="1"/>
            <p:nvPr/>
          </p:nvSpPr>
          <p:spPr>
            <a:xfrm>
              <a:off x="3959929" y="1424631"/>
              <a:ext cx="115212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Demand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Forecasting</a:t>
              </a:r>
              <a:endPara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7BF2221-A1BD-49BB-9AA2-A5A0A6C9F90C}"/>
              </a:ext>
            </a:extLst>
          </p:cNvPr>
          <p:cNvGrpSpPr/>
          <p:nvPr/>
        </p:nvGrpSpPr>
        <p:grpSpPr>
          <a:xfrm>
            <a:off x="1844058" y="2522570"/>
            <a:ext cx="1224136" cy="1224000"/>
            <a:chOff x="215514" y="1175105"/>
            <a:chExt cx="1224136" cy="1224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7F780-0F09-4F96-82AA-F557731C4913}"/>
                </a:ext>
              </a:extLst>
            </p:cNvPr>
            <p:cNvSpPr/>
            <p:nvPr/>
          </p:nvSpPr>
          <p:spPr>
            <a:xfrm>
              <a:off x="215514" y="1175105"/>
              <a:ext cx="1224136" cy="12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7">
              <a:extLst>
                <a:ext uri="{FF2B5EF4-FFF2-40B4-BE49-F238E27FC236}">
                  <a16:creationId xmlns:a16="http://schemas.microsoft.com/office/drawing/2014/main" id="{041BF5F2-6D2B-4E6F-B301-4194EBA198BC}"/>
                </a:ext>
              </a:extLst>
            </p:cNvPr>
            <p:cNvSpPr txBox="1"/>
            <p:nvPr/>
          </p:nvSpPr>
          <p:spPr>
            <a:xfrm>
              <a:off x="256718" y="1525495"/>
              <a:ext cx="114092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Series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Analysis</a:t>
              </a:r>
              <a:endParaRPr kumimoji="0" lang="nl-NL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FA08DD-05A4-48C4-BBCE-4A7071647DC1}"/>
              </a:ext>
            </a:extLst>
          </p:cNvPr>
          <p:cNvGrpSpPr/>
          <p:nvPr/>
        </p:nvGrpSpPr>
        <p:grpSpPr>
          <a:xfrm>
            <a:off x="1840149" y="3929597"/>
            <a:ext cx="1224136" cy="1224000"/>
            <a:chOff x="5868144" y="2211710"/>
            <a:chExt cx="1224136" cy="1224000"/>
          </a:xfrm>
          <a:solidFill>
            <a:schemeClr val="accent1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C854B5-51B4-43FF-AC95-D2661B6D1279}"/>
                </a:ext>
              </a:extLst>
            </p:cNvPr>
            <p:cNvSpPr/>
            <p:nvPr/>
          </p:nvSpPr>
          <p:spPr>
            <a:xfrm>
              <a:off x="5868144" y="2211710"/>
              <a:ext cx="1224136" cy="122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C704E513-F972-49D0-929E-65FDAE35742A}"/>
                </a:ext>
              </a:extLst>
            </p:cNvPr>
            <p:cNvSpPr txBox="1"/>
            <p:nvPr/>
          </p:nvSpPr>
          <p:spPr>
            <a:xfrm>
              <a:off x="6017984" y="2562100"/>
              <a:ext cx="909064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Machine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Learning</a:t>
              </a:r>
              <a:endPara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30">
            <a:extLst>
              <a:ext uri="{FF2B5EF4-FFF2-40B4-BE49-F238E27FC236}">
                <a16:creationId xmlns:a16="http://schemas.microsoft.com/office/drawing/2014/main" id="{9CF61272-3441-4091-B8D7-75EF06F9AC6B}"/>
              </a:ext>
            </a:extLst>
          </p:cNvPr>
          <p:cNvSpPr txBox="1"/>
          <p:nvPr/>
        </p:nvSpPr>
        <p:spPr>
          <a:xfrm>
            <a:off x="3120597" y="4077757"/>
            <a:ext cx="1161687" cy="1009710"/>
          </a:xfrm>
          <a:prstGeom prst="rect">
            <a:avLst/>
          </a:prstGeom>
        </p:spPr>
        <p:txBody>
          <a:bodyPr wrap="square" rtlCol="0" anchor="t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051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Improve forecast quality, account for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trends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seasonality</a:t>
            </a:r>
            <a:endParaRPr kumimoji="0" lang="nl-NL" sz="10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C42072-8B64-44DB-AB8A-AB522A1BD23D}"/>
              </a:ext>
            </a:extLst>
          </p:cNvPr>
          <p:cNvGrpSpPr/>
          <p:nvPr/>
        </p:nvGrpSpPr>
        <p:grpSpPr>
          <a:xfrm>
            <a:off x="8552625" y="2994925"/>
            <a:ext cx="1793262" cy="1765366"/>
            <a:chOff x="2721160" y="939559"/>
            <a:chExt cx="3712210" cy="3654464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D3CD90E6-D5DD-4B0C-967B-755DCB370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48"/>
            <a:stretch/>
          </p:blipFill>
          <p:spPr>
            <a:xfrm>
              <a:off x="2721160" y="939559"/>
              <a:ext cx="3712210" cy="3654464"/>
            </a:xfrm>
            <a:prstGeom prst="rect">
              <a:avLst/>
            </a:prstGeom>
          </p:spPr>
        </p:pic>
        <p:pic>
          <p:nvPicPr>
            <p:cNvPr id="24" name="Graphic 22" descr="Handshake">
              <a:extLst>
                <a:ext uri="{FF2B5EF4-FFF2-40B4-BE49-F238E27FC236}">
                  <a16:creationId xmlns:a16="http://schemas.microsoft.com/office/drawing/2014/main" id="{9C248E3F-A0B9-42C4-BD73-3A0CBAEAA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42990" y="2503073"/>
              <a:ext cx="1013214" cy="1013214"/>
            </a:xfrm>
            <a:prstGeom prst="rect">
              <a:avLst/>
            </a:prstGeom>
          </p:spPr>
        </p:pic>
        <p:pic>
          <p:nvPicPr>
            <p:cNvPr id="25" name="Graphic 23" descr="Coins">
              <a:extLst>
                <a:ext uri="{FF2B5EF4-FFF2-40B4-BE49-F238E27FC236}">
                  <a16:creationId xmlns:a16="http://schemas.microsoft.com/office/drawing/2014/main" id="{0B346F71-3397-43CA-A92C-9D602B87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32970" y="2499742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E7E94-9E35-4976-BA8D-D29339B808A1}"/>
              </a:ext>
            </a:extLst>
          </p:cNvPr>
          <p:cNvGrpSpPr/>
          <p:nvPr/>
        </p:nvGrpSpPr>
        <p:grpSpPr>
          <a:xfrm>
            <a:off x="7236830" y="3224307"/>
            <a:ext cx="1224136" cy="1224000"/>
            <a:chOff x="3206653" y="1187362"/>
            <a:chExt cx="1224136" cy="1224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218F30-6D37-40A8-ACC6-354F881D87B0}"/>
                </a:ext>
              </a:extLst>
            </p:cNvPr>
            <p:cNvSpPr/>
            <p:nvPr/>
          </p:nvSpPr>
          <p:spPr>
            <a:xfrm>
              <a:off x="3206653" y="1187362"/>
              <a:ext cx="1224136" cy="12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40">
              <a:extLst>
                <a:ext uri="{FF2B5EF4-FFF2-40B4-BE49-F238E27FC236}">
                  <a16:creationId xmlns:a16="http://schemas.microsoft.com/office/drawing/2014/main" id="{863CD89E-5118-47D6-ABF9-BFF50B0CA84C}"/>
                </a:ext>
              </a:extLst>
            </p:cNvPr>
            <p:cNvSpPr txBox="1"/>
            <p:nvPr/>
          </p:nvSpPr>
          <p:spPr>
            <a:xfrm>
              <a:off x="3242227" y="1471608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Capacity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46">
            <a:extLst>
              <a:ext uri="{FF2B5EF4-FFF2-40B4-BE49-F238E27FC236}">
                <a16:creationId xmlns:a16="http://schemas.microsoft.com/office/drawing/2014/main" id="{E0259DFC-4682-4834-9989-3089B024DA19}"/>
              </a:ext>
            </a:extLst>
          </p:cNvPr>
          <p:cNvSpPr txBox="1"/>
          <p:nvPr/>
        </p:nvSpPr>
        <p:spPr>
          <a:xfrm>
            <a:off x="5798410" y="4079742"/>
            <a:ext cx="1091618" cy="861774"/>
          </a:xfrm>
          <a:prstGeom prst="rect">
            <a:avLst/>
          </a:prstGeom>
        </p:spPr>
        <p:txBody>
          <a:bodyPr wrap="square" rtlCol="0" anchor="t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how to use the demand forecast in business processes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52">
            <a:extLst>
              <a:ext uri="{FF2B5EF4-FFF2-40B4-BE49-F238E27FC236}">
                <a16:creationId xmlns:a16="http://schemas.microsoft.com/office/drawing/2014/main" id="{E59CFA2A-E6E5-48FE-B3D4-09028C04CB98}"/>
              </a:ext>
            </a:extLst>
          </p:cNvPr>
          <p:cNvSpPr txBox="1"/>
          <p:nvPr/>
        </p:nvSpPr>
        <p:spPr>
          <a:xfrm>
            <a:off x="8882795" y="4793118"/>
            <a:ext cx="1138875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Balance Cost vs Service Level</a:t>
            </a:r>
            <a:endParaRPr kumimoji="0" lang="nl-NL" sz="10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740225-9D7C-41EF-B936-2605CE702ACC}"/>
              </a:ext>
            </a:extLst>
          </p:cNvPr>
          <p:cNvSpPr/>
          <p:nvPr/>
        </p:nvSpPr>
        <p:spPr>
          <a:xfrm>
            <a:off x="3122689" y="3539356"/>
            <a:ext cx="1387494" cy="593902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A2AB775-29B6-4E0A-A513-EB5C583E9E8B}"/>
              </a:ext>
            </a:extLst>
          </p:cNvPr>
          <p:cNvSpPr/>
          <p:nvPr/>
        </p:nvSpPr>
        <p:spPr>
          <a:xfrm>
            <a:off x="5827992" y="3539356"/>
            <a:ext cx="1387494" cy="593902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7AD1C3-81CF-E6BF-10A8-3DBDB9448261}"/>
              </a:ext>
            </a:extLst>
          </p:cNvPr>
          <p:cNvSpPr/>
          <p:nvPr/>
        </p:nvSpPr>
        <p:spPr>
          <a:xfrm>
            <a:off x="4356243" y="5476126"/>
            <a:ext cx="4448710" cy="1086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GB" sz="2000" b="1" dirty="0"/>
              <a:t>Variability vs predictability &amp; cost.</a:t>
            </a:r>
          </a:p>
        </p:txBody>
      </p:sp>
    </p:spTree>
    <p:extLst>
      <p:ext uri="{BB962C8B-B14F-4D97-AF65-F5344CB8AC3E}">
        <p14:creationId xmlns:p14="http://schemas.microsoft.com/office/powerpoint/2010/main" val="1333693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Afwijking</a:t>
            </a:r>
            <a:r>
              <a:rPr lang="en-US" dirty="0"/>
              <a:t> van het </a:t>
            </a:r>
            <a:r>
              <a:rPr lang="en-US" dirty="0" err="1"/>
              <a:t>gemiddelde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5639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FDCBFC0-8331-4975-8F61-62EBBB27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Airport workforce planning</a:t>
            </a:r>
          </a:p>
        </p:txBody>
      </p:sp>
      <p:sp>
        <p:nvSpPr>
          <p:cNvPr id="18" name="Tijdelijke aanduiding voor verticale tekst 17">
            <a:extLst>
              <a:ext uri="{FF2B5EF4-FFF2-40B4-BE49-F238E27FC236}">
                <a16:creationId xmlns:a16="http://schemas.microsoft.com/office/drawing/2014/main" id="{841A868C-7D66-461F-AF13-22C6459B9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Business challenge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Improve utilization of </a:t>
            </a:r>
            <a:r>
              <a:rPr lang="en-GB" b="1" dirty="0"/>
              <a:t>workforce</a:t>
            </a:r>
            <a:r>
              <a:rPr lang="en-GB" dirty="0"/>
              <a:t> at several airport locations like customs, security and shops.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GB" sz="1600" b="1" dirty="0"/>
              <a:t>Approach</a:t>
            </a:r>
            <a:endParaRPr lang="en-GB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/>
              <a:t>Forecast </a:t>
            </a:r>
            <a:r>
              <a:rPr lang="en-GB" sz="1600" b="1" dirty="0"/>
              <a:t>horizons</a:t>
            </a:r>
            <a:r>
              <a:rPr lang="en-GB" sz="1600" dirty="0"/>
              <a:t>: </a:t>
            </a:r>
            <a:r>
              <a:rPr lang="en-GB" sz="1600" b="1" dirty="0"/>
              <a:t>1 or 2 days</a:t>
            </a:r>
            <a:r>
              <a:rPr lang="en-GB" sz="1600" dirty="0"/>
              <a:t>; </a:t>
            </a:r>
            <a:r>
              <a:rPr lang="en-GB" sz="1600" b="1" dirty="0"/>
              <a:t>1 month</a:t>
            </a:r>
            <a:r>
              <a:rPr lang="en-GB" sz="1600" dirty="0"/>
              <a:t> &amp; </a:t>
            </a:r>
            <a:r>
              <a:rPr lang="en-GB" sz="1600" b="1" dirty="0"/>
              <a:t>6 months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Detail: number of passengers per flight per type (local vs transfer)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/>
              <a:t>Data: historic flight data, external data (holidays, flight schedule, geography)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/>
              <a:t>Technique: </a:t>
            </a:r>
            <a:r>
              <a:rPr lang="en-GB" sz="1600" b="1" dirty="0"/>
              <a:t>machine learning</a:t>
            </a:r>
            <a:endParaRPr lang="en-GB" b="1" dirty="0"/>
          </a:p>
          <a:p>
            <a:pPr lvl="5">
              <a:spcBef>
                <a:spcPts val="0"/>
              </a:spcBef>
              <a:spcAft>
                <a:spcPts val="0"/>
              </a:spcAft>
            </a:pPr>
            <a:endParaRPr lang="en-GB" sz="1600" b="1" dirty="0"/>
          </a:p>
          <a:p>
            <a:pPr lvl="5">
              <a:spcBef>
                <a:spcPts val="0"/>
              </a:spcBef>
              <a:spcAft>
                <a:spcPts val="0"/>
              </a:spcAft>
            </a:pPr>
            <a:r>
              <a:rPr lang="en-GB" sz="1600" b="1" dirty="0"/>
              <a:t>Analysis / challenges</a:t>
            </a:r>
            <a:endParaRPr lang="en-GB" b="1" dirty="0"/>
          </a:p>
          <a:p>
            <a:pPr lvl="6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Demand forecast crucial for </a:t>
            </a:r>
            <a:r>
              <a:rPr lang="en-GB" b="1" dirty="0"/>
              <a:t>workforce planning</a:t>
            </a:r>
          </a:p>
          <a:p>
            <a:pPr lvl="6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Events</a:t>
            </a:r>
            <a:r>
              <a:rPr lang="en-GB" dirty="0"/>
              <a:t> like holidays and fairs have huge impact</a:t>
            </a:r>
          </a:p>
          <a:p>
            <a:pPr lvl="6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Time series models did not suffice due to </a:t>
            </a:r>
            <a:r>
              <a:rPr lang="en-GB" b="1" dirty="0"/>
              <a:t>many external variables</a:t>
            </a:r>
          </a:p>
          <a:p>
            <a:pPr marL="0" lvl="6" indent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/>
          </a:p>
          <a:p>
            <a:pPr marL="0" lvl="6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Solution / result</a:t>
            </a:r>
          </a:p>
          <a:p>
            <a:pPr marL="285750" lvl="6" indent="-2857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dirty="0"/>
              <a:t>Dedicated model is built and implemented in their IT environment.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5FB6D9-2EA7-4C27-9D30-E1248EA2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5DC5B-6873-43DB-ADC7-B15ACCE0DFDB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30FF1F35-6F86-45ED-8A24-000BF77847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 </a:t>
            </a:r>
          </a:p>
        </p:txBody>
      </p:sp>
      <p:pic>
        <p:nvPicPr>
          <p:cNvPr id="5" name="Picture Placeholder 4" descr="A large passenger jet sitting on top of a runway&#10;&#10;Description automatically generated">
            <a:extLst>
              <a:ext uri="{FF2B5EF4-FFF2-40B4-BE49-F238E27FC236}">
                <a16:creationId xmlns:a16="http://schemas.microsoft.com/office/drawing/2014/main" id="{BD81FF31-1D97-47F3-91C2-17EF3C9CFA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3" r="28823"/>
          <a:stretch/>
        </p:blipFill>
        <p:spPr/>
      </p:pic>
    </p:spTree>
    <p:extLst>
      <p:ext uri="{BB962C8B-B14F-4D97-AF65-F5344CB8AC3E}">
        <p14:creationId xmlns:p14="http://schemas.microsoft.com/office/powerpoint/2010/main" val="686739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D8DC8-03F9-19A9-7959-7B975915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458432"/>
            <a:ext cx="10608000" cy="416525"/>
          </a:xfrm>
        </p:spPr>
        <p:txBody>
          <a:bodyPr/>
          <a:lstStyle/>
          <a:p>
            <a:r>
              <a:rPr lang="en-GB" dirty="0"/>
              <a:t>Forecasting for scheduling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784FF3-ED01-A525-8856-FFFF4449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5DC5B-6873-43DB-ADC7-B15ACCE0DFDB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9D1F9-B033-DD80-521F-F650A5637B1B}"/>
              </a:ext>
            </a:extLst>
          </p:cNvPr>
          <p:cNvSpPr/>
          <p:nvPr/>
        </p:nvSpPr>
        <p:spPr>
          <a:xfrm>
            <a:off x="291224" y="2613980"/>
            <a:ext cx="1469319" cy="67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Booking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flight 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A98A97-642A-028F-7DD5-19ECA04B2896}"/>
              </a:ext>
            </a:extLst>
          </p:cNvPr>
          <p:cNvSpPr/>
          <p:nvPr/>
        </p:nvSpPr>
        <p:spPr>
          <a:xfrm>
            <a:off x="2573917" y="2343767"/>
            <a:ext cx="1469319" cy="12171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learning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A9995A-51AC-05E2-57BE-55B2B4420AA1}"/>
              </a:ext>
            </a:extLst>
          </p:cNvPr>
          <p:cNvSpPr/>
          <p:nvPr/>
        </p:nvSpPr>
        <p:spPr>
          <a:xfrm>
            <a:off x="4724400" y="2613980"/>
            <a:ext cx="1469319" cy="67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Forecast #Pax per flight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18DC82-AF89-2593-995D-DA9CFA753ABA}"/>
              </a:ext>
            </a:extLst>
          </p:cNvPr>
          <p:cNvSpPr/>
          <p:nvPr/>
        </p:nvSpPr>
        <p:spPr>
          <a:xfrm>
            <a:off x="1848435" y="2783635"/>
            <a:ext cx="637590" cy="253497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6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5483D1-D578-FA96-9851-2B13F4DDE4FB}"/>
              </a:ext>
            </a:extLst>
          </p:cNvPr>
          <p:cNvSpPr/>
          <p:nvPr/>
        </p:nvSpPr>
        <p:spPr>
          <a:xfrm>
            <a:off x="4131128" y="2783635"/>
            <a:ext cx="517072" cy="253497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E2BABA-94B2-7474-A216-90759D5FA9F6}"/>
              </a:ext>
            </a:extLst>
          </p:cNvPr>
          <p:cNvSpPr/>
          <p:nvPr/>
        </p:nvSpPr>
        <p:spPr>
          <a:xfrm>
            <a:off x="2573917" y="3987929"/>
            <a:ext cx="1469319" cy="6767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Historic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B70332-99C7-62C4-8EDE-12B6BF6A8A19}"/>
              </a:ext>
            </a:extLst>
          </p:cNvPr>
          <p:cNvSpPr/>
          <p:nvPr/>
        </p:nvSpPr>
        <p:spPr>
          <a:xfrm rot="16200000">
            <a:off x="3113269" y="3644450"/>
            <a:ext cx="390614" cy="223592"/>
          </a:xfrm>
          <a:prstGeom prst="rightArrow">
            <a:avLst/>
          </a:prstGeom>
          <a:solidFill>
            <a:srgbClr val="00B05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6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row: Right 9">
            <a:extLst>
              <a:ext uri="{FF2B5EF4-FFF2-40B4-BE49-F238E27FC236}">
                <a16:creationId xmlns:a16="http://schemas.microsoft.com/office/drawing/2014/main" id="{06CAA684-4B51-E5CC-CA84-DDE6F9E3B25A}"/>
              </a:ext>
            </a:extLst>
          </p:cNvPr>
          <p:cNvSpPr/>
          <p:nvPr/>
        </p:nvSpPr>
        <p:spPr>
          <a:xfrm>
            <a:off x="6238875" y="2783635"/>
            <a:ext cx="517072" cy="253497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6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D2BFCE69-8F4C-35A4-1337-ED84AB4ED866}"/>
              </a:ext>
            </a:extLst>
          </p:cNvPr>
          <p:cNvSpPr/>
          <p:nvPr/>
        </p:nvSpPr>
        <p:spPr>
          <a:xfrm>
            <a:off x="6874883" y="2301797"/>
            <a:ext cx="2105327" cy="12171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based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models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business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knowledge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Arrow: Right 9">
            <a:extLst>
              <a:ext uri="{FF2B5EF4-FFF2-40B4-BE49-F238E27FC236}">
                <a16:creationId xmlns:a16="http://schemas.microsoft.com/office/drawing/2014/main" id="{0D6D4B72-16AF-30C8-DF12-90905A747C59}"/>
              </a:ext>
            </a:extLst>
          </p:cNvPr>
          <p:cNvSpPr/>
          <p:nvPr/>
        </p:nvSpPr>
        <p:spPr>
          <a:xfrm>
            <a:off x="9099146" y="2760168"/>
            <a:ext cx="517072" cy="253497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6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252187A-CCCC-E003-14A1-E65DEED57F7C}"/>
              </a:ext>
            </a:extLst>
          </p:cNvPr>
          <p:cNvSpPr/>
          <p:nvPr/>
        </p:nvSpPr>
        <p:spPr>
          <a:xfrm>
            <a:off x="9661374" y="2613980"/>
            <a:ext cx="2025801" cy="67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#PAX per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location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30 minutes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974AB03-A7DE-EB7B-5E0D-C62383020E6F}"/>
              </a:ext>
            </a:extLst>
          </p:cNvPr>
          <p:cNvSpPr/>
          <p:nvPr/>
        </p:nvSpPr>
        <p:spPr>
          <a:xfrm>
            <a:off x="2592966" y="1208525"/>
            <a:ext cx="1469319" cy="6767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variables</a:t>
            </a:r>
          </a:p>
        </p:txBody>
      </p:sp>
      <p:sp>
        <p:nvSpPr>
          <p:cNvPr id="18" name="Arrow: Right 11">
            <a:extLst>
              <a:ext uri="{FF2B5EF4-FFF2-40B4-BE49-F238E27FC236}">
                <a16:creationId xmlns:a16="http://schemas.microsoft.com/office/drawing/2014/main" id="{FB34CE86-AE0C-28F4-D937-77843260ECB4}"/>
              </a:ext>
            </a:extLst>
          </p:cNvPr>
          <p:cNvSpPr/>
          <p:nvPr/>
        </p:nvSpPr>
        <p:spPr>
          <a:xfrm rot="5400000">
            <a:off x="3113269" y="2018476"/>
            <a:ext cx="390614" cy="223592"/>
          </a:xfrm>
          <a:prstGeom prst="rightArrow">
            <a:avLst/>
          </a:prstGeom>
          <a:solidFill>
            <a:srgbClr val="00B05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6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Arrow: Right 9">
            <a:extLst>
              <a:ext uri="{FF2B5EF4-FFF2-40B4-BE49-F238E27FC236}">
                <a16:creationId xmlns:a16="http://schemas.microsoft.com/office/drawing/2014/main" id="{5452FF64-7DA7-BC49-837A-1628D093C02A}"/>
              </a:ext>
            </a:extLst>
          </p:cNvPr>
          <p:cNvSpPr/>
          <p:nvPr/>
        </p:nvSpPr>
        <p:spPr>
          <a:xfrm rot="5400000">
            <a:off x="10415737" y="3434190"/>
            <a:ext cx="517072" cy="253497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33E3BED8-1446-A86A-E0D0-8976799AFED2}"/>
              </a:ext>
            </a:extLst>
          </p:cNvPr>
          <p:cNvSpPr/>
          <p:nvPr/>
        </p:nvSpPr>
        <p:spPr>
          <a:xfrm>
            <a:off x="9661374" y="5338582"/>
            <a:ext cx="2025801" cy="67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Forecasted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shifts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30 minutes</a:t>
            </a:r>
          </a:p>
        </p:txBody>
      </p:sp>
      <p:sp>
        <p:nvSpPr>
          <p:cNvPr id="21" name="Arrow: Right 9">
            <a:extLst>
              <a:ext uri="{FF2B5EF4-FFF2-40B4-BE49-F238E27FC236}">
                <a16:creationId xmlns:a16="http://schemas.microsoft.com/office/drawing/2014/main" id="{7FC4EB58-D193-FEEE-668F-B69E6D457198}"/>
              </a:ext>
            </a:extLst>
          </p:cNvPr>
          <p:cNvSpPr/>
          <p:nvPr/>
        </p:nvSpPr>
        <p:spPr>
          <a:xfrm rot="5400000">
            <a:off x="10415408" y="4941622"/>
            <a:ext cx="517072" cy="253497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6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6C9CABF9-B4F4-5304-3E75-880494D4B96D}"/>
              </a:ext>
            </a:extLst>
          </p:cNvPr>
          <p:cNvSpPr/>
          <p:nvPr/>
        </p:nvSpPr>
        <p:spPr>
          <a:xfrm>
            <a:off x="9216171" y="3837203"/>
            <a:ext cx="2915545" cy="9432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Queueing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models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business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knowledge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row: Right 9">
            <a:extLst>
              <a:ext uri="{FF2B5EF4-FFF2-40B4-BE49-F238E27FC236}">
                <a16:creationId xmlns:a16="http://schemas.microsoft.com/office/drawing/2014/main" id="{3AAF3885-1339-797A-8775-9383BECDDF0C}"/>
              </a:ext>
            </a:extLst>
          </p:cNvPr>
          <p:cNvSpPr/>
          <p:nvPr/>
        </p:nvSpPr>
        <p:spPr>
          <a:xfrm rot="10800000">
            <a:off x="9099146" y="5637174"/>
            <a:ext cx="517072" cy="253497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6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8EB84C8B-D5D3-4C81-3A33-AC278CC03BC0}"/>
              </a:ext>
            </a:extLst>
          </p:cNvPr>
          <p:cNvSpPr/>
          <p:nvPr/>
        </p:nvSpPr>
        <p:spPr>
          <a:xfrm>
            <a:off x="6729817" y="4980403"/>
            <a:ext cx="2349234" cy="15670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Buffers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based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forecast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accuracy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desired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service level.</a:t>
            </a:r>
          </a:p>
        </p:txBody>
      </p:sp>
      <p:sp>
        <p:nvSpPr>
          <p:cNvPr id="25" name="Arrow: Right 9">
            <a:extLst>
              <a:ext uri="{FF2B5EF4-FFF2-40B4-BE49-F238E27FC236}">
                <a16:creationId xmlns:a16="http://schemas.microsoft.com/office/drawing/2014/main" id="{5315FAA9-A20A-539F-21E0-4833B101FE65}"/>
              </a:ext>
            </a:extLst>
          </p:cNvPr>
          <p:cNvSpPr/>
          <p:nvPr/>
        </p:nvSpPr>
        <p:spPr>
          <a:xfrm rot="10800000">
            <a:off x="6167589" y="5637173"/>
            <a:ext cx="517072" cy="253497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7C0D8D62-2AA4-10B7-94FA-0E1D0246255F}"/>
              </a:ext>
            </a:extLst>
          </p:cNvPr>
          <p:cNvSpPr/>
          <p:nvPr/>
        </p:nvSpPr>
        <p:spPr>
          <a:xfrm>
            <a:off x="4454448" y="5425548"/>
            <a:ext cx="1713140" cy="67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Required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shifts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30 minutes</a:t>
            </a:r>
          </a:p>
        </p:txBody>
      </p:sp>
      <p:sp>
        <p:nvSpPr>
          <p:cNvPr id="28" name="Arrow: Right 9">
            <a:extLst>
              <a:ext uri="{FF2B5EF4-FFF2-40B4-BE49-F238E27FC236}">
                <a16:creationId xmlns:a16="http://schemas.microsoft.com/office/drawing/2014/main" id="{0517BDAB-1558-32F8-97FF-8BB4C29D79FA}"/>
              </a:ext>
            </a:extLst>
          </p:cNvPr>
          <p:cNvSpPr/>
          <p:nvPr/>
        </p:nvSpPr>
        <p:spPr>
          <a:xfrm rot="10800000">
            <a:off x="3826969" y="5637696"/>
            <a:ext cx="517072" cy="253497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6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A271EEB8-7790-A8D8-203A-2B4173508F07}"/>
              </a:ext>
            </a:extLst>
          </p:cNvPr>
          <p:cNvSpPr/>
          <p:nvPr/>
        </p:nvSpPr>
        <p:spPr>
          <a:xfrm>
            <a:off x="2085990" y="5292312"/>
            <a:ext cx="1713140" cy="9432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 planning tool</a:t>
            </a:r>
          </a:p>
        </p:txBody>
      </p:sp>
      <p:sp>
        <p:nvSpPr>
          <p:cNvPr id="30" name="Arrow: Right 9">
            <a:extLst>
              <a:ext uri="{FF2B5EF4-FFF2-40B4-BE49-F238E27FC236}">
                <a16:creationId xmlns:a16="http://schemas.microsoft.com/office/drawing/2014/main" id="{942FD94E-C9A4-A4C3-6EDE-E3F81B89E2FA}"/>
              </a:ext>
            </a:extLst>
          </p:cNvPr>
          <p:cNvSpPr/>
          <p:nvPr/>
        </p:nvSpPr>
        <p:spPr>
          <a:xfrm rot="10800000">
            <a:off x="1503632" y="5637697"/>
            <a:ext cx="517072" cy="253497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6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156062BB-6807-8A4A-9CE5-5EB62CD640BD}"/>
              </a:ext>
            </a:extLst>
          </p:cNvPr>
          <p:cNvSpPr/>
          <p:nvPr/>
        </p:nvSpPr>
        <p:spPr>
          <a:xfrm>
            <a:off x="136371" y="5425548"/>
            <a:ext cx="1347166" cy="67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 planning</a:t>
            </a: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91BC9F7F-7A9D-3648-4A50-0F8DE4752D3C}"/>
              </a:ext>
            </a:extLst>
          </p:cNvPr>
          <p:cNvSpPr/>
          <p:nvPr/>
        </p:nvSpPr>
        <p:spPr>
          <a:xfrm>
            <a:off x="290992" y="1863445"/>
            <a:ext cx="1469319" cy="6767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Opening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hours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/events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644D887F-7A9D-C636-C50C-F17D12413C83}"/>
              </a:ext>
            </a:extLst>
          </p:cNvPr>
          <p:cNvSpPr/>
          <p:nvPr/>
        </p:nvSpPr>
        <p:spPr>
          <a:xfrm>
            <a:off x="4721173" y="1762125"/>
            <a:ext cx="1469319" cy="784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Forecast #customers per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ECF8D010-FBEC-93C5-D1E2-88BF65EE9F1C}"/>
              </a:ext>
            </a:extLst>
          </p:cNvPr>
          <p:cNvSpPr/>
          <p:nvPr/>
        </p:nvSpPr>
        <p:spPr>
          <a:xfrm>
            <a:off x="290992" y="3341942"/>
            <a:ext cx="1469319" cy="67674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Known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orders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88E91EF1-79CF-1E0D-BCB9-9B5E4FD1DA21}"/>
              </a:ext>
            </a:extLst>
          </p:cNvPr>
          <p:cNvSpPr/>
          <p:nvPr/>
        </p:nvSpPr>
        <p:spPr>
          <a:xfrm>
            <a:off x="4721173" y="3390900"/>
            <a:ext cx="1469319" cy="7842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Forecast #orders per </a:t>
            </a: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106813DD-EFC7-8396-BA11-76D2BF6E30F7}"/>
              </a:ext>
            </a:extLst>
          </p:cNvPr>
          <p:cNvSpPr/>
          <p:nvPr/>
        </p:nvSpPr>
        <p:spPr>
          <a:xfrm>
            <a:off x="5182532" y="246857"/>
            <a:ext cx="1469319" cy="784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Theme</a:t>
            </a: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park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3A5FEB27-AA4E-1EB2-3CFB-7E76E1810CF8}"/>
              </a:ext>
            </a:extLst>
          </p:cNvPr>
          <p:cNvSpPr/>
          <p:nvPr/>
        </p:nvSpPr>
        <p:spPr>
          <a:xfrm>
            <a:off x="7083500" y="246857"/>
            <a:ext cx="1469319" cy="7842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600" b="1" dirty="0" err="1">
                <a:solidFill>
                  <a:prstClr val="white"/>
                </a:solidFill>
                <a:latin typeface="Calibri"/>
              </a:rPr>
              <a:t>Logistic</a:t>
            </a:r>
            <a:r>
              <a:rPr lang="nl-BE" sz="1600" b="1" dirty="0">
                <a:solidFill>
                  <a:prstClr val="white"/>
                </a:solidFill>
                <a:latin typeface="Calibri"/>
              </a:rPr>
              <a:t> company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58693A87-6D09-B1DB-F812-BD92136570C8}"/>
              </a:ext>
            </a:extLst>
          </p:cNvPr>
          <p:cNvSpPr/>
          <p:nvPr/>
        </p:nvSpPr>
        <p:spPr>
          <a:xfrm>
            <a:off x="9151354" y="1704716"/>
            <a:ext cx="2915545" cy="212664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BCD303-9298-07A6-B1A4-721CA8EF6FF4}"/>
              </a:ext>
            </a:extLst>
          </p:cNvPr>
          <p:cNvSpPr/>
          <p:nvPr/>
        </p:nvSpPr>
        <p:spPr>
          <a:xfrm>
            <a:off x="7357957" y="994149"/>
            <a:ext cx="4606833" cy="681153"/>
          </a:xfrm>
          <a:prstGeom prst="roundRect">
            <a:avLst/>
          </a:prstGeom>
          <a:solidFill>
            <a:srgbClr val="84BF42"/>
          </a:solidFill>
          <a:ln>
            <a:solidFill>
              <a:srgbClr val="84B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lvl="0" algn="ctr"/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where we </a:t>
            </a:r>
            <a:r>
              <a:rPr kumimoji="0" lang="en-GB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should compute </a:t>
            </a:r>
            <a:r>
              <a:rPr lang="en-GB" sz="2000" b="1" dirty="0">
                <a:solidFill>
                  <a:prstClr val="white"/>
                </a:solidFill>
              </a:rPr>
              <a:t>variability for business performance</a:t>
            </a:r>
            <a:r>
              <a:rPr kumimoji="0" lang="en-GB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hthoek: afgeronde hoeken 41">
            <a:extLst>
              <a:ext uri="{FF2B5EF4-FFF2-40B4-BE49-F238E27FC236}">
                <a16:creationId xmlns:a16="http://schemas.microsoft.com/office/drawing/2014/main" id="{9FADD6AC-2324-248C-7866-138535B19991}"/>
              </a:ext>
            </a:extLst>
          </p:cNvPr>
          <p:cNvSpPr/>
          <p:nvPr/>
        </p:nvSpPr>
        <p:spPr>
          <a:xfrm>
            <a:off x="4389832" y="1549173"/>
            <a:ext cx="2105327" cy="343123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hthoek: afgeronde hoeken 42">
            <a:extLst>
              <a:ext uri="{FF2B5EF4-FFF2-40B4-BE49-F238E27FC236}">
                <a16:creationId xmlns:a16="http://schemas.microsoft.com/office/drawing/2014/main" id="{FF31EA7B-531B-AF5B-8732-2396756BAB74}"/>
              </a:ext>
            </a:extLst>
          </p:cNvPr>
          <p:cNvSpPr/>
          <p:nvPr/>
        </p:nvSpPr>
        <p:spPr>
          <a:xfrm>
            <a:off x="6521833" y="3625579"/>
            <a:ext cx="2694338" cy="121717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During model development, we measure variability here. Perform data splitting to reduce variability!</a:t>
            </a:r>
          </a:p>
        </p:txBody>
      </p:sp>
    </p:spTree>
    <p:extLst>
      <p:ext uri="{BB962C8B-B14F-4D97-AF65-F5344CB8AC3E}">
        <p14:creationId xmlns:p14="http://schemas.microsoft.com/office/powerpoint/2010/main" val="218437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2" grpId="0" animBg="1"/>
      <p:bldP spid="43" grpId="0" animBg="1"/>
      <p:bldP spid="3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ep 12">
            <a:extLst>
              <a:ext uri="{FF2B5EF4-FFF2-40B4-BE49-F238E27FC236}">
                <a16:creationId xmlns:a16="http://schemas.microsoft.com/office/drawing/2014/main" id="{34FCD92B-BD7A-E94C-B3FF-22A8685083CB}"/>
              </a:ext>
            </a:extLst>
          </p:cNvPr>
          <p:cNvGrpSpPr/>
          <p:nvPr/>
        </p:nvGrpSpPr>
        <p:grpSpPr>
          <a:xfrm>
            <a:off x="5072737" y="1974321"/>
            <a:ext cx="6888377" cy="3154058"/>
            <a:chOff x="5072737" y="1974321"/>
            <a:chExt cx="6888377" cy="3154058"/>
          </a:xfrm>
        </p:grpSpPr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008C64B3-B30D-5626-65A3-56003BF63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2737" y="1974321"/>
              <a:ext cx="6882066" cy="3154058"/>
            </a:xfrm>
            <a:prstGeom prst="rect">
              <a:avLst/>
            </a:prstGeom>
          </p:spPr>
        </p:pic>
        <p:sp>
          <p:nvSpPr>
            <p:cNvPr id="12" name="Rechthoek: afgeronde hoeken 11">
              <a:extLst>
                <a:ext uri="{FF2B5EF4-FFF2-40B4-BE49-F238E27FC236}">
                  <a16:creationId xmlns:a16="http://schemas.microsoft.com/office/drawing/2014/main" id="{DC012A6D-579F-DF28-406C-2855871E709F}"/>
                </a:ext>
              </a:extLst>
            </p:cNvPr>
            <p:cNvSpPr/>
            <p:nvPr/>
          </p:nvSpPr>
          <p:spPr>
            <a:xfrm>
              <a:off x="9329166" y="2006956"/>
              <a:ext cx="2631948" cy="405689"/>
            </a:xfrm>
            <a:prstGeom prst="roundRect">
              <a:avLst/>
            </a:prstGeom>
            <a:solidFill>
              <a:srgbClr val="7DB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This is where we should compute forecast accuracy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D24DA0D-1B0E-F32D-9C24-F589D1DD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 accuracy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88DC46-F069-3153-DFF4-E0F3E5ED2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3FD9A3-1C1B-DB1F-E329-59DB762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5DC5B-6873-43DB-ADC7-B15ACCE0DFDB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4789DD62-9897-AAB8-106B-CFEFA30D4362}"/>
              </a:ext>
            </a:extLst>
          </p:cNvPr>
          <p:cNvSpPr/>
          <p:nvPr/>
        </p:nvSpPr>
        <p:spPr>
          <a:xfrm>
            <a:off x="198224" y="1466851"/>
            <a:ext cx="4697626" cy="819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compute forecast accuracy we need two things: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AB90A8EC-8278-99FE-FAF5-1534FD8535D1}"/>
              </a:ext>
            </a:extLst>
          </p:cNvPr>
          <p:cNvSpPr/>
          <p:nvPr/>
        </p:nvSpPr>
        <p:spPr>
          <a:xfrm>
            <a:off x="169649" y="2286001"/>
            <a:ext cx="2348813" cy="139064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Forecasted values; easy to get if we have historic data on all relevant features.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A95F301B-92DB-E8DC-BF14-8D856B15F8A8}"/>
              </a:ext>
            </a:extLst>
          </p:cNvPr>
          <p:cNvSpPr/>
          <p:nvPr/>
        </p:nvSpPr>
        <p:spPr>
          <a:xfrm>
            <a:off x="2585137" y="2286001"/>
            <a:ext cx="2348813" cy="139064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Actuals, realization from the past</a:t>
            </a:r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1E230C75-04A5-C70F-0A47-AFC5A71403A4}"/>
              </a:ext>
            </a:extLst>
          </p:cNvPr>
          <p:cNvSpPr/>
          <p:nvPr/>
        </p:nvSpPr>
        <p:spPr>
          <a:xfrm>
            <a:off x="169648" y="3704015"/>
            <a:ext cx="2348813" cy="139064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Simulate historic forecasts at the start and go through the whole process</a:t>
            </a:r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A8CABBC9-B43E-8226-AE6B-4D97A544624D}"/>
              </a:ext>
            </a:extLst>
          </p:cNvPr>
          <p:cNvGrpSpPr/>
          <p:nvPr/>
        </p:nvGrpSpPr>
        <p:grpSpPr>
          <a:xfrm>
            <a:off x="5693525" y="3086101"/>
            <a:ext cx="5323433" cy="200024"/>
            <a:chOff x="5693525" y="3086101"/>
            <a:chExt cx="5323433" cy="200024"/>
          </a:xfrm>
        </p:grpSpPr>
        <p:cxnSp>
          <p:nvCxnSpPr>
            <p:cNvPr id="39" name="Verbindingslijn: gebogen 38">
              <a:extLst>
                <a:ext uri="{FF2B5EF4-FFF2-40B4-BE49-F238E27FC236}">
                  <a16:creationId xmlns:a16="http://schemas.microsoft.com/office/drawing/2014/main" id="{F123EA7B-B8F6-C79A-3798-41965BFB4FB9}"/>
                </a:ext>
              </a:extLst>
            </p:cNvPr>
            <p:cNvCxnSpPr/>
            <p:nvPr/>
          </p:nvCxnSpPr>
          <p:spPr>
            <a:xfrm flipV="1">
              <a:off x="5693525" y="3095625"/>
              <a:ext cx="5250700" cy="190500"/>
            </a:xfrm>
            <a:prstGeom prst="bentConnector3">
              <a:avLst>
                <a:gd name="adj1" fmla="val -249"/>
              </a:avLst>
            </a:prstGeom>
            <a:ln w="57150" cap="rnd">
              <a:solidFill>
                <a:srgbClr val="35718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Verbindingslijn: gebogen 45">
              <a:extLst>
                <a:ext uri="{FF2B5EF4-FFF2-40B4-BE49-F238E27FC236}">
                  <a16:creationId xmlns:a16="http://schemas.microsoft.com/office/drawing/2014/main" id="{0109F3AA-AC8D-9BA3-FA1F-49BC73B3A5C6}"/>
                </a:ext>
              </a:extLst>
            </p:cNvPr>
            <p:cNvCxnSpPr>
              <a:cxnSpLocks/>
            </p:cNvCxnSpPr>
            <p:nvPr/>
          </p:nvCxnSpPr>
          <p:spPr>
            <a:xfrm>
              <a:off x="10953751" y="3086101"/>
              <a:ext cx="63207" cy="9526"/>
            </a:xfrm>
            <a:prstGeom prst="bentConnector3">
              <a:avLst>
                <a:gd name="adj1" fmla="val 50000"/>
              </a:avLst>
            </a:prstGeom>
            <a:ln w="57150" cap="rnd">
              <a:solidFill>
                <a:srgbClr val="357184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hthoek: afgeronde hoeken 48">
            <a:extLst>
              <a:ext uri="{FF2B5EF4-FFF2-40B4-BE49-F238E27FC236}">
                <a16:creationId xmlns:a16="http://schemas.microsoft.com/office/drawing/2014/main" id="{17D4B8D4-EEDD-162C-666E-651FD15BDF13}"/>
              </a:ext>
            </a:extLst>
          </p:cNvPr>
          <p:cNvSpPr/>
          <p:nvPr/>
        </p:nvSpPr>
        <p:spPr>
          <a:xfrm>
            <a:off x="2592736" y="3704015"/>
            <a:ext cx="2348813" cy="139064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actuals as far into the process as possible (based on available data)</a:t>
            </a: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1A40C413-7D82-8F26-DBB5-AC1660FF9D61}"/>
              </a:ext>
            </a:extLst>
          </p:cNvPr>
          <p:cNvSpPr/>
          <p:nvPr/>
        </p:nvSpPr>
        <p:spPr>
          <a:xfrm>
            <a:off x="109660" y="5122029"/>
            <a:ext cx="4817601" cy="13420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Used measures depend heavily on objective: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Focus on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error?</a:t>
            </a:r>
            <a:r>
              <a:rPr kumimoji="0" lang="en-GB" sz="16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Mean absolute deviation!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Focus on peaks? Increase </a:t>
            </a:r>
            <a:r>
              <a: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Focus on specific time periods? Select parts of the data</a:t>
            </a:r>
          </a:p>
        </p:txBody>
      </p:sp>
      <p:sp>
        <p:nvSpPr>
          <p:cNvPr id="56" name="Pijl: rechts 55">
            <a:extLst>
              <a:ext uri="{FF2B5EF4-FFF2-40B4-BE49-F238E27FC236}">
                <a16:creationId xmlns:a16="http://schemas.microsoft.com/office/drawing/2014/main" id="{139E0C71-9605-8E08-B473-BCB6ED97A31D}"/>
              </a:ext>
            </a:extLst>
          </p:cNvPr>
          <p:cNvSpPr/>
          <p:nvPr/>
        </p:nvSpPr>
        <p:spPr>
          <a:xfrm>
            <a:off x="4746676" y="854315"/>
            <a:ext cx="7247100" cy="66250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91F9157F-2083-085F-EAFC-8759E626E3C1}"/>
              </a:ext>
            </a:extLst>
          </p:cNvPr>
          <p:cNvGrpSpPr/>
          <p:nvPr/>
        </p:nvGrpSpPr>
        <p:grpSpPr>
          <a:xfrm>
            <a:off x="10026358" y="49770"/>
            <a:ext cx="990600" cy="950739"/>
            <a:chOff x="10026358" y="49770"/>
            <a:chExt cx="990600" cy="950739"/>
          </a:xfrm>
        </p:grpSpPr>
        <p:cxnSp>
          <p:nvCxnSpPr>
            <p:cNvPr id="60" name="Rechte verbindingslijn met pijl 59">
              <a:extLst>
                <a:ext uri="{FF2B5EF4-FFF2-40B4-BE49-F238E27FC236}">
                  <a16:creationId xmlns:a16="http://schemas.microsoft.com/office/drawing/2014/main" id="{9B9E126D-1BF5-B8E9-18D4-2EBB4496782E}"/>
                </a:ext>
              </a:extLst>
            </p:cNvPr>
            <p:cNvCxnSpPr/>
            <p:nvPr/>
          </p:nvCxnSpPr>
          <p:spPr>
            <a:xfrm>
              <a:off x="10521658" y="506290"/>
              <a:ext cx="0" cy="494219"/>
            </a:xfrm>
            <a:prstGeom prst="straightConnector1">
              <a:avLst/>
            </a:prstGeom>
            <a:ln w="57150" cap="rnd">
              <a:solidFill>
                <a:srgbClr val="00B050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hoek: afgeronde hoeken 60">
              <a:extLst>
                <a:ext uri="{FF2B5EF4-FFF2-40B4-BE49-F238E27FC236}">
                  <a16:creationId xmlns:a16="http://schemas.microsoft.com/office/drawing/2014/main" id="{49842903-3DB8-E467-9138-7CD227248088}"/>
                </a:ext>
              </a:extLst>
            </p:cNvPr>
            <p:cNvSpPr/>
            <p:nvPr/>
          </p:nvSpPr>
          <p:spPr>
            <a:xfrm>
              <a:off x="10026358" y="49770"/>
              <a:ext cx="990600" cy="4889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Now</a:t>
              </a:r>
            </a:p>
          </p:txBody>
        </p:sp>
      </p:grpSp>
      <p:grpSp>
        <p:nvGrpSpPr>
          <p:cNvPr id="69" name="Groep 68">
            <a:extLst>
              <a:ext uri="{FF2B5EF4-FFF2-40B4-BE49-F238E27FC236}">
                <a16:creationId xmlns:a16="http://schemas.microsoft.com/office/drawing/2014/main" id="{C6ECDBF1-B19A-4A08-468B-B2B5571160C9}"/>
              </a:ext>
            </a:extLst>
          </p:cNvPr>
          <p:cNvGrpSpPr/>
          <p:nvPr/>
        </p:nvGrpSpPr>
        <p:grpSpPr>
          <a:xfrm>
            <a:off x="4746676" y="49770"/>
            <a:ext cx="4702124" cy="1302111"/>
            <a:chOff x="4746676" y="49770"/>
            <a:chExt cx="4702124" cy="1302111"/>
          </a:xfrm>
        </p:grpSpPr>
        <p:grpSp>
          <p:nvGrpSpPr>
            <p:cNvPr id="68" name="Groep 67">
              <a:extLst>
                <a:ext uri="{FF2B5EF4-FFF2-40B4-BE49-F238E27FC236}">
                  <a16:creationId xmlns:a16="http://schemas.microsoft.com/office/drawing/2014/main" id="{3BF76CBD-8915-9B71-A5EB-AAF49204C6F7}"/>
                </a:ext>
              </a:extLst>
            </p:cNvPr>
            <p:cNvGrpSpPr/>
            <p:nvPr/>
          </p:nvGrpSpPr>
          <p:grpSpPr>
            <a:xfrm>
              <a:off x="7019925" y="49770"/>
              <a:ext cx="990600" cy="950492"/>
              <a:chOff x="7019925" y="49770"/>
              <a:chExt cx="990600" cy="950492"/>
            </a:xfrm>
          </p:grpSpPr>
          <p:cxnSp>
            <p:nvCxnSpPr>
              <p:cNvPr id="63" name="Rechte verbindingslijn met pijl 62">
                <a:extLst>
                  <a:ext uri="{FF2B5EF4-FFF2-40B4-BE49-F238E27FC236}">
                    <a16:creationId xmlns:a16="http://schemas.microsoft.com/office/drawing/2014/main" id="{FFC4F2BB-A9F4-C378-869E-6C766B03EC81}"/>
                  </a:ext>
                </a:extLst>
              </p:cNvPr>
              <p:cNvCxnSpPr/>
              <p:nvPr/>
            </p:nvCxnSpPr>
            <p:spPr>
              <a:xfrm>
                <a:off x="7515225" y="506290"/>
                <a:ext cx="0" cy="493972"/>
              </a:xfrm>
              <a:prstGeom prst="straightConnector1">
                <a:avLst/>
              </a:prstGeom>
              <a:ln w="57150" cap="rnd">
                <a:solidFill>
                  <a:srgbClr val="FF000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hthoek: afgeronde hoeken 63">
                <a:extLst>
                  <a:ext uri="{FF2B5EF4-FFF2-40B4-BE49-F238E27FC236}">
                    <a16:creationId xmlns:a16="http://schemas.microsoft.com/office/drawing/2014/main" id="{AB53D2B9-120E-438E-4138-60A97A1837E0}"/>
                  </a:ext>
                </a:extLst>
              </p:cNvPr>
              <p:cNvSpPr/>
              <p:nvPr/>
            </p:nvSpPr>
            <p:spPr>
              <a:xfrm>
                <a:off x="7019925" y="49770"/>
                <a:ext cx="990600" cy="488912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44000" rIns="144000" bIns="144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Virtual present</a:t>
                </a:r>
              </a:p>
            </p:txBody>
          </p:sp>
        </p:grp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CFECFC7B-8344-AF70-A765-16E9BE3E2BA9}"/>
                </a:ext>
              </a:extLst>
            </p:cNvPr>
            <p:cNvSpPr/>
            <p:nvPr/>
          </p:nvSpPr>
          <p:spPr>
            <a:xfrm>
              <a:off x="4746676" y="1000262"/>
              <a:ext cx="2768549" cy="342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Used history</a:t>
              </a:r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9F0F5AB8-82D9-0D10-FC0C-A0E5E8916F11}"/>
                </a:ext>
              </a:extLst>
            </p:cNvPr>
            <p:cNvSpPr/>
            <p:nvPr/>
          </p:nvSpPr>
          <p:spPr>
            <a:xfrm>
              <a:off x="7515226" y="995203"/>
              <a:ext cx="1933574" cy="35667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Forecast period</a:t>
              </a:r>
            </a:p>
          </p:txBody>
        </p:sp>
      </p:grp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12E0D26F-0395-87A8-888F-7D0DEA4E3309}"/>
              </a:ext>
            </a:extLst>
          </p:cNvPr>
          <p:cNvSpPr/>
          <p:nvPr/>
        </p:nvSpPr>
        <p:spPr>
          <a:xfrm>
            <a:off x="5015825" y="2642181"/>
            <a:ext cx="6882066" cy="1015365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CCC37FED-A2A7-B9A3-2A6F-3EF856DAEF5F}"/>
              </a:ext>
            </a:extLst>
          </p:cNvPr>
          <p:cNvSpPr/>
          <p:nvPr/>
        </p:nvSpPr>
        <p:spPr>
          <a:xfrm>
            <a:off x="5015825" y="3286124"/>
            <a:ext cx="1213525" cy="8149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Historic data</a:t>
            </a:r>
          </a:p>
        </p:txBody>
      </p:sp>
    </p:spTree>
    <p:extLst>
      <p:ext uri="{BB962C8B-B14F-4D97-AF65-F5344CB8AC3E}">
        <p14:creationId xmlns:p14="http://schemas.microsoft.com/office/powerpoint/2010/main" val="639500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0.08125 0.00301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4" grpId="0" animBg="1"/>
      <p:bldP spid="49" grpId="0" animBg="1"/>
      <p:bldP spid="54" grpId="0" animBg="1"/>
      <p:bldP spid="11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FDCBFC0-8331-4975-8F61-62EBBB27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timescales</a:t>
            </a:r>
          </a:p>
        </p:txBody>
      </p:sp>
      <p:sp>
        <p:nvSpPr>
          <p:cNvPr id="18" name="Tijdelijke aanduiding voor verticale tekst 17">
            <a:extLst>
              <a:ext uri="{FF2B5EF4-FFF2-40B4-BE49-F238E27FC236}">
                <a16:creationId xmlns:a16="http://schemas.microsoft.com/office/drawing/2014/main" id="{841A868C-7D66-461F-AF13-22C6459B9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lvl="6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Forecasting laws..</a:t>
            </a:r>
          </a:p>
          <a:p>
            <a:pPr lvl="6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The forecast is always wrong</a:t>
            </a:r>
            <a:endParaRPr lang="en-US" dirty="0">
              <a:cs typeface="Calibri"/>
            </a:endParaRPr>
          </a:p>
          <a:p>
            <a:pPr lvl="6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The longer the forecast horizon, the worse is the forecast</a:t>
            </a:r>
            <a:endParaRPr lang="en-US" dirty="0">
              <a:cs typeface="Calibri"/>
            </a:endParaRPr>
          </a:p>
          <a:p>
            <a:pPr lvl="6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Aggregate forecasts are more accurate</a:t>
            </a:r>
            <a:endParaRPr lang="en-US" dirty="0">
              <a:cs typeface="Calibri"/>
            </a:endParaRPr>
          </a:p>
          <a:p>
            <a:pPr marL="0" lvl="6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6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“</a:t>
            </a:r>
            <a:r>
              <a:rPr lang="en-US" b="1" i="1" dirty="0"/>
              <a:t>Forecast less and get better res</a:t>
            </a:r>
            <a:r>
              <a:rPr lang="en-US" dirty="0"/>
              <a:t>ults”</a:t>
            </a:r>
            <a:endParaRPr lang="en-US" dirty="0">
              <a:cs typeface="Calibri"/>
            </a:endParaRPr>
          </a:p>
          <a:p>
            <a:pPr marL="0" lvl="6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6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 (related) processes:</a:t>
            </a:r>
          </a:p>
          <a:p>
            <a:pPr marL="285750" lvl="6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Long distance forecast (tactical)</a:t>
            </a:r>
          </a:p>
          <a:p>
            <a:pPr marL="285750" lvl="6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Mid distance forecast (main order)</a:t>
            </a:r>
          </a:p>
          <a:p>
            <a:pPr marL="285750" lvl="6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Short term forecast (last minute corrections)</a:t>
            </a:r>
          </a:p>
          <a:p>
            <a:pPr marL="0" lvl="6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6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6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5FB6D9-2EA7-4C27-9D30-E1248EA2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5DC5B-6873-43DB-ADC7-B15ACCE0DFDB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30FF1F35-6F86-45ED-8A24-000BF77847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4CB32-A2DF-44C9-8A4F-F1AFA1484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28" y="1539691"/>
            <a:ext cx="3950372" cy="377861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Pijl: omlaag 1">
            <a:extLst>
              <a:ext uri="{FF2B5EF4-FFF2-40B4-BE49-F238E27FC236}">
                <a16:creationId xmlns:a16="http://schemas.microsoft.com/office/drawing/2014/main" id="{146865BB-C9BD-6948-6CF5-9C6BBCEBF321}"/>
              </a:ext>
            </a:extLst>
          </p:cNvPr>
          <p:cNvSpPr/>
          <p:nvPr/>
        </p:nvSpPr>
        <p:spPr>
          <a:xfrm>
            <a:off x="6082425" y="3700041"/>
            <a:ext cx="409575" cy="117157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CCDA9B36-2FBE-03CF-E4A4-96F864E95574}"/>
              </a:ext>
            </a:extLst>
          </p:cNvPr>
          <p:cNvSpPr/>
          <p:nvPr/>
        </p:nvSpPr>
        <p:spPr>
          <a:xfrm>
            <a:off x="6492000" y="4805131"/>
            <a:ext cx="1407323" cy="80444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Increasingly accurate</a:t>
            </a:r>
          </a:p>
        </p:txBody>
      </p:sp>
    </p:spTree>
    <p:extLst>
      <p:ext uri="{BB962C8B-B14F-4D97-AF65-F5344CB8AC3E}">
        <p14:creationId xmlns:p14="http://schemas.microsoft.com/office/powerpoint/2010/main" val="1455360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C1278-B4CD-90DF-40BD-E04E4AC5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techniques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9D34E0-76A7-AB8A-8FEC-818AD1F9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5DC5B-6873-43DB-ADC7-B15ACCE0DFDB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572B79-BE52-8B4C-4EC3-4A94B0B73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00" y="823491"/>
            <a:ext cx="64008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8F7AD64F-1629-595E-D375-DCA6B04DF68E}"/>
              </a:ext>
            </a:extLst>
          </p:cNvPr>
          <p:cNvSpPr/>
          <p:nvPr/>
        </p:nvSpPr>
        <p:spPr>
          <a:xfrm>
            <a:off x="4486275" y="2228850"/>
            <a:ext cx="847725" cy="2581275"/>
          </a:xfrm>
          <a:prstGeom prst="leftBrace">
            <a:avLst/>
          </a:prstGeom>
          <a:ln w="571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151A8DCC-762C-7BA9-1A95-8BFB3F8C4D66}"/>
              </a:ext>
            </a:extLst>
          </p:cNvPr>
          <p:cNvSpPr/>
          <p:nvPr/>
        </p:nvSpPr>
        <p:spPr>
          <a:xfrm>
            <a:off x="81635" y="1671638"/>
            <a:ext cx="2023390" cy="32384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series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White box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Respect co-relation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 to use external features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be less accurate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DCDA1682-3C8E-0B47-00B3-3CDC4B5C4C90}"/>
              </a:ext>
            </a:extLst>
          </p:cNvPr>
          <p:cNvSpPr/>
          <p:nvPr/>
        </p:nvSpPr>
        <p:spPr>
          <a:xfrm>
            <a:off x="2409825" y="1671637"/>
            <a:ext cx="2023390" cy="32384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Highly adjustable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Good at taking in external features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be black box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Mostly assumes independence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E4EA69D3-5957-61B1-2582-17970670B055}"/>
              </a:ext>
            </a:extLst>
          </p:cNvPr>
          <p:cNvSpPr/>
          <p:nvPr/>
        </p:nvSpPr>
        <p:spPr>
          <a:xfrm>
            <a:off x="81635" y="4969861"/>
            <a:ext cx="4225858" cy="53979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Hybrid methods also exist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74EE42-D440-0422-4467-7807BC2D77DE}"/>
              </a:ext>
            </a:extLst>
          </p:cNvPr>
          <p:cNvCxnSpPr/>
          <p:nvPr/>
        </p:nvCxnSpPr>
        <p:spPr>
          <a:xfrm flipV="1">
            <a:off x="4592548" y="5609690"/>
            <a:ext cx="667820" cy="667820"/>
          </a:xfrm>
          <a:prstGeom prst="straightConnector1">
            <a:avLst/>
          </a:prstGeom>
          <a:ln w="571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A1AF15-642C-8D98-D127-750BD275ECF1}"/>
              </a:ext>
            </a:extLst>
          </p:cNvPr>
          <p:cNvSpPr/>
          <p:nvPr/>
        </p:nvSpPr>
        <p:spPr>
          <a:xfrm>
            <a:off x="2825393" y="5856270"/>
            <a:ext cx="1767155" cy="82193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GB" sz="1600" b="1" dirty="0" err="1"/>
              <a:t>Upredictable</a:t>
            </a:r>
            <a:r>
              <a:rPr lang="en-GB" sz="1600" b="1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253789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C1278-B4CD-90DF-40BD-E04E4AC5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made </a:t>
            </a:r>
            <a:r>
              <a:rPr lang="en-GB"/>
              <a:t>forecasting hard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9D34E0-76A7-AB8A-8FEC-818AD1F9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5DC5B-6873-43DB-ADC7-B15ACCE0DFDB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E4E80C91-59E4-589F-0331-0D9755C78218}"/>
              </a:ext>
            </a:extLst>
          </p:cNvPr>
          <p:cNvGrpSpPr/>
          <p:nvPr/>
        </p:nvGrpSpPr>
        <p:grpSpPr>
          <a:xfrm>
            <a:off x="539999" y="1373925"/>
            <a:ext cx="9244127" cy="4462577"/>
            <a:chOff x="683999" y="1392975"/>
            <a:chExt cx="9244127" cy="4462577"/>
          </a:xfrm>
        </p:grpSpPr>
        <p:pic>
          <p:nvPicPr>
            <p:cNvPr id="4098" name="Picture 1">
              <a:extLst>
                <a:ext uri="{FF2B5EF4-FFF2-40B4-BE49-F238E27FC236}">
                  <a16:creationId xmlns:a16="http://schemas.microsoft.com/office/drawing/2014/main" id="{F1D95B5A-F2D6-38AA-EA51-BE3B5F342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972" y="1392975"/>
              <a:ext cx="8925154" cy="4462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DFADFB79-432E-0FBD-A57F-4052226397B3}"/>
                </a:ext>
              </a:extLst>
            </p:cNvPr>
            <p:cNvSpPr/>
            <p:nvPr/>
          </p:nvSpPr>
          <p:spPr>
            <a:xfrm>
              <a:off x="683999" y="1800225"/>
              <a:ext cx="820951" cy="3114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D6936D10-7E23-6A8F-05A7-9D7893427A25}"/>
              </a:ext>
            </a:extLst>
          </p:cNvPr>
          <p:cNvGrpSpPr/>
          <p:nvPr/>
        </p:nvGrpSpPr>
        <p:grpSpPr>
          <a:xfrm>
            <a:off x="0" y="1552575"/>
            <a:ext cx="9324975" cy="2036025"/>
            <a:chOff x="0" y="1552575"/>
            <a:chExt cx="9324975" cy="2036025"/>
          </a:xfrm>
        </p:grpSpPr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B04FC22E-6400-236B-C5A0-04182206E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950" y="1552575"/>
              <a:ext cx="7964025" cy="1628775"/>
            </a:xfrm>
            <a:prstGeom prst="straightConnector1">
              <a:avLst/>
            </a:prstGeom>
            <a:ln w="76200" cap="rnd">
              <a:solidFill>
                <a:srgbClr val="C00000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42CF4FA8-88AF-A8A3-49F5-76AE3B451751}"/>
                </a:ext>
              </a:extLst>
            </p:cNvPr>
            <p:cNvSpPr/>
            <p:nvPr/>
          </p:nvSpPr>
          <p:spPr>
            <a:xfrm>
              <a:off x="0" y="3009900"/>
              <a:ext cx="1360950" cy="5787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Trendline</a:t>
              </a:r>
            </a:p>
          </p:txBody>
        </p:sp>
      </p:grpSp>
      <p:sp>
        <p:nvSpPr>
          <p:cNvPr id="13" name="Rechteraccolade 12">
            <a:extLst>
              <a:ext uri="{FF2B5EF4-FFF2-40B4-BE49-F238E27FC236}">
                <a16:creationId xmlns:a16="http://schemas.microsoft.com/office/drawing/2014/main" id="{46D06E15-258B-FB30-657D-9F3281DA3139}"/>
              </a:ext>
            </a:extLst>
          </p:cNvPr>
          <p:cNvSpPr/>
          <p:nvPr/>
        </p:nvSpPr>
        <p:spPr>
          <a:xfrm rot="5400000">
            <a:off x="3424251" y="3405201"/>
            <a:ext cx="913248" cy="5039850"/>
          </a:xfrm>
          <a:prstGeom prst="rightBrace">
            <a:avLst>
              <a:gd name="adj1" fmla="val 17858"/>
              <a:gd name="adj2" fmla="val 51512"/>
            </a:avLst>
          </a:prstGeom>
          <a:ln w="5715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7AE4AA6D-15DF-9650-C3AF-84666C66B213}"/>
              </a:ext>
            </a:extLst>
          </p:cNvPr>
          <p:cNvSpPr/>
          <p:nvPr/>
        </p:nvSpPr>
        <p:spPr>
          <a:xfrm>
            <a:off x="2407874" y="6362700"/>
            <a:ext cx="2964226" cy="4953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Nice seasonality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5BAEE141-B0D1-46A0-21B1-34C449186F0F}"/>
              </a:ext>
            </a:extLst>
          </p:cNvPr>
          <p:cNvSpPr/>
          <p:nvPr/>
        </p:nvSpPr>
        <p:spPr>
          <a:xfrm>
            <a:off x="6210300" y="1194100"/>
            <a:ext cx="3573826" cy="16287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49EAACAA-2339-33AC-D429-48B9779DBD41}"/>
              </a:ext>
            </a:extLst>
          </p:cNvPr>
          <p:cNvSpPr/>
          <p:nvPr/>
        </p:nvSpPr>
        <p:spPr>
          <a:xfrm>
            <a:off x="8572500" y="257175"/>
            <a:ext cx="2971800" cy="1019175"/>
          </a:xfrm>
          <a:prstGeom prst="roundRect">
            <a:avLst/>
          </a:prstGeom>
          <a:solidFill>
            <a:srgbClr val="EE7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Prediciting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post covid:</a:t>
            </a:r>
            <a:b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Carry over trend line 2 years?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7661EA1D-F71F-C115-8E0B-FA2B49A4D6B3}"/>
              </a:ext>
            </a:extLst>
          </p:cNvPr>
          <p:cNvCxnSpPr>
            <a:stCxn id="14" idx="3"/>
          </p:cNvCxnSpPr>
          <p:nvPr/>
        </p:nvCxnSpPr>
        <p:spPr>
          <a:xfrm flipV="1">
            <a:off x="5372100" y="6591300"/>
            <a:ext cx="3476625" cy="19050"/>
          </a:xfrm>
          <a:prstGeom prst="straightConnector1">
            <a:avLst/>
          </a:prstGeom>
          <a:ln w="57150" cap="rnd">
            <a:solidFill>
              <a:srgbClr val="00B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3F0617DC-54CE-FEB8-FA4B-F2EB6280823A}"/>
              </a:ext>
            </a:extLst>
          </p:cNvPr>
          <p:cNvSpPr/>
          <p:nvPr/>
        </p:nvSpPr>
        <p:spPr>
          <a:xfrm>
            <a:off x="8831775" y="6320083"/>
            <a:ext cx="2964226" cy="4953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seasonality is back?</a:t>
            </a: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68BFF9DB-37DE-E6A5-BF38-E9A8EC4C4EC6}"/>
              </a:ext>
            </a:extLst>
          </p:cNvPr>
          <p:cNvSpPr/>
          <p:nvPr/>
        </p:nvSpPr>
        <p:spPr>
          <a:xfrm>
            <a:off x="9915525" y="2486025"/>
            <a:ext cx="2276475" cy="2095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 careful when computing forecast accuracy on historic data: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Pre-covid was </a:t>
            </a:r>
            <a:r>
              <a: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easier</a:t>
            </a: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147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C30C-1A00-A6AB-76C2-72A4FD3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CDA10-72D1-9CBB-5C87-DC8A0A34B8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Er </a:t>
                </a:r>
                <a:r>
                  <a:rPr lang="en-GB" dirty="0" err="1"/>
                  <a:t>zijn</a:t>
                </a:r>
                <a:r>
                  <a:rPr lang="en-GB" dirty="0"/>
                  <a:t> </a:t>
                </a:r>
                <a:r>
                  <a:rPr lang="en-GB" dirty="0" err="1"/>
                  <a:t>veel</a:t>
                </a:r>
                <a:r>
                  <a:rPr lang="en-GB" dirty="0"/>
                  <a:t> </a:t>
                </a:r>
                <a:r>
                  <a:rPr lang="en-GB" dirty="0" err="1"/>
                  <a:t>manieren</a:t>
                </a:r>
                <a:r>
                  <a:rPr lang="en-GB" dirty="0"/>
                  <a:t> om </a:t>
                </a:r>
                <a:r>
                  <a:rPr lang="en-GB" dirty="0" err="1"/>
                  <a:t>variabiliteit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schatten</a:t>
                </a:r>
                <a:r>
                  <a:rPr lang="en-GB" dirty="0"/>
                  <a:t>.</a:t>
                </a:r>
              </a:p>
              <a:p>
                <a:r>
                  <a:rPr lang="en-GB" dirty="0" err="1"/>
                  <a:t>Variabiliteit</a:t>
                </a:r>
                <a:r>
                  <a:rPr lang="en-GB" dirty="0"/>
                  <a:t> </a:t>
                </a:r>
                <a:r>
                  <a:rPr lang="en-GB" dirty="0" err="1"/>
                  <a:t>schatten</a:t>
                </a:r>
                <a:r>
                  <a:rPr lang="en-GB" dirty="0"/>
                  <a:t> met </a:t>
                </a:r>
                <a:r>
                  <a:rPr lang="en-GB" dirty="0" err="1"/>
                  <a:t>kleine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is </a:t>
                </a:r>
                <a:r>
                  <a:rPr lang="en-GB" dirty="0" err="1"/>
                  <a:t>lastig</a:t>
                </a:r>
                <a:r>
                  <a:rPr lang="en-GB" dirty="0"/>
                  <a:t>!</a:t>
                </a:r>
              </a:p>
              <a:p>
                <a:r>
                  <a:rPr lang="en-GB" dirty="0"/>
                  <a:t>Er </a:t>
                </a:r>
                <a:r>
                  <a:rPr lang="en-GB" dirty="0" err="1"/>
                  <a:t>zijn</a:t>
                </a:r>
                <a:r>
                  <a:rPr lang="en-GB" dirty="0"/>
                  <a:t> </a:t>
                </a:r>
                <a:r>
                  <a:rPr lang="en-GB" dirty="0" err="1"/>
                  <a:t>verschillende</a:t>
                </a:r>
                <a:r>
                  <a:rPr lang="en-GB" dirty="0"/>
                  <a:t> </a:t>
                </a:r>
                <a:r>
                  <a:rPr lang="en-GB" dirty="0" err="1"/>
                  <a:t>soorten</a:t>
                </a:r>
                <a:r>
                  <a:rPr lang="en-GB" dirty="0"/>
                  <a:t> </a:t>
                </a:r>
                <a:r>
                  <a:rPr lang="en-GB" dirty="0" err="1"/>
                  <a:t>variabiliteit</a:t>
                </a:r>
                <a:r>
                  <a:rPr lang="en-GB" dirty="0"/>
                  <a:t> &amp; Data Science is </a:t>
                </a:r>
                <a:r>
                  <a:rPr lang="en-GB" dirty="0" err="1"/>
                  <a:t>grotendeels</a:t>
                </a:r>
                <a:r>
                  <a:rPr lang="en-GB" dirty="0"/>
                  <a:t> het </a:t>
                </a:r>
                <a:r>
                  <a:rPr lang="en-GB" dirty="0" err="1"/>
                  <a:t>proberen</a:t>
                </a:r>
                <a:r>
                  <a:rPr lang="en-GB" dirty="0"/>
                  <a:t> </a:t>
                </a:r>
                <a:r>
                  <a:rPr lang="en-GB" dirty="0" err="1"/>
                  <a:t>voorspellen</a:t>
                </a:r>
                <a:r>
                  <a:rPr lang="en-GB" dirty="0"/>
                  <a:t> van </a:t>
                </a:r>
                <a:r>
                  <a:rPr lang="en-GB" dirty="0" err="1"/>
                  <a:t>variabiliteit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CDA10-72D1-9CBB-5C87-DC8A0A34B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69459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96DB7-FC67-56D1-C97A-0DABEEF2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37DF86A1-B1C8-A950-7099-B8F85EB29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115369" y="1570648"/>
                <a:ext cx="11258084" cy="38531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37DF86A1-B1C8-A950-7099-B8F85EB29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115369" y="1570648"/>
                <a:ext cx="11258084" cy="38531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F5A82439-1326-B52B-7B1D-D68D63884019}"/>
              </a:ext>
            </a:extLst>
          </p:cNvPr>
          <p:cNvSpPr/>
          <p:nvPr/>
        </p:nvSpPr>
        <p:spPr>
          <a:xfrm>
            <a:off x="4035925" y="2125452"/>
            <a:ext cx="955496" cy="543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A795DC-E8A6-C788-8E3C-BA7E30B2C938}"/>
                  </a:ext>
                </a:extLst>
              </p:cNvPr>
              <p:cNvSpPr txBox="1"/>
              <p:nvPr/>
            </p:nvSpPr>
            <p:spPr>
              <a:xfrm>
                <a:off x="3569061" y="2859453"/>
                <a:ext cx="2103140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A795DC-E8A6-C788-8E3C-BA7E30B2C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061" y="2859453"/>
                <a:ext cx="2103140" cy="57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2FBD2AE2-1B71-54E3-F4D1-93E1DAA75469}"/>
              </a:ext>
            </a:extLst>
          </p:cNvPr>
          <p:cNvSpPr/>
          <p:nvPr/>
        </p:nvSpPr>
        <p:spPr>
          <a:xfrm rot="1614608">
            <a:off x="2911625" y="3464853"/>
            <a:ext cx="955496" cy="543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681112F-1BE4-CC5B-BEA5-5AE8460F6627}"/>
              </a:ext>
            </a:extLst>
          </p:cNvPr>
          <p:cNvSpPr/>
          <p:nvPr/>
        </p:nvSpPr>
        <p:spPr>
          <a:xfrm rot="20340464">
            <a:off x="4898226" y="3509190"/>
            <a:ext cx="955496" cy="543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C6F2C5-207C-A44D-74B0-935D026E62B4}"/>
                  </a:ext>
                </a:extLst>
              </p:cNvPr>
              <p:cNvSpPr txBox="1"/>
              <p:nvPr/>
            </p:nvSpPr>
            <p:spPr>
              <a:xfrm>
                <a:off x="942658" y="4289616"/>
                <a:ext cx="2995820" cy="1074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𝐴𝑏𝑠𝑜𝑙𝑢𝑡𝑒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𝐷𝑒𝑣𝑖𝑎𝑡𝑖𝑜𝑛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C6F2C5-207C-A44D-74B0-935D026E6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58" y="4289616"/>
                <a:ext cx="2995820" cy="1074397"/>
              </a:xfrm>
              <a:prstGeom prst="rect">
                <a:avLst/>
              </a:prstGeom>
              <a:blipFill>
                <a:blip r:embed="rId4"/>
                <a:stretch>
                  <a:fillRect l="-1426" b="-1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6595EC-F3D0-7A5C-A0EB-95761B44236A}"/>
                  </a:ext>
                </a:extLst>
              </p:cNvPr>
              <p:cNvSpPr txBox="1"/>
              <p:nvPr/>
            </p:nvSpPr>
            <p:spPr>
              <a:xfrm>
                <a:off x="4677064" y="4173200"/>
                <a:ext cx="3409780" cy="1351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𝑉𝑎𝑟𝑖𝑎𝑛𝑡𝑖𝑒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(1−3)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=7.33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6595EC-F3D0-7A5C-A0EB-95761B442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64" y="4173200"/>
                <a:ext cx="3409780" cy="1351396"/>
              </a:xfrm>
              <a:prstGeom prst="rect">
                <a:avLst/>
              </a:prstGeom>
              <a:blipFill>
                <a:blip r:embed="rId5"/>
                <a:stretch>
                  <a:fillRect l="-1429" b="-1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4E50657E-6F84-4DB6-2FA4-C2B7AA90E34F}"/>
              </a:ext>
            </a:extLst>
          </p:cNvPr>
          <p:cNvSpPr/>
          <p:nvPr/>
        </p:nvSpPr>
        <p:spPr>
          <a:xfrm rot="16200000">
            <a:off x="8047741" y="4614301"/>
            <a:ext cx="955496" cy="543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3479A9-68ED-C8A5-28DD-C65ADC9B80A8}"/>
                  </a:ext>
                </a:extLst>
              </p:cNvPr>
              <p:cNvSpPr txBox="1"/>
              <p:nvPr/>
            </p:nvSpPr>
            <p:spPr>
              <a:xfrm>
                <a:off x="8950753" y="4230684"/>
                <a:ext cx="2114105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𝑆𝑡𝑎𝑛𝑑𝑎𝑎𝑟𝑑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𝑑𝑒𝑣𝑖𝑎𝑡𝑖𝑒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𝑉𝑎𝑟𝑖𝑎𝑛𝑡𝑖𝑒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=2.71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3479A9-68ED-C8A5-28DD-C65ADC9B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53" y="4230684"/>
                <a:ext cx="2114105" cy="861774"/>
              </a:xfrm>
              <a:prstGeom prst="rect">
                <a:avLst/>
              </a:prstGeom>
              <a:blipFill>
                <a:blip r:embed="rId6"/>
                <a:stretch>
                  <a:fillRect l="-1441" r="-1441" b="-3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44F7E07-70E2-5572-38AF-463BBE7FEF19}"/>
              </a:ext>
            </a:extLst>
          </p:cNvPr>
          <p:cNvSpPr/>
          <p:nvPr/>
        </p:nvSpPr>
        <p:spPr>
          <a:xfrm>
            <a:off x="4677064" y="4750487"/>
            <a:ext cx="285354" cy="341971"/>
          </a:xfrm>
          <a:prstGeom prst="rect">
            <a:avLst/>
          </a:prstGeom>
          <a:noFill/>
          <a:ln w="57150">
            <a:solidFill>
              <a:srgbClr val="FF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9EE179-9C26-9FEE-6099-6DD77F4235B2}"/>
              </a:ext>
            </a:extLst>
          </p:cNvPr>
          <p:cNvSpPr/>
          <p:nvPr/>
        </p:nvSpPr>
        <p:spPr>
          <a:xfrm>
            <a:off x="4300103" y="5483642"/>
            <a:ext cx="6559681" cy="135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Dit</a:t>
            </a:r>
            <a:r>
              <a:rPr lang="en-GB" b="1" dirty="0"/>
              <a:t> </a:t>
            </a:r>
            <a:r>
              <a:rPr lang="en-GB" b="1" dirty="0" err="1"/>
              <a:t>moet</a:t>
            </a:r>
            <a:r>
              <a:rPr lang="en-GB" b="1" dirty="0"/>
              <a:t> </a:t>
            </a:r>
            <a:r>
              <a:rPr lang="en-GB" b="1" dirty="0" err="1"/>
              <a:t>eigenlijk</a:t>
            </a:r>
            <a:r>
              <a:rPr lang="en-GB" b="1" dirty="0"/>
              <a:t> 2 </a:t>
            </a:r>
            <a:r>
              <a:rPr lang="en-GB" b="1" dirty="0" err="1"/>
              <a:t>zijn</a:t>
            </a:r>
            <a:r>
              <a:rPr lang="en-GB" b="1" dirty="0"/>
              <a:t>; </a:t>
            </a:r>
            <a:r>
              <a:rPr lang="en-GB" b="1" dirty="0" err="1"/>
              <a:t>zie</a:t>
            </a:r>
            <a:r>
              <a:rPr lang="en-GB" b="1" dirty="0"/>
              <a:t> </a:t>
            </a:r>
            <a:r>
              <a:rPr lang="en-US" dirty="0">
                <a:hlinkClick r:id="rId7"/>
              </a:rPr>
              <a:t>Bessel's correction – Wikipedia</a:t>
            </a:r>
            <a:r>
              <a:rPr lang="en-US" dirty="0"/>
              <a:t> </a:t>
            </a:r>
            <a:r>
              <a:rPr lang="en-GB" b="1" dirty="0" err="1"/>
              <a:t>enkel</a:t>
            </a:r>
            <a:r>
              <a:rPr lang="en-GB" b="1" dirty="0"/>
              <a:t> </a:t>
            </a:r>
            <a:r>
              <a:rPr lang="en-GB" b="1" dirty="0" err="1"/>
              <a:t>belangrijk</a:t>
            </a:r>
            <a:r>
              <a:rPr lang="en-GB" b="1" dirty="0"/>
              <a:t> </a:t>
            </a:r>
            <a:r>
              <a:rPr lang="en-GB" b="1" dirty="0" err="1"/>
              <a:t>bij</a:t>
            </a:r>
            <a:r>
              <a:rPr lang="en-GB" b="1" dirty="0"/>
              <a:t> </a:t>
            </a:r>
            <a:r>
              <a:rPr lang="en-GB" b="1" dirty="0" err="1"/>
              <a:t>kleine</a:t>
            </a:r>
            <a:r>
              <a:rPr lang="en-GB" b="1" dirty="0"/>
              <a:t> datasets.</a:t>
            </a:r>
          </a:p>
          <a:p>
            <a:pPr algn="ctr"/>
            <a:r>
              <a:rPr lang="en-GB" b="1" dirty="0" err="1"/>
              <a:t>Dient</a:t>
            </a:r>
            <a:r>
              <a:rPr lang="en-GB" b="1" dirty="0"/>
              <a:t> om bias in </a:t>
            </a:r>
            <a:r>
              <a:rPr lang="en-GB" b="1" dirty="0" err="1"/>
              <a:t>schatten</a:t>
            </a:r>
            <a:r>
              <a:rPr lang="en-GB" b="1" dirty="0"/>
              <a:t> van </a:t>
            </a:r>
            <a:r>
              <a:rPr lang="en-GB" b="1" dirty="0" err="1"/>
              <a:t>gemiddelde</a:t>
            </a:r>
            <a:r>
              <a:rPr lang="en-GB" b="1" dirty="0"/>
              <a:t> </a:t>
            </a:r>
            <a:r>
              <a:rPr lang="en-GB" b="1" dirty="0" err="1"/>
              <a:t>recht</a:t>
            </a:r>
            <a:r>
              <a:rPr lang="en-GB" b="1" dirty="0"/>
              <a:t>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trekken</a:t>
            </a:r>
            <a:r>
              <a:rPr lang="en-GB" b="1" dirty="0"/>
              <a:t>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D9B9706-F9AF-DB4A-CEBB-C457A4102E27}"/>
              </a:ext>
            </a:extLst>
          </p:cNvPr>
          <p:cNvCxnSpPr>
            <a:cxnSpLocks/>
            <a:stCxn id="14" idx="1"/>
            <a:endCxn id="15" idx="1"/>
          </p:cNvCxnSpPr>
          <p:nvPr/>
        </p:nvCxnSpPr>
        <p:spPr>
          <a:xfrm rot="10800000" flipV="1">
            <a:off x="4300104" y="4921472"/>
            <a:ext cx="376961" cy="1237867"/>
          </a:xfrm>
          <a:prstGeom prst="bentConnector3">
            <a:avLst>
              <a:gd name="adj1" fmla="val 1606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10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96DB7-FC67-56D1-C97A-0DABEEF2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Algemeen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37DF86A1-B1C8-A950-7099-B8F85EB29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664009" y="1569765"/>
                <a:ext cx="11258084" cy="38531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37DF86A1-B1C8-A950-7099-B8F85EB29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664009" y="1569765"/>
                <a:ext cx="11258084" cy="38531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F5A82439-1326-B52B-7B1D-D68D63884019}"/>
              </a:ext>
            </a:extLst>
          </p:cNvPr>
          <p:cNvSpPr/>
          <p:nvPr/>
        </p:nvSpPr>
        <p:spPr>
          <a:xfrm>
            <a:off x="3487285" y="2124569"/>
            <a:ext cx="955496" cy="543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A795DC-E8A6-C788-8E3C-BA7E30B2C938}"/>
                  </a:ext>
                </a:extLst>
              </p:cNvPr>
              <p:cNvSpPr txBox="1"/>
              <p:nvPr/>
            </p:nvSpPr>
            <p:spPr>
              <a:xfrm>
                <a:off x="3285360" y="2798583"/>
                <a:ext cx="1359346" cy="83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A795DC-E8A6-C788-8E3C-BA7E30B2C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360" y="2798583"/>
                <a:ext cx="1359346" cy="838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2FBD2AE2-1B71-54E3-F4D1-93E1DAA75469}"/>
              </a:ext>
            </a:extLst>
          </p:cNvPr>
          <p:cNvSpPr/>
          <p:nvPr/>
        </p:nvSpPr>
        <p:spPr>
          <a:xfrm rot="1614608">
            <a:off x="2588606" y="3558911"/>
            <a:ext cx="955496" cy="543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681112F-1BE4-CC5B-BEA5-5AE8460F6627}"/>
              </a:ext>
            </a:extLst>
          </p:cNvPr>
          <p:cNvSpPr/>
          <p:nvPr/>
        </p:nvSpPr>
        <p:spPr>
          <a:xfrm rot="20340464">
            <a:off x="4382846" y="3602013"/>
            <a:ext cx="955496" cy="543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C6F2C5-207C-A44D-74B0-935D026E62B4}"/>
                  </a:ext>
                </a:extLst>
              </p:cNvPr>
              <p:cNvSpPr txBox="1"/>
              <p:nvPr/>
            </p:nvSpPr>
            <p:spPr>
              <a:xfrm>
                <a:off x="942658" y="4289616"/>
                <a:ext cx="2753254" cy="1033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𝐴𝑏𝑠𝑜𝑙𝑢𝑡𝑒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𝐷𝑒𝑣𝑖𝑎𝑡𝑖𝑜𝑛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C6F2C5-207C-A44D-74B0-935D026E6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58" y="4289616"/>
                <a:ext cx="2753254" cy="1033296"/>
              </a:xfrm>
              <a:prstGeom prst="rect">
                <a:avLst/>
              </a:prstGeom>
              <a:blipFill>
                <a:blip r:embed="rId4"/>
                <a:stretch>
                  <a:fillRect l="-222" r="-4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6595EC-F3D0-7A5C-A0EB-95761B44236A}"/>
                  </a:ext>
                </a:extLst>
              </p:cNvPr>
              <p:cNvSpPr txBox="1"/>
              <p:nvPr/>
            </p:nvSpPr>
            <p:spPr>
              <a:xfrm>
                <a:off x="4677064" y="4173200"/>
                <a:ext cx="1583575" cy="1033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𝑉𝑎𝑟𝑖𝑎𝑛𝑡𝑖𝑒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6595EC-F3D0-7A5C-A0EB-95761B442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64" y="4173200"/>
                <a:ext cx="1583575" cy="10332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4E50657E-6F84-4DB6-2FA4-C2B7AA90E34F}"/>
              </a:ext>
            </a:extLst>
          </p:cNvPr>
          <p:cNvSpPr/>
          <p:nvPr/>
        </p:nvSpPr>
        <p:spPr>
          <a:xfrm rot="16200000">
            <a:off x="7002222" y="4455027"/>
            <a:ext cx="955496" cy="543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3479A9-68ED-C8A5-28DD-C65ADC9B80A8}"/>
                  </a:ext>
                </a:extLst>
              </p:cNvPr>
              <p:cNvSpPr txBox="1"/>
              <p:nvPr/>
            </p:nvSpPr>
            <p:spPr>
              <a:xfrm>
                <a:off x="8383847" y="3990463"/>
                <a:ext cx="3104696" cy="1631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𝑆𝑡𝑎𝑛𝑑𝑎𝑎𝑟𝑑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𝑑𝑒𝑣𝑖𝑎𝑡𝑖𝑒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𝑉𝑎𝑟𝑖𝑎𝑛𝑡𝑖𝑒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3479A9-68ED-C8A5-28DD-C65ADC9B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847" y="3990463"/>
                <a:ext cx="3104696" cy="1631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44F7E07-70E2-5572-38AF-463BBE7FEF19}"/>
              </a:ext>
            </a:extLst>
          </p:cNvPr>
          <p:cNvSpPr/>
          <p:nvPr/>
        </p:nvSpPr>
        <p:spPr>
          <a:xfrm>
            <a:off x="4687686" y="4852341"/>
            <a:ext cx="285354" cy="341971"/>
          </a:xfrm>
          <a:prstGeom prst="rect">
            <a:avLst/>
          </a:prstGeom>
          <a:noFill/>
          <a:ln w="57150">
            <a:solidFill>
              <a:srgbClr val="FF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9EE179-9C26-9FEE-6099-6DD77F4235B2}"/>
              </a:ext>
            </a:extLst>
          </p:cNvPr>
          <p:cNvSpPr/>
          <p:nvPr/>
        </p:nvSpPr>
        <p:spPr>
          <a:xfrm>
            <a:off x="4300103" y="5924442"/>
            <a:ext cx="3610997" cy="79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Dit</a:t>
            </a:r>
            <a:r>
              <a:rPr lang="en-GB" b="1" dirty="0"/>
              <a:t> </a:t>
            </a:r>
            <a:r>
              <a:rPr lang="en-GB" b="1" dirty="0" err="1"/>
              <a:t>moet</a:t>
            </a:r>
            <a:r>
              <a:rPr lang="en-GB" b="1" dirty="0"/>
              <a:t> </a:t>
            </a:r>
            <a:r>
              <a:rPr lang="en-GB" b="1" dirty="0" err="1"/>
              <a:t>eigenlijk</a:t>
            </a:r>
            <a:r>
              <a:rPr lang="en-GB" b="1" dirty="0"/>
              <a:t> n-1 </a:t>
            </a:r>
            <a:r>
              <a:rPr lang="en-GB" b="1" dirty="0" err="1"/>
              <a:t>zijn</a:t>
            </a:r>
            <a:r>
              <a:rPr lang="en-GB" b="1" dirty="0"/>
              <a:t>; </a:t>
            </a:r>
            <a:r>
              <a:rPr lang="en-GB" b="1" dirty="0" err="1"/>
              <a:t>zie</a:t>
            </a:r>
            <a:r>
              <a:rPr lang="en-GB" b="1" dirty="0"/>
              <a:t> “degrees of freedom”; </a:t>
            </a:r>
            <a:r>
              <a:rPr lang="en-GB" b="1" dirty="0" err="1"/>
              <a:t>enkel</a:t>
            </a:r>
            <a:r>
              <a:rPr lang="en-GB" b="1" dirty="0"/>
              <a:t> </a:t>
            </a:r>
            <a:r>
              <a:rPr lang="en-GB" b="1" dirty="0" err="1"/>
              <a:t>belangrijk</a:t>
            </a:r>
            <a:r>
              <a:rPr lang="en-GB" b="1" dirty="0"/>
              <a:t> </a:t>
            </a:r>
            <a:r>
              <a:rPr lang="en-GB" b="1" dirty="0" err="1"/>
              <a:t>bij</a:t>
            </a:r>
            <a:r>
              <a:rPr lang="en-GB" b="1" dirty="0"/>
              <a:t> </a:t>
            </a:r>
            <a:r>
              <a:rPr lang="en-GB" b="1" dirty="0" err="1"/>
              <a:t>kleine</a:t>
            </a:r>
            <a:r>
              <a:rPr lang="en-GB" b="1" dirty="0"/>
              <a:t> datasets.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D9B9706-F9AF-DB4A-CEBB-C457A4102E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0103" y="5001399"/>
            <a:ext cx="376961" cy="1399909"/>
          </a:xfrm>
          <a:prstGeom prst="bentConnector3">
            <a:avLst>
              <a:gd name="adj1" fmla="val 1606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E308EB-D69E-5067-3DC2-C04CEA68C249}"/>
              </a:ext>
            </a:extLst>
          </p:cNvPr>
          <p:cNvGrpSpPr/>
          <p:nvPr/>
        </p:nvGrpSpPr>
        <p:grpSpPr>
          <a:xfrm>
            <a:off x="5740400" y="4711700"/>
            <a:ext cx="1510885" cy="1212741"/>
            <a:chOff x="5740400" y="4711700"/>
            <a:chExt cx="1510885" cy="12127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6C00F3-EB42-A667-0B61-998AD5890871}"/>
                </a:ext>
              </a:extLst>
            </p:cNvPr>
            <p:cNvSpPr/>
            <p:nvPr/>
          </p:nvSpPr>
          <p:spPr>
            <a:xfrm>
              <a:off x="5740400" y="4711700"/>
              <a:ext cx="285354" cy="289699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D9EF043-6A56-1272-07B9-BF7B5D55F538}"/>
                </a:ext>
              </a:extLst>
            </p:cNvPr>
            <p:cNvCxnSpPr>
              <a:stCxn id="5" idx="4"/>
              <a:endCxn id="15" idx="0"/>
            </p:cNvCxnSpPr>
            <p:nvPr/>
          </p:nvCxnSpPr>
          <p:spPr>
            <a:xfrm rot="16200000" flipH="1">
              <a:off x="5532818" y="5351657"/>
              <a:ext cx="923043" cy="222525"/>
            </a:xfrm>
            <a:prstGeom prst="bentConnector3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311F2E-E337-E8B5-598D-2E239A5F11B4}"/>
                </a:ext>
              </a:extLst>
            </p:cNvPr>
            <p:cNvSpPr/>
            <p:nvPr/>
          </p:nvSpPr>
          <p:spPr>
            <a:xfrm>
              <a:off x="5883077" y="5001400"/>
              <a:ext cx="1368208" cy="4930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 extra ding </a:t>
              </a:r>
              <a:r>
                <a:rPr lang="en-GB" b="1" dirty="0" err="1"/>
                <a:t>geschat</a:t>
              </a:r>
              <a:endParaRPr lang="en-GB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D539064-8455-698C-88D4-6337E5C28A37}"/>
              </a:ext>
            </a:extLst>
          </p:cNvPr>
          <p:cNvSpPr txBox="1"/>
          <p:nvPr/>
        </p:nvSpPr>
        <p:spPr>
          <a:xfrm>
            <a:off x="5740400" y="534256"/>
            <a:ext cx="5612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Opmerking</a:t>
            </a:r>
            <a:r>
              <a:rPr lang="en-GB" sz="2000" b="1" dirty="0"/>
              <a:t>:</a:t>
            </a:r>
            <a:br>
              <a:rPr lang="en-GB" sz="2000" dirty="0"/>
            </a:br>
            <a:r>
              <a:rPr lang="en-GB" sz="2000" dirty="0"/>
              <a:t>Het </a:t>
            </a:r>
            <a:r>
              <a:rPr lang="en-GB" sz="2000" b="1" dirty="0" err="1"/>
              <a:t>simpelste</a:t>
            </a:r>
            <a:r>
              <a:rPr lang="en-GB" sz="2000" dirty="0"/>
              <a:t> &amp; </a:t>
            </a:r>
            <a:r>
              <a:rPr lang="en-GB" sz="2000" b="1" dirty="0" err="1"/>
              <a:t>meest</a:t>
            </a:r>
            <a:r>
              <a:rPr lang="en-GB" sz="2000" b="1" dirty="0"/>
              <a:t> </a:t>
            </a:r>
            <a:r>
              <a:rPr lang="en-GB" sz="2000" b="1" dirty="0" err="1"/>
              <a:t>gebruikte</a:t>
            </a:r>
            <a:r>
              <a:rPr lang="en-GB" sz="2000" b="1" dirty="0"/>
              <a:t> model</a:t>
            </a:r>
            <a:r>
              <a:rPr lang="en-GB" sz="2000" dirty="0"/>
              <a:t> </a:t>
            </a:r>
            <a:r>
              <a:rPr lang="en-GB" sz="2000" dirty="0" err="1"/>
              <a:t>geeft</a:t>
            </a:r>
            <a:r>
              <a:rPr lang="en-GB" sz="2000" dirty="0"/>
              <a:t> </a:t>
            </a:r>
            <a:r>
              <a:rPr lang="en-GB" sz="2000" dirty="0" err="1"/>
              <a:t>altijd</a:t>
            </a:r>
            <a:r>
              <a:rPr lang="en-GB" sz="2000" dirty="0"/>
              <a:t> </a:t>
            </a:r>
            <a:r>
              <a:rPr lang="en-GB" sz="2000" dirty="0" err="1"/>
              <a:t>gewoon</a:t>
            </a:r>
            <a:r>
              <a:rPr lang="en-GB" sz="2000" dirty="0"/>
              <a:t> </a:t>
            </a:r>
            <a:r>
              <a:rPr lang="en-GB" sz="2000" dirty="0" err="1"/>
              <a:t>een</a:t>
            </a:r>
            <a:r>
              <a:rPr lang="en-GB" sz="2000" dirty="0"/>
              <a:t> </a:t>
            </a:r>
            <a:r>
              <a:rPr lang="en-GB" sz="2000" b="1" dirty="0" err="1"/>
              <a:t>centrummaat</a:t>
            </a:r>
            <a:r>
              <a:rPr lang="en-GB" sz="2000" dirty="0"/>
              <a:t> </a:t>
            </a:r>
            <a:r>
              <a:rPr lang="en-GB" sz="2000" dirty="0" err="1"/>
              <a:t>als</a:t>
            </a:r>
            <a:r>
              <a:rPr lang="en-GB" sz="2000" dirty="0"/>
              <a:t> </a:t>
            </a:r>
            <a:r>
              <a:rPr lang="en-GB" sz="2000" dirty="0" err="1"/>
              <a:t>voorspelling</a:t>
            </a:r>
            <a:r>
              <a:rPr lang="en-GB" sz="2000" dirty="0"/>
              <a:t>. De </a:t>
            </a:r>
            <a:r>
              <a:rPr lang="en-GB" sz="2000" dirty="0" err="1"/>
              <a:t>variantie</a:t>
            </a:r>
            <a:r>
              <a:rPr lang="en-GB" sz="2000" dirty="0"/>
              <a:t> (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soortgelijken</a:t>
            </a:r>
            <a:r>
              <a:rPr lang="en-GB" sz="2000" dirty="0"/>
              <a:t>) </a:t>
            </a:r>
            <a:r>
              <a:rPr lang="en-GB" sz="2000" dirty="0" err="1"/>
              <a:t>geven</a:t>
            </a:r>
            <a:r>
              <a:rPr lang="en-GB" sz="2000" dirty="0"/>
              <a:t> de accuracy van </a:t>
            </a:r>
            <a:r>
              <a:rPr lang="en-GB" sz="2000" dirty="0" err="1"/>
              <a:t>dit</a:t>
            </a:r>
            <a:r>
              <a:rPr lang="en-GB" sz="2000" dirty="0"/>
              <a:t> </a:t>
            </a:r>
            <a:r>
              <a:rPr lang="en-GB" sz="2000" dirty="0" err="1"/>
              <a:t>eenvoudige</a:t>
            </a:r>
            <a:r>
              <a:rPr lang="en-GB" sz="2000" dirty="0"/>
              <a:t> model </a:t>
            </a:r>
            <a:r>
              <a:rPr lang="en-GB" sz="2000" dirty="0" err="1"/>
              <a:t>weer</a:t>
            </a:r>
            <a:r>
              <a:rPr lang="en-GB" sz="2000" dirty="0"/>
              <a:t>.</a:t>
            </a:r>
          </a:p>
          <a:p>
            <a:endParaRPr lang="en-GB" sz="2000" dirty="0"/>
          </a:p>
          <a:p>
            <a:r>
              <a:rPr lang="en-GB" sz="2000" dirty="0"/>
              <a:t>Als je </a:t>
            </a:r>
            <a:r>
              <a:rPr lang="en-GB" sz="2000" dirty="0" err="1"/>
              <a:t>je</a:t>
            </a:r>
            <a:r>
              <a:rPr lang="en-GB" sz="2000" dirty="0"/>
              <a:t> data </a:t>
            </a:r>
            <a:r>
              <a:rPr lang="en-GB" sz="2000" dirty="0" err="1"/>
              <a:t>goed</a:t>
            </a:r>
            <a:r>
              <a:rPr lang="en-GB" sz="2000" dirty="0"/>
              <a:t> </a:t>
            </a:r>
            <a:r>
              <a:rPr lang="en-GB" sz="2000" b="1" dirty="0" err="1"/>
              <a:t>splitst</a:t>
            </a:r>
            <a:r>
              <a:rPr lang="en-GB" sz="2000" dirty="0"/>
              <a:t> </a:t>
            </a:r>
            <a:r>
              <a:rPr lang="en-GB" sz="2000" dirty="0" err="1"/>
              <a:t>werkt</a:t>
            </a:r>
            <a:r>
              <a:rPr lang="en-GB" sz="2000" dirty="0"/>
              <a:t> </a:t>
            </a:r>
            <a:r>
              <a:rPr lang="en-GB" sz="2000" dirty="0" err="1"/>
              <a:t>dit</a:t>
            </a:r>
            <a:r>
              <a:rPr lang="en-GB" sz="2000" dirty="0"/>
              <a:t> model </a:t>
            </a:r>
            <a:r>
              <a:rPr lang="en-GB" sz="2000" dirty="0" err="1"/>
              <a:t>overigens</a:t>
            </a:r>
            <a:r>
              <a:rPr lang="en-GB" sz="2000" dirty="0"/>
              <a:t> </a:t>
            </a:r>
            <a:r>
              <a:rPr lang="en-GB" sz="2000" dirty="0" err="1"/>
              <a:t>nog</a:t>
            </a:r>
            <a:r>
              <a:rPr lang="en-GB" sz="2000" dirty="0"/>
              <a:t> </a:t>
            </a:r>
            <a:r>
              <a:rPr lang="en-GB" sz="2000" dirty="0" err="1"/>
              <a:t>vaak</a:t>
            </a:r>
            <a:r>
              <a:rPr lang="en-GB" sz="2000" dirty="0"/>
              <a:t> </a:t>
            </a:r>
            <a:r>
              <a:rPr lang="en-GB" sz="2000" b="1" dirty="0" err="1"/>
              <a:t>verrassend</a:t>
            </a:r>
            <a:r>
              <a:rPr lang="en-GB" sz="2000" dirty="0"/>
              <a:t> </a:t>
            </a:r>
            <a:r>
              <a:rPr lang="en-GB" sz="2000" b="1" dirty="0" err="1"/>
              <a:t>goed</a:t>
            </a:r>
            <a:r>
              <a:rPr lang="en-GB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77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D36-B409-D699-42A2-5B86290E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Hoe </a:t>
            </a:r>
            <a:r>
              <a:rPr lang="en-GB" dirty="0" err="1"/>
              <a:t>accuraat</a:t>
            </a:r>
            <a:r>
              <a:rPr lang="en-GB" dirty="0"/>
              <a:t>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schatting</a:t>
            </a:r>
            <a:r>
              <a:rPr lang="en-GB" dirty="0"/>
              <a:t> van de </a:t>
            </a:r>
            <a:r>
              <a:rPr lang="en-GB" dirty="0" err="1"/>
              <a:t>variantie</a:t>
            </a:r>
            <a:r>
              <a:rPr lang="en-GB" dirty="0"/>
              <a:t>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EBCC15-978B-1B3A-D51B-2146258D6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10" y="1860585"/>
            <a:ext cx="5137150" cy="3852863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61A7F9-34D9-2554-336D-687CBCD48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85" y="1825732"/>
            <a:ext cx="5143500" cy="39225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0D587A-E323-DFF1-EC42-1A1115026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998" y="1825732"/>
            <a:ext cx="5022273" cy="39225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C85FB64-E2CB-D80F-CD3A-CB58D5BA44DD}"/>
              </a:ext>
            </a:extLst>
          </p:cNvPr>
          <p:cNvSpPr/>
          <p:nvPr/>
        </p:nvSpPr>
        <p:spPr>
          <a:xfrm>
            <a:off x="4745748" y="5234102"/>
            <a:ext cx="598202" cy="351500"/>
          </a:xfrm>
          <a:prstGeom prst="rect">
            <a:avLst/>
          </a:prstGeom>
          <a:noFill/>
          <a:ln w="57150">
            <a:solidFill>
              <a:srgbClr val="FF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660219-56EB-0A1F-8129-A34206C3125E}"/>
              </a:ext>
            </a:extLst>
          </p:cNvPr>
          <p:cNvSpPr/>
          <p:nvPr/>
        </p:nvSpPr>
        <p:spPr>
          <a:xfrm>
            <a:off x="10927070" y="5234102"/>
            <a:ext cx="598202" cy="479346"/>
          </a:xfrm>
          <a:prstGeom prst="rect">
            <a:avLst/>
          </a:prstGeom>
          <a:noFill/>
          <a:ln w="57150">
            <a:solidFill>
              <a:srgbClr val="FF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99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37D36-B409-D699-42A2-5B86290E43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err="1"/>
                  <a:t>Verschil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gebruiken</a:t>
                </a:r>
                <a:r>
                  <a:rPr lang="en-GB" dirty="0"/>
                  <a:t> vs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variantie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37D36-B409-D699-42A2-5B86290E4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00" t="-128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9F3A37A-D8F8-8C23-1DA0-4E8EA74B6938}"/>
                  </a:ext>
                </a:extLst>
              </p:cNvPr>
              <p:cNvSpPr/>
              <p:nvPr/>
            </p:nvSpPr>
            <p:spPr>
              <a:xfrm>
                <a:off x="4356243" y="5619964"/>
                <a:ext cx="4078840" cy="13255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We </a:t>
                </a:r>
                <a:r>
                  <a:rPr lang="en-GB" dirty="0" err="1"/>
                  <a:t>gebruikten</a:t>
                </a:r>
                <a:r>
                  <a:rPr lang="en-GB" dirty="0"/>
                  <a:t> </a:t>
                </a:r>
                <a:r>
                  <a:rPr lang="en-GB" dirty="0" err="1"/>
                  <a:t>hier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gesimuleerde</a:t>
                </a:r>
                <a:r>
                  <a:rPr lang="en-GB" dirty="0"/>
                  <a:t> </a:t>
                </a:r>
                <a:r>
                  <a:rPr lang="en-GB" dirty="0" err="1"/>
                  <a:t>waarden</a:t>
                </a:r>
                <a:r>
                  <a:rPr lang="en-GB" dirty="0"/>
                  <a:t> om elk punt van </a:t>
                </a: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:r>
                  <a:rPr lang="en-GB" dirty="0" err="1"/>
                  <a:t>grafiek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construeren</a:t>
                </a:r>
                <a:r>
                  <a:rPr lang="en-GB" dirty="0"/>
                  <a:t>. We </a:t>
                </a:r>
                <a:r>
                  <a:rPr lang="en-GB" dirty="0" err="1"/>
                  <a:t>zien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Pareto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nog</a:t>
                </a:r>
                <a:r>
                  <a:rPr lang="en-GB" dirty="0"/>
                  <a:t> </a:t>
                </a:r>
                <a:r>
                  <a:rPr lang="en-GB" dirty="0" err="1"/>
                  <a:t>niet</a:t>
                </a:r>
                <a:r>
                  <a:rPr lang="en-GB" dirty="0"/>
                  <a:t> </a:t>
                </a:r>
                <a:r>
                  <a:rPr lang="en-GB" dirty="0" err="1"/>
                  <a:t>voldoende</a:t>
                </a:r>
                <a:r>
                  <a:rPr lang="en-GB" dirty="0"/>
                  <a:t> is.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9F3A37A-D8F8-8C23-1DA0-4E8EA74B6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43" y="5619964"/>
                <a:ext cx="4078840" cy="1325563"/>
              </a:xfrm>
              <a:prstGeom prst="roundRect">
                <a:avLst/>
              </a:prstGeom>
              <a:blipFill>
                <a:blip r:embed="rId3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D8F4333-3BAC-C9C1-3673-A6552FFD6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42" y="1236532"/>
            <a:ext cx="5219700" cy="431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72A67-3A82-A0A2-07CF-C4B9B3DF2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630" y="1236531"/>
            <a:ext cx="5219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0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37D36-B409-D699-42A2-5B86290E43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err="1"/>
                  <a:t>Verschil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gebruiken</a:t>
                </a:r>
                <a:r>
                  <a:rPr lang="en-GB" dirty="0"/>
                  <a:t> vs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de MAD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37D36-B409-D699-42A2-5B86290E4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00" t="-128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9F3A37A-D8F8-8C23-1DA0-4E8EA74B6938}"/>
                  </a:ext>
                </a:extLst>
              </p:cNvPr>
              <p:cNvSpPr/>
              <p:nvPr/>
            </p:nvSpPr>
            <p:spPr>
              <a:xfrm>
                <a:off x="4356243" y="5619964"/>
                <a:ext cx="4078840" cy="13255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We </a:t>
                </a:r>
                <a:r>
                  <a:rPr lang="en-GB" dirty="0" err="1"/>
                  <a:t>gebruikten</a:t>
                </a:r>
                <a:r>
                  <a:rPr lang="en-GB" dirty="0"/>
                  <a:t> </a:t>
                </a:r>
                <a:r>
                  <a:rPr lang="en-GB" dirty="0" err="1"/>
                  <a:t>hier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gesimuleerde</a:t>
                </a:r>
                <a:r>
                  <a:rPr lang="en-GB" dirty="0"/>
                  <a:t> </a:t>
                </a:r>
                <a:r>
                  <a:rPr lang="en-GB" dirty="0" err="1"/>
                  <a:t>waarden</a:t>
                </a:r>
                <a:r>
                  <a:rPr lang="en-GB" dirty="0"/>
                  <a:t> om elk punt van </a:t>
                </a: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:r>
                  <a:rPr lang="en-GB" dirty="0" err="1"/>
                  <a:t>grafiek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construeren</a:t>
                </a:r>
                <a:r>
                  <a:rPr lang="en-GB" dirty="0"/>
                  <a:t>. We </a:t>
                </a:r>
                <a:r>
                  <a:rPr lang="en-GB" dirty="0" err="1"/>
                  <a:t>zien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Pareto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nog</a:t>
                </a:r>
                <a:r>
                  <a:rPr lang="en-GB" dirty="0"/>
                  <a:t> </a:t>
                </a:r>
                <a:r>
                  <a:rPr lang="en-GB" dirty="0" err="1"/>
                  <a:t>niet</a:t>
                </a:r>
                <a:r>
                  <a:rPr lang="en-GB" dirty="0"/>
                  <a:t> </a:t>
                </a:r>
                <a:r>
                  <a:rPr lang="en-GB" dirty="0" err="1"/>
                  <a:t>voldoende</a:t>
                </a:r>
                <a:r>
                  <a:rPr lang="en-GB" dirty="0"/>
                  <a:t> is.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9F3A37A-D8F8-8C23-1DA0-4E8EA74B6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43" y="5619964"/>
                <a:ext cx="4078840" cy="1325563"/>
              </a:xfrm>
              <a:prstGeom prst="roundRect">
                <a:avLst/>
              </a:prstGeom>
              <a:blipFill>
                <a:blip r:embed="rId3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30DFD4C-88D1-8886-9377-E89610C21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87" y="1159319"/>
            <a:ext cx="5210175" cy="433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7F000F-B2F8-A181-804D-566098705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734" y="1159318"/>
            <a:ext cx="5210175" cy="43338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ECCA7AF-CE9A-82EE-5FBA-92C22BC96ED3}"/>
              </a:ext>
            </a:extLst>
          </p:cNvPr>
          <p:cNvSpPr/>
          <p:nvPr/>
        </p:nvSpPr>
        <p:spPr>
          <a:xfrm>
            <a:off x="801384" y="3565133"/>
            <a:ext cx="739740" cy="780836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BD8736-2B75-4FB0-2FE7-B8F7D5E732B6}"/>
              </a:ext>
            </a:extLst>
          </p:cNvPr>
          <p:cNvSpPr/>
          <p:nvPr/>
        </p:nvSpPr>
        <p:spPr>
          <a:xfrm>
            <a:off x="6964190" y="3840823"/>
            <a:ext cx="955667" cy="1049676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9C0126-95CD-5359-864E-55D154036A67}"/>
              </a:ext>
            </a:extLst>
          </p:cNvPr>
          <p:cNvSpPr/>
          <p:nvPr/>
        </p:nvSpPr>
        <p:spPr>
          <a:xfrm>
            <a:off x="3852809" y="2363056"/>
            <a:ext cx="2689531" cy="120207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Voor</a:t>
            </a:r>
            <a:r>
              <a:rPr lang="en-GB" b="1" dirty="0"/>
              <a:t> </a:t>
            </a:r>
            <a:r>
              <a:rPr lang="en-GB" b="1" dirty="0" err="1"/>
              <a:t>echt</a:t>
            </a:r>
            <a:r>
              <a:rPr lang="en-GB" b="1" dirty="0"/>
              <a:t> </a:t>
            </a:r>
            <a:r>
              <a:rPr lang="en-GB" b="1" dirty="0" err="1"/>
              <a:t>kleine</a:t>
            </a:r>
            <a:r>
              <a:rPr lang="en-GB" b="1" dirty="0"/>
              <a:t> n </a:t>
            </a:r>
            <a:r>
              <a:rPr lang="en-GB" b="1" dirty="0" err="1"/>
              <a:t>liggen</a:t>
            </a:r>
            <a:r>
              <a:rPr lang="en-GB" b="1" dirty="0"/>
              <a:t> </a:t>
            </a:r>
            <a:r>
              <a:rPr lang="en-GB" b="1" dirty="0" err="1"/>
              <a:t>dingen</a:t>
            </a:r>
            <a:r>
              <a:rPr lang="en-GB" b="1" dirty="0"/>
              <a:t> </a:t>
            </a:r>
            <a:r>
              <a:rPr lang="en-GB" b="1" dirty="0" err="1"/>
              <a:t>altijd</a:t>
            </a:r>
            <a:r>
              <a:rPr lang="en-GB" b="1" dirty="0"/>
              <a:t> wat </a:t>
            </a:r>
            <a:r>
              <a:rPr lang="en-GB" b="1" dirty="0" err="1"/>
              <a:t>moeilijk</a:t>
            </a:r>
            <a:r>
              <a:rPr lang="en-GB" b="1" dirty="0"/>
              <a:t>.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0B6E295-8BA4-B438-6C9F-5321EE135402}"/>
              </a:ext>
            </a:extLst>
          </p:cNvPr>
          <p:cNvCxnSpPr>
            <a:stCxn id="7" idx="7"/>
          </p:cNvCxnSpPr>
          <p:nvPr/>
        </p:nvCxnSpPr>
        <p:spPr>
          <a:xfrm rot="5400000" flipH="1" flipV="1">
            <a:off x="2277400" y="2104076"/>
            <a:ext cx="730801" cy="2420017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CF7DFAF-88A7-3814-63DE-341FB01AC80D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6200000" flipV="1">
            <a:off x="6308018" y="3198418"/>
            <a:ext cx="1030449" cy="561804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9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1096DB7-FC67-56D1-C97A-0DABEEF27B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Algemeen: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GB" dirty="0"/>
                  <a:t> norm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1096DB7-FC67-56D1-C97A-0DABEEF27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00" t="-128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37DF86A1-B1C8-A950-7099-B8F85EB29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664009" y="1569765"/>
                <a:ext cx="11258084" cy="38531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37DF86A1-B1C8-A950-7099-B8F85EB29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664009" y="1569765"/>
                <a:ext cx="11258084" cy="38531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F5A82439-1326-B52B-7B1D-D68D63884019}"/>
              </a:ext>
            </a:extLst>
          </p:cNvPr>
          <p:cNvSpPr/>
          <p:nvPr/>
        </p:nvSpPr>
        <p:spPr>
          <a:xfrm>
            <a:off x="3487285" y="2124569"/>
            <a:ext cx="955496" cy="543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A795DC-E8A6-C788-8E3C-BA7E30B2C938}"/>
                  </a:ext>
                </a:extLst>
              </p:cNvPr>
              <p:cNvSpPr txBox="1"/>
              <p:nvPr/>
            </p:nvSpPr>
            <p:spPr>
              <a:xfrm>
                <a:off x="3285360" y="2798583"/>
                <a:ext cx="1359346" cy="83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A795DC-E8A6-C788-8E3C-BA7E30B2C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360" y="2798583"/>
                <a:ext cx="1359346" cy="838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6681112F-1BE4-CC5B-BEA5-5AE8460F6627}"/>
              </a:ext>
            </a:extLst>
          </p:cNvPr>
          <p:cNvSpPr/>
          <p:nvPr/>
        </p:nvSpPr>
        <p:spPr>
          <a:xfrm>
            <a:off x="3405612" y="3650487"/>
            <a:ext cx="955496" cy="543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6595EC-F3D0-7A5C-A0EB-95761B44236A}"/>
                  </a:ext>
                </a:extLst>
              </p:cNvPr>
              <p:cNvSpPr txBox="1"/>
              <p:nvPr/>
            </p:nvSpPr>
            <p:spPr>
              <a:xfrm>
                <a:off x="2529247" y="4194416"/>
                <a:ext cx="2437014" cy="10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norm tot de p-de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6595EC-F3D0-7A5C-A0EB-95761B442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47" y="4194416"/>
                <a:ext cx="2437014" cy="1054712"/>
              </a:xfrm>
              <a:prstGeom prst="rect">
                <a:avLst/>
              </a:prstGeom>
              <a:blipFill>
                <a:blip r:embed="rId5"/>
                <a:stretch>
                  <a:fillRect l="-3500" t="-80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4E50657E-6F84-4DB6-2FA4-C2B7AA90E34F}"/>
              </a:ext>
            </a:extLst>
          </p:cNvPr>
          <p:cNvSpPr/>
          <p:nvPr/>
        </p:nvSpPr>
        <p:spPr>
          <a:xfrm rot="16200000">
            <a:off x="5618252" y="4400199"/>
            <a:ext cx="955496" cy="543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3479A9-68ED-C8A5-28DD-C65ADC9B80A8}"/>
                  </a:ext>
                </a:extLst>
              </p:cNvPr>
              <p:cNvSpPr txBox="1"/>
              <p:nvPr/>
            </p:nvSpPr>
            <p:spPr>
              <a:xfrm>
                <a:off x="6911026" y="3938756"/>
                <a:ext cx="2916248" cy="148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3479A9-68ED-C8A5-28DD-C65ADC9B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026" y="3938756"/>
                <a:ext cx="2916248" cy="1484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44F7E07-70E2-5572-38AF-463BBE7FEF19}"/>
              </a:ext>
            </a:extLst>
          </p:cNvPr>
          <p:cNvSpPr/>
          <p:nvPr/>
        </p:nvSpPr>
        <p:spPr>
          <a:xfrm>
            <a:off x="3405612" y="4864680"/>
            <a:ext cx="285354" cy="341971"/>
          </a:xfrm>
          <a:prstGeom prst="rect">
            <a:avLst/>
          </a:prstGeom>
          <a:noFill/>
          <a:ln w="57150">
            <a:solidFill>
              <a:srgbClr val="FF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9EE179-9C26-9FEE-6099-6DD77F4235B2}"/>
                  </a:ext>
                </a:extLst>
              </p:cNvPr>
              <p:cNvSpPr/>
              <p:nvPr/>
            </p:nvSpPr>
            <p:spPr>
              <a:xfrm>
                <a:off x="2707615" y="5924442"/>
                <a:ext cx="3610997" cy="793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Dit </a:t>
                </a:r>
                <a:r>
                  <a:rPr lang="en-GB" b="1" dirty="0" err="1"/>
                  <a:t>moet</a:t>
                </a:r>
                <a:r>
                  <a:rPr lang="en-GB" b="1" dirty="0"/>
                  <a:t> </a:t>
                </a:r>
                <a:r>
                  <a:rPr lang="en-GB" b="1" dirty="0" err="1"/>
                  <a:t>eigenlijk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zijn</a:t>
                </a:r>
                <a:endParaRPr lang="en-GB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9EE179-9C26-9FEE-6099-6DD77F423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15" y="5924442"/>
                <a:ext cx="3610997" cy="793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D9B9706-F9AF-DB4A-CEBB-C457A4102E27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5400000">
            <a:off x="2570587" y="5343679"/>
            <a:ext cx="1114731" cy="840674"/>
          </a:xfrm>
          <a:prstGeom prst="bentConnector4">
            <a:avLst>
              <a:gd name="adj1" fmla="val 32196"/>
              <a:gd name="adj2" fmla="val 127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6DE943D-BDEC-9A45-A3DE-25E1759F9B52}"/>
              </a:ext>
            </a:extLst>
          </p:cNvPr>
          <p:cNvSpPr/>
          <p:nvPr/>
        </p:nvSpPr>
        <p:spPr>
          <a:xfrm>
            <a:off x="8027340" y="5035665"/>
            <a:ext cx="218135" cy="341971"/>
          </a:xfrm>
          <a:prstGeom prst="rect">
            <a:avLst/>
          </a:prstGeom>
          <a:noFill/>
          <a:ln w="57150">
            <a:solidFill>
              <a:srgbClr val="FF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F1C7B04-FD5E-26F3-9F81-E79B4A2F10EE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6755637" y="4940611"/>
            <a:ext cx="943746" cy="181779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7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1" grpId="0"/>
      <p:bldP spid="12" grpId="0" animBg="1"/>
      <p:bldP spid="13" grpId="0"/>
      <p:bldP spid="14" grpId="0" animBg="1"/>
      <p:bldP spid="1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CC95BB-EFAE-BC08-F287-F508484319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err="1"/>
                  <a:t>Oefening</a:t>
                </a:r>
                <a:r>
                  <a:rPr lang="en-GB" dirty="0"/>
                  <a:t> </a:t>
                </a:r>
                <a:r>
                  <a:rPr lang="en-GB" dirty="0" err="1"/>
                  <a:t>convergentie</a:t>
                </a:r>
                <a:r>
                  <a:rPr lang="en-GB" dirty="0"/>
                  <a:t> </a:t>
                </a:r>
                <a:r>
                  <a:rPr lang="en-GB" dirty="0" err="1"/>
                  <a:t>verschillende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normen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CC95BB-EFAE-BC08-F287-F50848431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00" t="-128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9F4010A-12D5-12C1-64A0-5C32DA691EFA}"/>
                  </a:ext>
                </a:extLst>
              </p:cNvPr>
              <p:cNvSpPr/>
              <p:nvPr/>
            </p:nvSpPr>
            <p:spPr>
              <a:xfrm>
                <a:off x="2387964" y="5494658"/>
                <a:ext cx="3708036" cy="13255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Hermaak de </a:t>
                </a:r>
                <a:r>
                  <a:rPr lang="en-US" dirty="0" err="1"/>
                  <a:t>afbeelding</a:t>
                </a:r>
                <a:r>
                  <a:rPr lang="en-US" dirty="0"/>
                  <a:t> van </a:t>
                </a:r>
                <a:r>
                  <a:rPr lang="en-US" dirty="0" err="1"/>
                  <a:t>vorige</a:t>
                </a:r>
                <a:r>
                  <a:rPr lang="en-US" dirty="0"/>
                  <a:t> slides met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willekeurige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norm (3, 4, 5, …)</a:t>
                </a:r>
                <a:endParaRPr lang="en-GB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9F4010A-12D5-12C1-64A0-5C32DA691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964" y="5494658"/>
                <a:ext cx="3708036" cy="132556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BE64EA-501D-C1BF-6BBF-31DBFA0FB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8178" y="1502568"/>
            <a:ext cx="4631903" cy="385286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D1C8E8-117F-D3AF-7109-116AF28F9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218" y="1502568"/>
            <a:ext cx="4779818" cy="3939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685ACA6-CB88-BF53-4575-C2067F325F92}"/>
                  </a:ext>
                </a:extLst>
              </p:cNvPr>
              <p:cNvSpPr/>
              <p:nvPr/>
            </p:nvSpPr>
            <p:spPr>
              <a:xfrm>
                <a:off x="6485640" y="5494658"/>
                <a:ext cx="3708036" cy="13255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Opmerking:</a:t>
                </a:r>
              </a:p>
              <a:p>
                <a:r>
                  <a:rPr lang="en-US" dirty="0" err="1"/>
                  <a:t>Bovenstaande</a:t>
                </a:r>
                <a:r>
                  <a:rPr lang="en-US" dirty="0"/>
                  <a:t> </a:t>
                </a:r>
                <a:r>
                  <a:rPr lang="en-US" dirty="0" err="1"/>
                  <a:t>grafieken</a:t>
                </a:r>
                <a:r>
                  <a:rPr lang="en-US" dirty="0"/>
                  <a:t> </a:t>
                </a:r>
                <a:r>
                  <a:rPr lang="en-US" dirty="0" err="1"/>
                  <a:t>zijn</a:t>
                </a:r>
                <a:r>
                  <a:rPr lang="en-US" dirty="0"/>
                  <a:t> </a:t>
                </a:r>
                <a:r>
                  <a:rPr lang="en-US" dirty="0" err="1"/>
                  <a:t>zonder</a:t>
                </a:r>
                <a:r>
                  <a:rPr lang="en-US" dirty="0"/>
                  <a:t> het </a:t>
                </a:r>
                <a:r>
                  <a:rPr lang="en-US" dirty="0" err="1"/>
                  <a:t>trekken</a:t>
                </a:r>
                <a:r>
                  <a:rPr lang="en-US" dirty="0"/>
                  <a:t> van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GB" dirty="0"/>
                  <a:t> machtswortel</a:t>
                </a: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685ACA6-CB88-BF53-4575-C2067F325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640" y="5494658"/>
                <a:ext cx="3708036" cy="132556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168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TEC TEMPLATE - SLIDEBUILDER">
  <a:themeElements>
    <a:clrScheme name="Aangepast 24">
      <a:dk1>
        <a:sysClr val="windowText" lastClr="000000"/>
      </a:dk1>
      <a:lt1>
        <a:sysClr val="window" lastClr="FFFFFF"/>
      </a:lt1>
      <a:dk2>
        <a:srgbClr val="B2B2BA"/>
      </a:dk2>
      <a:lt2>
        <a:srgbClr val="EBEBED"/>
      </a:lt2>
      <a:accent1>
        <a:srgbClr val="002E67"/>
      </a:accent1>
      <a:accent2>
        <a:srgbClr val="EE7D11"/>
      </a:accent2>
      <a:accent3>
        <a:srgbClr val="4796B0"/>
      </a:accent3>
      <a:accent4>
        <a:srgbClr val="A90074"/>
      </a:accent4>
      <a:accent5>
        <a:srgbClr val="00687F"/>
      </a:accent5>
      <a:accent6>
        <a:srgbClr val="84BF42"/>
      </a:accent6>
      <a:hlink>
        <a:srgbClr val="F67D2A"/>
      </a:hlink>
      <a:folHlink>
        <a:srgbClr val="012C67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Microsoft Office PowerPoint</Application>
  <PresentationFormat>Widescreen</PresentationFormat>
  <Paragraphs>209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ORTEC TEMPLATE - SLIDEBUILDER</vt:lpstr>
      <vt:lpstr>PowerPoint Presentation</vt:lpstr>
      <vt:lpstr>Afwijking van het gemiddelde</vt:lpstr>
      <vt:lpstr>Voorbeeld</vt:lpstr>
      <vt:lpstr>Algemeen</vt:lpstr>
      <vt:lpstr>Hoe accuraat is een schatting van de variantie?</vt:lpstr>
      <vt:lpstr>Verschil n-1 gebruiken vs n voor variantie</vt:lpstr>
      <vt:lpstr>Verschil n-1 gebruiken vs n voor de MAD</vt:lpstr>
      <vt:lpstr>Algemeen: L_p norm</vt:lpstr>
      <vt:lpstr>Oefening convergentie verschillende L_p normen</vt:lpstr>
      <vt:lpstr>Oefening L_p normen voor verschillende p</vt:lpstr>
      <vt:lpstr>Oefening: afwijking van het gemiddelde</vt:lpstr>
      <vt:lpstr>Oefening: afwijking van de mediaan</vt:lpstr>
      <vt:lpstr>Variabiliteit obv percentielen</vt:lpstr>
      <vt:lpstr>Wat zijn percentielen</vt:lpstr>
      <vt:lpstr>Voorbeeld/oefening</vt:lpstr>
      <vt:lpstr>Definitie percentiel p%</vt:lpstr>
      <vt:lpstr>Oefening: Interkwartielafstand</vt:lpstr>
      <vt:lpstr>Variabiliteit in forecasting projecten</vt:lpstr>
      <vt:lpstr>It’s all about balancing</vt:lpstr>
      <vt:lpstr>Airport workforce planning</vt:lpstr>
      <vt:lpstr>Forecasting for scheduling</vt:lpstr>
      <vt:lpstr>Forecast accuracy</vt:lpstr>
      <vt:lpstr>Different timescales</vt:lpstr>
      <vt:lpstr>Forecasting techniques</vt:lpstr>
      <vt:lpstr>Covid made forecasting hard</vt:lpstr>
      <vt:lpstr>Summary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621</cp:revision>
  <dcterms:created xsi:type="dcterms:W3CDTF">2018-05-02T07:41:02Z</dcterms:created>
  <dcterms:modified xsi:type="dcterms:W3CDTF">2023-04-30T14:59:28Z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