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44"/>
  </p:notesMasterIdLst>
  <p:handoutMasterIdLst>
    <p:handoutMasterId r:id="rId45"/>
  </p:handoutMasterIdLst>
  <p:sldIdLst>
    <p:sldId id="256" r:id="rId6"/>
    <p:sldId id="2862" r:id="rId7"/>
    <p:sldId id="2844" r:id="rId8"/>
    <p:sldId id="2845" r:id="rId9"/>
    <p:sldId id="325" r:id="rId10"/>
    <p:sldId id="268" r:id="rId11"/>
    <p:sldId id="326" r:id="rId12"/>
    <p:sldId id="2846" r:id="rId13"/>
    <p:sldId id="2847" r:id="rId14"/>
    <p:sldId id="2872" r:id="rId15"/>
    <p:sldId id="2873" r:id="rId16"/>
    <p:sldId id="2874" r:id="rId17"/>
    <p:sldId id="2849" r:id="rId18"/>
    <p:sldId id="2850" r:id="rId19"/>
    <p:sldId id="2851" r:id="rId20"/>
    <p:sldId id="2871" r:id="rId21"/>
    <p:sldId id="2852" r:id="rId22"/>
    <p:sldId id="2853" r:id="rId23"/>
    <p:sldId id="2854" r:id="rId24"/>
    <p:sldId id="2848" r:id="rId25"/>
    <p:sldId id="2855" r:id="rId26"/>
    <p:sldId id="2860" r:id="rId27"/>
    <p:sldId id="2861" r:id="rId28"/>
    <p:sldId id="2863" r:id="rId29"/>
    <p:sldId id="2864" r:id="rId30"/>
    <p:sldId id="2865" r:id="rId31"/>
    <p:sldId id="2828" r:id="rId32"/>
    <p:sldId id="2866" r:id="rId33"/>
    <p:sldId id="2869" r:id="rId34"/>
    <p:sldId id="2867" r:id="rId35"/>
    <p:sldId id="2868" r:id="rId36"/>
    <p:sldId id="2870" r:id="rId37"/>
    <p:sldId id="2856" r:id="rId38"/>
    <p:sldId id="2859" r:id="rId39"/>
    <p:sldId id="2858" r:id="rId40"/>
    <p:sldId id="2857" r:id="rId41"/>
    <p:sldId id="270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B050"/>
    <a:srgbClr val="EF3E00"/>
    <a:srgbClr val="FF7800"/>
    <a:srgbClr val="178B17"/>
    <a:srgbClr val="CBE5CB"/>
    <a:srgbClr val="0070C0"/>
    <a:srgbClr val="C4E7FF"/>
    <a:srgbClr val="BDE5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29-4-2023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8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Saturday, 29 April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7516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FCD4-EEE5-4A16-9ED2-37516E7989C8}" type="datetime2">
              <a:rPr lang="en-GB" noProof="0" smtClean="0"/>
              <a:t>Saturday, 29 April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(WHITE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575A583A-923F-498B-AF8C-CA75FDDA7145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580454FD-7FA2-430E-9168-45502BF19C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AFF50C07-280D-40B1-A9A3-CE085738DD2E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29C0CF66-7A99-412E-B738-4CA6573D594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B5C2BD12-A4D2-4085-8762-F5D77912E27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5EC9BBCE-E9CE-4903-8CF0-667581A6C1C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73A38E5E-5EDA-4B18-B3B7-5F87B58BBC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D73A4E16-9ED9-453D-ABC7-8D852ECE2E1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2901096D-D4FD-406C-809C-A33A0CD78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32BFF5D5-4CC0-4D3F-9FE8-4505D0F76A5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675DEC15-DA69-49EE-AFFC-E5F01C3002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79EA892C-FC77-445C-8DDC-852FA37926F7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C845166-CA73-420E-A7FA-C6D9230FFA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E33DC31-E043-4BBB-A2CE-BD1DE553DF5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0645BD90-8F87-40CD-A15F-2CBB987F101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C7EFA900-3B41-408A-8983-8E132A3420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62B2CA2D-6764-4B3D-9BA8-FA7A9A8E384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8153DA4-8B28-4109-B96B-FC55860DF55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E225D926-807A-4289-90CD-E7EAE9D85D8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6DA12280-5665-46D8-9FC9-C15D48E9E3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B9728FA-9A02-4E8E-8D74-B1D8A71FEB53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E3CA1191-4693-4628-BD01-ED058C3B52F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4DCAA57-DFCA-4B2A-8485-8CC96AB5739F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C43C52B8-DA41-4272-AEDD-4EAF8FC4402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BF9F191D-11B6-4FCF-B23B-110C040F138C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ED217688-0091-4153-8BD8-2DD3889CFF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96050288-385C-4459-AE23-86D2F38881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A871251D-DBF5-4929-B3DD-39AF67D6CD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230D82F2-7834-4052-BA6D-1F59A623C1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9DDB8D3C-52CF-42E4-8FD0-CF902C2088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7CA7EDD0-50B0-48C8-8644-C37F0C51C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10EA0680-54A4-41B1-ADC9-337ABF4C9F3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C97E01AE-CC92-49AD-A0E6-5D2865AC9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B6A433E2-1CAF-476F-93A3-3FA5E62144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7375EDEB-8437-45A6-A0B8-3F1BC5C4C43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75B8CA06-2E3B-4CB6-915B-0721342D4E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A8D29682-2767-4D54-AC04-4D7D6EC549F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719F9A9-CBB3-42A3-812D-AAB3C5C9D62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9D8DCD78-322C-4DAE-840F-043CD5021D7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EAC95C2E-F9BE-4BDF-8F14-A4E0044A9707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BBF47972-FEB5-454A-883F-67E75BA4ED52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48D8B01-5DA3-4289-8499-31EBEA148655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9BE61A6B-37F9-439B-BB41-65137447F0AA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97504B92-19E1-4A13-8C96-656BC7CC6A28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02" name="Vrije vorm: vorm 101">
                <a:extLst>
                  <a:ext uri="{FF2B5EF4-FFF2-40B4-BE49-F238E27FC236}">
                    <a16:creationId xmlns:a16="http://schemas.microsoft.com/office/drawing/2014/main" id="{1F7B9B92-70C4-404E-9C99-959407752459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E226C6B4-6C42-46B8-B006-879AE4545216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06252791-6D40-4385-ABA6-9E99318C5BA8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49C30E27-DAB0-4828-A00B-697C009A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057360D3-56E6-438A-A0E2-EE1133AB32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408CDECC-C017-42CE-A8C7-0C5301564A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002AE378-6D9C-49E8-8720-4FF18238AFE8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6" name="Rechthoek 105">
                  <a:extLst>
                    <a:ext uri="{FF2B5EF4-FFF2-40B4-BE49-F238E27FC236}">
                      <a16:creationId xmlns:a16="http://schemas.microsoft.com/office/drawing/2014/main" id="{9940E814-85DF-4960-B9FE-B3D0CBC6F5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F5CD301D-551E-4222-BFDC-3A94D00CEC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B46E708B-D213-4A0A-ADBF-E08A15CABD2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A2F17102-D289-47E5-9613-FDE9BC28C22E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EF948449-DD61-4EED-881B-98D84D2A46A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Graphic 163" descr="Informatie">
                <a:extLst>
                  <a:ext uri="{FF2B5EF4-FFF2-40B4-BE49-F238E27FC236}">
                    <a16:creationId xmlns:a16="http://schemas.microsoft.com/office/drawing/2014/main" id="{05A739DC-A8B0-4F4A-B6DA-5372FCB01C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57008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  <p:sldLayoutId id="2147483666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Saturday, 29 April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HZGCoVF3YvM&amp;t=14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36.png"/><Relationship Id="rId10" Type="http://schemas.openxmlformats.org/officeDocument/2006/relationships/image" Target="../media/image330.png"/><Relationship Id="rId4" Type="http://schemas.openxmlformats.org/officeDocument/2006/relationships/image" Target="../media/image11.png"/><Relationship Id="rId9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Verdelingen</a:t>
            </a:r>
            <a:r>
              <a:rPr lang="en-GB" dirty="0"/>
              <a:t> </a:t>
            </a:r>
            <a:r>
              <a:rPr lang="en-GB" dirty="0" err="1"/>
              <a:t>verkennen</a:t>
            </a:r>
            <a:endParaRPr lang="en-GB" dirty="0"/>
          </a:p>
        </p:txBody>
      </p:sp>
      <p:pic>
        <p:nvPicPr>
          <p:cNvPr id="5122" name="Picture 2" descr="The shape of gene expression distributions matter: how incorporating  distribution shape improves the interpretation of cancer transcriptomic  data | BMC Bioinformatics | Full Text">
            <a:extLst>
              <a:ext uri="{FF2B5EF4-FFF2-40B4-BE49-F238E27FC236}">
                <a16:creationId xmlns:a16="http://schemas.microsoft.com/office/drawing/2014/main" id="{E220EE1B-7C79-2A4D-C7AD-9C359175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02" y="1084668"/>
            <a:ext cx="7894797" cy="54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FE7-A8D1-4B85-F6BA-79B8825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Dichtheidsfunctie</a:t>
            </a:r>
            <a:r>
              <a:rPr lang="en-GB" dirty="0"/>
              <a:t> (pdf)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758E-0228-B0A3-2687-B5628382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tablet</a:t>
            </a:r>
          </a:p>
        </p:txBody>
      </p:sp>
    </p:spTree>
    <p:extLst>
      <p:ext uri="{BB962C8B-B14F-4D97-AF65-F5344CB8AC3E}">
        <p14:creationId xmlns:p14="http://schemas.microsoft.com/office/powerpoint/2010/main" val="787292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51F-6460-D78C-95C6-E13ACE7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Cumulatieve</a:t>
            </a:r>
            <a:r>
              <a:rPr lang="en-GB" dirty="0"/>
              <a:t> </a:t>
            </a:r>
            <a:r>
              <a:rPr lang="en-GB" dirty="0" err="1"/>
              <a:t>Distributie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(</a:t>
            </a:r>
            <a:r>
              <a:rPr lang="en-GB" dirty="0" err="1"/>
              <a:t>cdf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EC5D-6CC9-EDA3-B2E3-D9D69A7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met tablet</a:t>
            </a:r>
          </a:p>
        </p:txBody>
      </p:sp>
    </p:spTree>
    <p:extLst>
      <p:ext uri="{BB962C8B-B14F-4D97-AF65-F5344CB8AC3E}">
        <p14:creationId xmlns:p14="http://schemas.microsoft.com/office/powerpoint/2010/main" val="27869300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4C1-57F8-9753-7A30-C61AB36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Complement van Continue </a:t>
            </a:r>
            <a:r>
              <a:rPr lang="en-GB" sz="3600" dirty="0" err="1"/>
              <a:t>Distributie</a:t>
            </a:r>
            <a:r>
              <a:rPr lang="en-GB" sz="3600" dirty="0"/>
              <a:t> </a:t>
            </a:r>
            <a:r>
              <a:rPr lang="en-GB" sz="3600" dirty="0" err="1"/>
              <a:t>Functie</a:t>
            </a:r>
            <a:r>
              <a:rPr lang="en-GB" sz="3600" dirty="0"/>
              <a:t> (</a:t>
            </a:r>
            <a:r>
              <a:rPr lang="en-GB" sz="3600" dirty="0" err="1"/>
              <a:t>ccdf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D939-C783-7B8E-CB16-C2BBBC2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 Tablet</a:t>
            </a:r>
          </a:p>
        </p:txBody>
      </p:sp>
    </p:spTree>
    <p:extLst>
      <p:ext uri="{BB962C8B-B14F-4D97-AF65-F5344CB8AC3E}">
        <p14:creationId xmlns:p14="http://schemas.microsoft.com/office/powerpoint/2010/main" val="11665491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09" y="0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706374" y="2915570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130265" y="417750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4A9C-48A5-C7BD-3F65-26381776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EE6C-E4D5-C4B1-8E79-124A7C089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Bepaal </a:t>
                </a:r>
                <a:r>
                  <a:rPr lang="en-GB" dirty="0" err="1"/>
                  <a:t>voor</a:t>
                </a:r>
                <a:r>
                  <a:rPr lang="en-GB" dirty="0"/>
                  <a:t> de </a:t>
                </a:r>
                <a:r>
                  <a:rPr lang="en-GB" i="1" dirty="0"/>
                  <a:t>7_dwarfs_train</a:t>
                </a:r>
                <a:r>
                  <a:rPr lang="en-GB" dirty="0"/>
                  <a:t> dataset de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5%,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10%,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50%,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75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90%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95% </m:t>
                    </m:r>
                  </m:oMath>
                </a14:m>
                <a:r>
                  <a:rPr lang="en-GB" dirty="0" err="1"/>
                  <a:t>percentielen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Tip:</a:t>
                </a:r>
                <a:r>
                  <a:rPr lang="en-GB" dirty="0"/>
                  <a:t> </a:t>
                </a:r>
                <a:r>
                  <a:rPr lang="en-GB" dirty="0" err="1"/>
                  <a:t>Gebruik</a:t>
                </a:r>
                <a:r>
                  <a:rPr lang="en-GB" dirty="0"/>
                  <a:t> </a:t>
                </a:r>
                <a:r>
                  <a:rPr lang="en-GB" dirty="0" err="1"/>
                  <a:t>hiervoor</a:t>
                </a:r>
                <a:r>
                  <a:rPr lang="en-GB" dirty="0"/>
                  <a:t> </a:t>
                </a:r>
                <a:r>
                  <a:rPr lang="en-GB" i="1" dirty="0"/>
                  <a:t>.quantile</a:t>
                </a:r>
                <a:r>
                  <a:rPr lang="en-GB" dirty="0"/>
                  <a:t> op je </a:t>
                </a:r>
                <a:r>
                  <a:rPr lang="en-GB" i="1" dirty="0"/>
                  <a:t>Series</a:t>
                </a:r>
                <a:r>
                  <a:rPr lang="en-GB" dirty="0"/>
                  <a:t> object.</a:t>
                </a:r>
              </a:p>
              <a:p>
                <a:pPr marL="0" indent="0">
                  <a:buNone/>
                </a:pPr>
                <a:r>
                  <a:rPr lang="en-GB" b="1" dirty="0"/>
                  <a:t>Extra:</a:t>
                </a:r>
                <a:r>
                  <a:rPr lang="en-GB" dirty="0"/>
                  <a:t> Het </a:t>
                </a:r>
                <a:r>
                  <a:rPr lang="en-GB" dirty="0" err="1"/>
                  <a:t>zou</a:t>
                </a:r>
                <a:r>
                  <a:rPr lang="en-GB" dirty="0"/>
                  <a:t> </a:t>
                </a:r>
                <a:r>
                  <a:rPr lang="en-GB" dirty="0" err="1"/>
                  <a:t>zinvol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om de </a:t>
                </a:r>
                <a:r>
                  <a:rPr lang="en-GB" dirty="0" err="1"/>
                  <a:t>dagen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splitsen</a:t>
                </a:r>
                <a:r>
                  <a:rPr lang="en-GB" dirty="0"/>
                  <a:t> in </a:t>
                </a:r>
                <a:r>
                  <a:rPr lang="en-GB" i="1" dirty="0"/>
                  <a:t>type </a:t>
                </a:r>
                <a:r>
                  <a:rPr lang="en-GB" i="1" dirty="0" err="1"/>
                  <a:t>dag</a:t>
                </a:r>
                <a:r>
                  <a:rPr lang="en-GB" i="1" dirty="0"/>
                  <a:t> </a:t>
                </a:r>
                <a:r>
                  <a:rPr lang="en-GB" dirty="0"/>
                  <a:t>(weekend vs week, </a:t>
                </a:r>
                <a:r>
                  <a:rPr lang="en-GB" dirty="0" err="1"/>
                  <a:t>vakantie</a:t>
                </a:r>
                <a:r>
                  <a:rPr lang="en-GB" dirty="0"/>
                  <a:t> vs </a:t>
                </a:r>
                <a:r>
                  <a:rPr lang="en-GB" dirty="0" err="1"/>
                  <a:t>geen</a:t>
                </a:r>
                <a:r>
                  <a:rPr lang="en-GB" dirty="0"/>
                  <a:t> </a:t>
                </a:r>
                <a:r>
                  <a:rPr lang="en-GB" dirty="0" err="1"/>
                  <a:t>vakantie</a:t>
                </a:r>
                <a:r>
                  <a:rPr lang="en-GB" i="1" dirty="0"/>
                  <a:t> </a:t>
                </a:r>
                <a:r>
                  <a:rPr lang="pt-BR" i="1" dirty="0"/>
                  <a:t>metadata_7_dwarfs_train.csv</a:t>
                </a:r>
                <a:r>
                  <a:rPr lang="en-GB" dirty="0"/>
                  <a:t>) &amp; dan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verdelingen</a:t>
                </a:r>
                <a:r>
                  <a:rPr lang="en-GB" dirty="0"/>
                  <a:t> </a:t>
                </a:r>
                <a:r>
                  <a:rPr lang="en-GB" dirty="0" err="1"/>
                  <a:t>afzonderlijk</a:t>
                </a:r>
                <a:r>
                  <a:rPr lang="en-GB" dirty="0"/>
                  <a:t> in </a:t>
                </a:r>
                <a:r>
                  <a:rPr lang="en-GB" dirty="0" err="1"/>
                  <a:t>kaart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brengen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EE6C-E4D5-C4B1-8E79-124A7C089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245" b="-3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73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950B-A3A6-14AD-AD38-1A17B34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0EB0-C2C2-B03A-D5CE-5C7A1525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2" y="1022781"/>
            <a:ext cx="9175379" cy="4898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30D1E-E654-4CEA-E45E-0FC1A69068E9}"/>
              </a:ext>
            </a:extLst>
          </p:cNvPr>
          <p:cNvSpPr txBox="1"/>
          <p:nvPr/>
        </p:nvSpPr>
        <p:spPr>
          <a:xfrm>
            <a:off x="7325474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C172A-EBCD-1566-4C19-A55263C40C8E}"/>
              </a:ext>
            </a:extLst>
          </p:cNvPr>
          <p:cNvSpPr txBox="1"/>
          <p:nvPr/>
        </p:nvSpPr>
        <p:spPr>
          <a:xfrm>
            <a:off x="2710665" y="3472238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1.5 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932C-91C8-477C-B726-4DB7CDBCB3E1}"/>
              </a:ext>
            </a:extLst>
          </p:cNvPr>
          <p:cNvSpPr txBox="1"/>
          <p:nvPr/>
        </p:nvSpPr>
        <p:spPr>
          <a:xfrm>
            <a:off x="4640526" y="275892"/>
            <a:ext cx="669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Oefening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Gebruik</a:t>
            </a:r>
            <a:r>
              <a:rPr lang="en-GB" sz="2400" dirty="0"/>
              <a:t> </a:t>
            </a:r>
            <a:r>
              <a:rPr lang="en-GB" sz="2400" i="1" dirty="0"/>
              <a:t>.</a:t>
            </a:r>
            <a:r>
              <a:rPr lang="en-GB" sz="2400" i="1" dirty="0" err="1"/>
              <a:t>plot.boxplot</a:t>
            </a:r>
            <a:r>
              <a:rPr lang="en-GB" sz="2400" dirty="0"/>
              <a:t> om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boxplotje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maken</a:t>
            </a:r>
            <a:r>
              <a:rPr lang="en-GB" sz="2400" dirty="0"/>
              <a:t> van de </a:t>
            </a:r>
            <a:r>
              <a:rPr lang="en-GB" sz="2400" i="1" dirty="0"/>
              <a:t>7_dwarfs_train.csv</a:t>
            </a:r>
            <a:r>
              <a:rPr lang="en-GB" sz="24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16406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F56-B914-C827-BD3E-9CACD8FA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Beetje</a:t>
            </a:r>
            <a:r>
              <a:rPr lang="en-GB" dirty="0"/>
              <a:t> hipper: violin plot</a:t>
            </a:r>
          </a:p>
        </p:txBody>
      </p:sp>
      <p:pic>
        <p:nvPicPr>
          <p:cNvPr id="8194" name="Picture 2" descr="python - Seaborn stripplot with violin plot bars in front of points - Stack  Overflow">
            <a:extLst>
              <a:ext uri="{FF2B5EF4-FFF2-40B4-BE49-F238E27FC236}">
                <a16:creationId xmlns:a16="http://schemas.microsoft.com/office/drawing/2014/main" id="{332B7CB3-42F4-99AC-CEED-75F0F50E6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80" y="1022781"/>
            <a:ext cx="7107631" cy="5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698EA-7CA0-1A31-EDF1-53E886047347}"/>
              </a:ext>
            </a:extLst>
          </p:cNvPr>
          <p:cNvSpPr txBox="1"/>
          <p:nvPr/>
        </p:nvSpPr>
        <p:spPr>
          <a:xfrm>
            <a:off x="256854" y="2558265"/>
            <a:ext cx="307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Gebruik</a:t>
            </a:r>
            <a:r>
              <a:rPr lang="en-GB" dirty="0"/>
              <a:t> in python</a:t>
            </a:r>
          </a:p>
          <a:p>
            <a:r>
              <a:rPr lang="en-GB" i="1" dirty="0" err="1"/>
              <a:t>sns.violinplot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20721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1F8-4EB5-FED0-9990-ABFD044E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Dichtheidsplotjes</a:t>
            </a:r>
            <a:r>
              <a:rPr lang="en-GB" dirty="0"/>
              <a:t> &amp; </a:t>
            </a:r>
            <a:r>
              <a:rPr lang="en-GB" dirty="0" err="1"/>
              <a:t>histogrammen</a:t>
            </a:r>
            <a:endParaRPr lang="en-GB" dirty="0"/>
          </a:p>
        </p:txBody>
      </p:sp>
      <p:pic>
        <p:nvPicPr>
          <p:cNvPr id="2050" name="Picture 2" descr="Histogram - Wikipedia">
            <a:extLst>
              <a:ext uri="{FF2B5EF4-FFF2-40B4-BE49-F238E27FC236}">
                <a16:creationId xmlns:a16="http://schemas.microsoft.com/office/drawing/2014/main" id="{1FB639EB-0994-DE6A-70A1-945F41935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6" y="1821064"/>
            <a:ext cx="454950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grams and Density Plots in Python | by Will Koehrsen | Towards Data  Science">
            <a:extLst>
              <a:ext uri="{FF2B5EF4-FFF2-40B4-BE49-F238E27FC236}">
                <a16:creationId xmlns:a16="http://schemas.microsoft.com/office/drawing/2014/main" id="{3C0AF877-31F7-08AC-A41A-F20B024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01" y="1948668"/>
            <a:ext cx="4723141" cy="35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CF894-5722-DA5B-C064-E816E65595E0}"/>
              </a:ext>
            </a:extLst>
          </p:cNvPr>
          <p:cNvSpPr txBox="1"/>
          <p:nvPr/>
        </p:nvSpPr>
        <p:spPr>
          <a:xfrm>
            <a:off x="3698697" y="1106982"/>
            <a:ext cx="519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</a:t>
            </a:r>
            <a:r>
              <a:rPr lang="en-GB" dirty="0" err="1"/>
              <a:t>dewelke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Hangt</a:t>
            </a:r>
            <a:r>
              <a:rPr lang="en-GB" dirty="0"/>
              <a:t> 100% </a:t>
            </a:r>
            <a:r>
              <a:rPr lang="en-GB" dirty="0" err="1"/>
              <a:t>af</a:t>
            </a:r>
            <a:r>
              <a:rPr lang="en-GB" dirty="0"/>
              <a:t> van wat je </a:t>
            </a:r>
            <a:r>
              <a:rPr lang="en-GB" dirty="0" err="1"/>
              <a:t>publiek</a:t>
            </a:r>
            <a:r>
              <a:rPr lang="en-GB" dirty="0"/>
              <a:t> &amp; wat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bereiken</a:t>
            </a:r>
            <a:r>
              <a:rPr lang="en-GB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F5637-B1D4-48CC-FBD6-6C24600F88BB}"/>
              </a:ext>
            </a:extLst>
          </p:cNvPr>
          <p:cNvSpPr txBox="1"/>
          <p:nvPr/>
        </p:nvSpPr>
        <p:spPr>
          <a:xfrm>
            <a:off x="936837" y="5546322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business &amp; intuitive </a:t>
            </a:r>
            <a:r>
              <a:rPr lang="en-GB" dirty="0" err="1"/>
              <a:t>maken</a:t>
            </a:r>
            <a:r>
              <a:rPr lang="en-GB" dirty="0"/>
              <a:t> van de </a:t>
            </a:r>
            <a:r>
              <a:rPr lang="en-GB" dirty="0" err="1"/>
              <a:t>vorm</a:t>
            </a:r>
            <a:r>
              <a:rPr lang="en-GB" dirty="0"/>
              <a:t> van de </a:t>
            </a:r>
            <a:r>
              <a:rPr lang="en-GB" dirty="0" err="1"/>
              <a:t>verdeling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D90B-92C8-99B1-DA68-05602967200B}"/>
              </a:ext>
            </a:extLst>
          </p:cNvPr>
          <p:cNvSpPr txBox="1"/>
          <p:nvPr/>
        </p:nvSpPr>
        <p:spPr>
          <a:xfrm>
            <a:off x="7356473" y="5546321"/>
            <a:ext cx="36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mede</a:t>
            </a:r>
            <a:r>
              <a:rPr lang="en-GB" dirty="0"/>
              <a:t> </a:t>
            </a:r>
            <a:r>
              <a:rPr lang="en-GB" dirty="0" err="1"/>
              <a:t>statistici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/>
              <a:t>toont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/</a:t>
            </a:r>
            <a:r>
              <a:rPr lang="en-GB" dirty="0" err="1"/>
              <a:t>goedheid</a:t>
            </a:r>
            <a:r>
              <a:rPr lang="en-GB" dirty="0"/>
              <a:t> </a:t>
            </a:r>
            <a:r>
              <a:rPr lang="en-GB" dirty="0" err="1"/>
              <a:t>vd</a:t>
            </a:r>
            <a:r>
              <a:rPr lang="en-GB" dirty="0"/>
              <a:t> fit.</a:t>
            </a:r>
          </a:p>
        </p:txBody>
      </p:sp>
    </p:spTree>
    <p:extLst>
      <p:ext uri="{BB962C8B-B14F-4D97-AF65-F5344CB8AC3E}">
        <p14:creationId xmlns:p14="http://schemas.microsoft.com/office/powerpoint/2010/main" val="180813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2EBD-E5AF-710A-4B4A-3999551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2EE-F3AD-B351-748B-EBC1EE88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plot.hist</a:t>
            </a:r>
            <a:r>
              <a:rPr lang="en-GB" dirty="0"/>
              <a:t> &amp; </a:t>
            </a:r>
            <a:r>
              <a:rPr lang="en-GB" i="1" dirty="0"/>
              <a:t>.</a:t>
            </a:r>
            <a:r>
              <a:rPr lang="en-GB" i="1" dirty="0" err="1"/>
              <a:t>plot.density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histogram met/</a:t>
            </a:r>
            <a:r>
              <a:rPr lang="en-GB" dirty="0" err="1"/>
              <a:t>zonder</a:t>
            </a:r>
            <a:r>
              <a:rPr lang="en-GB" dirty="0"/>
              <a:t> density </a:t>
            </a:r>
            <a:r>
              <a:rPr lang="en-GB" dirty="0" err="1"/>
              <a:t>zoals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Extra: </a:t>
            </a:r>
            <a:r>
              <a:rPr lang="en-GB" dirty="0"/>
              <a:t>Als je de </a:t>
            </a:r>
            <a:r>
              <a:rPr lang="en-GB" dirty="0" err="1"/>
              <a:t>wachttijden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verdeeld</a:t>
            </a:r>
            <a:r>
              <a:rPr lang="en-GB" dirty="0"/>
              <a:t> over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dagen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de </a:t>
            </a:r>
            <a:r>
              <a:rPr lang="en-GB" dirty="0" err="1"/>
              <a:t>histogrammen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elkaar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84844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discrete, </a:t>
            </a:r>
            <a:r>
              <a:rPr lang="en-GB" dirty="0" err="1"/>
              <a:t>binaire</a:t>
            </a:r>
            <a:r>
              <a:rPr lang="en-GB" dirty="0"/>
              <a:t> &amp; </a:t>
            </a:r>
            <a:r>
              <a:rPr lang="en-GB" dirty="0" err="1"/>
              <a:t>categorische</a:t>
            </a:r>
            <a:r>
              <a:rPr lang="en-GB" dirty="0"/>
              <a:t>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05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6AB-A05E-1081-CE65-5A8DF60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Algemene</a:t>
            </a:r>
            <a:r>
              <a:rPr lang="en-GB" dirty="0"/>
              <a:t>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C3E-E4FE-84DC-D4DE-A4B34EDC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Tijdens</a:t>
            </a:r>
            <a:r>
              <a:rPr lang="en-GB" dirty="0"/>
              <a:t> de les </a:t>
            </a:r>
            <a:r>
              <a:rPr lang="en-GB" dirty="0" err="1"/>
              <a:t>zien</a:t>
            </a:r>
            <a:r>
              <a:rPr lang="en-GB" dirty="0"/>
              <a:t> we wat </a:t>
            </a:r>
            <a:r>
              <a:rPr lang="en-GB" dirty="0" err="1"/>
              <a:t>voorbeelden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In het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volgen</a:t>
            </a:r>
            <a:r>
              <a:rPr lang="en-GB" dirty="0"/>
              <a:t> (Practical statistics for Data Scientists) </a:t>
            </a:r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nog</a:t>
            </a:r>
            <a:r>
              <a:rPr lang="en-GB" dirty="0"/>
              <a:t> wat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 met data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zeker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volgen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555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6F0-76B4-097D-D6E6-538888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&amp; </a:t>
            </a:r>
            <a:r>
              <a:rPr lang="en-GB" dirty="0" err="1"/>
              <a:t>frequenties</a:t>
            </a:r>
            <a:r>
              <a:rPr lang="en-GB" dirty="0"/>
              <a:t> </a:t>
            </a:r>
          </a:p>
        </p:txBody>
      </p:sp>
      <p:pic>
        <p:nvPicPr>
          <p:cNvPr id="3074" name="Picture 2" descr="What is a Bar Chart? - Twinkl">
            <a:extLst>
              <a:ext uri="{FF2B5EF4-FFF2-40B4-BE49-F238E27FC236}">
                <a16:creationId xmlns:a16="http://schemas.microsoft.com/office/drawing/2014/main" id="{AFF1A63C-44E1-A87C-5FCB-F26D2D5174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1" y="1418797"/>
            <a:ext cx="451171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0DF97-3B8F-350D-8B80-31F2D7BE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03521"/>
              </p:ext>
            </p:extLst>
          </p:nvPr>
        </p:nvGraphicFramePr>
        <p:xfrm>
          <a:off x="6937079" y="76107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790158F-946B-21FF-DAD6-56477080C560}"/>
              </a:ext>
            </a:extLst>
          </p:cNvPr>
          <p:cNvSpPr/>
          <p:nvPr/>
        </p:nvSpPr>
        <p:spPr>
          <a:xfrm>
            <a:off x="7015277" y="3184991"/>
            <a:ext cx="4027470" cy="8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Verdeling</a:t>
            </a:r>
            <a:endParaRPr lang="en-GB" sz="28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5A7080-D81A-71E8-EC31-B02F036BA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16007"/>
              </p:ext>
            </p:extLst>
          </p:nvPr>
        </p:nvGraphicFramePr>
        <p:xfrm>
          <a:off x="6953633" y="4159140"/>
          <a:ext cx="41838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933">
                  <a:extLst>
                    <a:ext uri="{9D8B030D-6E8A-4147-A177-3AD203B41FA5}">
                      <a16:colId xmlns:a16="http://schemas.microsoft.com/office/drawing/2014/main" val="18938263"/>
                    </a:ext>
                  </a:extLst>
                </a:gridCol>
                <a:gridCol w="2091933">
                  <a:extLst>
                    <a:ext uri="{9D8B030D-6E8A-4147-A177-3AD203B41FA5}">
                      <a16:colId xmlns:a16="http://schemas.microsoft.com/office/drawing/2014/main" val="272443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Categorie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Frequentie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Blauw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Groen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4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Roos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346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E365-F0EA-68AC-0A21-985D61368B89}"/>
              </a:ext>
            </a:extLst>
          </p:cNvPr>
          <p:cNvSpPr/>
          <p:nvPr/>
        </p:nvSpPr>
        <p:spPr>
          <a:xfrm>
            <a:off x="3657600" y="2270589"/>
            <a:ext cx="821933" cy="32671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EAC3B-636A-5DAE-D145-617FFED96FC9}"/>
              </a:ext>
            </a:extLst>
          </p:cNvPr>
          <p:cNvSpPr txBox="1"/>
          <p:nvPr/>
        </p:nvSpPr>
        <p:spPr>
          <a:xfrm>
            <a:off x="3482939" y="5537771"/>
            <a:ext cx="155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Modus: </a:t>
            </a:r>
            <a:r>
              <a:rPr lang="en-GB" b="1" dirty="0" err="1"/>
              <a:t>meest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</a:t>
            </a:r>
            <a:r>
              <a:rPr lang="en-GB" b="1" dirty="0" err="1"/>
              <a:t>waarde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96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F478-BF40-BCA6-FE21-40D3735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B572-F940-3819-93DF-83AE2E03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i="1" dirty="0" err="1"/>
              <a:t>Pclass</a:t>
            </a:r>
            <a:r>
              <a:rPr lang="en-GB" dirty="0"/>
              <a:t> feature in de </a:t>
            </a:r>
            <a:r>
              <a:rPr lang="en-GB" i="1" dirty="0"/>
              <a:t>titanic</a:t>
            </a:r>
            <a:r>
              <a:rPr lang="en-GB" dirty="0"/>
              <a:t> dataset.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Tip: </a:t>
            </a:r>
            <a:r>
              <a:rPr lang="en-GB" dirty="0" err="1"/>
              <a:t>Gebruik</a:t>
            </a:r>
            <a:r>
              <a:rPr lang="en-GB" i="1" dirty="0"/>
              <a:t> .</a:t>
            </a:r>
            <a:r>
              <a:rPr lang="en-GB" i="1" dirty="0" err="1"/>
              <a:t>plot.bar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value_counts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je data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omvormen</a:t>
            </a:r>
            <a:r>
              <a:rPr lang="en-GB" dirty="0"/>
              <a:t> tot </a:t>
            </a:r>
            <a:r>
              <a:rPr lang="en-GB" dirty="0" err="1"/>
              <a:t>ordinale</a:t>
            </a:r>
            <a:r>
              <a:rPr lang="en-GB" dirty="0"/>
              <a:t> </a:t>
            </a:r>
            <a:r>
              <a:rPr lang="en-GB" dirty="0" err="1"/>
              <a:t>categorische</a:t>
            </a:r>
            <a:r>
              <a:rPr lang="en-GB" dirty="0"/>
              <a:t> data om de bars </a:t>
            </a:r>
            <a:r>
              <a:rPr lang="en-GB" dirty="0" err="1"/>
              <a:t>automatisch</a:t>
            </a:r>
            <a:r>
              <a:rPr lang="en-GB" dirty="0"/>
              <a:t> in de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volgorde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laten </a:t>
            </a:r>
            <a:r>
              <a:rPr lang="en-GB" dirty="0" err="1"/>
              <a:t>zetten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63272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Correlatie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488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Gegeven 2 feature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dan </a:t>
                </a:r>
                <a:r>
                  <a:rPr lang="en-GB" dirty="0" err="1"/>
                  <a:t>berekenen</a:t>
                </a:r>
                <a:r>
                  <a:rPr lang="en-GB" dirty="0"/>
                  <a:t> we de </a:t>
                </a:r>
                <a:r>
                  <a:rPr lang="en-GB" dirty="0" err="1"/>
                  <a:t>correlatie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2 features door: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Hierbij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gegeven</a:t>
                </a:r>
                <a:r>
                  <a:rPr lang="en-GB" dirty="0"/>
                  <a:t> door: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D754C2-81B2-A6CC-3C32-2592DABAEEBE}"/>
              </a:ext>
            </a:extLst>
          </p:cNvPr>
          <p:cNvSpPr txBox="1"/>
          <p:nvPr/>
        </p:nvSpPr>
        <p:spPr>
          <a:xfrm>
            <a:off x="3462391" y="6174834"/>
            <a:ext cx="757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Tip:</a:t>
            </a:r>
            <a:r>
              <a:rPr lang="en-GB" dirty="0"/>
              <a:t> In pandas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i="1" dirty="0"/>
              <a:t>.</a:t>
            </a:r>
            <a:r>
              <a:rPr lang="en-GB" i="1" dirty="0" err="1"/>
              <a:t>corr</a:t>
            </a:r>
            <a:r>
              <a:rPr lang="en-GB" i="1" dirty="0"/>
              <a:t> </a:t>
            </a:r>
            <a:r>
              <a:rPr lang="en-GB" i="1" dirty="0" err="1"/>
              <a:t>gebruiken</a:t>
            </a:r>
            <a:r>
              <a:rPr lang="en-GB" i="1" dirty="0"/>
              <a:t> op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dataframe</a:t>
            </a:r>
            <a:r>
              <a:rPr lang="en-GB" i="1" dirty="0"/>
              <a:t>.</a:t>
            </a:r>
            <a:br>
              <a:rPr lang="en-GB" i="1" dirty="0"/>
            </a:br>
            <a:r>
              <a:rPr lang="en-GB" i="1" dirty="0"/>
              <a:t>https://pandas.pydata.org/docs/reference/api/pandas.DataFrame.corr.html</a:t>
            </a:r>
          </a:p>
        </p:txBody>
      </p:sp>
    </p:spTree>
    <p:extLst>
      <p:ext uri="{BB962C8B-B14F-4D97-AF65-F5344CB8AC3E}">
        <p14:creationId xmlns:p14="http://schemas.microsoft.com/office/powerpoint/2010/main" val="12666479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868-5C85-5B54-47CB-5019A3C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48351"/>
            <a:ext cx="11225885" cy="1325563"/>
          </a:xfrm>
        </p:spPr>
        <p:txBody>
          <a:bodyPr/>
          <a:lstStyle/>
          <a:p>
            <a:r>
              <a:rPr lang="en-GB" dirty="0" err="1"/>
              <a:t>Correlatie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89261-77CE-C84E-158C-E6E47CD74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orrelation - Correlation Coefficient, Types, Formulas &amp; Example">
            <a:extLst>
              <a:ext uri="{FF2B5EF4-FFF2-40B4-BE49-F238E27FC236}">
                <a16:creationId xmlns:a16="http://schemas.microsoft.com/office/drawing/2014/main" id="{52B29337-2F68-DAAE-154F-A3BFBA35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49" y="778466"/>
            <a:ext cx="71437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/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657033-FCBC-D306-CC10-4AE4CEC9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63" y="1547063"/>
                <a:ext cx="612347" cy="276999"/>
              </a:xfrm>
              <a:prstGeom prst="rect">
                <a:avLst/>
              </a:prstGeom>
              <a:blipFill>
                <a:blip r:embed="rId4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/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E42F6-0A20-F624-E909-EBE98C2E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71" y="1426261"/>
                <a:ext cx="61234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/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0D629-B50F-4429-FDEB-C13D1151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43" y="1547062"/>
                <a:ext cx="785471" cy="276999"/>
              </a:xfrm>
              <a:prstGeom prst="rect">
                <a:avLst/>
              </a:prstGeom>
              <a:blipFill>
                <a:blip r:embed="rId6"/>
                <a:stretch>
                  <a:fillRect l="-3876" r="-697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/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419EC-C68D-106C-C856-2414D121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6" y="3812379"/>
                <a:ext cx="82394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/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784DD-E394-BA4F-3B1E-99A7DE52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63" y="3777330"/>
                <a:ext cx="82394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/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6B026-24ED-5E21-3CD3-455A6CCB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514" y="3902357"/>
                <a:ext cx="612347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1460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CB7-E17D-CDE1-6D28-887B564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voorstellingen</a:t>
            </a:r>
            <a:r>
              <a:rPr lang="en-GB" dirty="0"/>
              <a:t> van </a:t>
            </a:r>
            <a:r>
              <a:rPr lang="en-GB" dirty="0" err="1"/>
              <a:t>correlatie</a:t>
            </a:r>
            <a:endParaRPr lang="en-GB" dirty="0"/>
          </a:p>
        </p:txBody>
      </p:sp>
      <p:pic>
        <p:nvPicPr>
          <p:cNvPr id="7170" name="Picture 2" descr="Correlation - Wikipedia">
            <a:extLst>
              <a:ext uri="{FF2B5EF4-FFF2-40B4-BE49-F238E27FC236}">
                <a16:creationId xmlns:a16="http://schemas.microsoft.com/office/drawing/2014/main" id="{1F705CD5-41D2-6B60-CA72-B8345EA71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4" y="1281374"/>
            <a:ext cx="10208681" cy="46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63B64-A754-A89C-2A99-6B844896D872}"/>
              </a:ext>
            </a:extLst>
          </p:cNvPr>
          <p:cNvSpPr/>
          <p:nvPr/>
        </p:nvSpPr>
        <p:spPr>
          <a:xfrm>
            <a:off x="1273996" y="1127261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5875-0630-D80D-D8AD-C7B96E0743DC}"/>
              </a:ext>
            </a:extLst>
          </p:cNvPr>
          <p:cNvSpPr/>
          <p:nvPr/>
        </p:nvSpPr>
        <p:spPr>
          <a:xfrm>
            <a:off x="1016152" y="2759337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94675-3B60-DDE6-530F-465C12B2A059}"/>
              </a:ext>
            </a:extLst>
          </p:cNvPr>
          <p:cNvSpPr/>
          <p:nvPr/>
        </p:nvSpPr>
        <p:spPr>
          <a:xfrm>
            <a:off x="1123308" y="4174472"/>
            <a:ext cx="9945384" cy="49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CA5F-39E5-E60E-DCEB-F3DF69C1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correlaties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plotten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A136-081A-E9B1-887D-65F48D8F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0" y="945534"/>
            <a:ext cx="5792043" cy="5128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E7C8A-1A80-A956-F615-8D1702040A82}"/>
              </a:ext>
            </a:extLst>
          </p:cNvPr>
          <p:cNvSpPr txBox="1"/>
          <p:nvPr/>
        </p:nvSpPr>
        <p:spPr>
          <a:xfrm>
            <a:off x="6493267" y="1685563"/>
            <a:ext cx="53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plot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de data in </a:t>
            </a:r>
            <a:r>
              <a:rPr lang="en-GB" i="1" dirty="0"/>
              <a:t>sp500_sectors.csv </a:t>
            </a:r>
            <a:r>
              <a:rPr lang="en-GB" dirty="0" err="1"/>
              <a:t>samen</a:t>
            </a:r>
            <a:r>
              <a:rPr lang="en-GB" dirty="0"/>
              <a:t> met </a:t>
            </a:r>
            <a:r>
              <a:rPr lang="en-GB" dirty="0" err="1"/>
              <a:t>volgende</a:t>
            </a:r>
            <a:r>
              <a:rPr lang="en-GB" dirty="0"/>
              <a:t> code: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972617-B12E-D146-E244-6152809F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48" y="2806542"/>
            <a:ext cx="5560195" cy="845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F03D3-0787-877A-DC78-EB247BBCE550}"/>
              </a:ext>
            </a:extLst>
          </p:cNvPr>
          <p:cNvSpPr txBox="1"/>
          <p:nvPr/>
        </p:nvSpPr>
        <p:spPr>
          <a:xfrm>
            <a:off x="6549310" y="4873365"/>
            <a:ext cx="533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correlatie</a:t>
            </a:r>
            <a:r>
              <a:rPr lang="en-GB" dirty="0"/>
              <a:t> is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gevoelig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outliers; </a:t>
            </a:r>
            <a:r>
              <a:rPr lang="en-GB" dirty="0" err="1"/>
              <a:t>dus</a:t>
            </a:r>
            <a:r>
              <a:rPr lang="en-GB" dirty="0"/>
              <a:t> dan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data </a:t>
            </a:r>
            <a:r>
              <a:rPr lang="en-GB" dirty="0" err="1"/>
              <a:t>gooien</a:t>
            </a:r>
            <a:r>
              <a:rPr lang="en-GB" dirty="0"/>
              <a:t>, </a:t>
            </a:r>
            <a:r>
              <a:rPr lang="en-GB" dirty="0" err="1"/>
              <a:t>begrijpen</a:t>
            </a:r>
            <a:r>
              <a:rPr lang="en-GB" dirty="0"/>
              <a:t> of </a:t>
            </a:r>
            <a:r>
              <a:rPr lang="en-GB" dirty="0" err="1"/>
              <a:t>alternatieve</a:t>
            </a:r>
            <a:r>
              <a:rPr lang="en-GB" dirty="0"/>
              <a:t>,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robuuste</a:t>
            </a:r>
            <a:r>
              <a:rPr lang="en-GB" dirty="0"/>
              <a:t> </a:t>
            </a:r>
            <a:r>
              <a:rPr lang="en-GB" dirty="0" err="1"/>
              <a:t>maten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i="1" dirty="0" err="1"/>
              <a:t>sklearn.covariance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55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734-C4B3-DD48-93DC-23B175E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9788"/>
            <a:ext cx="11225885" cy="1325563"/>
          </a:xfrm>
        </p:spPr>
        <p:txBody>
          <a:bodyPr>
            <a:normAutofit/>
          </a:bodyPr>
          <a:lstStyle/>
          <a:p>
            <a:r>
              <a:rPr lang="en-GB" sz="3200" dirty="0" err="1"/>
              <a:t>Waarom</a:t>
            </a:r>
            <a:r>
              <a:rPr lang="en-GB" sz="3200" dirty="0"/>
              <a:t> </a:t>
            </a:r>
            <a:r>
              <a:rPr lang="en-GB" sz="3200" dirty="0" err="1"/>
              <a:t>zijn</a:t>
            </a:r>
            <a:r>
              <a:rPr lang="en-GB" sz="3200" dirty="0"/>
              <a:t> we </a:t>
            </a:r>
            <a:r>
              <a:rPr lang="en-GB" sz="3200" dirty="0" err="1"/>
              <a:t>geïnteresseerd</a:t>
            </a:r>
            <a:r>
              <a:rPr lang="en-GB" sz="3200" dirty="0"/>
              <a:t> in </a:t>
            </a:r>
            <a:r>
              <a:rPr lang="en-GB" sz="3200" dirty="0" err="1"/>
              <a:t>correlatie</a:t>
            </a:r>
            <a:r>
              <a:rPr lang="en-GB" sz="3200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1C86D-D650-3691-C396-49D2091D6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168592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6CA3E2-B08B-A0E6-646A-9CF62431D3F8}"/>
              </a:ext>
            </a:extLst>
          </p:cNvPr>
          <p:cNvSpPr/>
          <p:nvPr/>
        </p:nvSpPr>
        <p:spPr>
          <a:xfrm>
            <a:off x="9554966" y="184935"/>
            <a:ext cx="2527443" cy="84785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Response/outcome/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dependent variable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5B7056-7F07-B852-2517-C780943BAF7D}"/>
              </a:ext>
            </a:extLst>
          </p:cNvPr>
          <p:cNvSpPr/>
          <p:nvPr/>
        </p:nvSpPr>
        <p:spPr>
          <a:xfrm rot="16200000">
            <a:off x="10614977" y="754337"/>
            <a:ext cx="462337" cy="1155605"/>
          </a:xfrm>
          <a:prstGeom prst="rightArrow">
            <a:avLst>
              <a:gd name="adj1" fmla="val 50000"/>
              <a:gd name="adj2" fmla="val 71111"/>
            </a:avLst>
          </a:prstGeom>
          <a:solidFill>
            <a:srgbClr val="BDE5FF"/>
          </a:solidFill>
          <a:ln>
            <a:solidFill>
              <a:srgbClr val="C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AD7526E-181C-52E9-7F37-A4A65D166773}"/>
              </a:ext>
            </a:extLst>
          </p:cNvPr>
          <p:cNvSpPr/>
          <p:nvPr/>
        </p:nvSpPr>
        <p:spPr>
          <a:xfrm rot="5400000">
            <a:off x="5047378" y="-3262780"/>
            <a:ext cx="252088" cy="96261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C2EA-C4C8-A6EF-CE33-A1D465FBA0B6}"/>
              </a:ext>
            </a:extLst>
          </p:cNvPr>
          <p:cNvSpPr txBox="1"/>
          <p:nvPr/>
        </p:nvSpPr>
        <p:spPr>
          <a:xfrm>
            <a:off x="4161784" y="836555"/>
            <a:ext cx="21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7800"/>
                </a:solidFill>
              </a:rPr>
              <a:t>Features/predictor</a:t>
            </a:r>
          </a:p>
          <a:p>
            <a:pPr algn="ctr"/>
            <a:r>
              <a:rPr lang="en-GB" b="1" dirty="0">
                <a:solidFill>
                  <a:srgbClr val="FF7800"/>
                </a:solidFill>
              </a:rPr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A327D-B839-49A3-81F3-49FD618E46A9}"/>
              </a:ext>
            </a:extLst>
          </p:cNvPr>
          <p:cNvSpPr txBox="1"/>
          <p:nvPr/>
        </p:nvSpPr>
        <p:spPr>
          <a:xfrm>
            <a:off x="3708971" y="6431622"/>
            <a:ext cx="51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i="1" dirty="0"/>
              <a:t>data/titanic.xlsx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C18017-C7A5-AC4E-695D-2596799A3620}"/>
              </a:ext>
            </a:extLst>
          </p:cNvPr>
          <p:cNvSpPr/>
          <p:nvPr/>
        </p:nvSpPr>
        <p:spPr>
          <a:xfrm rot="16200000">
            <a:off x="5047015" y="61093"/>
            <a:ext cx="252088" cy="9626117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90C83-C7B2-217F-7638-8C3ACBBD8D63}"/>
              </a:ext>
            </a:extLst>
          </p:cNvPr>
          <p:cNvSpPr txBox="1"/>
          <p:nvPr/>
        </p:nvSpPr>
        <p:spPr>
          <a:xfrm>
            <a:off x="3533760" y="5009000"/>
            <a:ext cx="327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Hier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veel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correlatie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geeft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aan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dat</a:t>
            </a:r>
            <a:r>
              <a:rPr lang="en-GB" b="1" dirty="0">
                <a:solidFill>
                  <a:srgbClr val="002060"/>
                </a:solidFill>
              </a:rPr>
              <a:t> we </a:t>
            </a:r>
            <a:r>
              <a:rPr lang="en-GB" b="1" dirty="0" err="1">
                <a:solidFill>
                  <a:srgbClr val="002060"/>
                </a:solidFill>
              </a:rPr>
              <a:t>bepaalde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variabelen</a:t>
            </a:r>
            <a:r>
              <a:rPr lang="en-GB" b="1" dirty="0">
                <a:solidFill>
                  <a:srgbClr val="002060"/>
                </a:solidFill>
              </a:rPr>
              <a:t> (</a:t>
            </a:r>
            <a:r>
              <a:rPr lang="en-GB" b="1" dirty="0" err="1">
                <a:solidFill>
                  <a:srgbClr val="002060"/>
                </a:solidFill>
              </a:rPr>
              <a:t>niet</a:t>
            </a:r>
            <a:r>
              <a:rPr lang="en-GB" b="1" dirty="0">
                <a:solidFill>
                  <a:srgbClr val="002060"/>
                </a:solidFill>
              </a:rPr>
              <a:t>) </a:t>
            </a:r>
            <a:r>
              <a:rPr lang="en-GB" b="1" dirty="0" err="1">
                <a:solidFill>
                  <a:srgbClr val="002060"/>
                </a:solidFill>
              </a:rPr>
              <a:t>moeten</a:t>
            </a:r>
            <a:r>
              <a:rPr lang="en-GB" b="1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</a:rPr>
              <a:t>meenemen</a:t>
            </a:r>
            <a:r>
              <a:rPr lang="en-GB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80E3B29-4C7D-ECB2-955F-3C8D895B2986}"/>
              </a:ext>
            </a:extLst>
          </p:cNvPr>
          <p:cNvSpPr/>
          <p:nvPr/>
        </p:nvSpPr>
        <p:spPr>
          <a:xfrm rot="10800000">
            <a:off x="10404356" y="4685834"/>
            <a:ext cx="883578" cy="6463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0FA5CC-4411-DF16-5B27-6F8083D49BA3}"/>
              </a:ext>
            </a:extLst>
          </p:cNvPr>
          <p:cNvCxnSpPr>
            <a:cxnSpLocks/>
          </p:cNvCxnSpPr>
          <p:nvPr/>
        </p:nvCxnSpPr>
        <p:spPr>
          <a:xfrm flipH="1">
            <a:off x="6812358" y="5301343"/>
            <a:ext cx="4033787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41CD2-471E-F522-ECE8-6EF18724D9DE}"/>
              </a:ext>
            </a:extLst>
          </p:cNvPr>
          <p:cNvSpPr txBox="1"/>
          <p:nvPr/>
        </p:nvSpPr>
        <p:spPr>
          <a:xfrm>
            <a:off x="8301520" y="5381185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Correlatie</a:t>
            </a:r>
            <a:r>
              <a:rPr lang="en-GB" b="1" dirty="0"/>
              <a:t> </a:t>
            </a:r>
            <a:r>
              <a:rPr lang="en-GB" b="1" dirty="0" err="1"/>
              <a:t>tussen</a:t>
            </a:r>
            <a:r>
              <a:rPr lang="en-GB" b="1" dirty="0"/>
              <a:t> features </a:t>
            </a:r>
            <a:r>
              <a:rPr lang="en-GB" b="1" dirty="0" err="1"/>
              <a:t>en</a:t>
            </a:r>
            <a:r>
              <a:rPr lang="en-GB" b="1" dirty="0"/>
              <a:t> de response </a:t>
            </a:r>
            <a:r>
              <a:rPr lang="en-GB" b="1" dirty="0" err="1"/>
              <a:t>geven</a:t>
            </a:r>
            <a:r>
              <a:rPr lang="en-GB" b="1" dirty="0"/>
              <a:t> </a:t>
            </a:r>
            <a:r>
              <a:rPr lang="en-GB" b="1" dirty="0" err="1"/>
              <a:t>voorspelbaarheid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487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5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FC7-49CB-125B-2671-B7275BD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Scatterplot: </a:t>
            </a:r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6589-77FC-9789-DFCE-E4D9A5D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age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scatterplot om het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fare </a:t>
            </a:r>
            <a:r>
              <a:rPr lang="en-GB" dirty="0" err="1"/>
              <a:t>en</a:t>
            </a:r>
            <a:r>
              <a:rPr lang="en-GB" dirty="0"/>
              <a:t> survived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.</a:t>
            </a:r>
          </a:p>
          <a:p>
            <a:r>
              <a:rPr lang="en-GB" dirty="0"/>
              <a:t>Maak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 op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verband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plot </a:t>
            </a:r>
            <a:r>
              <a:rPr lang="en-GB" dirty="0" err="1"/>
              <a:t>dit</a:t>
            </a:r>
            <a:r>
              <a:rPr lang="en-GB" dirty="0"/>
              <a:t> mee. Hoe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regressielijn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FEC7-7D2F-0D8A-D69F-906ACB81D903}"/>
              </a:ext>
            </a:extLst>
          </p:cNvPr>
          <p:cNvSpPr txBox="1"/>
          <p:nvPr/>
        </p:nvSpPr>
        <p:spPr>
          <a:xfrm>
            <a:off x="1292831" y="4428161"/>
            <a:ext cx="960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doen</a:t>
            </a:r>
            <a:r>
              <a:rPr lang="en-GB" dirty="0"/>
              <a:t> met de workflow die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beschreven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; </a:t>
            </a:r>
            <a:r>
              <a:rPr lang="en-GB" dirty="0" err="1"/>
              <a:t>dit</a:t>
            </a:r>
            <a:r>
              <a:rPr lang="en-GB" dirty="0"/>
              <a:t> is de workflow die je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volgt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“</a:t>
            </a:r>
            <a:r>
              <a:rPr lang="en-GB" dirty="0" err="1"/>
              <a:t>fitten</a:t>
            </a:r>
            <a:r>
              <a:rPr lang="en-GB" dirty="0"/>
              <a:t>” van </a:t>
            </a:r>
            <a:r>
              <a:rPr lang="en-GB" dirty="0" err="1"/>
              <a:t>een</a:t>
            </a:r>
            <a:r>
              <a:rPr lang="en-GB" dirty="0"/>
              <a:t> “model”:</a:t>
            </a:r>
          </a:p>
          <a:p>
            <a:r>
              <a:rPr lang="en-GB" i="1" dirty="0">
                <a:hlinkClick r:id="rId2"/>
              </a:rPr>
              <a:t>https://scikit-learn.org/stable/modules/generated/sklearn.linear_model.LinearRegression.html</a:t>
            </a:r>
            <a:endParaRPr lang="en-GB" i="1" dirty="0"/>
          </a:p>
          <a:p>
            <a:r>
              <a:rPr lang="en-GB" i="1" dirty="0"/>
              <a:t>Advanced:</a:t>
            </a:r>
          </a:p>
          <a:p>
            <a:r>
              <a:rPr lang="en-GB" i="1" dirty="0" err="1"/>
              <a:t>Voor</a:t>
            </a:r>
            <a:r>
              <a:rPr lang="en-GB" i="1" dirty="0"/>
              <a:t> het </a:t>
            </a:r>
            <a:r>
              <a:rPr lang="en-GB" i="1" dirty="0" err="1"/>
              <a:t>voorspellen</a:t>
            </a:r>
            <a:r>
              <a:rPr lang="en-GB" i="1" dirty="0"/>
              <a:t> van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binaire</a:t>
            </a:r>
            <a:r>
              <a:rPr lang="en-GB" i="1" dirty="0"/>
              <a:t> response </a:t>
            </a:r>
            <a:r>
              <a:rPr lang="en-GB" i="1" dirty="0" err="1"/>
              <a:t>gebruik</a:t>
            </a:r>
            <a:r>
              <a:rPr lang="en-GB" i="1" dirty="0"/>
              <a:t> je </a:t>
            </a:r>
            <a:r>
              <a:rPr lang="en-GB" i="1" dirty="0" err="1"/>
              <a:t>beter</a:t>
            </a:r>
            <a:r>
              <a:rPr lang="en-GB" i="1" dirty="0"/>
              <a:t> </a:t>
            </a:r>
            <a:r>
              <a:rPr lang="en-GB" i="1" dirty="0" err="1"/>
              <a:t>logistieke</a:t>
            </a:r>
            <a:r>
              <a:rPr lang="en-GB" i="1" dirty="0"/>
              <a:t> regressive:</a:t>
            </a:r>
          </a:p>
          <a:p>
            <a:r>
              <a:rPr lang="en-GB" i="1" dirty="0"/>
              <a:t>https://scikit-learn.org/stable/modules/generated/sklearn.linear_model.LogisticRegression.html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2902375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26E-C6A4-B65C-6C6A-62F51361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dan 2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22F-0A21-AB7F-49FA-FED88C47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Zie</a:t>
            </a:r>
            <a:r>
              <a:rPr lang="en-GB" dirty="0"/>
              <a:t> contour plots &amp; </a:t>
            </a:r>
            <a:r>
              <a:rPr lang="en-GB" dirty="0" err="1"/>
              <a:t>histogrammen</a:t>
            </a:r>
            <a:r>
              <a:rPr lang="en-GB" dirty="0"/>
              <a:t> in de case studies slides.</a:t>
            </a:r>
          </a:p>
          <a:p>
            <a:r>
              <a:rPr lang="en-GB" dirty="0"/>
              <a:t>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uiteraard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alternatieven</a:t>
            </a:r>
            <a:r>
              <a:rPr lang="en-GB" dirty="0"/>
              <a:t> op; maar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 </a:t>
            </a:r>
            <a:r>
              <a:rPr lang="en-GB" dirty="0" err="1"/>
              <a:t>behoren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tot de standard </a:t>
            </a:r>
            <a:r>
              <a:rPr lang="en-GB" dirty="0" err="1"/>
              <a:t>gebruikte</a:t>
            </a:r>
            <a:r>
              <a:rPr lang="en-GB" dirty="0"/>
              <a:t> </a:t>
            </a:r>
            <a:r>
              <a:rPr lang="en-GB" dirty="0" err="1"/>
              <a:t>visualisaties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7646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Productieproces</a:t>
            </a:r>
            <a:r>
              <a:rPr lang="en-US" dirty="0"/>
              <a:t> </a:t>
            </a:r>
            <a:r>
              <a:rPr lang="en-US" dirty="0" err="1"/>
              <a:t>modeleren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FB33-4BA6-DD8D-A30F-2B2F69E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Vergelijken</a:t>
            </a:r>
            <a:r>
              <a:rPr lang="en-GB" dirty="0"/>
              <a:t> met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7349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D17-7B85-8973-E567-D9A09BD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</a:t>
            </a:r>
            <a:r>
              <a:rPr lang="en-GB" dirty="0" err="1"/>
              <a:t>categorische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vergelijken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F884-7456-05EA-8114-B6208F3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makkelijkste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met </a:t>
            </a:r>
            <a:r>
              <a:rPr lang="en-GB" dirty="0" err="1"/>
              <a:t>bvb</a:t>
            </a:r>
            <a:r>
              <a:rPr lang="en-GB" dirty="0"/>
              <a:t> pivot tables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dirty="0" err="1"/>
              <a:t>opdracht</a:t>
            </a:r>
            <a:r>
              <a:rPr lang="en-GB" dirty="0"/>
              <a:t> CTR).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A2C1-7C13-A528-9D76-43611375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76" y="2550483"/>
            <a:ext cx="7365484" cy="34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8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CE9C-A93F-4F46-E168-955966E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Oefening</a:t>
            </a:r>
            <a:r>
              <a:rPr lang="en-GB" sz="3200" dirty="0"/>
              <a:t>: </a:t>
            </a:r>
            <a:r>
              <a:rPr lang="en-GB" sz="3200" dirty="0" err="1"/>
              <a:t>categorische</a:t>
            </a:r>
            <a:r>
              <a:rPr lang="en-GB" sz="3200" dirty="0"/>
              <a:t> met </a:t>
            </a:r>
            <a:r>
              <a:rPr lang="en-GB" sz="3200" dirty="0" err="1"/>
              <a:t>numerieke</a:t>
            </a:r>
            <a:r>
              <a:rPr lang="en-GB" sz="3200" dirty="0"/>
              <a:t> data </a:t>
            </a:r>
            <a:r>
              <a:rPr lang="en-GB" sz="3200" dirty="0" err="1"/>
              <a:t>vergelijken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4DE3-8F89-7D4D-9616-E54E589D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Groepeer</a:t>
            </a:r>
            <a:r>
              <a:rPr lang="en-GB" dirty="0"/>
              <a:t> de data van de 7_dwarfs_train.csv dataset </a:t>
            </a:r>
            <a:r>
              <a:rPr lang="en-GB" dirty="0" err="1"/>
              <a:t>volgens</a:t>
            </a:r>
            <a:r>
              <a:rPr lang="en-GB" dirty="0"/>
              <a:t> </a:t>
            </a:r>
            <a:r>
              <a:rPr lang="en-GB" dirty="0" err="1"/>
              <a:t>weekdag</a:t>
            </a:r>
            <a:r>
              <a:rPr lang="en-GB" dirty="0"/>
              <a:t> &amp; </a:t>
            </a:r>
            <a:r>
              <a:rPr lang="en-GB" dirty="0" err="1"/>
              <a:t>vergelijk</a:t>
            </a:r>
            <a:r>
              <a:rPr lang="en-GB" dirty="0"/>
              <a:t> de </a:t>
            </a:r>
            <a:r>
              <a:rPr lang="en-GB" dirty="0" err="1"/>
              <a:t>verdeling</a:t>
            </a:r>
            <a:r>
              <a:rPr lang="en-GB" dirty="0"/>
              <a:t> van de </a:t>
            </a:r>
            <a:r>
              <a:rPr lang="en-GB" dirty="0" err="1"/>
              <a:t>wachttijden</a:t>
            </a:r>
            <a:r>
              <a:rPr lang="en-GB" dirty="0"/>
              <a:t> met 7 boxplots (in 1 </a:t>
            </a:r>
            <a:r>
              <a:rPr lang="en-GB" dirty="0" err="1"/>
              <a:t>grafiek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Doe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maar met </a:t>
            </a:r>
            <a:r>
              <a:rPr lang="en-GB" dirty="0" err="1"/>
              <a:t>een</a:t>
            </a:r>
            <a:r>
              <a:rPr lang="en-GB" dirty="0"/>
              <a:t> violin plot (</a:t>
            </a:r>
            <a:r>
              <a:rPr lang="en-GB" i="1" dirty="0" err="1"/>
              <a:t>sns.violinplot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447703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FC6883-5416-4EC3-3A4A-65895BE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33742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DE89-151D-FF3E-8D26-E367FD1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Voorwaardelijke</a:t>
            </a:r>
            <a:r>
              <a:rPr lang="en-GB" dirty="0"/>
              <a:t> </a:t>
            </a:r>
            <a:r>
              <a:rPr lang="en-GB" dirty="0" err="1"/>
              <a:t>kansen</a:t>
            </a:r>
            <a:endParaRPr lang="en-GB" dirty="0"/>
          </a:p>
        </p:txBody>
      </p:sp>
      <p:pic>
        <p:nvPicPr>
          <p:cNvPr id="4098" name="Picture 2" descr="Why is the denominator in a conditional probability the probability of the  conditioning event? - Cross Validated">
            <a:extLst>
              <a:ext uri="{FF2B5EF4-FFF2-40B4-BE49-F238E27FC236}">
                <a16:creationId xmlns:a16="http://schemas.microsoft.com/office/drawing/2014/main" id="{304C5D64-4F3E-C5A7-2FA8-9EC4F7B9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" y="1057432"/>
            <a:ext cx="8804869" cy="49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359F1-DE37-E569-82D8-7C9231108C8D}"/>
              </a:ext>
            </a:extLst>
          </p:cNvPr>
          <p:cNvSpPr txBox="1"/>
          <p:nvPr/>
        </p:nvSpPr>
        <p:spPr>
          <a:xfrm>
            <a:off x="6462445" y="205484"/>
            <a:ext cx="515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: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is 50%.</a:t>
            </a:r>
          </a:p>
          <a:p>
            <a:r>
              <a:rPr lang="en-GB" dirty="0" err="1"/>
              <a:t>Kans</a:t>
            </a:r>
            <a:r>
              <a:rPr lang="en-GB" dirty="0"/>
              <a:t> op </a:t>
            </a:r>
            <a:r>
              <a:rPr lang="en-GB" dirty="0" err="1"/>
              <a:t>bewolking</a:t>
            </a:r>
            <a:r>
              <a:rPr lang="en-GB" dirty="0"/>
              <a:t> &amp; regen is 30%.</a:t>
            </a:r>
          </a:p>
          <a:p>
            <a:r>
              <a:rPr lang="en-GB" dirty="0"/>
              <a:t>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regent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</a:t>
            </a:r>
            <a:r>
              <a:rPr lang="en-GB" dirty="0" err="1"/>
              <a:t>bewolkt</a:t>
            </a:r>
            <a:r>
              <a:rPr lang="en-GB" dirty="0"/>
              <a:t> is?</a:t>
            </a:r>
          </a:p>
        </p:txBody>
      </p:sp>
    </p:spTree>
    <p:extLst>
      <p:ext uri="{BB962C8B-B14F-4D97-AF65-F5344CB8AC3E}">
        <p14:creationId xmlns:p14="http://schemas.microsoft.com/office/powerpoint/2010/main" val="265971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D6A-FEC9-F5B4-6549-59D4524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ABE-5E73-4FB6-2A99-7AB2C374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produceert</a:t>
            </a:r>
            <a:r>
              <a:rPr lang="en-GB" dirty="0"/>
              <a:t> chips </a:t>
            </a:r>
            <a:r>
              <a:rPr lang="en-GB" dirty="0" err="1"/>
              <a:t>voor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gsm; </a:t>
            </a:r>
            <a:r>
              <a:rPr lang="en-GB" dirty="0" err="1"/>
              <a:t>nadat</a:t>
            </a:r>
            <a:r>
              <a:rPr lang="en-GB" dirty="0"/>
              <a:t> de chips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kwaliteitscontrole</a:t>
            </a:r>
            <a:r>
              <a:rPr lang="en-GB" dirty="0"/>
              <a:t>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detecteert</a:t>
            </a:r>
            <a:r>
              <a:rPr lang="en-GB" dirty="0"/>
              <a:t>. van </a:t>
            </a:r>
            <a:r>
              <a:rPr lang="en-GB" dirty="0" err="1"/>
              <a:t>deze</a:t>
            </a:r>
            <a:r>
              <a:rPr lang="en-GB" dirty="0"/>
              <a:t> chips </a:t>
            </a:r>
            <a:r>
              <a:rPr lang="en-GB" dirty="0" err="1"/>
              <a:t>weet</a:t>
            </a:r>
            <a:r>
              <a:rPr lang="en-GB" dirty="0"/>
              <a:t> je </a:t>
            </a:r>
            <a:r>
              <a:rPr lang="en-GB" dirty="0" err="1"/>
              <a:t>dat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 op de 1000 </a:t>
            </a:r>
            <a:r>
              <a:rPr lang="en-GB" dirty="0" err="1"/>
              <a:t>geproduceerde</a:t>
            </a:r>
            <a:r>
              <a:rPr lang="en-GB" dirty="0"/>
              <a:t> chips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defect.</a:t>
            </a:r>
          </a:p>
          <a:p>
            <a:pPr lvl="1"/>
            <a:r>
              <a:rPr lang="en-GB" dirty="0"/>
              <a:t>1% van de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99% van de </a:t>
            </a:r>
            <a:r>
              <a:rPr lang="en-GB" dirty="0" err="1"/>
              <a:t>defecten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 err="1"/>
              <a:t>Vraag</a:t>
            </a:r>
            <a:r>
              <a:rPr lang="en-GB" dirty="0"/>
              <a:t>: Als </a:t>
            </a:r>
            <a:r>
              <a:rPr lang="en-GB" dirty="0" err="1"/>
              <a:t>een</a:t>
            </a:r>
            <a:r>
              <a:rPr lang="en-GB" dirty="0"/>
              <a:t> chip </a:t>
            </a:r>
            <a:r>
              <a:rPr lang="en-GB" dirty="0" err="1"/>
              <a:t>positief</a:t>
            </a:r>
            <a:r>
              <a:rPr lang="en-GB" dirty="0"/>
              <a:t> test; 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effectief</a:t>
            </a:r>
            <a:r>
              <a:rPr lang="en-GB" dirty="0"/>
              <a:t> defect is?</a:t>
            </a:r>
          </a:p>
        </p:txBody>
      </p:sp>
    </p:spTree>
    <p:extLst>
      <p:ext uri="{BB962C8B-B14F-4D97-AF65-F5344CB8AC3E}">
        <p14:creationId xmlns:p14="http://schemas.microsoft.com/office/powerpoint/2010/main" val="71187747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A65-8C90-1CC2-9BD0-467FE888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</a:t>
            </a:r>
            <a:r>
              <a:rPr lang="en-GB" dirty="0" err="1"/>
              <a:t>theorema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Zie</a:t>
                </a:r>
                <a:r>
                  <a:rPr lang="en-GB" b="1" dirty="0"/>
                  <a:t> </a:t>
                </a:r>
                <a:r>
                  <a:rPr lang="en-GB" b="1" dirty="0" err="1"/>
                  <a:t>ook</a:t>
                </a:r>
                <a:r>
                  <a:rPr lang="en-GB" b="1" dirty="0"/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hlinkClick r:id="rId2"/>
                  </a:rPr>
                  <a:t>https://www.youtube.com/watch?v=HZGCoVF3YvM&amp;t=14s</a:t>
                </a:r>
                <a:br>
                  <a:rPr lang="en-GB" dirty="0"/>
                </a:br>
                <a:r>
                  <a:rPr lang="en-GB" dirty="0"/>
                  <a:t>https://www.youtube.com/watch?v=lG4VkPoG3ko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21F02-472E-8162-FD48-0672608E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3" b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8514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2A-0266-4E00-7ECC-7E7653F4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00F4-BE9D-9C18-49F5-86C4CCC6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Probleem</a:t>
            </a:r>
            <a:r>
              <a:rPr lang="en-GB" dirty="0"/>
              <a:t> setting: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b="1" dirty="0" err="1"/>
              <a:t>productiecapaciteit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 om zo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inschatten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verkopen</a:t>
            </a:r>
            <a:r>
              <a:rPr lang="en-GB" dirty="0"/>
              <a:t> ze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aanvaarden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85494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BA166-6126-458A-A4ED-058B236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9B2616-C188-4A63-9EAD-96888833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51" y="1894994"/>
            <a:ext cx="8963298" cy="40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671A06-FCCA-4E1A-B699-7EBAE6098A60}"/>
              </a:ext>
            </a:extLst>
          </p:cNvPr>
          <p:cNvGrpSpPr/>
          <p:nvPr/>
        </p:nvGrpSpPr>
        <p:grpSpPr>
          <a:xfrm>
            <a:off x="2147299" y="2286000"/>
            <a:ext cx="8209052" cy="914400"/>
            <a:chOff x="2147299" y="2286000"/>
            <a:chExt cx="8209052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1644B5-A5AA-47A7-9AE8-DF3012CB7FCC}"/>
                </a:ext>
              </a:extLst>
            </p:cNvPr>
            <p:cNvCxnSpPr/>
            <p:nvPr/>
          </p:nvCxnSpPr>
          <p:spPr>
            <a:xfrm>
              <a:off x="2147299" y="2743200"/>
              <a:ext cx="8209052" cy="0"/>
            </a:xfrm>
            <a:prstGeom prst="line">
              <a:avLst/>
            </a:prstGeom>
            <a:ln w="5715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DEC2F-73C6-40CD-8F5C-B0045DC8AD58}"/>
                </a:ext>
              </a:extLst>
            </p:cNvPr>
            <p:cNvSpPr txBox="1"/>
            <p:nvPr/>
          </p:nvSpPr>
          <p:spPr>
            <a:xfrm>
              <a:off x="2534606" y="228600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>
                  <a:solidFill>
                    <a:srgbClr val="00B050"/>
                  </a:solidFill>
                </a:rPr>
                <a:t>Maximal Sustainable Rate</a:t>
              </a:r>
              <a:endParaRPr lang="nl-BE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626C8-F8BA-453B-BEC7-8BE5597CF298}"/>
              </a:ext>
            </a:extLst>
          </p:cNvPr>
          <p:cNvGrpSpPr/>
          <p:nvPr/>
        </p:nvGrpSpPr>
        <p:grpSpPr>
          <a:xfrm>
            <a:off x="8940543" y="2743200"/>
            <a:ext cx="1778141" cy="1726058"/>
            <a:chOff x="8940543" y="2743200"/>
            <a:chExt cx="1778141" cy="172605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1B1014-895A-4CE9-8FE5-87A35F053F3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543" y="2743200"/>
              <a:ext cx="0" cy="1726058"/>
            </a:xfrm>
            <a:prstGeom prst="straightConnector1">
              <a:avLst/>
            </a:prstGeom>
            <a:ln w="57150" cap="rnd">
              <a:solidFill>
                <a:srgbClr val="C00000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C8B054-03E1-41CE-A2B7-A4FFFD1CD9F6}"/>
                </a:ext>
              </a:extLst>
            </p:cNvPr>
            <p:cNvSpPr txBox="1"/>
            <p:nvPr/>
          </p:nvSpPr>
          <p:spPr>
            <a:xfrm>
              <a:off x="9036435" y="3317504"/>
              <a:ext cx="1682249" cy="4589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2400" b="1" dirty="0" err="1">
                  <a:solidFill>
                    <a:srgbClr val="C00000"/>
                  </a:solidFill>
                </a:rPr>
                <a:t>Productie</a:t>
              </a:r>
              <a:endParaRPr lang="nl-BE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494B338-C6E5-2679-77D2-526A9E52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165271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0DCCE-0589-6ECA-9795-48C0BB365613}"/>
              </a:ext>
            </a:extLst>
          </p:cNvPr>
          <p:cNvSpPr/>
          <p:nvPr/>
        </p:nvSpPr>
        <p:spPr>
          <a:xfrm>
            <a:off x="4489807" y="1458930"/>
            <a:ext cx="3318553" cy="70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1839A-26C7-6FC9-AF8C-DABD64199B80}"/>
              </a:ext>
            </a:extLst>
          </p:cNvPr>
          <p:cNvSpPr/>
          <p:nvPr/>
        </p:nvSpPr>
        <p:spPr>
          <a:xfrm>
            <a:off x="4313434" y="5701776"/>
            <a:ext cx="3318553" cy="288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0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13CF80-0387-4A84-A2AA-4D887FD3EC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34F3B2-62D4-46D3-9ACE-4FA49FF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3" y="129540"/>
            <a:ext cx="3870319" cy="760959"/>
          </a:xfrm>
        </p:spPr>
        <p:txBody>
          <a:bodyPr/>
          <a:lstStyle/>
          <a:p>
            <a:r>
              <a:rPr lang="en-GB" dirty="0"/>
              <a:t>Naïve approach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8E26B9-6BEE-43A6-BADA-B5EA5D12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F196F96C-7A9F-40D2-9998-CCD362FB9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F71182-644A-4C22-B0FA-E3CB8341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699281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7969856-3FCA-45C3-8D4D-DA7F7A60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2718330"/>
            <a:ext cx="6553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DD630F-066E-4BE9-A0C0-7B584F41EFB9}"/>
              </a:ext>
            </a:extLst>
          </p:cNvPr>
          <p:cNvGrpSpPr/>
          <p:nvPr/>
        </p:nvGrpSpPr>
        <p:grpSpPr>
          <a:xfrm>
            <a:off x="898418" y="4477237"/>
            <a:ext cx="3571452" cy="2148552"/>
            <a:chOff x="508000" y="4477852"/>
            <a:chExt cx="3571452" cy="2148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7954D-FCE1-41BE-B983-ECB2532CC23D}"/>
                    </a:ext>
                  </a:extLst>
                </p:cNvPr>
                <p:cNvSpPr txBox="1"/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Bad fit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misleading insights</a:t>
                  </a:r>
                  <a:b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</a:br>
                  <a:r>
                    <a:rPr lang="en-US" b="1" i="1" dirty="0">
                      <a:solidFill>
                        <a:srgbClr val="DD8452"/>
                      </a:solidFill>
                      <a:latin typeface="Cambria Math" panose="02040503050406030204" pitchFamily="18" charset="0"/>
                    </a:rPr>
                    <a:t>E.g. :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of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the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observations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:r>
                    <a:rPr lang="nl-BE" b="1" dirty="0">
                      <a:solidFill>
                        <a:srgbClr val="DD8452"/>
                      </a:solidFill>
                    </a:rPr>
                    <a:t>are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assumed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here,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while</a:t>
                  </a:r>
                  <a:r>
                    <a:rPr lang="nl-BE" b="1" dirty="0">
                      <a:solidFill>
                        <a:srgbClr val="DD8452"/>
                      </a:solidFill>
                    </a:rPr>
                    <a:t> </a:t>
                  </a:r>
                  <a:r>
                    <a:rPr lang="nl-BE" b="1" dirty="0" err="1">
                      <a:solidFill>
                        <a:srgbClr val="DD8452"/>
                      </a:solidFill>
                    </a:rPr>
                    <a:t>only</a:t>
                  </a:r>
                  <a:endParaRPr lang="nl-BE" b="1" dirty="0">
                    <a:solidFill>
                      <a:srgbClr val="DD8452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nl-BE" b="1" i="1" dirty="0" smtClean="0">
                          <a:solidFill>
                            <a:srgbClr val="DD8452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a14:m>
                  <a:r>
                    <a:rPr lang="nl-BE" b="1" dirty="0">
                      <a:solidFill>
                        <a:srgbClr val="DD8452"/>
                      </a:solidFill>
                    </a:rPr>
                    <a:t> are!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434D91-8EF3-4993-9481-D7C3DF03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0" y="5426075"/>
                  <a:ext cx="3063659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590" t="-3046" r="-994" b="-7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BA1FB03-AB2C-4DA2-A831-95F2CDB5C8E5}"/>
                </a:ext>
              </a:extLst>
            </p:cNvPr>
            <p:cNvSpPr/>
            <p:nvPr/>
          </p:nvSpPr>
          <p:spPr>
            <a:xfrm>
              <a:off x="508000" y="5426075"/>
              <a:ext cx="3063658" cy="1200328"/>
            </a:xfrm>
            <a:prstGeom prst="roundRect">
              <a:avLst/>
            </a:prstGeom>
            <a:noFill/>
            <a:ln w="38100">
              <a:solidFill>
                <a:srgbClr val="DD84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4C9273E-6167-4C53-B240-831BFDD678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>
              <a:off x="3051362" y="4998149"/>
              <a:ext cx="1548387" cy="507793"/>
            </a:xfrm>
            <a:prstGeom prst="bentConnector2">
              <a:avLst/>
            </a:prstGeom>
            <a:ln w="3810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65C8D-3329-4DCF-BE5B-4C4BD56DF4C9}"/>
              </a:ext>
            </a:extLst>
          </p:cNvPr>
          <p:cNvGrpSpPr/>
          <p:nvPr/>
        </p:nvGrpSpPr>
        <p:grpSpPr>
          <a:xfrm>
            <a:off x="1524000" y="1477855"/>
            <a:ext cx="3949543" cy="3618020"/>
            <a:chOff x="1524000" y="1477855"/>
            <a:chExt cx="3949543" cy="36180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E660A-256C-4598-BAA6-5DCF607B26E4}"/>
                </a:ext>
              </a:extLst>
            </p:cNvPr>
            <p:cNvSpPr/>
            <p:nvPr/>
          </p:nvSpPr>
          <p:spPr>
            <a:xfrm>
              <a:off x="1764842" y="3114675"/>
              <a:ext cx="438150" cy="1981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07317-4590-49D6-A33E-BA835B51C35D}"/>
                </a:ext>
              </a:extLst>
            </p:cNvPr>
            <p:cNvSpPr txBox="1"/>
            <p:nvPr/>
          </p:nvSpPr>
          <p:spPr>
            <a:xfrm>
              <a:off x="1524000" y="1533525"/>
              <a:ext cx="3949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This part is completely missed</a:t>
              </a:r>
              <a:r>
                <a:rPr lang="nl-BE" b="1" dirty="0"/>
                <a:t>,</a:t>
              </a:r>
            </a:p>
            <a:p>
              <a:r>
                <a:rPr lang="nl-BE" b="1" dirty="0" err="1"/>
                <a:t>while</a:t>
              </a:r>
              <a:r>
                <a:rPr lang="nl-BE" b="1" dirty="0"/>
                <a:t> </a:t>
              </a:r>
              <a:r>
                <a:rPr lang="nl-BE" b="1" dirty="0" err="1"/>
                <a:t>it</a:t>
              </a:r>
              <a:r>
                <a:rPr lang="nl-BE" b="1" dirty="0"/>
                <a:t> is </a:t>
              </a:r>
              <a:r>
                <a:rPr lang="nl-BE" b="1" dirty="0" err="1"/>
                <a:t>mostly</a:t>
              </a:r>
              <a:r>
                <a:rPr lang="nl-BE" b="1" dirty="0"/>
                <a:t> </a:t>
              </a:r>
              <a:r>
                <a:rPr lang="nl-BE" b="1" dirty="0" err="1"/>
                <a:t>predictable</a:t>
              </a:r>
              <a:r>
                <a:rPr lang="nl-BE" b="1" dirty="0"/>
                <a:t>,</a:t>
              </a:r>
              <a:br>
                <a:rPr lang="nl-BE" b="1" dirty="0"/>
              </a:br>
              <a:r>
                <a:rPr lang="nl-BE" b="1" dirty="0"/>
                <a:t>these are </a:t>
              </a:r>
              <a:r>
                <a:rPr lang="nl-BE" b="1" dirty="0" err="1"/>
                <a:t>the</a:t>
              </a:r>
              <a:r>
                <a:rPr lang="nl-BE" b="1" dirty="0"/>
                <a:t> </a:t>
              </a:r>
              <a:r>
                <a:rPr lang="nl-BE" b="1" dirty="0" err="1"/>
                <a:t>mainly</a:t>
              </a:r>
              <a:r>
                <a:rPr lang="nl-BE" b="1" dirty="0"/>
                <a:t> </a:t>
              </a:r>
              <a:r>
                <a:rPr lang="nl-BE" b="1" dirty="0" err="1"/>
                <a:t>turnaround</a:t>
              </a:r>
              <a:r>
                <a:rPr lang="nl-BE" b="1" dirty="0"/>
                <a:t> </a:t>
              </a:r>
              <a:r>
                <a:rPr lang="nl-BE" b="1" dirty="0" err="1"/>
                <a:t>times</a:t>
              </a:r>
              <a:r>
                <a:rPr lang="nl-BE" b="1" dirty="0"/>
                <a:t>!</a:t>
              </a:r>
              <a:endParaRPr lang="en-US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7E82EF-FA92-4ECD-A81F-915EA7AD1482}"/>
                </a:ext>
              </a:extLst>
            </p:cNvPr>
            <p:cNvSpPr/>
            <p:nvPr/>
          </p:nvSpPr>
          <p:spPr>
            <a:xfrm>
              <a:off x="1552575" y="1477855"/>
              <a:ext cx="3866798" cy="97899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91A1993-D774-481F-9BFC-FC0CFD43A278}"/>
                </a:ext>
              </a:extLst>
            </p:cNvPr>
            <p:cNvCxnSpPr>
              <a:cxnSpLocks/>
              <a:stCxn id="18" idx="7"/>
              <a:endCxn id="20" idx="2"/>
            </p:cNvCxnSpPr>
            <p:nvPr/>
          </p:nvCxnSpPr>
          <p:spPr>
            <a:xfrm rot="5400000" flipH="1" flipV="1">
              <a:off x="2338420" y="2257261"/>
              <a:ext cx="947961" cy="13471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E6E37-4846-4DC7-BBE9-20F0BD7C12FA}"/>
              </a:ext>
            </a:extLst>
          </p:cNvPr>
          <p:cNvGrpSpPr/>
          <p:nvPr/>
        </p:nvGrpSpPr>
        <p:grpSpPr>
          <a:xfrm>
            <a:off x="5473543" y="41806"/>
            <a:ext cx="6664288" cy="2657475"/>
            <a:chOff x="5473543" y="41806"/>
            <a:chExt cx="6664288" cy="2657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215BA58-DC43-4E01-B10C-D2D30A656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1806"/>
              <a:ext cx="638175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2B74-9257-4226-986D-164F9BE4BDB6}"/>
                </a:ext>
              </a:extLst>
            </p:cNvPr>
            <p:cNvSpPr/>
            <p:nvPr/>
          </p:nvSpPr>
          <p:spPr>
            <a:xfrm>
              <a:off x="5895975" y="1995190"/>
              <a:ext cx="1066800" cy="3670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E838B68-AC1E-405C-8A36-FEF627949F2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5473543" y="1995190"/>
              <a:ext cx="422432" cy="19556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543C2-D5BA-44DE-9E09-6A95E9920A5E}"/>
              </a:ext>
            </a:extLst>
          </p:cNvPr>
          <p:cNvGrpSpPr/>
          <p:nvPr/>
        </p:nvGrpSpPr>
        <p:grpSpPr>
          <a:xfrm>
            <a:off x="5756081" y="228600"/>
            <a:ext cx="6381750" cy="6612999"/>
            <a:chOff x="5756081" y="228600"/>
            <a:chExt cx="6381750" cy="6612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426C0D8-D97E-431F-9E1B-DD76E82509FA}"/>
                </a:ext>
              </a:extLst>
            </p:cNvPr>
            <p:cNvSpPr/>
            <p:nvPr/>
          </p:nvSpPr>
          <p:spPr>
            <a:xfrm>
              <a:off x="6962775" y="228600"/>
              <a:ext cx="5175056" cy="204787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E44E060C-28F2-4581-B474-64F6DEB40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81" y="4450824"/>
              <a:ext cx="6334125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0A6232-29C5-4B9C-99A4-8F86A69001F7}"/>
                </a:ext>
              </a:extLst>
            </p:cNvPr>
            <p:cNvCxnSpPr>
              <a:endCxn id="28" idx="0"/>
            </p:cNvCxnSpPr>
            <p:nvPr/>
          </p:nvCxnSpPr>
          <p:spPr>
            <a:xfrm rot="5400000">
              <a:off x="8149550" y="3050070"/>
              <a:ext cx="2174349" cy="627159"/>
            </a:xfrm>
            <a:prstGeom prst="bentConnector3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F7E36A3-FC55-448A-AAF3-C571B512B9AE}"/>
                    </a:ext>
                  </a:extLst>
                </p:cNvPr>
                <p:cNvSpPr txBox="1"/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Can be fit very well by a</a:t>
                  </a:r>
                </a:p>
                <a:p>
                  <a:r>
                    <a:rPr lang="en-US" b="1" dirty="0">
                      <a:solidFill>
                        <a:schemeClr val="accent4"/>
                      </a:solidFill>
                    </a:rPr>
                    <a:t>Burr distribution.</a:t>
                  </a:r>
                </a:p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nl-BE" b="1" dirty="0">
                      <a:solidFill>
                        <a:schemeClr val="accent4"/>
                      </a:solidFill>
                    </a:rPr>
                    <a:t>Correct </a:t>
                  </a:r>
                  <a:r>
                    <a:rPr lang="nl-BE" b="1">
                      <a:solidFill>
                        <a:schemeClr val="accent4"/>
                      </a:solidFill>
                    </a:rPr>
                    <a:t>Insights</a:t>
                  </a:r>
                  <a:endParaRPr lang="nl-BE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0FB4BA-5F9F-43DB-8273-8239D76A3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230" y="3457203"/>
                  <a:ext cx="2466444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228" t="-3289" r="-1238" b="-9211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A1DE3F-765E-4B8B-8047-06272D9C5A57}"/>
                </a:ext>
              </a:extLst>
            </p:cNvPr>
            <p:cNvSpPr/>
            <p:nvPr/>
          </p:nvSpPr>
          <p:spPr>
            <a:xfrm>
              <a:off x="9029700" y="3457203"/>
              <a:ext cx="2480974" cy="99097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/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DD8452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DD845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DD845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nl-BE" sz="2000" b="1" dirty="0">
                    <a:solidFill>
                      <a:srgbClr val="DD8452"/>
                    </a:solidFill>
                  </a:rPr>
                  <a:t> : </a:t>
                </a:r>
                <a:r>
                  <a:rPr lang="nl-BE" sz="2000" b="1">
                    <a:solidFill>
                      <a:srgbClr val="DD8452"/>
                    </a:solidFill>
                  </a:rPr>
                  <a:t>Unreliable</a:t>
                </a:r>
                <a:endParaRPr lang="nl-BE" sz="2000" b="1" dirty="0">
                  <a:solidFill>
                    <a:srgbClr val="DD845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27E8-E172-41D7-BBED-9188F740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01" y="3248958"/>
                <a:ext cx="2373330" cy="914400"/>
              </a:xfrm>
              <a:prstGeom prst="rect">
                <a:avLst/>
              </a:prstGeom>
              <a:blipFill>
                <a:blip r:embed="rId9"/>
                <a:stretch>
                  <a:fillRect l="-6427" t="-8667" r="-25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/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2000" b="1" dirty="0">
                    <a:solidFill>
                      <a:srgbClr val="A90074"/>
                    </a:solidFill>
                  </a:rPr>
                  <a:t>Root Mean Squared Error :</a:t>
                </a:r>
                <a:br>
                  <a:rPr lang="en-US" sz="2000" b="1" dirty="0">
                    <a:solidFill>
                      <a:srgbClr val="A90074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A90074"/>
                        </a:solidFill>
                        <a:latin typeface="Cambria Math" panose="02040503050406030204" pitchFamily="18" charset="0"/>
                      </a:rPr>
                      <m:t>𝟎𝟎𝟓</m:t>
                    </m:r>
                  </m:oMath>
                </a14:m>
                <a:r>
                  <a:rPr lang="nl-BE" sz="2000" b="1" dirty="0">
                    <a:solidFill>
                      <a:srgbClr val="A90074"/>
                    </a:solidFill>
                  </a:rPr>
                  <a:t> : </a:t>
                </a:r>
                <a:r>
                  <a:rPr lang="nl-BE" sz="2000" b="1" dirty="0" err="1">
                    <a:solidFill>
                      <a:srgbClr val="A90074"/>
                    </a:solidFill>
                  </a:rPr>
                  <a:t>Good</a:t>
                </a:r>
                <a:endParaRPr lang="nl-BE" sz="2000" b="1" dirty="0">
                  <a:solidFill>
                    <a:srgbClr val="A90074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39B9A1-269C-42F0-AC67-E9F50ED2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0" y="4877700"/>
                <a:ext cx="2373330" cy="914400"/>
              </a:xfrm>
              <a:prstGeom prst="rect">
                <a:avLst/>
              </a:prstGeom>
              <a:blipFill>
                <a:blip r:embed="rId10"/>
                <a:stretch>
                  <a:fillRect l="-6410" t="-8667" r="-2512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/>
              <p:nvPr/>
            </p:nvSpPr>
            <p:spPr>
              <a:xfrm rot="2754854">
                <a:off x="5370856" y="3467104"/>
                <a:ext cx="1765389" cy="154838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nl-BE" sz="1600" b="1" dirty="0" err="1"/>
              </a:p>
            </p:txBody>
          </p:sp>
        </mc:Choice>
        <mc:Fallback xmlns=""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5FADB09-6F36-44A5-A0F4-52156C336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4854">
                <a:off x="5370856" y="3467104"/>
                <a:ext cx="1765389" cy="1548387"/>
              </a:xfrm>
              <a:prstGeom prst="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55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266260" cy="760959"/>
          </a:xfrm>
          <a:noFill/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Productieprocess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250-4721-DC38-7C56-837DFCE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53C4-4772-9A55-DEDE-E7611ED8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gebruik</a:t>
            </a:r>
            <a:r>
              <a:rPr lang="en-GB" dirty="0"/>
              <a:t> je best?</a:t>
            </a:r>
          </a:p>
          <a:p>
            <a:r>
              <a:rPr lang="en-GB" dirty="0"/>
              <a:t>Hoe </a:t>
            </a:r>
            <a:r>
              <a:rPr lang="en-GB" dirty="0" err="1"/>
              <a:t>aggregeer</a:t>
            </a:r>
            <a:r>
              <a:rPr lang="en-GB" dirty="0"/>
              <a:t> je </a:t>
            </a:r>
            <a:r>
              <a:rPr lang="en-GB" dirty="0" err="1"/>
              <a:t>percentielen</a:t>
            </a:r>
            <a:r>
              <a:rPr lang="en-GB" dirty="0"/>
              <a:t>/</a:t>
            </a:r>
            <a:r>
              <a:rPr lang="en-GB" dirty="0" err="1"/>
              <a:t>gemiddeldes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langere</a:t>
            </a:r>
            <a:r>
              <a:rPr lang="en-GB" dirty="0"/>
              <a:t> </a:t>
            </a:r>
            <a:r>
              <a:rPr lang="en-GB" dirty="0" err="1"/>
              <a:t>tijdsschaal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13625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12DF1-F030-E158-A5DE-9A631BC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Verdeling</a:t>
            </a:r>
            <a:r>
              <a:rPr lang="en-GB" dirty="0"/>
              <a:t> continue data </a:t>
            </a:r>
            <a:r>
              <a:rPr lang="en-GB" dirty="0" err="1"/>
              <a:t>verkennen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109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Widescreen</PresentationFormat>
  <Paragraphs>237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Verdelingen verkennen</vt:lpstr>
      <vt:lpstr>Algemene tip</vt:lpstr>
      <vt:lpstr>Voorbeeld: Productieproces modeleren</vt:lpstr>
      <vt:lpstr>Productieproces</vt:lpstr>
      <vt:lpstr>Productieproces</vt:lpstr>
      <vt:lpstr>Naïve approach</vt:lpstr>
      <vt:lpstr>Productieprocess</vt:lpstr>
      <vt:lpstr>Vragen</vt:lpstr>
      <vt:lpstr>Verdeling continue data verkennen</vt:lpstr>
      <vt:lpstr>Dichtheidsfunctie (pdf)</vt:lpstr>
      <vt:lpstr>Cumulatieve Distributie Functie (cdf)</vt:lpstr>
      <vt:lpstr>Complement van Continue Distributie Functie (ccdf)</vt:lpstr>
      <vt:lpstr>Kwartielen/percentielen</vt:lpstr>
      <vt:lpstr>Oefening</vt:lpstr>
      <vt:lpstr>Boxplot</vt:lpstr>
      <vt:lpstr>Beetje hipper: violin plot</vt:lpstr>
      <vt:lpstr>Dichtheidsplotjes &amp; histogrammen</vt:lpstr>
      <vt:lpstr>Oefening</vt:lpstr>
      <vt:lpstr>Verdeling discrete, binaire &amp; categorische data verkennen</vt:lpstr>
      <vt:lpstr>Bar chart &amp; frequenties </vt:lpstr>
      <vt:lpstr>Oefening</vt:lpstr>
      <vt:lpstr>Correlatie</vt:lpstr>
      <vt:lpstr>Correlatie coefficient</vt:lpstr>
      <vt:lpstr>Correlatie coefficient</vt:lpstr>
      <vt:lpstr>Verschillende voorstellingen van correlatie</vt:lpstr>
      <vt:lpstr>Vele correlaties samen plotten</vt:lpstr>
      <vt:lpstr>Waarom zijn we geïnteresseerd in correlatie?</vt:lpstr>
      <vt:lpstr>Scatterplot: oefening</vt:lpstr>
      <vt:lpstr>Meer dan 2 variabelen tegelijk vergelijken </vt:lpstr>
      <vt:lpstr>Vergelijken met categorische variabelen</vt:lpstr>
      <vt:lpstr>2 categorische variabelen vergelijken</vt:lpstr>
      <vt:lpstr>Oefening: categorische met numerieke data vergelijken</vt:lpstr>
      <vt:lpstr>Voorwaardelijke kansen</vt:lpstr>
      <vt:lpstr>Voorwaardelijke kansen</vt:lpstr>
      <vt:lpstr>Voorbeeld</vt:lpstr>
      <vt:lpstr>Bayes’ theorema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642</cp:revision>
  <dcterms:created xsi:type="dcterms:W3CDTF">2018-05-02T07:41:02Z</dcterms:created>
  <dcterms:modified xsi:type="dcterms:W3CDTF">2023-04-30T15:08:50Z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